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tags/tag6.xml" ContentType="application/vnd.openxmlformats-officedocument.presentationml.tag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tags/tag5.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Override PartName="/ppt/tags/tag2.xml" ContentType="application/vnd.openxmlformats-officedocument.presentationml.tags+xml"/>
  <Override PartName="/ppt/tags/tag3.xml" ContentType="application/vnd.openxmlformats-officedocument.presentationml.tags+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81" r:id="rId4"/>
    <p:sldId id="273" r:id="rId5"/>
    <p:sldId id="287" r:id="rId6"/>
    <p:sldId id="286" r:id="rId7"/>
    <p:sldId id="274" r:id="rId8"/>
    <p:sldId id="276" r:id="rId9"/>
    <p:sldId id="285" r:id="rId10"/>
    <p:sldId id="280" r:id="rId11"/>
    <p:sldId id="282" r:id="rId12"/>
    <p:sldId id="283" r:id="rId13"/>
    <p:sldId id="271" r:id="rId14"/>
    <p:sldId id="265" r:id="rId15"/>
    <p:sldId id="28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6" d="100"/>
          <a:sy n="86" d="100"/>
        </p:scale>
        <p:origin x="-1494"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3494746" cy="1916832"/>
          </a:xfrm>
          <a:prstGeom prst="rect">
            <a:avLst/>
          </a:prstGeom>
        </p:spPr>
      </p:pic>
      <p:sp>
        <p:nvSpPr>
          <p:cNvPr id="9" name="AutoShape 3"/>
          <p:cNvSpPr>
            <a:spLocks noChangeAspect="1" noChangeArrowheads="1" noTextEdit="1"/>
          </p:cNvSpPr>
          <p:nvPr userDrawn="1"/>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5" name="Group 14"/>
          <p:cNvGrpSpPr/>
          <p:nvPr userDrawn="1"/>
        </p:nvGrpSpPr>
        <p:grpSpPr>
          <a:xfrm>
            <a:off x="0" y="0"/>
            <a:ext cx="9144000" cy="6858000"/>
            <a:chOff x="0" y="0"/>
            <a:chExt cx="9144000" cy="6858000"/>
          </a:xfrm>
        </p:grpSpPr>
        <p:sp>
          <p:nvSpPr>
            <p:cNvPr id="11" name="Freeform 6"/>
            <p:cNvSpPr>
              <a:spLocks/>
            </p:cNvSpPr>
            <p:nvPr userDrawn="1"/>
          </p:nvSpPr>
          <p:spPr bwMode="auto">
            <a:xfrm>
              <a:off x="4572000" y="0"/>
              <a:ext cx="4572000" cy="1685925"/>
            </a:xfrm>
            <a:custGeom>
              <a:avLst/>
              <a:gdLst>
                <a:gd name="T0" fmla="*/ 2880 w 2880"/>
                <a:gd name="T1" fmla="*/ 0 h 1062"/>
                <a:gd name="T2" fmla="*/ 0 w 2880"/>
                <a:gd name="T3" fmla="*/ 0 h 1062"/>
                <a:gd name="T4" fmla="*/ 112 w 2880"/>
                <a:gd name="T5" fmla="*/ 1062 h 1062"/>
                <a:gd name="T6" fmla="*/ 2880 w 2880"/>
                <a:gd name="T7" fmla="*/ 662 h 1062"/>
                <a:gd name="T8" fmla="*/ 2880 w 2880"/>
                <a:gd name="T9" fmla="*/ 0 h 1062"/>
              </a:gdLst>
              <a:ahLst/>
              <a:cxnLst>
                <a:cxn ang="0">
                  <a:pos x="T0" y="T1"/>
                </a:cxn>
                <a:cxn ang="0">
                  <a:pos x="T2" y="T3"/>
                </a:cxn>
                <a:cxn ang="0">
                  <a:pos x="T4" y="T5"/>
                </a:cxn>
                <a:cxn ang="0">
                  <a:pos x="T6" y="T7"/>
                </a:cxn>
                <a:cxn ang="0">
                  <a:pos x="T8" y="T9"/>
                </a:cxn>
              </a:cxnLst>
              <a:rect l="0" t="0" r="r" b="b"/>
              <a:pathLst>
                <a:path w="2880" h="1062">
                  <a:moveTo>
                    <a:pt x="2880" y="0"/>
                  </a:moveTo>
                  <a:lnTo>
                    <a:pt x="0" y="0"/>
                  </a:lnTo>
                  <a:lnTo>
                    <a:pt x="112" y="1062"/>
                  </a:lnTo>
                  <a:lnTo>
                    <a:pt x="2880" y="662"/>
                  </a:lnTo>
                  <a:lnTo>
                    <a:pt x="2880" y="0"/>
                  </a:lnTo>
                  <a:close/>
                </a:path>
              </a:pathLst>
            </a:custGeom>
            <a:solidFill>
              <a:srgbClr val="002E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p:cNvSpPr>
              <a:spLocks/>
            </p:cNvSpPr>
            <p:nvPr userDrawn="1"/>
          </p:nvSpPr>
          <p:spPr bwMode="auto">
            <a:xfrm>
              <a:off x="0" y="1050925"/>
              <a:ext cx="9144000" cy="5797550"/>
            </a:xfrm>
            <a:custGeom>
              <a:avLst/>
              <a:gdLst>
                <a:gd name="T0" fmla="*/ 5760 w 5760"/>
                <a:gd name="T1" fmla="*/ 0 h 3652"/>
                <a:gd name="T2" fmla="*/ 0 w 5760"/>
                <a:gd name="T3" fmla="*/ 834 h 3652"/>
                <a:gd name="T4" fmla="*/ 0 w 5760"/>
                <a:gd name="T5" fmla="*/ 2506 h 3652"/>
                <a:gd name="T6" fmla="*/ 4640 w 5760"/>
                <a:gd name="T7" fmla="*/ 3652 h 3652"/>
                <a:gd name="T8" fmla="*/ 5760 w 5760"/>
                <a:gd name="T9" fmla="*/ 3376 h 3652"/>
                <a:gd name="T10" fmla="*/ 5760 w 5760"/>
                <a:gd name="T11" fmla="*/ 0 h 3652"/>
              </a:gdLst>
              <a:ahLst/>
              <a:cxnLst>
                <a:cxn ang="0">
                  <a:pos x="T0" y="T1"/>
                </a:cxn>
                <a:cxn ang="0">
                  <a:pos x="T2" y="T3"/>
                </a:cxn>
                <a:cxn ang="0">
                  <a:pos x="T4" y="T5"/>
                </a:cxn>
                <a:cxn ang="0">
                  <a:pos x="T6" y="T7"/>
                </a:cxn>
                <a:cxn ang="0">
                  <a:pos x="T8" y="T9"/>
                </a:cxn>
                <a:cxn ang="0">
                  <a:pos x="T10" y="T11"/>
                </a:cxn>
              </a:cxnLst>
              <a:rect l="0" t="0" r="r" b="b"/>
              <a:pathLst>
                <a:path w="5760" h="3652">
                  <a:moveTo>
                    <a:pt x="5760" y="0"/>
                  </a:moveTo>
                  <a:lnTo>
                    <a:pt x="0" y="834"/>
                  </a:lnTo>
                  <a:lnTo>
                    <a:pt x="0" y="2506"/>
                  </a:lnTo>
                  <a:lnTo>
                    <a:pt x="4640" y="3652"/>
                  </a:lnTo>
                  <a:lnTo>
                    <a:pt x="5760" y="3376"/>
                  </a:lnTo>
                  <a:lnTo>
                    <a:pt x="5760" y="0"/>
                  </a:lnTo>
                  <a:close/>
                </a:path>
              </a:pathLst>
            </a:custGeom>
            <a:solidFill>
              <a:srgbClr val="008B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0" y="5029200"/>
              <a:ext cx="7407275" cy="1828800"/>
            </a:xfrm>
            <a:custGeom>
              <a:avLst/>
              <a:gdLst>
                <a:gd name="T0" fmla="*/ 0 w 4666"/>
                <a:gd name="T1" fmla="*/ 1152 h 1152"/>
                <a:gd name="T2" fmla="*/ 4666 w 4666"/>
                <a:gd name="T3" fmla="*/ 1152 h 1152"/>
                <a:gd name="T4" fmla="*/ 0 w 4666"/>
                <a:gd name="T5" fmla="*/ 0 h 1152"/>
                <a:gd name="T6" fmla="*/ 0 w 4666"/>
                <a:gd name="T7" fmla="*/ 1152 h 1152"/>
              </a:gdLst>
              <a:ahLst/>
              <a:cxnLst>
                <a:cxn ang="0">
                  <a:pos x="T0" y="T1"/>
                </a:cxn>
                <a:cxn ang="0">
                  <a:pos x="T2" y="T3"/>
                </a:cxn>
                <a:cxn ang="0">
                  <a:pos x="T4" y="T5"/>
                </a:cxn>
                <a:cxn ang="0">
                  <a:pos x="T6" y="T7"/>
                </a:cxn>
              </a:cxnLst>
              <a:rect l="0" t="0" r="r" b="b"/>
              <a:pathLst>
                <a:path w="4666" h="1152">
                  <a:moveTo>
                    <a:pt x="0" y="1152"/>
                  </a:moveTo>
                  <a:lnTo>
                    <a:pt x="4666" y="1152"/>
                  </a:lnTo>
                  <a:lnTo>
                    <a:pt x="0" y="0"/>
                  </a:lnTo>
                  <a:lnTo>
                    <a:pt x="0" y="1152"/>
                  </a:lnTo>
                  <a:close/>
                </a:path>
              </a:pathLst>
            </a:custGeom>
            <a:solidFill>
              <a:srgbClr val="002E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1"/>
          <p:cNvSpPr>
            <a:spLocks noGrp="1"/>
          </p:cNvSpPr>
          <p:nvPr userDrawn="1">
            <p:ph type="ctrTitle"/>
          </p:nvPr>
        </p:nvSpPr>
        <p:spPr>
          <a:xfrm>
            <a:off x="685800" y="2679055"/>
            <a:ext cx="7772400" cy="1470025"/>
          </a:xfrm>
        </p:spPr>
        <p:txBody>
          <a:bodyPr>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Subtitle 2"/>
          <p:cNvSpPr>
            <a:spLocks noGrp="1"/>
          </p:cNvSpPr>
          <p:nvPr userDrawn="1">
            <p:ph type="subTitle" idx="1"/>
          </p:nvPr>
        </p:nvSpPr>
        <p:spPr>
          <a:xfrm>
            <a:off x="1371600" y="4221088"/>
            <a:ext cx="6400800" cy="1752600"/>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xmlns="" val="2060184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3211329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412338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339442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297963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31925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54875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7208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329964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3733469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52BA44-77AE-46C2-A118-553C453DB2B2}" type="datetimeFigureOut">
              <a:rPr lang="en-GB" smtClean="0"/>
              <a:pPr/>
              <a:t>27/05/2015</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A4F90C3-9BC3-49C3-B02E-320A486CA16F}" type="slidenum">
              <a:rPr lang="en-GB" smtClean="0"/>
              <a:pPr/>
              <a:t>‹#›</a:t>
            </a:fld>
            <a:endParaRPr lang="en-GB" dirty="0"/>
          </a:p>
        </p:txBody>
      </p:sp>
    </p:spTree>
    <p:extLst>
      <p:ext uri="{BB962C8B-B14F-4D97-AF65-F5344CB8AC3E}">
        <p14:creationId xmlns:p14="http://schemas.microsoft.com/office/powerpoint/2010/main" xmlns="" val="34107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6" name="AutoShape 3"/>
          <p:cNvSpPr>
            <a:spLocks noChangeAspect="1" noChangeArrowheads="1" noTextEdit="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1"/>
            <a:ext cx="8229600" cy="42770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xmlns="" val="2366510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000" b="1" kern="1200">
          <a:solidFill>
            <a:schemeClr val="tx2">
              <a:lumMod val="7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hyperlink" Target="https://www.gov.uk/government/collections/health-and-safety-for-major-road-schemes-raising-the-bar-initiativ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Utilities Working on the Network</a:t>
            </a:r>
            <a:endParaRPr lang="en-GB" dirty="0"/>
          </a:p>
        </p:txBody>
      </p:sp>
      <p:sp>
        <p:nvSpPr>
          <p:cNvPr id="3" name="Subtitle 2"/>
          <p:cNvSpPr>
            <a:spLocks noGrp="1"/>
          </p:cNvSpPr>
          <p:nvPr>
            <p:ph type="subTitle" idx="1"/>
          </p:nvPr>
        </p:nvSpPr>
        <p:spPr/>
        <p:txBody>
          <a:bodyPr/>
          <a:lstStyle/>
          <a:p>
            <a:r>
              <a:rPr lang="en-GB" dirty="0" smtClean="0">
                <a:latin typeface="Arial Narrow" panose="020B0606020202030204" pitchFamily="34" charset="0"/>
              </a:rPr>
              <a:t>Health &amp; Safety Requirements</a:t>
            </a:r>
            <a:endParaRPr lang="en-GB" dirty="0"/>
          </a:p>
        </p:txBody>
      </p:sp>
    </p:spTree>
    <p:custDataLst>
      <p:tags r:id="rId1"/>
    </p:custDataLst>
    <p:extLst>
      <p:ext uri="{BB962C8B-B14F-4D97-AF65-F5344CB8AC3E}">
        <p14:creationId xmlns:p14="http://schemas.microsoft.com/office/powerpoint/2010/main" xmlns="" val="4013385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Useful Raising the Bar Documents</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R t B 1 – Plant &amp; Equipment</a:t>
            </a:r>
          </a:p>
          <a:p>
            <a:r>
              <a:rPr lang="en-GB" dirty="0" smtClean="0"/>
              <a:t>R t B 2 </a:t>
            </a:r>
            <a:r>
              <a:rPr lang="en-GB" dirty="0"/>
              <a:t>– </a:t>
            </a:r>
            <a:r>
              <a:rPr lang="en-GB" dirty="0" smtClean="0"/>
              <a:t>Traffic Management Entry and Exit</a:t>
            </a:r>
          </a:p>
          <a:p>
            <a:r>
              <a:rPr lang="en-GB" dirty="0" smtClean="0"/>
              <a:t>R t B 3 – Man Machine Interface</a:t>
            </a:r>
          </a:p>
          <a:p>
            <a:r>
              <a:rPr lang="en-GB" dirty="0" smtClean="0"/>
              <a:t>R t B 9 – Service Avoidance</a:t>
            </a:r>
          </a:p>
          <a:p>
            <a:r>
              <a:rPr lang="en-GB" dirty="0" smtClean="0"/>
              <a:t>R t B 10 – Communication of Risks</a:t>
            </a:r>
          </a:p>
          <a:p>
            <a:r>
              <a:rPr lang="en-GB" dirty="0" smtClean="0"/>
              <a:t>R t B 13 – Excavation Protection – Access and Egress</a:t>
            </a:r>
          </a:p>
          <a:p>
            <a:r>
              <a:rPr lang="en-GB" dirty="0" smtClean="0"/>
              <a:t>R t B 23 – Site Inductions</a:t>
            </a:r>
          </a:p>
          <a:p>
            <a:r>
              <a:rPr lang="en-GB" dirty="0" smtClean="0"/>
              <a:t>Link to Raising the Bar:</a:t>
            </a:r>
          </a:p>
          <a:p>
            <a:r>
              <a:rPr lang="en-GB" sz="2100" u="sng" dirty="0">
                <a:hlinkClick r:id="rId2"/>
              </a:rPr>
              <a:t>https://www.gov.uk/government/collections/health-and-safety-for-major-road-schemes-raising-the-bar-initiative</a:t>
            </a:r>
            <a:endParaRPr lang="en-GB" sz="2100" dirty="0" smtClean="0"/>
          </a:p>
        </p:txBody>
      </p:sp>
    </p:spTree>
    <p:extLst>
      <p:ext uri="{BB962C8B-B14F-4D97-AF65-F5344CB8AC3E}">
        <p14:creationId xmlns:p14="http://schemas.microsoft.com/office/powerpoint/2010/main" xmlns="" val="1117513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When it goes wrong … A31/A34/M40</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Following an inspection by the HSE the PC received a Notification of Contravention (a formal letter) for failure to comply with CDM Regulations – Duties of PC</a:t>
            </a:r>
          </a:p>
          <a:p>
            <a:r>
              <a:rPr lang="en-GB" dirty="0" smtClean="0"/>
              <a:t>A Supervisor for Morrison Utilities Ltd was seen in an excavation whilst an excavator bucket operated in front of him to remove made up ground.  The excavation did not have any supports and had not been battered back.</a:t>
            </a:r>
          </a:p>
          <a:p>
            <a:r>
              <a:rPr lang="en-GB" dirty="0" smtClean="0"/>
              <a:t>The system of work was inherently unsafe – the trench was liable to collapse and the bucket of the excavator was liable to strike the Supervisor.</a:t>
            </a:r>
          </a:p>
          <a:p>
            <a:r>
              <a:rPr lang="en-GB" dirty="0" smtClean="0"/>
              <a:t>Further work on this excavation was ceased.</a:t>
            </a:r>
            <a:endParaRPr lang="en-GB" dirty="0"/>
          </a:p>
        </p:txBody>
      </p:sp>
    </p:spTree>
    <p:custDataLst>
      <p:tags r:id="rId1"/>
    </p:custDataLst>
    <p:extLst>
      <p:ext uri="{BB962C8B-B14F-4D97-AF65-F5344CB8AC3E}">
        <p14:creationId xmlns:p14="http://schemas.microsoft.com/office/powerpoint/2010/main" xmlns="" val="1043356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Photograph Detailing Contravention</a:t>
            </a:r>
            <a:endParaRPr lang="en-GB"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4190" y="1600200"/>
            <a:ext cx="7575620" cy="427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17047766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Duties of Principal Contractors</a:t>
            </a:r>
            <a:endParaRPr lang="en-GB" dirty="0"/>
          </a:p>
        </p:txBody>
      </p:sp>
      <p:sp>
        <p:nvSpPr>
          <p:cNvPr id="3" name="Content Placeholder 2"/>
          <p:cNvSpPr>
            <a:spLocks noGrp="1"/>
          </p:cNvSpPr>
          <p:nvPr>
            <p:ph idx="1"/>
          </p:nvPr>
        </p:nvSpPr>
        <p:spPr/>
        <p:txBody>
          <a:bodyPr>
            <a:normAutofit fontScale="70000" lnSpcReduction="20000"/>
          </a:bodyPr>
          <a:lstStyle/>
          <a:p>
            <a:r>
              <a:rPr lang="en-GB" dirty="0" smtClean="0"/>
              <a:t>All PCs MUST plan, manage and monitor the construction phase in a way which ensures so far as is reasonably practicable, it is carried out without risks to health or safety</a:t>
            </a:r>
          </a:p>
          <a:p>
            <a:r>
              <a:rPr lang="en-GB" dirty="0" smtClean="0"/>
              <a:t>This duty extends to supervising the activities of contractors</a:t>
            </a:r>
          </a:p>
          <a:p>
            <a:r>
              <a:rPr lang="en-GB" dirty="0" smtClean="0"/>
              <a:t>In this instance the Supervisor from Morrison Utilities agreed with the Inspector on site that he had no need to enter the unsupported trench – he could have used a piece of timber to measure the depth of the excavation without entering it</a:t>
            </a:r>
          </a:p>
          <a:p>
            <a:r>
              <a:rPr lang="en-GB" dirty="0" smtClean="0"/>
              <a:t>After this incident the excavator being used was fitted with mirrors and a warning beacon</a:t>
            </a:r>
            <a:endParaRPr lang="en-GB" dirty="0"/>
          </a:p>
          <a:p>
            <a:r>
              <a:rPr lang="en-GB" dirty="0" smtClean="0"/>
              <a:t>Fortunately for the PC no statutory notices were served but remember HSE interventions are now charged for at £124 per hour!</a:t>
            </a:r>
          </a:p>
          <a:p>
            <a:pPr marL="0" indent="0">
              <a:buNone/>
            </a:pPr>
            <a:endParaRPr lang="en-GB" dirty="0"/>
          </a:p>
        </p:txBody>
      </p:sp>
    </p:spTree>
    <p:custDataLst>
      <p:tags r:id="rId1"/>
    </p:custDataLst>
    <p:extLst>
      <p:ext uri="{BB962C8B-B14F-4D97-AF65-F5344CB8AC3E}">
        <p14:creationId xmlns:p14="http://schemas.microsoft.com/office/powerpoint/2010/main" xmlns="" val="277754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All Inspectors and Sites are Different</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A contractor working on the A61 near Barnsley was served with a Prohibition Notice following an HSE inspection</a:t>
            </a:r>
          </a:p>
          <a:p>
            <a:r>
              <a:rPr lang="en-GB" dirty="0" smtClean="0"/>
              <a:t>Workers were observed working in an unsupported trench of over 1 m where there was a risk of collapse</a:t>
            </a:r>
          </a:p>
          <a:p>
            <a:r>
              <a:rPr lang="en-GB" dirty="0" smtClean="0"/>
              <a:t>Again CDM Regulations were contravened and listed on the notice</a:t>
            </a:r>
          </a:p>
          <a:p>
            <a:r>
              <a:rPr lang="en-GB" dirty="0" smtClean="0"/>
              <a:t>Plus the Inspector sited failures under the Health &amp; Safety at Work Act section 3 (1) duties to other persons not in the contractors direct employment </a:t>
            </a:r>
          </a:p>
          <a:p>
            <a:r>
              <a:rPr lang="en-GB" dirty="0" smtClean="0"/>
              <a:t>A charge for HSE’s time was also issued – a Fee for Intervention Notice</a:t>
            </a:r>
            <a:endParaRPr lang="en-GB" dirty="0"/>
          </a:p>
        </p:txBody>
      </p:sp>
    </p:spTree>
    <p:custDataLst>
      <p:tags r:id="rId1"/>
    </p:custDataLst>
    <p:extLst>
      <p:ext uri="{BB962C8B-B14F-4D97-AF65-F5344CB8AC3E}">
        <p14:creationId xmlns:p14="http://schemas.microsoft.com/office/powerpoint/2010/main" xmlns="" val="1696282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323528" y="1340768"/>
            <a:ext cx="8229600" cy="5040560"/>
          </a:xfrm>
        </p:spPr>
        <p:txBody>
          <a:bodyPr>
            <a:normAutofit fontScale="70000" lnSpcReduction="20000"/>
          </a:bodyPr>
          <a:lstStyle/>
          <a:p>
            <a:r>
              <a:rPr lang="en-GB" dirty="0" smtClean="0"/>
              <a:t>Highways England as an exemplar client needs to be sure that utilities companies are operating safely on the network</a:t>
            </a:r>
          </a:p>
          <a:p>
            <a:r>
              <a:rPr lang="en-GB" dirty="0" smtClean="0"/>
              <a:t>Utilities are experts in their own technical spheres but clearly there have been some serious safety issues experienced in the last 6 months primarily with unsafe excavations and plant operation</a:t>
            </a:r>
          </a:p>
          <a:p>
            <a:r>
              <a:rPr lang="en-GB" dirty="0" smtClean="0"/>
              <a:t>Closer focus on safe arrangements with utilities is needed and lessons learned shared across the organisation</a:t>
            </a:r>
          </a:p>
          <a:p>
            <a:r>
              <a:rPr lang="en-GB" dirty="0" smtClean="0"/>
              <a:t>Excavations should only be entered where they are supported and where there is an absolute requirement to enter them</a:t>
            </a:r>
          </a:p>
          <a:p>
            <a:r>
              <a:rPr lang="en-GB" dirty="0" smtClean="0"/>
              <a:t>Plant operation in close proximity to people needs to be minimised and controlled where it is unavoidable by having a Safe System of Work.  This might include the use of signallers, ensuring a level of competency training, improved crew communication, mirrors, proximity sensors etc.</a:t>
            </a:r>
          </a:p>
          <a:p>
            <a:r>
              <a:rPr lang="en-GB" dirty="0" smtClean="0"/>
              <a:t>For further guidance contact your H&amp;S Business Partner</a:t>
            </a:r>
          </a:p>
          <a:p>
            <a:pPr marL="0" indent="0">
              <a:buNone/>
            </a:pPr>
            <a:endParaRPr lang="en-GB" dirty="0" smtClean="0"/>
          </a:p>
          <a:p>
            <a:endParaRPr lang="en-GB" dirty="0"/>
          </a:p>
        </p:txBody>
      </p:sp>
    </p:spTree>
    <p:custDataLst>
      <p:tags r:id="rId1"/>
    </p:custDataLst>
    <p:extLst>
      <p:ext uri="{BB962C8B-B14F-4D97-AF65-F5344CB8AC3E}">
        <p14:creationId xmlns:p14="http://schemas.microsoft.com/office/powerpoint/2010/main" xmlns="" val="15311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Legislation &amp; Guidance</a:t>
            </a:r>
            <a:endParaRPr lang="en-GB" dirty="0"/>
          </a:p>
        </p:txBody>
      </p:sp>
      <p:sp>
        <p:nvSpPr>
          <p:cNvPr id="3" name="Content Placeholder 2"/>
          <p:cNvSpPr>
            <a:spLocks noGrp="1"/>
          </p:cNvSpPr>
          <p:nvPr>
            <p:ph idx="1"/>
          </p:nvPr>
        </p:nvSpPr>
        <p:spPr/>
        <p:txBody>
          <a:bodyPr>
            <a:normAutofit/>
          </a:bodyPr>
          <a:lstStyle/>
          <a:p>
            <a:r>
              <a:rPr lang="en-GB" dirty="0" smtClean="0"/>
              <a:t>New Road &amp; Street Works Act 1991</a:t>
            </a:r>
          </a:p>
          <a:p>
            <a:r>
              <a:rPr lang="en-GB" dirty="0" err="1" smtClean="0"/>
              <a:t>EToN</a:t>
            </a:r>
            <a:r>
              <a:rPr lang="en-GB" dirty="0" smtClean="0"/>
              <a:t> 6 – Technical Specification on Notification and Advanced Planning</a:t>
            </a:r>
          </a:p>
          <a:p>
            <a:r>
              <a:rPr lang="en-GB" dirty="0" smtClean="0"/>
              <a:t>Health &amp; Safety at Work etc. Act 1974</a:t>
            </a:r>
          </a:p>
          <a:p>
            <a:r>
              <a:rPr lang="en-GB" dirty="0" smtClean="0"/>
              <a:t>CDM Regulations 2015</a:t>
            </a:r>
          </a:p>
        </p:txBody>
      </p:sp>
    </p:spTree>
    <p:extLst>
      <p:ext uri="{BB962C8B-B14F-4D97-AF65-F5344CB8AC3E}">
        <p14:creationId xmlns:p14="http://schemas.microsoft.com/office/powerpoint/2010/main" xmlns="" val="4095806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Notification Process</a:t>
            </a:r>
            <a:endParaRPr lang="en-GB" dirty="0"/>
          </a:p>
        </p:txBody>
      </p:sp>
      <p:sp>
        <p:nvSpPr>
          <p:cNvPr id="3" name="Content Placeholder 2"/>
          <p:cNvSpPr>
            <a:spLocks noGrp="1"/>
          </p:cNvSpPr>
          <p:nvPr>
            <p:ph idx="1"/>
          </p:nvPr>
        </p:nvSpPr>
        <p:spPr/>
        <p:txBody>
          <a:bodyPr>
            <a:normAutofit lnSpcReduction="10000"/>
          </a:bodyPr>
          <a:lstStyle/>
          <a:p>
            <a:r>
              <a:rPr lang="en-GB" sz="2800" dirty="0" smtClean="0"/>
              <a:t>All utilities companies working on the network have a duty to notify planned works</a:t>
            </a:r>
          </a:p>
          <a:p>
            <a:r>
              <a:rPr lang="en-GB" sz="2800" dirty="0" smtClean="0"/>
              <a:t>This is done electronically</a:t>
            </a:r>
          </a:p>
          <a:p>
            <a:r>
              <a:rPr lang="en-GB" sz="2800" dirty="0" smtClean="0"/>
              <a:t>Most works are subject to the standard notice periods – major works requiring 90 days notice are unusual</a:t>
            </a:r>
          </a:p>
          <a:p>
            <a:r>
              <a:rPr lang="en-GB" sz="2800" dirty="0" smtClean="0"/>
              <a:t>Even emergency works require notice</a:t>
            </a:r>
          </a:p>
          <a:p>
            <a:r>
              <a:rPr lang="en-GB" sz="2800" dirty="0" smtClean="0"/>
              <a:t>Utilities work will need to be accommodated with other routine maintenance work and on major projects</a:t>
            </a:r>
            <a:endParaRPr lang="en-GB" sz="2400" dirty="0"/>
          </a:p>
        </p:txBody>
      </p:sp>
    </p:spTree>
    <p:extLst>
      <p:ext uri="{BB962C8B-B14F-4D97-AF65-F5344CB8AC3E}">
        <p14:creationId xmlns:p14="http://schemas.microsoft.com/office/powerpoint/2010/main" xmlns="" val="4072525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Notification Periods - NRSWA</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740161492"/>
              </p:ext>
            </p:extLst>
          </p:nvPr>
        </p:nvGraphicFramePr>
        <p:xfrm>
          <a:off x="457200" y="1600200"/>
          <a:ext cx="6583680" cy="2865120"/>
        </p:xfrm>
        <a:graphic>
          <a:graphicData uri="http://schemas.openxmlformats.org/drawingml/2006/table">
            <a:tbl>
              <a:tblPr firstRow="1" bandRow="1">
                <a:tableStyleId>{5C22544A-7EE6-4342-B048-85BDC9FD1C3A}</a:tableStyleId>
              </a:tblPr>
              <a:tblGrid>
                <a:gridCol w="1645920"/>
                <a:gridCol w="1645920"/>
                <a:gridCol w="1645920"/>
                <a:gridCol w="1645920"/>
              </a:tblGrid>
              <a:tr h="370840">
                <a:tc>
                  <a:txBody>
                    <a:bodyPr/>
                    <a:lstStyle/>
                    <a:p>
                      <a:r>
                        <a:rPr lang="en-GB" dirty="0" smtClean="0"/>
                        <a:t>Works Category</a:t>
                      </a:r>
                      <a:endParaRPr lang="en-GB" dirty="0"/>
                    </a:p>
                  </a:txBody>
                  <a:tcPr/>
                </a:tc>
                <a:tc>
                  <a:txBody>
                    <a:bodyPr/>
                    <a:lstStyle/>
                    <a:p>
                      <a:r>
                        <a:rPr lang="en-GB" dirty="0" smtClean="0"/>
                        <a:t>Minimum </a:t>
                      </a:r>
                      <a:endParaRPr lang="en-GB" dirty="0"/>
                    </a:p>
                  </a:txBody>
                  <a:tcPr/>
                </a:tc>
                <a:tc>
                  <a:txBody>
                    <a:bodyPr/>
                    <a:lstStyle/>
                    <a:p>
                      <a:r>
                        <a:rPr lang="en-GB" dirty="0" smtClean="0"/>
                        <a:t>Notice</a:t>
                      </a:r>
                      <a:endParaRPr lang="en-GB" dirty="0"/>
                    </a:p>
                  </a:txBody>
                  <a:tcPr/>
                </a:tc>
                <a:tc>
                  <a:txBody>
                    <a:bodyPr/>
                    <a:lstStyle/>
                    <a:p>
                      <a:r>
                        <a:rPr lang="en-GB" dirty="0" smtClean="0"/>
                        <a:t>Periods</a:t>
                      </a:r>
                      <a:endParaRPr lang="en-GB" dirty="0"/>
                    </a:p>
                  </a:txBody>
                  <a:tcPr/>
                </a:tc>
              </a:tr>
              <a:tr h="370840">
                <a:tc>
                  <a:txBody>
                    <a:bodyPr/>
                    <a:lstStyle/>
                    <a:p>
                      <a:endParaRPr lang="en-GB" dirty="0"/>
                    </a:p>
                  </a:txBody>
                  <a:tcPr/>
                </a:tc>
                <a:tc>
                  <a:txBody>
                    <a:bodyPr/>
                    <a:lstStyle/>
                    <a:p>
                      <a:r>
                        <a:rPr lang="en-GB" dirty="0" smtClean="0"/>
                        <a:t>Section 54</a:t>
                      </a:r>
                      <a:endParaRPr lang="en-GB" dirty="0"/>
                    </a:p>
                  </a:txBody>
                  <a:tcPr/>
                </a:tc>
                <a:tc>
                  <a:txBody>
                    <a:bodyPr/>
                    <a:lstStyle/>
                    <a:p>
                      <a:r>
                        <a:rPr lang="en-GB" dirty="0" smtClean="0"/>
                        <a:t>Section 55</a:t>
                      </a:r>
                      <a:endParaRPr lang="en-GB" dirty="0"/>
                    </a:p>
                  </a:txBody>
                  <a:tcPr/>
                </a:tc>
                <a:tc>
                  <a:txBody>
                    <a:bodyPr/>
                    <a:lstStyle/>
                    <a:p>
                      <a:r>
                        <a:rPr lang="en-GB" dirty="0" smtClean="0"/>
                        <a:t>Section 57</a:t>
                      </a:r>
                      <a:endParaRPr lang="en-GB" dirty="0"/>
                    </a:p>
                  </a:txBody>
                  <a:tcPr/>
                </a:tc>
              </a:tr>
              <a:tr h="370840">
                <a:tc>
                  <a:txBody>
                    <a:bodyPr/>
                    <a:lstStyle/>
                    <a:p>
                      <a:r>
                        <a:rPr lang="en-GB" dirty="0" smtClean="0"/>
                        <a:t>Major</a:t>
                      </a:r>
                      <a:endParaRPr lang="en-GB" dirty="0"/>
                    </a:p>
                  </a:txBody>
                  <a:tcPr/>
                </a:tc>
                <a:tc>
                  <a:txBody>
                    <a:bodyPr/>
                    <a:lstStyle/>
                    <a:p>
                      <a:r>
                        <a:rPr lang="en-GB" dirty="0" smtClean="0"/>
                        <a:t>3 months</a:t>
                      </a:r>
                      <a:endParaRPr lang="en-GB" dirty="0"/>
                    </a:p>
                  </a:txBody>
                  <a:tcPr/>
                </a:tc>
                <a:tc>
                  <a:txBody>
                    <a:bodyPr/>
                    <a:lstStyle/>
                    <a:p>
                      <a:r>
                        <a:rPr lang="en-GB" dirty="0" smtClean="0"/>
                        <a:t>10 days</a:t>
                      </a:r>
                      <a:endParaRPr lang="en-GB" dirty="0"/>
                    </a:p>
                  </a:txBody>
                  <a:tcPr/>
                </a:tc>
                <a:tc>
                  <a:txBody>
                    <a:bodyPr/>
                    <a:lstStyle/>
                    <a:p>
                      <a:endParaRPr lang="en-GB" dirty="0"/>
                    </a:p>
                  </a:txBody>
                  <a:tcPr/>
                </a:tc>
              </a:tr>
              <a:tr h="370840">
                <a:tc>
                  <a:txBody>
                    <a:bodyPr/>
                    <a:lstStyle/>
                    <a:p>
                      <a:r>
                        <a:rPr lang="en-GB" dirty="0" smtClean="0"/>
                        <a:t>Standard</a:t>
                      </a:r>
                      <a:endParaRPr lang="en-GB" dirty="0"/>
                    </a:p>
                  </a:txBody>
                  <a:tcPr/>
                </a:tc>
                <a:tc>
                  <a:txBody>
                    <a:bodyPr/>
                    <a:lstStyle/>
                    <a:p>
                      <a:endParaRPr lang="en-GB" dirty="0"/>
                    </a:p>
                  </a:txBody>
                  <a:tcPr/>
                </a:tc>
                <a:tc>
                  <a:txBody>
                    <a:bodyPr/>
                    <a:lstStyle/>
                    <a:p>
                      <a:r>
                        <a:rPr lang="en-GB" dirty="0" smtClean="0"/>
                        <a:t>10 days</a:t>
                      </a:r>
                      <a:endParaRPr lang="en-GB" dirty="0"/>
                    </a:p>
                  </a:txBody>
                  <a:tcPr/>
                </a:tc>
                <a:tc>
                  <a:txBody>
                    <a:bodyPr/>
                    <a:lstStyle/>
                    <a:p>
                      <a:endParaRPr lang="en-GB" dirty="0"/>
                    </a:p>
                  </a:txBody>
                  <a:tcPr/>
                </a:tc>
              </a:tr>
              <a:tr h="370840">
                <a:tc>
                  <a:txBody>
                    <a:bodyPr/>
                    <a:lstStyle/>
                    <a:p>
                      <a:r>
                        <a:rPr lang="en-GB" dirty="0" smtClean="0"/>
                        <a:t>Minor</a:t>
                      </a:r>
                      <a:endParaRPr lang="en-GB" dirty="0"/>
                    </a:p>
                  </a:txBody>
                  <a:tcPr/>
                </a:tc>
                <a:tc>
                  <a:txBody>
                    <a:bodyPr/>
                    <a:lstStyle/>
                    <a:p>
                      <a:endParaRPr lang="en-GB"/>
                    </a:p>
                  </a:txBody>
                  <a:tcPr/>
                </a:tc>
                <a:tc>
                  <a:txBody>
                    <a:bodyPr/>
                    <a:lstStyle/>
                    <a:p>
                      <a:r>
                        <a:rPr lang="en-GB" dirty="0" smtClean="0"/>
                        <a:t>3 days</a:t>
                      </a:r>
                      <a:endParaRPr lang="en-GB" dirty="0"/>
                    </a:p>
                  </a:txBody>
                  <a:tcPr/>
                </a:tc>
                <a:tc>
                  <a:txBody>
                    <a:bodyPr/>
                    <a:lstStyle/>
                    <a:p>
                      <a:endParaRPr lang="en-GB" dirty="0"/>
                    </a:p>
                  </a:txBody>
                  <a:tcPr/>
                </a:tc>
              </a:tr>
              <a:tr h="370840">
                <a:tc>
                  <a:txBody>
                    <a:bodyPr/>
                    <a:lstStyle/>
                    <a:p>
                      <a:r>
                        <a:rPr lang="en-GB" dirty="0" smtClean="0"/>
                        <a:t>Urgent</a:t>
                      </a:r>
                      <a:endParaRPr lang="en-GB" dirty="0"/>
                    </a:p>
                  </a:txBody>
                  <a:tcPr/>
                </a:tc>
                <a:tc>
                  <a:txBody>
                    <a:bodyPr/>
                    <a:lstStyle/>
                    <a:p>
                      <a:endParaRPr lang="en-GB"/>
                    </a:p>
                  </a:txBody>
                  <a:tcPr/>
                </a:tc>
                <a:tc>
                  <a:txBody>
                    <a:bodyPr/>
                    <a:lstStyle/>
                    <a:p>
                      <a:r>
                        <a:rPr lang="en-GB" dirty="0" smtClean="0"/>
                        <a:t>2 hours</a:t>
                      </a:r>
                      <a:endParaRPr lang="en-GB" dirty="0"/>
                    </a:p>
                  </a:txBody>
                  <a:tcPr/>
                </a:tc>
                <a:tc>
                  <a:txBody>
                    <a:bodyPr/>
                    <a:lstStyle/>
                    <a:p>
                      <a:endParaRPr lang="en-GB" dirty="0"/>
                    </a:p>
                  </a:txBody>
                  <a:tcPr/>
                </a:tc>
              </a:tr>
              <a:tr h="370840">
                <a:tc>
                  <a:txBody>
                    <a:bodyPr/>
                    <a:lstStyle/>
                    <a:p>
                      <a:r>
                        <a:rPr lang="en-GB" dirty="0" smtClean="0"/>
                        <a:t>Emergency</a:t>
                      </a:r>
                      <a:endParaRPr lang="en-GB" dirty="0"/>
                    </a:p>
                  </a:txBody>
                  <a:tcPr/>
                </a:tc>
                <a:tc>
                  <a:txBody>
                    <a:bodyPr/>
                    <a:lstStyle/>
                    <a:p>
                      <a:endParaRPr lang="en-GB"/>
                    </a:p>
                  </a:txBody>
                  <a:tcPr/>
                </a:tc>
                <a:tc>
                  <a:txBody>
                    <a:bodyPr/>
                    <a:lstStyle/>
                    <a:p>
                      <a:endParaRPr lang="en-GB"/>
                    </a:p>
                  </a:txBody>
                  <a:tcPr/>
                </a:tc>
                <a:tc>
                  <a:txBody>
                    <a:bodyPr/>
                    <a:lstStyle/>
                    <a:p>
                      <a:r>
                        <a:rPr lang="en-GB" dirty="0" smtClean="0"/>
                        <a:t>2 hours</a:t>
                      </a:r>
                      <a:endParaRPr lang="en-GB" dirty="0"/>
                    </a:p>
                  </a:txBody>
                  <a:tcPr/>
                </a:tc>
              </a:tr>
            </a:tbl>
          </a:graphicData>
        </a:graphic>
      </p:graphicFrame>
    </p:spTree>
    <p:extLst>
      <p:ext uri="{BB962C8B-B14F-4D97-AF65-F5344CB8AC3E}">
        <p14:creationId xmlns:p14="http://schemas.microsoft.com/office/powerpoint/2010/main" xmlns="" val="2828272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Process for Stand Alone Utilities Work</a:t>
            </a:r>
            <a:endParaRPr lang="en-GB" dirty="0"/>
          </a:p>
        </p:txBody>
      </p:sp>
      <p:sp>
        <p:nvSpPr>
          <p:cNvPr id="3" name="Content Placeholder 2"/>
          <p:cNvSpPr>
            <a:spLocks noGrp="1"/>
          </p:cNvSpPr>
          <p:nvPr>
            <p:ph idx="1"/>
          </p:nvPr>
        </p:nvSpPr>
        <p:spPr>
          <a:xfrm>
            <a:off x="179512" y="1619324"/>
            <a:ext cx="8424936" cy="4277072"/>
          </a:xfrm>
        </p:spPr>
        <p:txBody>
          <a:bodyPr>
            <a:normAutofit fontScale="92500" lnSpcReduction="20000"/>
          </a:bodyPr>
          <a:lstStyle/>
          <a:p>
            <a:r>
              <a:rPr lang="en-GB" sz="2800" dirty="0" smtClean="0"/>
              <a:t>Road space is booked with Highways England and permission given for the work to be undertaken on the network</a:t>
            </a:r>
          </a:p>
          <a:p>
            <a:r>
              <a:rPr lang="en-GB" sz="2800" dirty="0" smtClean="0"/>
              <a:t>Relevant Service Providers and DBFO companies are advised of works booked</a:t>
            </a:r>
          </a:p>
          <a:p>
            <a:r>
              <a:rPr lang="en-GB" sz="2800" dirty="0" smtClean="0"/>
              <a:t>Highways England are </a:t>
            </a:r>
            <a:r>
              <a:rPr lang="en-GB" sz="2800" b="1" dirty="0" smtClean="0"/>
              <a:t>not the client</a:t>
            </a:r>
          </a:p>
          <a:p>
            <a:r>
              <a:rPr lang="en-GB" sz="2800" dirty="0" smtClean="0"/>
              <a:t>If there are health and safety concerns with any works being undertaken this can be escalated to the Utility Company directly </a:t>
            </a:r>
            <a:r>
              <a:rPr lang="en-GB" sz="2800" b="1" dirty="0" smtClean="0"/>
              <a:t>OR </a:t>
            </a:r>
            <a:r>
              <a:rPr lang="en-GB" sz="2800" dirty="0" smtClean="0"/>
              <a:t>via the Service Provider or DBFO Company as they have an overarching duty of care to </a:t>
            </a:r>
            <a:r>
              <a:rPr lang="en-GB" sz="2800" b="1" dirty="0" smtClean="0"/>
              <a:t>manage</a:t>
            </a:r>
            <a:r>
              <a:rPr lang="en-GB" sz="2800" b="1" dirty="0"/>
              <a:t>, monitor and co-ordinate health and safety on </a:t>
            </a:r>
            <a:r>
              <a:rPr lang="en-GB" sz="2800" b="1" dirty="0" smtClean="0"/>
              <a:t>the network</a:t>
            </a:r>
            <a:endParaRPr lang="en-GB" sz="2800" b="1" dirty="0"/>
          </a:p>
          <a:p>
            <a:endParaRPr lang="en-GB" sz="2800" dirty="0" smtClean="0"/>
          </a:p>
          <a:p>
            <a:pPr marL="0" indent="0">
              <a:buNone/>
            </a:pPr>
            <a:endParaRPr lang="en-GB" sz="2800" dirty="0" smtClean="0"/>
          </a:p>
          <a:p>
            <a:pPr marL="0" indent="0">
              <a:buNone/>
            </a:pPr>
            <a:endParaRPr lang="en-GB" dirty="0" smtClean="0"/>
          </a:p>
          <a:p>
            <a:endParaRPr lang="en-GB" dirty="0" smtClean="0"/>
          </a:p>
          <a:p>
            <a:endParaRPr lang="en-GB" dirty="0" smtClean="0"/>
          </a:p>
        </p:txBody>
      </p:sp>
    </p:spTree>
    <p:extLst>
      <p:ext uri="{BB962C8B-B14F-4D97-AF65-F5344CB8AC3E}">
        <p14:creationId xmlns:p14="http://schemas.microsoft.com/office/powerpoint/2010/main" xmlns="" val="35758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Standard Process Involving Utilities in NDD and Major Projects Schemes</a:t>
            </a:r>
            <a:endParaRPr lang="en-GB" dirty="0"/>
          </a:p>
        </p:txBody>
      </p:sp>
      <p:sp>
        <p:nvSpPr>
          <p:cNvPr id="3" name="Content Placeholder 2"/>
          <p:cNvSpPr>
            <a:spLocks noGrp="1"/>
          </p:cNvSpPr>
          <p:nvPr>
            <p:ph idx="1"/>
          </p:nvPr>
        </p:nvSpPr>
        <p:spPr>
          <a:xfrm>
            <a:off x="179512" y="1619324"/>
            <a:ext cx="8424936" cy="4277072"/>
          </a:xfrm>
        </p:spPr>
        <p:txBody>
          <a:bodyPr>
            <a:normAutofit fontScale="77500" lnSpcReduction="20000"/>
          </a:bodyPr>
          <a:lstStyle/>
          <a:p>
            <a:r>
              <a:rPr lang="en-GB" dirty="0" smtClean="0"/>
              <a:t>During pre-construction phase for maintenance, improvement works or major projects any service clashes are identified by the PD </a:t>
            </a:r>
          </a:p>
          <a:p>
            <a:r>
              <a:rPr lang="en-GB" dirty="0" smtClean="0"/>
              <a:t>PC contacts Utilities to advise &amp; informs Highways England</a:t>
            </a:r>
          </a:p>
          <a:p>
            <a:r>
              <a:rPr lang="en-GB" dirty="0" smtClean="0"/>
              <a:t>Highways England instructs Utilities to carry out enabling works</a:t>
            </a:r>
          </a:p>
          <a:p>
            <a:r>
              <a:rPr lang="en-GB" dirty="0" smtClean="0"/>
              <a:t>Highways England are the </a:t>
            </a:r>
            <a:r>
              <a:rPr lang="en-GB" b="1" dirty="0" smtClean="0"/>
              <a:t>client and must discharge client duties</a:t>
            </a:r>
          </a:p>
          <a:p>
            <a:r>
              <a:rPr lang="en-GB" b="1" dirty="0" smtClean="0"/>
              <a:t>However, the PC retains a duty of care to plan, manage, monitor and co-ordinate health and safety on site</a:t>
            </a:r>
          </a:p>
          <a:p>
            <a:endParaRPr lang="en-GB" dirty="0" smtClean="0"/>
          </a:p>
        </p:txBody>
      </p:sp>
    </p:spTree>
    <p:extLst>
      <p:ext uri="{BB962C8B-B14F-4D97-AF65-F5344CB8AC3E}">
        <p14:creationId xmlns:p14="http://schemas.microsoft.com/office/powerpoint/2010/main" xmlns="" val="85657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are Highways England’s client responsibilities?</a:t>
            </a:r>
            <a:endParaRPr lang="en-GB" dirty="0"/>
          </a:p>
        </p:txBody>
      </p:sp>
      <p:sp>
        <p:nvSpPr>
          <p:cNvPr id="3" name="Content Placeholder 2"/>
          <p:cNvSpPr>
            <a:spLocks noGrp="1"/>
          </p:cNvSpPr>
          <p:nvPr>
            <p:ph idx="1"/>
          </p:nvPr>
        </p:nvSpPr>
        <p:spPr>
          <a:xfrm>
            <a:off x="179512" y="1619324"/>
            <a:ext cx="8424936" cy="4277072"/>
          </a:xfrm>
        </p:spPr>
        <p:txBody>
          <a:bodyPr>
            <a:normAutofit lnSpcReduction="10000"/>
          </a:bodyPr>
          <a:lstStyle/>
          <a:p>
            <a:r>
              <a:rPr lang="en-GB" sz="2800" dirty="0" smtClean="0"/>
              <a:t>Standard design and client responsibilities:</a:t>
            </a:r>
          </a:p>
          <a:p>
            <a:r>
              <a:rPr lang="en-GB" sz="2800" dirty="0" smtClean="0"/>
              <a:t>Duty holders appointed – Principal Contractor and Principal Designer</a:t>
            </a:r>
          </a:p>
          <a:p>
            <a:r>
              <a:rPr lang="en-GB" sz="2800" dirty="0" smtClean="0"/>
              <a:t>Adequate time and resources allocated</a:t>
            </a:r>
          </a:p>
          <a:p>
            <a:r>
              <a:rPr lang="en-GB" sz="2800" dirty="0" smtClean="0"/>
              <a:t>Adequate H&amp;S arrangements in place</a:t>
            </a:r>
          </a:p>
          <a:p>
            <a:r>
              <a:rPr lang="en-GB" sz="2800" dirty="0" smtClean="0"/>
              <a:t>Information provided to duty holders</a:t>
            </a:r>
          </a:p>
          <a:p>
            <a:r>
              <a:rPr lang="en-GB" sz="2800" dirty="0" smtClean="0"/>
              <a:t>Confident that the PC and PD can carry out their duties</a:t>
            </a:r>
          </a:p>
          <a:p>
            <a:r>
              <a:rPr lang="en-GB" sz="2800" dirty="0" smtClean="0"/>
              <a:t>Welfare arrangements organised</a:t>
            </a:r>
          </a:p>
          <a:p>
            <a:pPr marL="0" indent="0">
              <a:buNone/>
            </a:pPr>
            <a:endParaRPr lang="en-GB" dirty="0" smtClean="0"/>
          </a:p>
          <a:p>
            <a:endParaRPr lang="en-GB" dirty="0" smtClean="0"/>
          </a:p>
          <a:p>
            <a:endParaRPr lang="en-GB" dirty="0" smtClean="0"/>
          </a:p>
        </p:txBody>
      </p:sp>
    </p:spTree>
    <p:extLst>
      <p:ext uri="{BB962C8B-B14F-4D97-AF65-F5344CB8AC3E}">
        <p14:creationId xmlns:p14="http://schemas.microsoft.com/office/powerpoint/2010/main" xmlns="" val="3909392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Key Safety Points Operationally</a:t>
            </a:r>
            <a:endParaRPr lang="en-GB" dirty="0"/>
          </a:p>
        </p:txBody>
      </p:sp>
      <p:sp>
        <p:nvSpPr>
          <p:cNvPr id="3" name="Content Placeholder 2"/>
          <p:cNvSpPr>
            <a:spLocks noGrp="1"/>
          </p:cNvSpPr>
          <p:nvPr>
            <p:ph idx="1"/>
          </p:nvPr>
        </p:nvSpPr>
        <p:spPr>
          <a:xfrm>
            <a:off x="179512" y="1412776"/>
            <a:ext cx="7272808" cy="4464496"/>
          </a:xfrm>
        </p:spPr>
        <p:txBody>
          <a:bodyPr>
            <a:normAutofit fontScale="85000" lnSpcReduction="20000"/>
          </a:bodyPr>
          <a:lstStyle/>
          <a:p>
            <a:r>
              <a:rPr lang="en-GB" sz="2800" dirty="0" smtClean="0"/>
              <a:t>Site induction and site rules adhered to</a:t>
            </a:r>
          </a:p>
          <a:p>
            <a:r>
              <a:rPr lang="en-GB" sz="2800" dirty="0" smtClean="0"/>
              <a:t>RAMS in place and implemented</a:t>
            </a:r>
          </a:p>
          <a:p>
            <a:r>
              <a:rPr lang="en-GB" sz="2800" dirty="0" smtClean="0"/>
              <a:t>Appropriate traffic management</a:t>
            </a:r>
          </a:p>
          <a:p>
            <a:r>
              <a:rPr lang="en-GB" sz="2800" dirty="0" smtClean="0"/>
              <a:t>Service avoidance</a:t>
            </a:r>
          </a:p>
          <a:p>
            <a:r>
              <a:rPr lang="en-GB" sz="2800" dirty="0" smtClean="0"/>
              <a:t>Safe excavations </a:t>
            </a:r>
          </a:p>
          <a:p>
            <a:r>
              <a:rPr lang="en-GB" sz="2800" dirty="0" smtClean="0"/>
              <a:t>Safe plant and people interface</a:t>
            </a:r>
          </a:p>
          <a:p>
            <a:r>
              <a:rPr lang="en-GB" sz="2800" dirty="0"/>
              <a:t>Utilities works co-ordinated with other road construction </a:t>
            </a:r>
            <a:r>
              <a:rPr lang="en-GB" sz="2800" dirty="0" smtClean="0"/>
              <a:t>activities where relevant</a:t>
            </a:r>
          </a:p>
          <a:p>
            <a:r>
              <a:rPr lang="en-GB" sz="2800" dirty="0" smtClean="0"/>
              <a:t>If you are visiting site and you see something </a:t>
            </a:r>
            <a:r>
              <a:rPr lang="en-GB" sz="2800" dirty="0"/>
              <a:t>y</a:t>
            </a:r>
            <a:r>
              <a:rPr lang="en-GB" sz="2800" dirty="0" smtClean="0"/>
              <a:t>ou are concerned about you have a duty to follow it up and ask questions – H&amp;S Business Partners are available to support you, just get hold of your local contact</a:t>
            </a:r>
          </a:p>
          <a:p>
            <a:pPr marL="0" indent="0">
              <a:buNone/>
            </a:pPr>
            <a:endParaRPr lang="en-GB" sz="2800" dirty="0" smtClean="0"/>
          </a:p>
          <a:p>
            <a:pPr marL="0" indent="0">
              <a:buNone/>
            </a:pPr>
            <a:endParaRPr lang="en-GB" sz="2800" dirty="0"/>
          </a:p>
          <a:p>
            <a:endParaRPr lang="en-GB" sz="2800" dirty="0" smtClean="0"/>
          </a:p>
          <a:p>
            <a:endParaRPr lang="en-GB" sz="2800" dirty="0" smtClean="0"/>
          </a:p>
          <a:p>
            <a:pPr marL="0" indent="0">
              <a:buNone/>
            </a:pPr>
            <a:endParaRPr lang="en-GB" sz="2800" dirty="0" smtClean="0"/>
          </a:p>
          <a:p>
            <a:endParaRPr lang="en-GB" sz="2800" dirty="0" smtClean="0"/>
          </a:p>
          <a:p>
            <a:endParaRPr lang="en-GB" sz="28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0272" y="1412776"/>
            <a:ext cx="1920875" cy="2573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9252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H&amp;S Business Partner Actions</a:t>
            </a:r>
            <a:endParaRPr lang="en-GB" dirty="0"/>
          </a:p>
        </p:txBody>
      </p:sp>
      <p:sp>
        <p:nvSpPr>
          <p:cNvPr id="3" name="Content Placeholder 2"/>
          <p:cNvSpPr>
            <a:spLocks noGrp="1"/>
          </p:cNvSpPr>
          <p:nvPr>
            <p:ph idx="1"/>
          </p:nvPr>
        </p:nvSpPr>
        <p:spPr>
          <a:xfrm>
            <a:off x="457200" y="1600200"/>
            <a:ext cx="8229600" cy="4421087"/>
          </a:xfrm>
        </p:spPr>
        <p:txBody>
          <a:bodyPr>
            <a:normAutofit fontScale="77500" lnSpcReduction="20000"/>
          </a:bodyPr>
          <a:lstStyle/>
          <a:p>
            <a:r>
              <a:rPr lang="en-GB" dirty="0" smtClean="0"/>
              <a:t>Review of all accidents, high potential near misses, service strikes etc. involving utilities to ensure that lessons are learnt </a:t>
            </a:r>
          </a:p>
          <a:p>
            <a:r>
              <a:rPr lang="en-GB" dirty="0" smtClean="0"/>
              <a:t>Engagement with supply chain partners and associated local utilities to improve safety arrangements</a:t>
            </a:r>
          </a:p>
          <a:p>
            <a:r>
              <a:rPr lang="en-GB" dirty="0" smtClean="0"/>
              <a:t>Rolling out Raising the Bar documents within NDD works as well as Major Projects to support Aiming for Zero</a:t>
            </a:r>
          </a:p>
          <a:p>
            <a:r>
              <a:rPr lang="en-GB" dirty="0" smtClean="0"/>
              <a:t>Increased focus on safety audits by Highways England H&amp;S Business Partners</a:t>
            </a:r>
          </a:p>
          <a:p>
            <a:r>
              <a:rPr lang="en-GB" dirty="0" smtClean="0"/>
              <a:t>Supporting Project Sponsors locally to resolve any safety issues</a:t>
            </a:r>
          </a:p>
          <a:p>
            <a:endParaRPr lang="en-GB" dirty="0"/>
          </a:p>
        </p:txBody>
      </p:sp>
    </p:spTree>
    <p:extLst>
      <p:ext uri="{BB962C8B-B14F-4D97-AF65-F5344CB8AC3E}">
        <p14:creationId xmlns:p14="http://schemas.microsoft.com/office/powerpoint/2010/main" xmlns="" val="38547198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777</TotalTime>
  <Words>1062</Words>
  <Application>Microsoft Office PowerPoint</Application>
  <PresentationFormat>On-screen Show (4:3)</PresentationFormat>
  <Paragraphs>110</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Utilities Working on the Network</vt:lpstr>
      <vt:lpstr>Key Legislation &amp; Guidance</vt:lpstr>
      <vt:lpstr>Notification Process</vt:lpstr>
      <vt:lpstr>Notification Periods - NRSWA</vt:lpstr>
      <vt:lpstr>Process for Stand Alone Utilities Work</vt:lpstr>
      <vt:lpstr>Standard Process Involving Utilities in NDD and Major Projects Schemes</vt:lpstr>
      <vt:lpstr>What are Highways England’s client responsibilities?</vt:lpstr>
      <vt:lpstr>Key Safety Points Operationally</vt:lpstr>
      <vt:lpstr>H&amp;S Business Partner Actions</vt:lpstr>
      <vt:lpstr>Useful Raising the Bar Documents</vt:lpstr>
      <vt:lpstr>When it goes wrong … A31/A34/M40</vt:lpstr>
      <vt:lpstr>Photograph Detailing Contravention</vt:lpstr>
      <vt:lpstr>Duties of Principal Contractors</vt:lpstr>
      <vt:lpstr>All Inspectors and Sites are Different</vt:lpstr>
      <vt:lpstr>Summary</vt:lpstr>
    </vt:vector>
  </TitlesOfParts>
  <Company>Highways Agency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Dalby, Adrian</dc:creator>
  <cp:lastModifiedBy>Sony</cp:lastModifiedBy>
  <cp:revision>53</cp:revision>
  <dcterms:created xsi:type="dcterms:W3CDTF">2015-02-26T12:55:51Z</dcterms:created>
  <dcterms:modified xsi:type="dcterms:W3CDTF">2015-05-27T15:21:32Z</dcterms:modified>
</cp:coreProperties>
</file>