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60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CCA"/>
    <a:srgbClr val="4A4A4A"/>
    <a:srgbClr val="002E5F"/>
    <a:srgbClr val="5BB6E2"/>
    <a:srgbClr val="009FD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CAD9B93-2E06-4293-9ECA-17DB6B24FA57}" v="12" dt="2023-07-13T13:02:39.469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73" autoAdjust="0"/>
  </p:normalViewPr>
  <p:slideViewPr>
    <p:cSldViewPr>
      <p:cViewPr varScale="1">
        <p:scale>
          <a:sx n="114" d="100"/>
          <a:sy n="114" d="100"/>
        </p:scale>
        <p:origin x="1560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08C1AE7-52E6-4AB6-A699-FBA14DBC8EC0}" type="datetimeFigureOut">
              <a:rPr lang="en-GB" smtClean="0"/>
              <a:t>13/07/2023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53011-F081-43F3-96B5-29298F984C3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3767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Pr>
        <a:solidFill>
          <a:srgbClr val="009FD7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Freeform: Shape 14">
            <a:extLst>
              <a:ext uri="{FF2B5EF4-FFF2-40B4-BE49-F238E27FC236}">
                <a16:creationId xmlns:a16="http://schemas.microsoft.com/office/drawing/2014/main" id="{5E2815EB-29D2-425B-A8DC-E254D0F09984}"/>
              </a:ext>
            </a:extLst>
          </p:cNvPr>
          <p:cNvSpPr/>
          <p:nvPr/>
        </p:nvSpPr>
        <p:spPr>
          <a:xfrm>
            <a:off x="0" y="858521"/>
            <a:ext cx="6913273" cy="3677010"/>
          </a:xfrm>
          <a:custGeom>
            <a:avLst/>
            <a:gdLst>
              <a:gd name="connsiteX0" fmla="*/ 0 w 6913273"/>
              <a:gd name="connsiteY0" fmla="*/ 0 h 3677010"/>
              <a:gd name="connsiteX1" fmla="*/ 6913273 w 6913273"/>
              <a:gd name="connsiteY1" fmla="*/ 36062 h 3677010"/>
              <a:gd name="connsiteX2" fmla="*/ 6523569 w 6913273"/>
              <a:gd name="connsiteY2" fmla="*/ 2891872 h 3677010"/>
              <a:gd name="connsiteX3" fmla="*/ 0 w 6913273"/>
              <a:gd name="connsiteY3" fmla="*/ 3677010 h 36770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6913273" h="3677010">
                <a:moveTo>
                  <a:pt x="0" y="0"/>
                </a:moveTo>
                <a:lnTo>
                  <a:pt x="6913273" y="36062"/>
                </a:lnTo>
                <a:lnTo>
                  <a:pt x="6523569" y="2891872"/>
                </a:lnTo>
                <a:lnTo>
                  <a:pt x="0" y="3677010"/>
                </a:lnTo>
                <a:close/>
              </a:path>
            </a:pathLst>
          </a:custGeom>
          <a:solidFill>
            <a:srgbClr val="008C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r>
              <a:rPr lang="en-GB" dirty="0"/>
              <a:t> </a:t>
            </a:r>
          </a:p>
        </p:txBody>
      </p:sp>
      <p:sp>
        <p:nvSpPr>
          <p:cNvPr id="18" name="Freeform: Shape 17">
            <a:extLst>
              <a:ext uri="{FF2B5EF4-FFF2-40B4-BE49-F238E27FC236}">
                <a16:creationId xmlns:a16="http://schemas.microsoft.com/office/drawing/2014/main" id="{889B01CC-C551-41D7-A20F-1EF408C6EDFC}"/>
              </a:ext>
            </a:extLst>
          </p:cNvPr>
          <p:cNvSpPr/>
          <p:nvPr userDrawn="1"/>
        </p:nvSpPr>
        <p:spPr>
          <a:xfrm>
            <a:off x="0" y="0"/>
            <a:ext cx="9143999" cy="1392230"/>
          </a:xfrm>
          <a:custGeom>
            <a:avLst/>
            <a:gdLst>
              <a:gd name="connsiteX0" fmla="*/ 0 w 9138107"/>
              <a:gd name="connsiteY0" fmla="*/ 0 h 1391333"/>
              <a:gd name="connsiteX1" fmla="*/ 9138107 w 9138107"/>
              <a:gd name="connsiteY1" fmla="*/ 0 h 1391333"/>
              <a:gd name="connsiteX2" fmla="*/ 9138107 w 9138107"/>
              <a:gd name="connsiteY2" fmla="*/ 805223 h 1391333"/>
              <a:gd name="connsiteX3" fmla="*/ 0 w 9138107"/>
              <a:gd name="connsiteY3" fmla="*/ 1391333 h 13913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9138107" h="1391333">
                <a:moveTo>
                  <a:pt x="0" y="0"/>
                </a:moveTo>
                <a:lnTo>
                  <a:pt x="9138107" y="0"/>
                </a:lnTo>
                <a:lnTo>
                  <a:pt x="9138107" y="805223"/>
                </a:lnTo>
                <a:lnTo>
                  <a:pt x="0" y="1391333"/>
                </a:ln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Title 1"/>
          <p:cNvSpPr>
            <a:spLocks noGrp="1"/>
          </p:cNvSpPr>
          <p:nvPr userDrawn="1">
            <p:ph type="ctrTitle" hasCustomPrompt="1"/>
          </p:nvPr>
        </p:nvSpPr>
        <p:spPr>
          <a:xfrm>
            <a:off x="473391" y="1700808"/>
            <a:ext cx="7772400" cy="1800200"/>
          </a:xfrm>
        </p:spPr>
        <p:txBody>
          <a:bodyPr>
            <a:normAutofit/>
          </a:bodyPr>
          <a:lstStyle>
            <a:lvl1pPr algn="l">
              <a:defRPr sz="3200" b="1" baseline="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Add your main header here.</a:t>
            </a:r>
            <a:br>
              <a:rPr lang="en-US" dirty="0"/>
            </a:br>
            <a:r>
              <a:rPr lang="en-US" dirty="0"/>
              <a:t>Keep text within the shape.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 userDrawn="1">
            <p:ph type="subTitle" idx="1" hasCustomPrompt="1"/>
          </p:nvPr>
        </p:nvSpPr>
        <p:spPr>
          <a:xfrm>
            <a:off x="473391" y="4581128"/>
            <a:ext cx="5976664" cy="1440160"/>
          </a:xfrm>
        </p:spPr>
        <p:txBody>
          <a:bodyPr>
            <a:normAutofit/>
          </a:bodyPr>
          <a:lstStyle>
            <a:lvl1pPr marL="0" indent="0" algn="l">
              <a:buNone/>
              <a:defRPr sz="2400" b="0" baseline="0">
                <a:solidFill>
                  <a:schemeClr val="bg1"/>
                </a:solidFill>
                <a:latin typeface="+mj-lt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You can add sub-header</a:t>
            </a:r>
            <a:br>
              <a:rPr lang="en-US" dirty="0"/>
            </a:br>
            <a:r>
              <a:rPr lang="en-US" dirty="0"/>
              <a:t>information here.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 userDrawn="1">
            <p:ph type="dt" sz="half" idx="10"/>
          </p:nvPr>
        </p:nvSpPr>
        <p:spPr>
          <a:xfrm>
            <a:off x="473391" y="6074518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GB" dirty="0"/>
              <a:t>15 February 2019</a:t>
            </a:r>
          </a:p>
        </p:txBody>
      </p:sp>
      <p:pic>
        <p:nvPicPr>
          <p:cNvPr id="12" name="Picture 1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710" y="127226"/>
            <a:ext cx="2390948" cy="1012888"/>
          </a:xfrm>
          <a:prstGeom prst="rect">
            <a:avLst/>
          </a:prstGeom>
        </p:spPr>
      </p:pic>
      <p:sp>
        <p:nvSpPr>
          <p:cNvPr id="14" name="Freeform: Shape 13">
            <a:extLst>
              <a:ext uri="{FF2B5EF4-FFF2-40B4-BE49-F238E27FC236}">
                <a16:creationId xmlns:a16="http://schemas.microsoft.com/office/drawing/2014/main" id="{88DE4E8F-15FF-4D89-9B45-BE26CD8BDC9E}"/>
              </a:ext>
            </a:extLst>
          </p:cNvPr>
          <p:cNvSpPr/>
          <p:nvPr userDrawn="1"/>
        </p:nvSpPr>
        <p:spPr>
          <a:xfrm>
            <a:off x="6067747" y="3426614"/>
            <a:ext cx="3074074" cy="3431386"/>
          </a:xfrm>
          <a:custGeom>
            <a:avLst/>
            <a:gdLst>
              <a:gd name="connsiteX0" fmla="*/ 3074074 w 3074074"/>
              <a:gd name="connsiteY0" fmla="*/ 0 h 3431386"/>
              <a:gd name="connsiteX1" fmla="*/ 3074074 w 3074074"/>
              <a:gd name="connsiteY1" fmla="*/ 3431386 h 3431386"/>
              <a:gd name="connsiteX2" fmla="*/ 0 w 3074074"/>
              <a:gd name="connsiteY2" fmla="*/ 3431386 h 3431386"/>
              <a:gd name="connsiteX3" fmla="*/ 457631 w 3074074"/>
              <a:gd name="connsiteY3" fmla="*/ 324965 h 343138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074074" h="3431386">
                <a:moveTo>
                  <a:pt x="3074074" y="0"/>
                </a:moveTo>
                <a:lnTo>
                  <a:pt x="3074074" y="3431386"/>
                </a:lnTo>
                <a:lnTo>
                  <a:pt x="0" y="3431386"/>
                </a:lnTo>
                <a:lnTo>
                  <a:pt x="457631" y="324965"/>
                </a:lnTo>
                <a:close/>
              </a:path>
            </a:pathLst>
          </a:custGeom>
          <a:solidFill>
            <a:srgbClr val="5BB6E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861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 hasCustomPrompt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512946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 hasCustomPrompt="1"/>
          </p:nvPr>
        </p:nvSpPr>
        <p:spPr>
          <a:xfrm>
            <a:off x="457200" y="1499973"/>
            <a:ext cx="3970784" cy="44499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 hasCustomPrompt="1"/>
          </p:nvPr>
        </p:nvSpPr>
        <p:spPr>
          <a:xfrm>
            <a:off x="4716016" y="1499973"/>
            <a:ext cx="3970784" cy="444997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15345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0483319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784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68312" y="274638"/>
            <a:ext cx="8207375" cy="106613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12" y="1484785"/>
            <a:ext cx="8207375" cy="446449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  <a:endParaRPr lang="en-GB" dirty="0"/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065F11F-3960-4EA3-966E-E2DEE92996E0}"/>
              </a:ext>
            </a:extLst>
          </p:cNvPr>
          <p:cNvPicPr>
            <a:picLocks noChangeAspect="1"/>
          </p:cNvPicPr>
          <p:nvPr userDrawn="1"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5877272"/>
            <a:ext cx="2013458" cy="8529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92392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4" r:id="rId4"/>
    <p:sldLayoutId id="2147483655" r:id="rId5"/>
  </p:sldLayoutIdLst>
  <p:txStyles>
    <p:titleStyle>
      <a:lvl1pPr algn="l" defTabSz="914400" rtl="0" eaLnBrk="1" latinLnBrk="0" hangingPunct="1">
        <a:spcBef>
          <a:spcPct val="0"/>
        </a:spcBef>
        <a:buNone/>
        <a:defRPr sz="3200" b="1" kern="1200">
          <a:solidFill>
            <a:srgbClr val="002E5F"/>
          </a:solidFill>
          <a:latin typeface="+mj-lt"/>
          <a:ea typeface="+mj-ea"/>
          <a:cs typeface="+mj-cs"/>
        </a:defRPr>
      </a:lvl1pPr>
    </p:titleStyle>
    <p:bodyStyle>
      <a:lvl1pPr marL="254000" indent="-254000" algn="l" defTabSz="914400" rtl="0" eaLnBrk="1" latinLnBrk="0" hangingPunct="1">
        <a:spcBef>
          <a:spcPct val="20000"/>
        </a:spcBef>
        <a:buClr>
          <a:srgbClr val="008BCB"/>
        </a:buClr>
        <a:buFont typeface="Wingdings" panose="05000000000000000000" pitchFamily="2" charset="2"/>
        <a:buChar char="§"/>
        <a:defRPr sz="2400" kern="1200">
          <a:solidFill>
            <a:srgbClr val="4A4A4A"/>
          </a:solidFill>
          <a:latin typeface="+mn-lt"/>
          <a:ea typeface="+mn-ea"/>
          <a:cs typeface="+mn-cs"/>
        </a:defRPr>
      </a:lvl1pPr>
      <a:lvl2pPr marL="520700" indent="-254000" algn="l" defTabSz="914400" rtl="0" eaLnBrk="1" latinLnBrk="0" hangingPunct="1">
        <a:spcBef>
          <a:spcPct val="20000"/>
        </a:spcBef>
        <a:buClr>
          <a:srgbClr val="008CCA"/>
        </a:buClr>
        <a:buFont typeface="Arial" panose="020B0604020202020204" pitchFamily="34" charset="0"/>
        <a:buChar char="–"/>
        <a:defRPr sz="2000" kern="1200">
          <a:solidFill>
            <a:srgbClr val="4A4A4A"/>
          </a:solidFill>
          <a:latin typeface="+mn-lt"/>
          <a:ea typeface="+mn-ea"/>
          <a:cs typeface="+mn-cs"/>
        </a:defRPr>
      </a:lvl2pPr>
      <a:lvl3pPr marL="685800" indent="-158750" algn="l" defTabSz="914400" rtl="0" eaLnBrk="1" latinLnBrk="0" hangingPunct="1">
        <a:spcBef>
          <a:spcPct val="20000"/>
        </a:spcBef>
        <a:buClr>
          <a:srgbClr val="008CCA"/>
        </a:buClr>
        <a:buFont typeface="Arial" panose="020B0604020202020204" pitchFamily="34" charset="0"/>
        <a:buChar char="•"/>
        <a:defRPr sz="1800" kern="1200">
          <a:solidFill>
            <a:srgbClr val="4A4A4A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rgbClr val="4A4A4A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rgbClr val="4A4A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2160" userDrawn="1">
          <p15:clr>
            <a:srgbClr val="F26B43"/>
          </p15:clr>
        </p15:guide>
        <p15:guide id="2" pos="2880" userDrawn="1">
          <p15:clr>
            <a:srgbClr val="F26B43"/>
          </p15:clr>
        </p15:guide>
        <p15:guide id="3" pos="295" userDrawn="1">
          <p15:clr>
            <a:srgbClr val="F26B43"/>
          </p15:clr>
        </p15:guide>
        <p15:guide id="4" pos="5465" userDrawn="1">
          <p15:clr>
            <a:srgbClr val="F26B43"/>
          </p15:clr>
        </p15:guide>
        <p15:guide id="5" orient="horz" pos="3748" userDrawn="1">
          <p15:clr>
            <a:srgbClr val="F26B43"/>
          </p15:clr>
        </p15:guide>
        <p15:guide id="6" orient="horz" pos="935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hyperlink" Target="mailto:Liam.Burns@NationalHighways.co.uk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hyperlink" Target="mailto:dean.vandepeer@sgn.co.uk" TargetMode="External"/><Relationship Id="rId3" Type="http://schemas.openxmlformats.org/officeDocument/2006/relationships/hyperlink" Target="mailto:eHarley@anglianwater.co.uk" TargetMode="External"/><Relationship Id="rId7" Type="http://schemas.openxmlformats.org/officeDocument/2006/relationships/hyperlink" Target="mailto:Hugh.Stohert@severntrent.co.uk" TargetMode="External"/><Relationship Id="rId2" Type="http://schemas.openxmlformats.org/officeDocument/2006/relationships/hyperlink" Target="mailto:mark.lecalvez@ukpowernetworks.co.uk" TargetMode="External"/><Relationship Id="rId1" Type="http://schemas.openxmlformats.org/officeDocument/2006/relationships/slideLayout" Target="../slideLayouts/slideLayout5.xml"/><Relationship Id="rId6" Type="http://schemas.openxmlformats.org/officeDocument/2006/relationships/hyperlink" Target="mailto:Teresa.helm@uuplc.co.uk" TargetMode="External"/><Relationship Id="rId5" Type="http://schemas.openxmlformats.org/officeDocument/2006/relationships/hyperlink" Target="mailto:Alisdair.Marr@sse.com" TargetMode="External"/><Relationship Id="rId4" Type="http://schemas.openxmlformats.org/officeDocument/2006/relationships/hyperlink" Target="mailto:michael.oldham@openreach.co.uk" TargetMode="Externa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520474D-08E3-21FF-6AC4-A3021E14AC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/>
              <a:t>PDWG - Strategic Utilities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FC6B2E-67FE-5BBC-CF87-9DB9F540A6F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dirty="0"/>
              <a:t>Liam Burns / Chris Gee</a:t>
            </a:r>
          </a:p>
          <a:p>
            <a:r>
              <a:rPr lang="en-GB" dirty="0">
                <a:hlinkClick r:id="rId2"/>
              </a:rPr>
              <a:t>Liam.Burns@NationalHighways.co.uk</a:t>
            </a:r>
            <a:r>
              <a:rPr lang="en-GB" dirty="0"/>
              <a:t> </a:t>
            </a:r>
          </a:p>
          <a:p>
            <a:r>
              <a:rPr lang="en-GB" dirty="0"/>
              <a:t>13/07/23</a:t>
            </a:r>
          </a:p>
        </p:txBody>
      </p:sp>
      <p:pic>
        <p:nvPicPr>
          <p:cNvPr id="4" name="Picture 3" descr="National Highways - National Highways">
            <a:extLst>
              <a:ext uri="{FF2B5EF4-FFF2-40B4-BE49-F238E27FC236}">
                <a16:creationId xmlns:a16="http://schemas.microsoft.com/office/drawing/2014/main" id="{EB32F376-F473-1DBA-36BB-A6694B4E6F6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275382"/>
            <a:ext cx="2368625" cy="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6013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149E9BEF-8B9F-BA0B-1F1A-060A7F4A7298}"/>
              </a:ext>
            </a:extLst>
          </p:cNvPr>
          <p:cNvSpPr txBox="1"/>
          <p:nvPr/>
        </p:nvSpPr>
        <p:spPr>
          <a:xfrm>
            <a:off x="395536" y="332656"/>
            <a:ext cx="741682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u="sng" dirty="0"/>
              <a:t>Strategic Utilities – General Update</a:t>
            </a:r>
          </a:p>
        </p:txBody>
      </p:sp>
      <p:pic>
        <p:nvPicPr>
          <p:cNvPr id="3" name="Picture 2" descr="National Highways - National Highways">
            <a:extLst>
              <a:ext uri="{FF2B5EF4-FFF2-40B4-BE49-F238E27FC236}">
                <a16:creationId xmlns:a16="http://schemas.microsoft.com/office/drawing/2014/main" id="{9AAA68A5-5C47-59BA-5FA4-1393BAA6B8C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8047" y="6061142"/>
            <a:ext cx="2368625" cy="6906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90F6D464-D9E5-F5C0-D710-386F427AB8DF}"/>
              </a:ext>
            </a:extLst>
          </p:cNvPr>
          <p:cNvSpPr txBox="1"/>
          <p:nvPr/>
        </p:nvSpPr>
        <p:spPr>
          <a:xfrm>
            <a:off x="395536" y="1124744"/>
            <a:ext cx="8424936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Tx/>
              <a:buChar char="-"/>
            </a:pPr>
            <a:r>
              <a:rPr lang="en-GB" dirty="0"/>
              <a:t>Strategic engagement with 18 Utility Companies (Gas, water, </a:t>
            </a:r>
            <a:r>
              <a:rPr lang="en-GB" dirty="0" err="1"/>
              <a:t>elec</a:t>
            </a:r>
            <a:r>
              <a:rPr lang="en-GB" dirty="0"/>
              <a:t>, comms) – spectrum of engagement – sharing intel, programme, understanding where the level of spend is etc.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c£800m spend in RIS2 based on C3/4 estimates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“Account managers” / nominated leads appointed in some Utilities (see next slide)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Gauging level of performance internally in NH and externally with the Utilities (incl. some Utilities performance reporting).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Value for money driven conversations with Utilities (processes in place to eliminate the need for diversions/minimise impact etc.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Supporting NH-Utility CDM guidance rollout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r>
              <a:rPr lang="en-GB" dirty="0"/>
              <a:t>Supporting various escalations on projects (Ops/MP/LTC)</a:t>
            </a:r>
          </a:p>
          <a:p>
            <a:pPr marL="285750" indent="-285750">
              <a:buFontTx/>
              <a:buChar char="-"/>
            </a:pPr>
            <a:endParaRPr lang="en-GB" dirty="0"/>
          </a:p>
          <a:p>
            <a:pPr marL="285750" indent="-285750">
              <a:buFontTx/>
              <a:buChar char="-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2355030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6">
            <a:extLst>
              <a:ext uri="{FF2B5EF4-FFF2-40B4-BE49-F238E27FC236}">
                <a16:creationId xmlns:a16="http://schemas.microsoft.com/office/drawing/2014/main" id="{508C9DC5-D42D-CE9C-8725-94D1FF7AADC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6143652"/>
              </p:ext>
            </p:extLst>
          </p:nvPr>
        </p:nvGraphicFramePr>
        <p:xfrm>
          <a:off x="1638597" y="592585"/>
          <a:ext cx="7325892" cy="614878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41964">
                  <a:extLst>
                    <a:ext uri="{9D8B030D-6E8A-4147-A177-3AD203B41FA5}">
                      <a16:colId xmlns:a16="http://schemas.microsoft.com/office/drawing/2014/main" val="2550511731"/>
                    </a:ext>
                  </a:extLst>
                </a:gridCol>
                <a:gridCol w="2441964">
                  <a:extLst>
                    <a:ext uri="{9D8B030D-6E8A-4147-A177-3AD203B41FA5}">
                      <a16:colId xmlns:a16="http://schemas.microsoft.com/office/drawing/2014/main" val="2869875031"/>
                    </a:ext>
                  </a:extLst>
                </a:gridCol>
                <a:gridCol w="2441964">
                  <a:extLst>
                    <a:ext uri="{9D8B030D-6E8A-4147-A177-3AD203B41FA5}">
                      <a16:colId xmlns:a16="http://schemas.microsoft.com/office/drawing/2014/main" val="642846834"/>
                    </a:ext>
                  </a:extLst>
                </a:gridCol>
              </a:tblGrid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Utility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Nominated Lead for NH 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Email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2266927"/>
                  </a:ext>
                </a:extLst>
              </a:tr>
              <a:tr h="1042167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UK Power Networks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Mark Le </a:t>
                      </a:r>
                      <a:r>
                        <a:rPr lang="en-GB" dirty="0" err="1"/>
                        <a:t>Calvez</a:t>
                      </a:r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>
                          <a:hlinkClick r:id="rId2"/>
                        </a:rPr>
                        <a:t>mark.lecalvez@ukpowernetworks.co.uk</a:t>
                      </a:r>
                      <a:r>
                        <a:rPr lang="en-GB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02641870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Anglian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Elliott Harley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3"/>
                        </a:rPr>
                        <a:t>eHarley@anglianwater.co.uk</a:t>
                      </a:r>
                      <a:r>
                        <a:rPr lang="en-GB" sz="1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6463811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Openreach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Michael Oldham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4"/>
                        </a:rPr>
                        <a:t>michael.oldham@openreach.co.uk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92072845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Scottish and Southern Energy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Alisdair Marr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5"/>
                        </a:rPr>
                        <a:t>Alisdair.Marr@sse.com</a:t>
                      </a:r>
                      <a:r>
                        <a:rPr lang="en-GB" sz="1800" b="0" i="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5129486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United Utilities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Teresa Helm</a:t>
                      </a:r>
                    </a:p>
                    <a:p>
                      <a:endParaRPr lang="en-GB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u="sng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  <a:hlinkClick r:id="rId6"/>
                        </a:rPr>
                        <a:t>Teresa.helm@uuplc.co.uk</a:t>
                      </a:r>
                      <a:endParaRPr lang="en-GB" sz="18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55219973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Severn Trent Water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/>
                        <a:t>Hugh Stothert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sz="1800" dirty="0">
                          <a:hlinkClick r:id="rId7"/>
                        </a:rPr>
                        <a:t>Hugh.Stothert@severntrent.co.uk</a:t>
                      </a:r>
                      <a:r>
                        <a:rPr lang="en-GB" sz="1800" dirty="0"/>
                        <a:t>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6580515"/>
                  </a:ext>
                </a:extLst>
              </a:tr>
              <a:tr h="729517">
                <a:tc>
                  <a:txBody>
                    <a:bodyPr/>
                    <a:lstStyle/>
                    <a:p>
                      <a:r>
                        <a:rPr lang="en-GB" dirty="0"/>
                        <a:t>Southern Gas Network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dirty="0"/>
                        <a:t>Dean Vandepeer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800" dirty="0">
                          <a:hlinkClick r:id="rId8"/>
                        </a:rPr>
                        <a:t>dean.vandepeer@sgn.co.uk</a:t>
                      </a:r>
                      <a:r>
                        <a:rPr lang="en-GB" sz="1800" dirty="0"/>
                        <a:t> </a:t>
                      </a:r>
                      <a:endParaRPr lang="en-GB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29910788"/>
                  </a:ext>
                </a:extLst>
              </a:tr>
            </a:tbl>
          </a:graphicData>
        </a:graphic>
      </p:graphicFrame>
      <p:pic>
        <p:nvPicPr>
          <p:cNvPr id="1026" name="Picture 2" descr="National Highways - National Highways">
            <a:extLst>
              <a:ext uri="{FF2B5EF4-FFF2-40B4-BE49-F238E27FC236}">
                <a16:creationId xmlns:a16="http://schemas.microsoft.com/office/drawing/2014/main" id="{97ABC446-D445-E15B-897C-035409BA37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74093"/>
            <a:ext cx="1778299" cy="5184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327452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Highways England 4x3 Template v4.pptx" id="{C628B782-4FE6-43C8-9893-20069EEB8F39}" vid="{2425C088-5F8B-4308-B1D4-BFF0755663A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HE_PPT_STD_White</Template>
  <TotalTime>342</TotalTime>
  <Words>242</Words>
  <Application>Microsoft Office PowerPoint</Application>
  <PresentationFormat>On-screen Show (4:3)</PresentationFormat>
  <Paragraphs>42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Wingdings</vt:lpstr>
      <vt:lpstr>Office Theme</vt:lpstr>
      <vt:lpstr>PDWG - Strategic Utilities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Liam Burns</dc:creator>
  <cp:lastModifiedBy>Potter, Doug</cp:lastModifiedBy>
  <cp:revision>3</cp:revision>
  <dcterms:created xsi:type="dcterms:W3CDTF">2023-03-10T13:41:23Z</dcterms:created>
  <dcterms:modified xsi:type="dcterms:W3CDTF">2023-07-13T13:33:26Z</dcterms:modified>
</cp:coreProperties>
</file>