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87" r:id="rId3"/>
    <p:sldId id="288" r:id="rId4"/>
    <p:sldId id="289" r:id="rId5"/>
    <p:sldId id="269" r:id="rId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554" autoAdjust="0"/>
  </p:normalViewPr>
  <p:slideViewPr>
    <p:cSldViewPr>
      <p:cViewPr>
        <p:scale>
          <a:sx n="76" d="100"/>
          <a:sy n="76" d="100"/>
        </p:scale>
        <p:origin x="-179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AFDA6BF-4459-46F7-8F73-B1F159F5C00F}" type="datetimeFigureOut">
              <a:rPr lang="en-US"/>
              <a:pPr>
                <a:defRPr/>
              </a:pPr>
              <a:t>10/24/2015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2975FF5-B8B1-47A6-9865-5CCCC272E65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BzfzK93kCow"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en-GB" b="1" dirty="0" smtClean="0"/>
              <a:t>Safe use of remote controls with lorry loaders. The same principles apply for other items of plat that use remote controls. </a:t>
            </a:r>
            <a:endParaRPr lang="en-US" dirty="0" smtClean="0"/>
          </a:p>
          <a:p>
            <a:pPr eaLnBrk="1" fontAlgn="auto" hangingPunct="1">
              <a:spcBef>
                <a:spcPts val="0"/>
              </a:spcBef>
              <a:spcAft>
                <a:spcPts val="0"/>
              </a:spcAft>
              <a:defRPr/>
            </a:pPr>
            <a:r>
              <a:rPr lang="en-GB" dirty="0" smtClean="0"/>
              <a:t> </a:t>
            </a:r>
            <a:endParaRPr lang="en-US" dirty="0" smtClean="0"/>
          </a:p>
          <a:p>
            <a:pPr eaLnBrk="1" fontAlgn="auto" hangingPunct="1">
              <a:spcBef>
                <a:spcPts val="0"/>
              </a:spcBef>
              <a:spcAft>
                <a:spcPts val="0"/>
              </a:spcAft>
              <a:defRPr/>
            </a:pPr>
            <a:r>
              <a:rPr lang="en-GB" b="1" dirty="0" smtClean="0"/>
              <a:t>Introduction</a:t>
            </a:r>
            <a:endParaRPr lang="en-US" dirty="0" smtClean="0"/>
          </a:p>
          <a:p>
            <a:pPr eaLnBrk="1" fontAlgn="auto" hangingPunct="1">
              <a:spcBef>
                <a:spcPts val="0"/>
              </a:spcBef>
              <a:spcAft>
                <a:spcPts val="0"/>
              </a:spcAft>
              <a:defRPr/>
            </a:pPr>
            <a:endParaRPr lang="en-GB" b="1" dirty="0" smtClean="0"/>
          </a:p>
          <a:p>
            <a:pPr eaLnBrk="1" fontAlgn="auto" hangingPunct="1">
              <a:spcBef>
                <a:spcPts val="0"/>
              </a:spcBef>
              <a:spcAft>
                <a:spcPts val="0"/>
              </a:spcAft>
              <a:defRPr/>
            </a:pPr>
            <a:r>
              <a:rPr lang="en-GB" dirty="0" smtClean="0"/>
              <a:t>This briefing is intended to be delivered to all persons involved in the planning, supervising and operations of plant that use remote control devices. </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The information has been put together following the lessons learned from previous in house and external incidents as well as industry guidance.</a:t>
            </a:r>
          </a:p>
          <a:p>
            <a:pPr eaLnBrk="1" fontAlgn="auto" hangingPunct="1">
              <a:spcBef>
                <a:spcPts val="0"/>
              </a:spcBef>
              <a:spcAft>
                <a:spcPts val="0"/>
              </a:spcAft>
              <a:defRPr/>
            </a:pPr>
            <a:endParaRPr lang="en-GB" b="1" dirty="0" smtClean="0"/>
          </a:p>
          <a:p>
            <a:pPr eaLnBrk="1" fontAlgn="auto" hangingPunct="1">
              <a:spcBef>
                <a:spcPts val="0"/>
              </a:spcBef>
              <a:spcAft>
                <a:spcPts val="0"/>
              </a:spcAft>
              <a:defRPr/>
            </a:pPr>
            <a:r>
              <a:rPr lang="en-GB" b="1" dirty="0" smtClean="0"/>
              <a:t>Why are we doing this?</a:t>
            </a:r>
            <a:endParaRPr lang="en-US" dirty="0" smtClean="0"/>
          </a:p>
          <a:p>
            <a:pPr eaLnBrk="1" fontAlgn="auto" hangingPunct="1">
              <a:spcBef>
                <a:spcPts val="0"/>
              </a:spcBef>
              <a:spcAft>
                <a:spcPts val="0"/>
              </a:spcAft>
              <a:defRPr/>
            </a:pPr>
            <a:r>
              <a:rPr lang="en-GB" dirty="0" smtClean="0"/>
              <a:t>To provide those involved, but not necessarily formally trained in the safe use of remote control devices with an overview of the risks in order for to understand the particular control measures required to manage those risks.</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endParaRPr lang="en-US"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E833DD-CA63-4B2A-AB8D-D71250CCA6A6}"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GB" dirty="0" smtClean="0"/>
              <a:t>Ask the candidates if they can identify a list of issues that can occur during lifting operations using a lorry mounted crane and a remote control?</a:t>
            </a:r>
          </a:p>
          <a:p>
            <a:pPr>
              <a:defRPr/>
            </a:pPr>
            <a:endParaRPr lang="en-GB" dirty="0" smtClean="0"/>
          </a:p>
          <a:p>
            <a:pPr>
              <a:defRPr/>
            </a:pPr>
            <a:endParaRPr lang="en-GB" dirty="0" smtClean="0"/>
          </a:p>
          <a:p>
            <a:pPr>
              <a:defRPr/>
            </a:pPr>
            <a:r>
              <a:rPr lang="en-GB" dirty="0" smtClean="0"/>
              <a:t>The list may include, but is not limited to:</a:t>
            </a:r>
          </a:p>
          <a:p>
            <a:pPr marL="171450" indent="-171450">
              <a:buFont typeface="Arial" panose="020B0604020202020204" pitchFamily="34" charset="0"/>
              <a:buChar char="•"/>
              <a:defRPr/>
            </a:pPr>
            <a:r>
              <a:rPr lang="en-GB" dirty="0" smtClean="0"/>
              <a:t>Other persons entering the working area</a:t>
            </a:r>
          </a:p>
          <a:p>
            <a:pPr marL="171450" indent="-171450">
              <a:buFont typeface="Arial" panose="020B0604020202020204" pitchFamily="34" charset="0"/>
              <a:buChar char="•"/>
              <a:defRPr/>
            </a:pPr>
            <a:r>
              <a:rPr lang="en-GB" dirty="0" smtClean="0"/>
              <a:t>Not enough space to deploy the out riggers correctly</a:t>
            </a:r>
          </a:p>
          <a:p>
            <a:pPr marL="171450" indent="-171450">
              <a:buFont typeface="Arial" panose="020B0604020202020204" pitchFamily="34" charset="0"/>
              <a:buChar char="•"/>
              <a:defRPr/>
            </a:pPr>
            <a:r>
              <a:rPr lang="en-GB" dirty="0" smtClean="0"/>
              <a:t>The driver/operator is in a rush to get the job done and get away</a:t>
            </a:r>
          </a:p>
          <a:p>
            <a:pPr marL="171450" indent="-171450">
              <a:buFont typeface="Arial" panose="020B0604020202020204" pitchFamily="34" charset="0"/>
              <a:buChar char="•"/>
              <a:defRPr/>
            </a:pPr>
            <a:r>
              <a:rPr lang="en-GB" dirty="0" smtClean="0"/>
              <a:t>Working at height</a:t>
            </a:r>
          </a:p>
          <a:p>
            <a:pPr marL="171450" indent="-171450">
              <a:buFont typeface="Arial" panose="020B0604020202020204" pitchFamily="34" charset="0"/>
              <a:buChar char="•"/>
              <a:defRPr/>
            </a:pPr>
            <a:r>
              <a:rPr lang="en-GB" dirty="0" smtClean="0"/>
              <a:t>Jerky movements from the crane or attachment</a:t>
            </a:r>
          </a:p>
          <a:p>
            <a:pPr marL="171450" indent="-171450">
              <a:buFont typeface="Arial" panose="020B0604020202020204" pitchFamily="34" charset="0"/>
              <a:buChar char="•"/>
              <a:defRPr/>
            </a:pPr>
            <a:r>
              <a:rPr lang="en-GB" dirty="0" smtClean="0"/>
              <a:t>Not sure how attachments should be used as there are so many</a:t>
            </a:r>
          </a:p>
          <a:p>
            <a:pPr marL="171450" indent="-171450">
              <a:buFont typeface="Arial" panose="020B0604020202020204" pitchFamily="34" charset="0"/>
              <a:buChar char="•"/>
              <a:defRPr/>
            </a:pPr>
            <a:r>
              <a:rPr lang="en-GB" dirty="0" smtClean="0"/>
              <a:t>Overhead/underground obstructions, chambers or week ground.</a:t>
            </a:r>
          </a:p>
          <a:p>
            <a:pPr marL="171450" indent="-171450">
              <a:buFont typeface="Arial" panose="020B0604020202020204" pitchFamily="34" charset="0"/>
              <a:buChar char="•"/>
              <a:defRPr/>
            </a:pPr>
            <a:r>
              <a:rPr lang="en-GB" dirty="0" smtClean="0"/>
              <a:t>Communications/signals unclear or the driver/operator uses different ones than our slingers are used too</a:t>
            </a:r>
          </a:p>
          <a:p>
            <a:pPr marL="171450" indent="-171450">
              <a:buFont typeface="Arial" panose="020B0604020202020204" pitchFamily="34" charset="0"/>
              <a:buChar char="•"/>
              <a:defRPr/>
            </a:pPr>
            <a:r>
              <a:rPr lang="en-GB" dirty="0" smtClean="0">
                <a:solidFill>
                  <a:prstClr val="black"/>
                </a:solidFill>
              </a:rPr>
              <a:t>Driver/operator walking around whilst still operating the controls</a:t>
            </a:r>
          </a:p>
          <a:p>
            <a:pPr marL="171450" indent="-171450">
              <a:buFont typeface="Arial" panose="020B0604020202020204" pitchFamily="34" charset="0"/>
              <a:buChar char="•"/>
              <a:defRPr/>
            </a:pPr>
            <a:r>
              <a:rPr lang="en-GB" dirty="0" smtClean="0">
                <a:solidFill>
                  <a:prstClr val="black"/>
                </a:solidFill>
              </a:rPr>
              <a:t>Driver/operator not making the remote control safe be for they or other approach the crane, attachments or load</a:t>
            </a:r>
          </a:p>
          <a:p>
            <a:pPr marL="171450" indent="-171450">
              <a:buFont typeface="Arial" panose="020B0604020202020204" pitchFamily="34" charset="0"/>
              <a:buChar char="•"/>
              <a:defRPr/>
            </a:pPr>
            <a:r>
              <a:rPr lang="en-GB" dirty="0" smtClean="0">
                <a:solidFill>
                  <a:prstClr val="black"/>
                </a:solidFill>
              </a:rPr>
              <a:t>Driver/operator starts the operation without firstly ensuring everyone close by is in a position of safety</a:t>
            </a:r>
          </a:p>
          <a:p>
            <a:pPr marL="171450" indent="-171450">
              <a:buFont typeface="Arial" panose="020B0604020202020204" pitchFamily="34" charset="0"/>
              <a:buChar char="•"/>
              <a:defRPr/>
            </a:pPr>
            <a:endParaRPr lang="en-GB" dirty="0" smtClean="0">
              <a:solidFill>
                <a:prstClr val="black"/>
              </a:solidFill>
            </a:endParaRPr>
          </a:p>
          <a:p>
            <a:pPr>
              <a:buFont typeface="Arial" panose="020B0604020202020204" pitchFamily="34" charset="0"/>
              <a:buNone/>
              <a:defRPr/>
            </a:pPr>
            <a:r>
              <a:rPr lang="en-GB" dirty="0" smtClean="0">
                <a:solidFill>
                  <a:prstClr val="black"/>
                </a:solidFill>
              </a:rPr>
              <a:t>If they have missed anything from the list ensure they are picked up before moving on.</a:t>
            </a:r>
            <a:endParaRPr lang="en-GB" dirty="0" smtClean="0"/>
          </a:p>
          <a:p>
            <a:pPr marL="171450" indent="-171450">
              <a:buFont typeface="Arial" panose="020B0604020202020204" pitchFamily="34" charset="0"/>
              <a:buChar char="•"/>
              <a:defRPr/>
            </a:pPr>
            <a:endParaRPr lang="en-GB" dirty="0" smtClean="0"/>
          </a:p>
          <a:p>
            <a:pPr>
              <a:defRPr/>
            </a:pPr>
            <a:endParaRPr lang="en-GB" dirty="0"/>
          </a:p>
        </p:txBody>
      </p:sp>
      <p:sp>
        <p:nvSpPr>
          <p:cNvPr id="4" name="Slide Number Placeholder 3"/>
          <p:cNvSpPr>
            <a:spLocks noGrp="1"/>
          </p:cNvSpPr>
          <p:nvPr>
            <p:ph type="sldNum" sz="quarter" idx="5"/>
          </p:nvPr>
        </p:nvSpPr>
        <p:spPr/>
        <p:txBody>
          <a:bodyPr/>
          <a:lstStyle/>
          <a:p>
            <a:pPr>
              <a:defRPr/>
            </a:pPr>
            <a:fld id="{FE747ABC-FFA4-4C95-8D89-02D17950DB46}"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GB" dirty="0" smtClean="0"/>
              <a:t>This training video was produced by the </a:t>
            </a:r>
            <a:r>
              <a:rPr lang="en-GB" i="1" dirty="0" smtClean="0">
                <a:solidFill>
                  <a:srgbClr val="545454"/>
                </a:solidFill>
                <a:latin typeface="arial"/>
              </a:rPr>
              <a:t>Association of Lorry Loader Manufacturers and Importers</a:t>
            </a:r>
            <a:r>
              <a:rPr lang="en-GB" dirty="0" smtClean="0">
                <a:solidFill>
                  <a:srgbClr val="545454"/>
                </a:solidFill>
                <a:latin typeface="arial"/>
              </a:rPr>
              <a:t> (</a:t>
            </a:r>
            <a:r>
              <a:rPr lang="en-GB" i="1" dirty="0" smtClean="0">
                <a:solidFill>
                  <a:srgbClr val="545454"/>
                </a:solidFill>
                <a:latin typeface="arial"/>
              </a:rPr>
              <a:t>ALLMI</a:t>
            </a:r>
            <a:r>
              <a:rPr lang="en-GB" dirty="0" smtClean="0">
                <a:solidFill>
                  <a:srgbClr val="545454"/>
                </a:solidFill>
                <a:latin typeface="arial"/>
              </a:rPr>
              <a:t>) and demonstrates the correct process in practice. </a:t>
            </a:r>
            <a:r>
              <a:rPr lang="en-GB" dirty="0" smtClean="0"/>
              <a:t>ALLMI runs a training accreditation service, which is accepted by BAM Nuttall and is a standards body for the lorry loader industry. BAM Nuttall also accept CPCS lorry loader certificates of training. You can click on the picture to view it on YouTube at this link:</a:t>
            </a:r>
            <a:endParaRPr lang="en-GB" dirty="0" smtClean="0">
              <a:solidFill>
                <a:srgbClr val="545454"/>
              </a:solidFill>
              <a:latin typeface="arial"/>
            </a:endParaRPr>
          </a:p>
          <a:p>
            <a:pPr eaLnBrk="1" fontAlgn="auto" hangingPunct="1">
              <a:spcBef>
                <a:spcPts val="0"/>
              </a:spcBef>
              <a:spcAft>
                <a:spcPts val="0"/>
              </a:spcAft>
              <a:defRPr/>
            </a:pPr>
            <a:endParaRPr lang="en-GB" dirty="0" smtClean="0">
              <a:solidFill>
                <a:srgbClr val="545454"/>
              </a:solidFill>
              <a:latin typeface="arial"/>
            </a:endParaRPr>
          </a:p>
          <a:p>
            <a:pPr eaLnBrk="1" fontAlgn="auto" hangingPunct="1">
              <a:spcBef>
                <a:spcPts val="0"/>
              </a:spcBef>
              <a:spcAft>
                <a:spcPts val="0"/>
              </a:spcAft>
              <a:defRPr/>
            </a:pPr>
            <a:endParaRPr lang="en-GB" b="1" dirty="0" smtClean="0">
              <a:solidFill>
                <a:srgbClr val="545454"/>
              </a:solidFill>
              <a:latin typeface="arial"/>
            </a:endParaRPr>
          </a:p>
          <a:p>
            <a:pPr>
              <a:spcAft>
                <a:spcPts val="0"/>
              </a:spcAft>
              <a:defRPr/>
            </a:pPr>
            <a:r>
              <a:rPr lang="en-GB" u="sng" dirty="0" smtClean="0">
                <a:solidFill>
                  <a:srgbClr val="0000FF"/>
                </a:solidFill>
                <a:latin typeface="Arial"/>
                <a:ea typeface="Calibri"/>
                <a:cs typeface="Times New Roman"/>
                <a:hlinkClick r:id="rId3"/>
              </a:rPr>
              <a:t>https://www.youtube.com/watch?v=BzfzK93kCow</a:t>
            </a:r>
            <a:endParaRPr lang="en-GB" u="sng" dirty="0" smtClean="0">
              <a:solidFill>
                <a:srgbClr val="0000FF"/>
              </a:solidFill>
              <a:latin typeface="Arial"/>
              <a:ea typeface="Calibri"/>
              <a:cs typeface="Times New Roman"/>
            </a:endParaRPr>
          </a:p>
          <a:p>
            <a:pPr>
              <a:spcAft>
                <a:spcPts val="0"/>
              </a:spcAft>
              <a:defRPr/>
            </a:pPr>
            <a:endParaRPr lang="en-GB" u="sng" dirty="0" smtClean="0">
              <a:solidFill>
                <a:srgbClr val="0000FF"/>
              </a:solidFill>
              <a:latin typeface="Arial"/>
              <a:ea typeface="Calibri"/>
              <a:cs typeface="Times New Roman"/>
            </a:endParaRPr>
          </a:p>
          <a:p>
            <a:pPr>
              <a:spcAft>
                <a:spcPts val="0"/>
              </a:spcAft>
              <a:defRPr/>
            </a:pPr>
            <a:endParaRPr lang="en-GB" dirty="0" smtClean="0">
              <a:latin typeface="Arial"/>
              <a:ea typeface="Calibri"/>
              <a:cs typeface="Times New Roman"/>
            </a:endParaRPr>
          </a:p>
          <a:p>
            <a:pPr eaLnBrk="1" fontAlgn="auto" hangingPunct="1">
              <a:spcBef>
                <a:spcPts val="0"/>
              </a:spcBef>
              <a:spcAft>
                <a:spcPts val="0"/>
              </a:spcAft>
              <a:defRPr/>
            </a:pPr>
            <a:r>
              <a:rPr lang="en-GB" dirty="0" smtClean="0">
                <a:solidFill>
                  <a:srgbClr val="545454"/>
                </a:solidFill>
                <a:latin typeface="arial"/>
              </a:rPr>
              <a:t>After you have watched the video ask the candidates if they have learned anything new? And ask them to share their experiences </a:t>
            </a:r>
            <a:endParaRPr lang="en-GB"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8BCB780-6FF0-4DDC-9D16-87971CEA40DC}" type="slidenum">
              <a:rPr lang="en-US">
                <a:solidFill>
                  <a:prstClr val="black"/>
                </a:solidFill>
              </a:rPr>
              <a:pPr>
                <a:def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GB" dirty="0" smtClean="0"/>
              <a:t>You can ask this as a set of group questions or you can go through it as a one on one. </a:t>
            </a:r>
          </a:p>
          <a:p>
            <a:pPr>
              <a:defRPr/>
            </a:pPr>
            <a:endParaRPr lang="en-GB" dirty="0" smtClean="0"/>
          </a:p>
          <a:p>
            <a:pPr>
              <a:defRPr/>
            </a:pPr>
            <a:r>
              <a:rPr lang="en-GB" dirty="0" smtClean="0"/>
              <a:t>Having watched the video hand taking part in the group discussion they should know the answers, however it is also important to establish if they know why it is correct.</a:t>
            </a:r>
          </a:p>
          <a:p>
            <a:pPr>
              <a:defRPr/>
            </a:pPr>
            <a:endParaRPr lang="en-GB" dirty="0" smtClean="0"/>
          </a:p>
          <a:p>
            <a:pPr>
              <a:defRPr/>
            </a:pPr>
            <a:r>
              <a:rPr lang="en-GB" b="1" dirty="0" smtClean="0"/>
              <a:t>What must be established prior to the start of the task?</a:t>
            </a:r>
          </a:p>
          <a:p>
            <a:pPr>
              <a:defRPr/>
            </a:pPr>
            <a:r>
              <a:rPr lang="en-GB" dirty="0" smtClean="0"/>
              <a:t>Typical answers can include:</a:t>
            </a:r>
          </a:p>
          <a:p>
            <a:pPr>
              <a:defRPr/>
            </a:pPr>
            <a:r>
              <a:rPr lang="en-GB" dirty="0" smtClean="0"/>
              <a:t>A safe system of work, competent persons, enough space, segregation, a lift plan, machine certification etc. All these are of course correct, however there are some specific points that need to be highlighted i.e.</a:t>
            </a:r>
          </a:p>
          <a:p>
            <a:pPr>
              <a:defRPr/>
            </a:pPr>
            <a:r>
              <a:rPr lang="en-GB" b="1" dirty="0" smtClean="0">
                <a:solidFill>
                  <a:srgbClr val="FF0000"/>
                </a:solidFill>
              </a:rPr>
              <a:t>Who is going to be involved in the operation e.g. slinger signallers, how they will communicate and most importantly (as it is additional to normal signals), establish a signal for confirming the remote has been made safe and the crane, attachment and or load is now safe to approach.</a:t>
            </a:r>
          </a:p>
          <a:p>
            <a:pPr>
              <a:defRPr/>
            </a:pPr>
            <a:endParaRPr lang="en-GB" dirty="0" smtClean="0"/>
          </a:p>
          <a:p>
            <a:pPr>
              <a:defRPr/>
            </a:pPr>
            <a:r>
              <a:rPr lang="en-GB" b="1" dirty="0" smtClean="0"/>
              <a:t>What must the operator do before it is safe for anyone to approach the crane, attachment or load?</a:t>
            </a:r>
          </a:p>
          <a:p>
            <a:pPr>
              <a:defRPr/>
            </a:pPr>
            <a:r>
              <a:rPr lang="en-GB" dirty="0" smtClean="0"/>
              <a:t>Ensure the load is stable, press the emergency stop on the control to ensure the remote control is safe then give the slinger signaller the agreed signal to let them know it is safe to approach. Note the operator also need to make it safe for themselves before they approach. It is not good enough to put the remote down or swing it to the side or back as it can still be knocked. Several operator have had serious and on occasions fatal injuries as a result of this practice.</a:t>
            </a:r>
          </a:p>
          <a:p>
            <a:pPr>
              <a:defRPr/>
            </a:pPr>
            <a:endParaRPr lang="en-GB" b="1" dirty="0" smtClean="0"/>
          </a:p>
          <a:p>
            <a:pPr>
              <a:defRPr/>
            </a:pPr>
            <a:r>
              <a:rPr lang="en-GB" b="1" dirty="0" smtClean="0"/>
              <a:t>What should you do if you notice one of the following:</a:t>
            </a:r>
          </a:p>
          <a:p>
            <a:pPr>
              <a:buFont typeface="Wingdings" panose="05000000000000000000" pitchFamily="2" charset="2"/>
              <a:buChar char="q"/>
              <a:defRPr/>
            </a:pPr>
            <a:r>
              <a:rPr lang="en-GB" b="1" dirty="0" smtClean="0"/>
              <a:t>The stabilisers of the lorry mounted crane are not fully deployed?</a:t>
            </a:r>
          </a:p>
          <a:p>
            <a:pPr>
              <a:buFont typeface="Wingdings" panose="05000000000000000000" pitchFamily="2" charset="2"/>
              <a:buNone/>
              <a:defRPr/>
            </a:pPr>
            <a:r>
              <a:rPr lang="en-GB" dirty="0" smtClean="0">
                <a:solidFill>
                  <a:prstClr val="black"/>
                </a:solidFill>
              </a:rPr>
              <a:t>Ensure you are in a position of safety and signal the operator to stop. </a:t>
            </a:r>
            <a:r>
              <a:rPr lang="en-GB" b="1" dirty="0" smtClean="0">
                <a:solidFill>
                  <a:prstClr val="black"/>
                </a:solidFill>
              </a:rPr>
              <a:t>Why?</a:t>
            </a:r>
            <a:r>
              <a:rPr lang="en-GB" dirty="0" smtClean="0">
                <a:solidFill>
                  <a:prstClr val="black"/>
                </a:solidFill>
              </a:rPr>
              <a:t> There are not many lorry mounted cranes that are designed to permit this type of duty. If they are the duty charts will clearly show it (regardless of what valves and other devices the operator tells you the crane has). This should have been made clear to those doing the works by the APL or lift supervisor before the lift commences, but if it has not stop and check.</a:t>
            </a:r>
            <a:endParaRPr lang="en-GB" dirty="0" smtClean="0"/>
          </a:p>
          <a:p>
            <a:pPr>
              <a:defRPr/>
            </a:pPr>
            <a:endParaRPr lang="en-GB" b="1" dirty="0" smtClean="0"/>
          </a:p>
          <a:p>
            <a:pPr>
              <a:buFont typeface="Wingdings" panose="05000000000000000000" pitchFamily="2" charset="2"/>
              <a:buChar char="q"/>
              <a:defRPr/>
            </a:pPr>
            <a:r>
              <a:rPr lang="en-GB" b="1" dirty="0" smtClean="0"/>
              <a:t>The operator is working at height without control measures?</a:t>
            </a:r>
          </a:p>
          <a:p>
            <a:pPr>
              <a:buFont typeface="Wingdings" panose="05000000000000000000" pitchFamily="2" charset="2"/>
              <a:buNone/>
              <a:defRPr/>
            </a:pPr>
            <a:r>
              <a:rPr lang="en-GB" dirty="0" smtClean="0">
                <a:solidFill>
                  <a:prstClr val="black"/>
                </a:solidFill>
              </a:rPr>
              <a:t>Ensure you are in a position of safety and signal the operator to stop. </a:t>
            </a:r>
            <a:r>
              <a:rPr lang="en-GB" b="1" dirty="0" smtClean="0">
                <a:solidFill>
                  <a:prstClr val="black"/>
                </a:solidFill>
              </a:rPr>
              <a:t>Why?</a:t>
            </a:r>
            <a:r>
              <a:rPr lang="en-GB" dirty="0" smtClean="0">
                <a:solidFill>
                  <a:prstClr val="black"/>
                </a:solidFill>
              </a:rPr>
              <a:t> If the operator falls they could have a serious accident.</a:t>
            </a:r>
          </a:p>
          <a:p>
            <a:pPr>
              <a:defRPr/>
            </a:pPr>
            <a:endParaRPr lang="en-GB" b="1" dirty="0" smtClean="0"/>
          </a:p>
          <a:p>
            <a:pPr>
              <a:buFont typeface="Wingdings" panose="05000000000000000000" pitchFamily="2" charset="2"/>
              <a:buChar char="q"/>
              <a:defRPr/>
            </a:pPr>
            <a:r>
              <a:rPr lang="en-GB" b="1" dirty="0" smtClean="0"/>
              <a:t>The operator starts moving (e.g. walking) as the load is still moving?</a:t>
            </a:r>
          </a:p>
          <a:p>
            <a:pPr>
              <a:buFont typeface="Wingdings" panose="05000000000000000000" pitchFamily="2" charset="2"/>
              <a:buNone/>
              <a:defRPr/>
            </a:pPr>
            <a:r>
              <a:rPr lang="en-GB" dirty="0" smtClean="0"/>
              <a:t>Ensure you are in a position of safety and signal the operator to stop. </a:t>
            </a:r>
            <a:r>
              <a:rPr lang="en-GB" b="1" dirty="0" smtClean="0"/>
              <a:t>Why?</a:t>
            </a:r>
            <a:r>
              <a:rPr lang="en-GB" dirty="0" smtClean="0"/>
              <a:t> The operator must be stationary at all times as the crane is being operated, if they slip or trip they could accidentally move the wrong control and cause an accident.</a:t>
            </a:r>
          </a:p>
          <a:p>
            <a:pPr>
              <a:buFont typeface="Wingdings" panose="05000000000000000000" pitchFamily="2" charset="2"/>
              <a:buNone/>
              <a:defRPr/>
            </a:pPr>
            <a:endParaRPr lang="en-GB" dirty="0" smtClean="0"/>
          </a:p>
          <a:p>
            <a:pPr>
              <a:buFont typeface="Wingdings" panose="05000000000000000000" pitchFamily="2" charset="2"/>
              <a:buChar char="q"/>
              <a:defRPr/>
            </a:pPr>
            <a:r>
              <a:rPr lang="en-GB" b="1" dirty="0" smtClean="0"/>
              <a:t>The crane starts to move less than 5 seconds after the operator has got to a position of safety to start the lift?</a:t>
            </a:r>
          </a:p>
          <a:p>
            <a:pPr>
              <a:buFont typeface="Wingdings" panose="05000000000000000000" pitchFamily="2" charset="2"/>
              <a:buNone/>
              <a:defRPr/>
            </a:pPr>
            <a:r>
              <a:rPr lang="en-GB" dirty="0" smtClean="0">
                <a:solidFill>
                  <a:prstClr val="black"/>
                </a:solidFill>
              </a:rPr>
              <a:t>Ensure you are in a position of safety and signal the operator to stop. </a:t>
            </a:r>
            <a:r>
              <a:rPr lang="en-GB" b="1" dirty="0" smtClean="0">
                <a:solidFill>
                  <a:prstClr val="black"/>
                </a:solidFill>
              </a:rPr>
              <a:t>Why?</a:t>
            </a:r>
            <a:r>
              <a:rPr lang="en-GB" dirty="0" smtClean="0">
                <a:solidFill>
                  <a:prstClr val="black"/>
                </a:solidFill>
              </a:rPr>
              <a:t> Tests have demonstrated that on average it takes more than 5 seconds to re-set the emergency stop button on the remote control, re-energise it and then then wait for it to re-establish the radio signal. Therefore if it moves quicker than 5 seconds there is a strong chance that the remote had not been made safe in the first place.</a:t>
            </a:r>
          </a:p>
          <a:p>
            <a:pPr>
              <a:buFont typeface="Wingdings" panose="05000000000000000000" pitchFamily="2" charset="2"/>
              <a:buNone/>
              <a:defRPr/>
            </a:pPr>
            <a:endParaRPr lang="en-GB" dirty="0" smtClean="0">
              <a:solidFill>
                <a:prstClr val="black"/>
              </a:solidFill>
            </a:endParaRPr>
          </a:p>
          <a:p>
            <a:pPr>
              <a:buFont typeface="Wingdings" panose="05000000000000000000" pitchFamily="2" charset="2"/>
              <a:buNone/>
              <a:defRPr/>
            </a:pPr>
            <a:endParaRPr lang="en-GB" dirty="0" smtClean="0">
              <a:solidFill>
                <a:prstClr val="black"/>
              </a:solidFill>
            </a:endParaRPr>
          </a:p>
          <a:p>
            <a:pPr>
              <a:buFont typeface="Wingdings" panose="05000000000000000000" pitchFamily="2" charset="2"/>
              <a:buNone/>
              <a:defRPr/>
            </a:pPr>
            <a:endParaRPr lang="en-GB" dirty="0" smtClean="0"/>
          </a:p>
          <a:p>
            <a:pPr>
              <a:buFont typeface="Wingdings" panose="05000000000000000000" pitchFamily="2" charset="2"/>
              <a:buChar char="q"/>
              <a:defRPr/>
            </a:pPr>
            <a:endParaRPr lang="en-GB" dirty="0" smtClean="0"/>
          </a:p>
          <a:p>
            <a:pPr>
              <a:defRPr/>
            </a:pPr>
            <a:endParaRPr lang="en-GB" dirty="0"/>
          </a:p>
        </p:txBody>
      </p:sp>
      <p:sp>
        <p:nvSpPr>
          <p:cNvPr id="4" name="Slide Number Placeholder 3"/>
          <p:cNvSpPr>
            <a:spLocks noGrp="1"/>
          </p:cNvSpPr>
          <p:nvPr>
            <p:ph type="sldNum" sz="quarter" idx="5"/>
          </p:nvPr>
        </p:nvSpPr>
        <p:spPr/>
        <p:txBody>
          <a:bodyPr/>
          <a:lstStyle/>
          <a:p>
            <a:pPr>
              <a:defRPr/>
            </a:pPr>
            <a:fld id="{9FD08E31-7686-45A4-A69D-0F31256C8531}"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GB" dirty="0" smtClean="0"/>
              <a:t>You do not have to be directly involved in an operation for you to question it if you feel it is not being done correctly.</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Breaches to any of the rules we have discussed today could and has led to serious incidents.</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Before everyone leave ensure that an SF201 is recorded. </a:t>
            </a:r>
          </a:p>
          <a:p>
            <a:pPr eaLnBrk="1" fontAlgn="auto" hangingPunct="1">
              <a:spcBef>
                <a:spcPts val="0"/>
              </a:spcBef>
              <a:spcAft>
                <a:spcPts val="0"/>
              </a:spcAft>
              <a:defRPr/>
            </a:pPr>
            <a:r>
              <a:rPr lang="en-GB" dirty="0" smtClean="0"/>
              <a:t>Thank you &amp; </a:t>
            </a:r>
            <a:r>
              <a:rPr lang="en-GB" b="1" dirty="0" smtClean="0"/>
              <a:t>Don’t walk by!</a:t>
            </a: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B4B3CE-8488-4191-A47B-088DDE3446AB}" type="slidenum">
              <a:rPr lang="en-US" smtClean="0"/>
              <a:pPr fontAlgn="base">
                <a:spcBef>
                  <a:spcPct val="0"/>
                </a:spcBef>
                <a:spcAft>
                  <a:spcPct val="0"/>
                </a:spcAft>
                <a:defRPr/>
              </a:pPr>
              <a:t>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EB51743-9678-4518-B7CC-77AAF460C837}" type="datetimeFigureOut">
              <a:rPr lang="en-US"/>
              <a:pPr>
                <a:defRPr/>
              </a:pPr>
              <a:t>10/24/2015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0AFBB9-0F22-46B2-83A9-FB6165C19F6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60CD7F-EA9A-4B7D-A093-511BD5029B53}" type="datetimeFigureOut">
              <a:rPr lang="en-US"/>
              <a:pPr>
                <a:defRPr/>
              </a:pPr>
              <a:t>10/24/2015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266763-885B-40B4-82F8-93EE6B72A61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7E8FE6-AE32-4D7A-BB1A-E6EEC5F256C3}" type="datetimeFigureOut">
              <a:rPr lang="en-US"/>
              <a:pPr>
                <a:defRPr/>
              </a:pPr>
              <a:t>10/24/2015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8FBBC7-B61F-4C11-A0DC-FBBF42D576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D4E333-52E6-47F3-B567-8FA331CE92B7}" type="datetimeFigureOut">
              <a:rPr lang="en-US"/>
              <a:pPr>
                <a:defRPr/>
              </a:pPr>
              <a:t>10/24/2015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DBBFEF-3E55-4352-8422-7EAACB2166F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80EFB03-DF65-4CF1-9C6A-720C584A40C2}" type="datetimeFigureOut">
              <a:rPr lang="en-US"/>
              <a:pPr>
                <a:defRPr/>
              </a:pPr>
              <a:t>10/24/2015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20354-AC55-4C9D-957C-90B79E7B37C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A8D57D1-14F6-472D-90E4-036873748DD7}" type="datetimeFigureOut">
              <a:rPr lang="en-US"/>
              <a:pPr>
                <a:defRPr/>
              </a:pPr>
              <a:t>10/24/2015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A776FF-2132-475E-BD1E-0779DBD247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21B3ACC-B0FD-45AA-93F2-30399E3D1EC5}" type="datetimeFigureOut">
              <a:rPr lang="en-US"/>
              <a:pPr>
                <a:defRPr/>
              </a:pPr>
              <a:t>10/24/2015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C170701-0C36-4000-9934-6CDA64577B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3C760E-DAC6-4417-AA45-8B1C79A50658}" type="datetimeFigureOut">
              <a:rPr lang="en-US"/>
              <a:pPr>
                <a:defRPr/>
              </a:pPr>
              <a:t>10/24/2015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1C9D586-8C27-4B52-A4EE-C2395F3D2B1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758450-FF93-4F2E-B2C8-F2CA197BCF1A}" type="datetimeFigureOut">
              <a:rPr lang="en-US"/>
              <a:pPr>
                <a:defRPr/>
              </a:pPr>
              <a:t>10/24/2015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B6D217-ADD2-4BC6-AB18-2E67FF72A5D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1160B9-7336-49B2-B99E-D7EB347C09FB}" type="datetimeFigureOut">
              <a:rPr lang="en-US"/>
              <a:pPr>
                <a:defRPr/>
              </a:pPr>
              <a:t>10/24/2015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915086-E37C-4697-80DF-1EE22AE0508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9B7817-C831-43DA-9ABF-6414B8CE870E}" type="datetimeFigureOut">
              <a:rPr lang="en-US"/>
              <a:pPr>
                <a:defRPr/>
              </a:pPr>
              <a:t>10/24/2015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172232-6CB6-432A-A9C6-A657F54E4DF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D424B52-5B11-471D-9B82-ED2DB4BC5230}" type="datetimeFigureOut">
              <a:rPr lang="en-US"/>
              <a:pPr>
                <a:defRPr/>
              </a:pPr>
              <a:t>10/24/2015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729D1-5DFF-47AF-A056-7FF5BE6648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BzfzK93kCo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9"/>
          <p:cNvSpPr txBox="1">
            <a:spLocks noChangeArrowheads="1"/>
          </p:cNvSpPr>
          <p:nvPr/>
        </p:nvSpPr>
        <p:spPr bwMode="auto">
          <a:xfrm>
            <a:off x="1379538" y="5373688"/>
            <a:ext cx="6572250" cy="1046162"/>
          </a:xfrm>
          <a:prstGeom prst="rect">
            <a:avLst/>
          </a:prstGeom>
          <a:noFill/>
          <a:ln w="9525">
            <a:noFill/>
            <a:miter lim="800000"/>
            <a:headEnd/>
            <a:tailEnd/>
          </a:ln>
        </p:spPr>
        <p:txBody>
          <a:bodyPr>
            <a:spAutoFit/>
          </a:bodyPr>
          <a:lstStyle/>
          <a:p>
            <a:endParaRPr lang="en-US" altLang="en-US">
              <a:latin typeface="Calibri" pitchFamily="34" charset="0"/>
            </a:endParaRPr>
          </a:p>
          <a:p>
            <a:r>
              <a:rPr lang="en-GB" altLang="en-US" sz="4400" b="1">
                <a:solidFill>
                  <a:srgbClr val="FF0000"/>
                </a:solidFill>
                <a:latin typeface="Calibri" pitchFamily="34" charset="0"/>
              </a:rPr>
              <a:t>Safe use of remote controls</a:t>
            </a:r>
            <a:endParaRPr lang="en-US" altLang="en-US" sz="4400">
              <a:solidFill>
                <a:srgbClr val="FF0000"/>
              </a:solidFill>
              <a:latin typeface="Calibri" pitchFamily="34" charset="0"/>
            </a:endParaRPr>
          </a:p>
        </p:txBody>
      </p:sp>
      <p:pic>
        <p:nvPicPr>
          <p:cNvPr id="2051" name="Picture 4" descr="http://4.bp.blogspot.com/-6g6OafRW5pE/TvCfCSaLwEI/AAAAAAAAAB0/wtoM9P72rVg/s400/crane+Lorry+Remote.jpg"/>
          <p:cNvPicPr>
            <a:picLocks noChangeAspect="1" noChangeArrowheads="1"/>
          </p:cNvPicPr>
          <p:nvPr/>
        </p:nvPicPr>
        <p:blipFill>
          <a:blip r:embed="rId3" cstate="print"/>
          <a:srcRect/>
          <a:stretch>
            <a:fillRect/>
          </a:stretch>
        </p:blipFill>
        <p:spPr bwMode="auto">
          <a:xfrm>
            <a:off x="1258888" y="1125538"/>
            <a:ext cx="6692900" cy="4391025"/>
          </a:xfrm>
          <a:prstGeom prst="rect">
            <a:avLst/>
          </a:prstGeom>
          <a:noFill/>
          <a:ln w="9525">
            <a:noFill/>
            <a:miter lim="800000"/>
            <a:headEnd/>
            <a:tailEnd/>
          </a:ln>
        </p:spPr>
      </p:pic>
      <p:pic>
        <p:nvPicPr>
          <p:cNvPr id="2052" name="Picture 1"/>
          <p:cNvPicPr>
            <a:picLocks noChangeAspect="1"/>
          </p:cNvPicPr>
          <p:nvPr/>
        </p:nvPicPr>
        <p:blipFill>
          <a:blip r:embed="rId4" cstate="print"/>
          <a:srcRect/>
          <a:stretch>
            <a:fillRect/>
          </a:stretch>
        </p:blipFill>
        <p:spPr bwMode="auto">
          <a:xfrm>
            <a:off x="250825" y="5697538"/>
            <a:ext cx="1008063" cy="1006475"/>
          </a:xfrm>
          <a:prstGeom prst="rect">
            <a:avLst/>
          </a:prstGeom>
          <a:noFill/>
          <a:ln w="9525">
            <a:noFill/>
            <a:miter lim="800000"/>
            <a:headEnd/>
            <a:tailEnd/>
          </a:ln>
        </p:spPr>
      </p:pic>
      <p:pic>
        <p:nvPicPr>
          <p:cNvPr id="2053" name="Picture 1"/>
          <p:cNvPicPr>
            <a:picLocks noChangeAspect="1"/>
          </p:cNvPicPr>
          <p:nvPr/>
        </p:nvPicPr>
        <p:blipFill>
          <a:blip r:embed="rId5" cstate="print"/>
          <a:srcRect/>
          <a:stretch>
            <a:fillRect/>
          </a:stretch>
        </p:blipFill>
        <p:spPr bwMode="auto">
          <a:xfrm>
            <a:off x="7829550" y="5794375"/>
            <a:ext cx="1314450" cy="103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print"/>
          <a:srcRect/>
          <a:stretch>
            <a:fillRect/>
          </a:stretch>
        </p:blipFill>
        <p:spPr bwMode="auto">
          <a:xfrm>
            <a:off x="5148263" y="1268413"/>
            <a:ext cx="3554412" cy="2208212"/>
          </a:xfrm>
          <a:prstGeom prst="rect">
            <a:avLst/>
          </a:prstGeom>
          <a:noFill/>
          <a:ln w="9525">
            <a:noFill/>
            <a:miter lim="800000"/>
            <a:headEnd/>
            <a:tailEnd/>
          </a:ln>
        </p:spPr>
      </p:pic>
      <p:pic>
        <p:nvPicPr>
          <p:cNvPr id="3075" name="Picture 2"/>
          <p:cNvPicPr>
            <a:picLocks noChangeAspect="1" noChangeArrowheads="1"/>
          </p:cNvPicPr>
          <p:nvPr/>
        </p:nvPicPr>
        <p:blipFill>
          <a:blip r:embed="rId4" cstate="print"/>
          <a:srcRect/>
          <a:stretch>
            <a:fillRect/>
          </a:stretch>
        </p:blipFill>
        <p:spPr bwMode="auto">
          <a:xfrm>
            <a:off x="250825" y="1271588"/>
            <a:ext cx="3114675" cy="2378075"/>
          </a:xfrm>
          <a:prstGeom prst="rect">
            <a:avLst/>
          </a:prstGeom>
          <a:noFill/>
          <a:ln w="9525">
            <a:noFill/>
            <a:miter lim="800000"/>
            <a:headEnd/>
            <a:tailEnd/>
          </a:ln>
          <a:effectLst/>
        </p:spPr>
      </p:pic>
      <p:pic>
        <p:nvPicPr>
          <p:cNvPr id="3076" name="Picture 3"/>
          <p:cNvPicPr>
            <a:picLocks noChangeAspect="1" noChangeArrowheads="1"/>
          </p:cNvPicPr>
          <p:nvPr/>
        </p:nvPicPr>
        <p:blipFill>
          <a:blip r:embed="rId5" cstate="print"/>
          <a:srcRect/>
          <a:stretch>
            <a:fillRect/>
          </a:stretch>
        </p:blipFill>
        <p:spPr bwMode="auto">
          <a:xfrm>
            <a:off x="2843213" y="3649663"/>
            <a:ext cx="2954337" cy="2222500"/>
          </a:xfrm>
          <a:prstGeom prst="rect">
            <a:avLst/>
          </a:prstGeom>
          <a:noFill/>
          <a:ln w="9525">
            <a:noFill/>
            <a:miter lim="800000"/>
            <a:headEnd/>
            <a:tailEnd/>
          </a:ln>
          <a:effectLst/>
        </p:spPr>
      </p:pic>
      <p:sp>
        <p:nvSpPr>
          <p:cNvPr id="3077" name="Title 1"/>
          <p:cNvSpPr>
            <a:spLocks noGrp="1"/>
          </p:cNvSpPr>
          <p:nvPr>
            <p:ph type="title"/>
          </p:nvPr>
        </p:nvSpPr>
        <p:spPr/>
        <p:txBody>
          <a:bodyPr/>
          <a:lstStyle/>
          <a:p>
            <a:r>
              <a:rPr lang="en-GB" altLang="en-US" smtClean="0"/>
              <a:t>Points of note</a:t>
            </a:r>
          </a:p>
        </p:txBody>
      </p:sp>
      <p:pic>
        <p:nvPicPr>
          <p:cNvPr id="3078" name="Picture 7"/>
          <p:cNvPicPr>
            <a:picLocks noChangeAspect="1"/>
          </p:cNvPicPr>
          <p:nvPr/>
        </p:nvPicPr>
        <p:blipFill>
          <a:blip r:embed="rId6" cstate="print"/>
          <a:srcRect/>
          <a:stretch>
            <a:fillRect/>
          </a:stretch>
        </p:blipFill>
        <p:spPr bwMode="auto">
          <a:xfrm>
            <a:off x="250825" y="5697538"/>
            <a:ext cx="1008063" cy="1006475"/>
          </a:xfrm>
          <a:prstGeom prst="rect">
            <a:avLst/>
          </a:prstGeom>
          <a:noFill/>
          <a:ln w="9525">
            <a:noFill/>
            <a:miter lim="800000"/>
            <a:headEnd/>
            <a:tailEnd/>
          </a:ln>
        </p:spPr>
      </p:pic>
      <p:pic>
        <p:nvPicPr>
          <p:cNvPr id="3079" name="Picture 7"/>
          <p:cNvPicPr>
            <a:picLocks noChangeAspect="1"/>
          </p:cNvPicPr>
          <p:nvPr/>
        </p:nvPicPr>
        <p:blipFill>
          <a:blip r:embed="rId7" cstate="print"/>
          <a:srcRect/>
          <a:stretch>
            <a:fillRect/>
          </a:stretch>
        </p:blipFill>
        <p:spPr bwMode="auto">
          <a:xfrm>
            <a:off x="7829550" y="5794375"/>
            <a:ext cx="1314450" cy="103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r>
              <a:rPr lang="en-GB" altLang="en-US" smtClean="0"/>
              <a:t>Short video</a:t>
            </a:r>
          </a:p>
        </p:txBody>
      </p:sp>
      <p:pic>
        <p:nvPicPr>
          <p:cNvPr id="4099" name="Content Placeholder 2">
            <a:hlinkClick r:id="rId3"/>
          </p:cNvPr>
          <p:cNvPicPr>
            <a:picLocks noGrp="1" noChangeAspect="1"/>
          </p:cNvPicPr>
          <p:nvPr>
            <p:ph idx="1"/>
          </p:nvPr>
        </p:nvPicPr>
        <p:blipFill>
          <a:blip r:embed="rId4" cstate="print"/>
          <a:srcRect/>
          <a:stretch>
            <a:fillRect/>
          </a:stretch>
        </p:blipFill>
        <p:spPr>
          <a:xfrm>
            <a:off x="468313" y="1412875"/>
            <a:ext cx="8229600" cy="3875088"/>
          </a:xfrm>
        </p:spPr>
      </p:pic>
      <p:pic>
        <p:nvPicPr>
          <p:cNvPr id="4100" name="Picture 4"/>
          <p:cNvPicPr>
            <a:picLocks noChangeAspect="1"/>
          </p:cNvPicPr>
          <p:nvPr/>
        </p:nvPicPr>
        <p:blipFill>
          <a:blip r:embed="rId5" cstate="print"/>
          <a:srcRect/>
          <a:stretch>
            <a:fillRect/>
          </a:stretch>
        </p:blipFill>
        <p:spPr bwMode="auto">
          <a:xfrm>
            <a:off x="250825" y="5697538"/>
            <a:ext cx="1008063" cy="1006475"/>
          </a:xfrm>
          <a:prstGeom prst="rect">
            <a:avLst/>
          </a:prstGeom>
          <a:noFill/>
          <a:ln w="9525">
            <a:noFill/>
            <a:miter lim="800000"/>
            <a:headEnd/>
            <a:tailEnd/>
          </a:ln>
        </p:spPr>
      </p:pic>
      <p:pic>
        <p:nvPicPr>
          <p:cNvPr id="4101" name="Picture 5"/>
          <p:cNvPicPr>
            <a:picLocks noChangeAspect="1"/>
          </p:cNvPicPr>
          <p:nvPr/>
        </p:nvPicPr>
        <p:blipFill>
          <a:blip r:embed="rId6" cstate="print"/>
          <a:srcRect/>
          <a:stretch>
            <a:fillRect/>
          </a:stretch>
        </p:blipFill>
        <p:spPr bwMode="auto">
          <a:xfrm>
            <a:off x="7829550" y="5794375"/>
            <a:ext cx="1314450" cy="103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smtClean="0"/>
              <a:t>Questions</a:t>
            </a:r>
          </a:p>
        </p:txBody>
      </p:sp>
      <p:sp>
        <p:nvSpPr>
          <p:cNvPr id="5123" name="Content Placeholder 2"/>
          <p:cNvSpPr>
            <a:spLocks noGrp="1"/>
          </p:cNvSpPr>
          <p:nvPr>
            <p:ph idx="1"/>
          </p:nvPr>
        </p:nvSpPr>
        <p:spPr>
          <a:xfrm>
            <a:off x="457200" y="1268413"/>
            <a:ext cx="8229600" cy="4429125"/>
          </a:xfrm>
        </p:spPr>
        <p:txBody>
          <a:bodyPr/>
          <a:lstStyle/>
          <a:p>
            <a:r>
              <a:rPr lang="en-GB" altLang="en-US" sz="2400" smtClean="0"/>
              <a:t>What must be established prior to the start of the task?</a:t>
            </a:r>
          </a:p>
          <a:p>
            <a:r>
              <a:rPr lang="en-GB" altLang="en-US" sz="2400" smtClean="0"/>
              <a:t>What must the operator do before it is safe for anyone to approach the crane, attachment or load?</a:t>
            </a:r>
          </a:p>
          <a:p>
            <a:r>
              <a:rPr lang="en-GB" altLang="en-US" sz="2400" smtClean="0"/>
              <a:t>What should you do if you notice one of the following:</a:t>
            </a:r>
          </a:p>
          <a:p>
            <a:pPr>
              <a:buFont typeface="Wingdings" pitchFamily="2" charset="2"/>
              <a:buChar char="q"/>
            </a:pPr>
            <a:r>
              <a:rPr lang="en-GB" altLang="en-US" sz="2400" smtClean="0"/>
              <a:t>The stabilisers of the lorry mounted crane are not fully deployed?</a:t>
            </a:r>
          </a:p>
          <a:p>
            <a:pPr>
              <a:buFont typeface="Wingdings" pitchFamily="2" charset="2"/>
              <a:buChar char="q"/>
            </a:pPr>
            <a:r>
              <a:rPr lang="en-GB" altLang="en-US" sz="2400" smtClean="0"/>
              <a:t>The operator is working at height without control measures?</a:t>
            </a:r>
          </a:p>
          <a:p>
            <a:pPr>
              <a:buFont typeface="Wingdings" pitchFamily="2" charset="2"/>
              <a:buChar char="q"/>
            </a:pPr>
            <a:r>
              <a:rPr lang="en-GB" altLang="en-US" sz="2400" smtClean="0"/>
              <a:t>The operator starts moving (e.g. walking) as the load is still moving?</a:t>
            </a:r>
          </a:p>
          <a:p>
            <a:pPr>
              <a:buFont typeface="Wingdings" pitchFamily="2" charset="2"/>
              <a:buChar char="q"/>
            </a:pPr>
            <a:r>
              <a:rPr lang="en-GB" altLang="en-US" sz="2400" smtClean="0"/>
              <a:t>The crane starts to move less than 5 seconds after the operator has got to a position of safety to start the lift?</a:t>
            </a:r>
          </a:p>
        </p:txBody>
      </p:sp>
      <p:pic>
        <p:nvPicPr>
          <p:cNvPr id="5124" name="Picture 3"/>
          <p:cNvPicPr>
            <a:picLocks noChangeAspect="1"/>
          </p:cNvPicPr>
          <p:nvPr/>
        </p:nvPicPr>
        <p:blipFill>
          <a:blip r:embed="rId3" cstate="print"/>
          <a:srcRect/>
          <a:stretch>
            <a:fillRect/>
          </a:stretch>
        </p:blipFill>
        <p:spPr bwMode="auto">
          <a:xfrm>
            <a:off x="250825" y="5805488"/>
            <a:ext cx="900113" cy="898525"/>
          </a:xfrm>
          <a:prstGeom prst="rect">
            <a:avLst/>
          </a:prstGeom>
          <a:noFill/>
          <a:ln w="9525">
            <a:noFill/>
            <a:miter lim="800000"/>
            <a:headEnd/>
            <a:tailEnd/>
          </a:ln>
        </p:spPr>
      </p:pic>
      <p:pic>
        <p:nvPicPr>
          <p:cNvPr id="5125" name="Picture 5"/>
          <p:cNvPicPr>
            <a:picLocks noChangeAspect="1"/>
          </p:cNvPicPr>
          <p:nvPr/>
        </p:nvPicPr>
        <p:blipFill>
          <a:blip r:embed="rId4" cstate="print"/>
          <a:srcRect/>
          <a:stretch>
            <a:fillRect/>
          </a:stretch>
        </p:blipFill>
        <p:spPr bwMode="auto">
          <a:xfrm>
            <a:off x="7829550" y="5794375"/>
            <a:ext cx="1314450" cy="103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9"/>
          <p:cNvSpPr txBox="1">
            <a:spLocks noChangeArrowheads="1"/>
          </p:cNvSpPr>
          <p:nvPr/>
        </p:nvSpPr>
        <p:spPr bwMode="auto">
          <a:xfrm>
            <a:off x="1357313" y="5429250"/>
            <a:ext cx="6572250" cy="1323975"/>
          </a:xfrm>
          <a:prstGeom prst="rect">
            <a:avLst/>
          </a:prstGeom>
          <a:noFill/>
          <a:ln w="9525">
            <a:noFill/>
            <a:miter lim="800000"/>
            <a:headEnd/>
            <a:tailEnd/>
          </a:ln>
        </p:spPr>
        <p:txBody>
          <a:bodyPr>
            <a:spAutoFit/>
          </a:bodyPr>
          <a:lstStyle/>
          <a:p>
            <a:r>
              <a:rPr lang="en-GB" altLang="en-US" b="1">
                <a:latin typeface="Calibri" pitchFamily="34" charset="0"/>
              </a:rPr>
              <a:t>Our standards</a:t>
            </a:r>
            <a:endParaRPr lang="en-US" altLang="en-US">
              <a:latin typeface="Calibri" pitchFamily="34" charset="0"/>
            </a:endParaRPr>
          </a:p>
          <a:p>
            <a:r>
              <a:rPr lang="en-GB" altLang="en-US" b="1">
                <a:latin typeface="Calibri" pitchFamily="34" charset="0"/>
              </a:rPr>
              <a:t> </a:t>
            </a:r>
            <a:endParaRPr lang="en-US" altLang="en-US">
              <a:latin typeface="Calibri" pitchFamily="34" charset="0"/>
            </a:endParaRPr>
          </a:p>
          <a:p>
            <a:r>
              <a:rPr lang="en-US" altLang="en-US" sz="4400" b="1">
                <a:solidFill>
                  <a:srgbClr val="FF0000"/>
                </a:solidFill>
                <a:latin typeface="Calibri" pitchFamily="34" charset="0"/>
              </a:rPr>
              <a:t>Choose to be safe</a:t>
            </a:r>
          </a:p>
        </p:txBody>
      </p:sp>
      <p:pic>
        <p:nvPicPr>
          <p:cNvPr id="6147" name="Picture 4" descr="DWB_LOGO-2013_RGB MASTER.jpg"/>
          <p:cNvPicPr>
            <a:picLocks noChangeAspect="1"/>
          </p:cNvPicPr>
          <p:nvPr/>
        </p:nvPicPr>
        <p:blipFill>
          <a:blip r:embed="rId3" cstate="print"/>
          <a:srcRect/>
          <a:stretch>
            <a:fillRect/>
          </a:stretch>
        </p:blipFill>
        <p:spPr bwMode="auto">
          <a:xfrm>
            <a:off x="1277938" y="80963"/>
            <a:ext cx="6588125" cy="5322887"/>
          </a:xfrm>
          <a:prstGeom prst="rect">
            <a:avLst/>
          </a:prstGeom>
          <a:noFill/>
          <a:ln w="9525">
            <a:noFill/>
            <a:miter lim="800000"/>
            <a:headEnd/>
            <a:tailEnd/>
          </a:ln>
        </p:spPr>
      </p:pic>
      <p:pic>
        <p:nvPicPr>
          <p:cNvPr id="6148" name="Picture 4" descr="New-Beyond-Zero-Logo.jpg"/>
          <p:cNvPicPr>
            <a:picLocks noChangeAspect="1"/>
          </p:cNvPicPr>
          <p:nvPr/>
        </p:nvPicPr>
        <p:blipFill>
          <a:blip r:embed="rId4" cstate="print"/>
          <a:srcRect/>
          <a:stretch>
            <a:fillRect/>
          </a:stretch>
        </p:blipFill>
        <p:spPr bwMode="auto">
          <a:xfrm>
            <a:off x="8172450" y="5876925"/>
            <a:ext cx="736600" cy="647700"/>
          </a:xfrm>
          <a:prstGeom prst="rect">
            <a:avLst/>
          </a:prstGeom>
          <a:noFill/>
          <a:ln w="9525">
            <a:noFill/>
            <a:miter lim="800000"/>
            <a:headEnd/>
            <a:tailEnd/>
          </a:ln>
        </p:spPr>
      </p:pic>
      <p:pic>
        <p:nvPicPr>
          <p:cNvPr id="6149" name="Picture 4"/>
          <p:cNvPicPr>
            <a:picLocks noChangeAspect="1"/>
          </p:cNvPicPr>
          <p:nvPr/>
        </p:nvPicPr>
        <p:blipFill>
          <a:blip r:embed="rId5" cstate="print"/>
          <a:srcRect/>
          <a:stretch>
            <a:fillRect/>
          </a:stretch>
        </p:blipFill>
        <p:spPr bwMode="auto">
          <a:xfrm>
            <a:off x="250825" y="5697538"/>
            <a:ext cx="1008063" cy="100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1516</TotalTime>
  <Words>1085</Words>
  <Application>Microsoft Office PowerPoint</Application>
  <PresentationFormat>On-screen Show (4:3)</PresentationFormat>
  <Paragraphs>87</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Wingdings</vt:lpstr>
      <vt:lpstr>Times New Roman</vt:lpstr>
      <vt:lpstr>Office Theme</vt:lpstr>
      <vt:lpstr>Slide 1</vt:lpstr>
      <vt:lpstr>Points of note</vt:lpstr>
      <vt:lpstr>Short video</vt:lpstr>
      <vt:lpstr>Questions</vt:lpstr>
      <vt:lpstr>Slide 5</vt:lpstr>
    </vt:vector>
  </TitlesOfParts>
  <Company>BAM Nuttall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BAM Nuttall</dc:creator>
  <cp:lastModifiedBy>Sony</cp:lastModifiedBy>
  <cp:revision>163</cp:revision>
  <dcterms:created xsi:type="dcterms:W3CDTF">2010-06-16T12:56:34Z</dcterms:created>
  <dcterms:modified xsi:type="dcterms:W3CDTF">2015-10-24T11:18:08Z</dcterms:modified>
</cp:coreProperties>
</file>