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83" r:id="rId3"/>
    <p:sldMasterId id="2147483684" r:id="rId4"/>
    <p:sldMasterId id="2147483685" r:id="rId5"/>
  </p:sldMasterIdLst>
  <p:notesMasterIdLst>
    <p:notesMasterId r:id="rId27"/>
  </p:notesMasterIdLst>
  <p:handoutMasterIdLst>
    <p:handoutMasterId r:id="rId28"/>
  </p:handoutMasterIdLst>
  <p:sldIdLst>
    <p:sldId id="325" r:id="rId6"/>
    <p:sldId id="327" r:id="rId7"/>
    <p:sldId id="329" r:id="rId8"/>
    <p:sldId id="351" r:id="rId9"/>
    <p:sldId id="350" r:id="rId10"/>
    <p:sldId id="334" r:id="rId11"/>
    <p:sldId id="330" r:id="rId12"/>
    <p:sldId id="332" r:id="rId13"/>
    <p:sldId id="333" r:id="rId14"/>
    <p:sldId id="337" r:id="rId15"/>
    <p:sldId id="338" r:id="rId16"/>
    <p:sldId id="339" r:id="rId17"/>
    <p:sldId id="352" r:id="rId18"/>
    <p:sldId id="340" r:id="rId19"/>
    <p:sldId id="354" r:id="rId20"/>
    <p:sldId id="353" r:id="rId21"/>
    <p:sldId id="341" r:id="rId22"/>
    <p:sldId id="342" r:id="rId23"/>
    <p:sldId id="343" r:id="rId24"/>
    <p:sldId id="344" r:id="rId25"/>
    <p:sldId id="34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291" autoAdjust="0"/>
  </p:normalViewPr>
  <p:slideViewPr>
    <p:cSldViewPr snapToGrid="0">
      <p:cViewPr varScale="1">
        <p:scale>
          <a:sx n="73" d="100"/>
          <a:sy n="73" d="100"/>
        </p:scale>
        <p:origin x="2676" y="7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F6D14-31A9-4802-911A-0FFC5A0E89CA}"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GB"/>
        </a:p>
      </dgm:t>
    </dgm:pt>
    <dgm:pt modelId="{C9A8CAF2-FA7E-4FDA-9F41-F62F506DAD07}">
      <dgm:prSet phldrT="[Text]"/>
      <dgm:spPr/>
      <dgm:t>
        <a:bodyPr/>
        <a:lstStyle/>
        <a:p>
          <a:r>
            <a:rPr lang="en-GB" dirty="0" smtClean="0"/>
            <a:t>Requirement for temporary works generated </a:t>
          </a:r>
          <a:endParaRPr lang="en-GB" dirty="0"/>
        </a:p>
      </dgm:t>
    </dgm:pt>
    <dgm:pt modelId="{2D8F8843-17B0-43D6-BCBA-9CA3EB34573B}" type="parTrans" cxnId="{D25EDA3B-4734-4861-9D65-A0B87EDDC5F9}">
      <dgm:prSet/>
      <dgm:spPr/>
      <dgm:t>
        <a:bodyPr/>
        <a:lstStyle/>
        <a:p>
          <a:endParaRPr lang="en-GB"/>
        </a:p>
      </dgm:t>
    </dgm:pt>
    <dgm:pt modelId="{3A5AF7DB-8970-47C0-B003-8AE1D1720C7B}" type="sibTrans" cxnId="{D25EDA3B-4734-4861-9D65-A0B87EDDC5F9}">
      <dgm:prSet/>
      <dgm:spPr/>
      <dgm:t>
        <a:bodyPr/>
        <a:lstStyle/>
        <a:p>
          <a:endParaRPr lang="en-GB"/>
        </a:p>
      </dgm:t>
    </dgm:pt>
    <dgm:pt modelId="{FA1ADB69-2BAE-426C-98A4-1E2E8030447F}">
      <dgm:prSet phldrT="[Text]" phldr="1"/>
      <dgm:spPr>
        <a:solidFill>
          <a:srgbClr val="698ED1"/>
        </a:solidFill>
        <a:ln>
          <a:solidFill>
            <a:schemeClr val="accent5">
              <a:lumMod val="75000"/>
            </a:schemeClr>
          </a:solidFill>
        </a:ln>
      </dgm:spPr>
      <dgm:t>
        <a:bodyPr/>
        <a:lstStyle/>
        <a:p>
          <a:endParaRPr lang="en-GB" dirty="0"/>
        </a:p>
      </dgm:t>
    </dgm:pt>
    <dgm:pt modelId="{45400507-5B6F-4661-90F1-164F17439AC7}" type="parTrans" cxnId="{504F9B43-1DD2-4C3A-BD92-861E6D761C51}">
      <dgm:prSet/>
      <dgm:spPr/>
      <dgm:t>
        <a:bodyPr/>
        <a:lstStyle/>
        <a:p>
          <a:endParaRPr lang="en-GB"/>
        </a:p>
      </dgm:t>
    </dgm:pt>
    <dgm:pt modelId="{FDF1C785-DFF3-482A-9F69-58CFDFD02A30}" type="sibTrans" cxnId="{504F9B43-1DD2-4C3A-BD92-861E6D761C51}">
      <dgm:prSet/>
      <dgm:spPr/>
      <dgm:t>
        <a:bodyPr/>
        <a:lstStyle/>
        <a:p>
          <a:endParaRPr lang="en-GB"/>
        </a:p>
      </dgm:t>
    </dgm:pt>
    <dgm:pt modelId="{2F36DB45-8874-4E5B-AE36-B7A297D5F216}">
      <dgm:prSet phldrT="[Text]"/>
      <dgm:spPr/>
      <dgm:t>
        <a:bodyPr/>
        <a:lstStyle/>
        <a:p>
          <a:r>
            <a:rPr lang="en-GB" dirty="0" smtClean="0"/>
            <a:t>Design review </a:t>
          </a:r>
        </a:p>
        <a:p>
          <a:r>
            <a:rPr lang="en-GB" dirty="0" smtClean="0"/>
            <a:t>to assess complexity </a:t>
          </a:r>
        </a:p>
        <a:p>
          <a:r>
            <a:rPr lang="en-GB" dirty="0" smtClean="0"/>
            <a:t>and allocate resources</a:t>
          </a:r>
          <a:endParaRPr lang="en-GB" dirty="0"/>
        </a:p>
      </dgm:t>
    </dgm:pt>
    <dgm:pt modelId="{F88EC9DB-A5C9-4343-81DC-0E2B8A28DC4E}" type="parTrans" cxnId="{11F7716A-83D4-4FC5-8B10-5ED76F5017D8}">
      <dgm:prSet/>
      <dgm:spPr/>
      <dgm:t>
        <a:bodyPr/>
        <a:lstStyle/>
        <a:p>
          <a:endParaRPr lang="en-GB"/>
        </a:p>
      </dgm:t>
    </dgm:pt>
    <dgm:pt modelId="{A499435E-7E1A-4CB7-97CB-AABB0E4D9E32}" type="sibTrans" cxnId="{11F7716A-83D4-4FC5-8B10-5ED76F5017D8}">
      <dgm:prSet/>
      <dgm:spPr/>
      <dgm:t>
        <a:bodyPr/>
        <a:lstStyle/>
        <a:p>
          <a:endParaRPr lang="en-GB"/>
        </a:p>
      </dgm:t>
    </dgm:pt>
    <dgm:pt modelId="{DEDDB425-7C5B-4A7B-92B6-3782E599DC89}">
      <dgm:prSet phldrT="[Text]" phldr="1"/>
      <dgm:spPr>
        <a:solidFill>
          <a:srgbClr val="698ED1"/>
        </a:solidFill>
        <a:ln>
          <a:solidFill>
            <a:schemeClr val="accent5">
              <a:lumMod val="75000"/>
            </a:schemeClr>
          </a:solidFill>
        </a:ln>
      </dgm:spPr>
      <dgm:t>
        <a:bodyPr/>
        <a:lstStyle/>
        <a:p>
          <a:endParaRPr lang="en-GB"/>
        </a:p>
      </dgm:t>
    </dgm:pt>
    <dgm:pt modelId="{506D40F7-9A37-41B6-AAED-BF160BF5840E}" type="parTrans" cxnId="{9B622883-C06A-414A-89B9-085D878D0C91}">
      <dgm:prSet/>
      <dgm:spPr/>
      <dgm:t>
        <a:bodyPr/>
        <a:lstStyle/>
        <a:p>
          <a:endParaRPr lang="en-GB"/>
        </a:p>
      </dgm:t>
    </dgm:pt>
    <dgm:pt modelId="{C1E00946-8629-431A-8DD1-93E095348904}" type="sibTrans" cxnId="{9B622883-C06A-414A-89B9-085D878D0C91}">
      <dgm:prSet/>
      <dgm:spPr/>
      <dgm:t>
        <a:bodyPr/>
        <a:lstStyle/>
        <a:p>
          <a:endParaRPr lang="en-GB"/>
        </a:p>
      </dgm:t>
    </dgm:pt>
    <dgm:pt modelId="{24B7A9D3-52F7-4088-9CCD-BA014282E1E0}">
      <dgm:prSet phldrT="[Text]"/>
      <dgm:spPr/>
      <dgm:t>
        <a:bodyPr/>
        <a:lstStyle/>
        <a:p>
          <a:r>
            <a:rPr lang="en-GB" dirty="0" smtClean="0"/>
            <a:t>Carry out work </a:t>
          </a:r>
        </a:p>
        <a:p>
          <a:r>
            <a:rPr lang="en-GB" dirty="0" smtClean="0"/>
            <a:t>(design or checking) </a:t>
          </a:r>
        </a:p>
        <a:p>
          <a:r>
            <a:rPr lang="en-GB" dirty="0" smtClean="0"/>
            <a:t>and further reviews </a:t>
          </a:r>
          <a:endParaRPr lang="en-GB" dirty="0"/>
        </a:p>
      </dgm:t>
    </dgm:pt>
    <dgm:pt modelId="{66D3CAE9-27F6-407C-AE13-A463573FBFDF}" type="parTrans" cxnId="{9BE334C4-3B02-42F4-9DEA-022B1C166FED}">
      <dgm:prSet/>
      <dgm:spPr/>
      <dgm:t>
        <a:bodyPr/>
        <a:lstStyle/>
        <a:p>
          <a:endParaRPr lang="en-GB"/>
        </a:p>
      </dgm:t>
    </dgm:pt>
    <dgm:pt modelId="{451EAFC8-1CE6-417E-914A-107AE96207FF}" type="sibTrans" cxnId="{9BE334C4-3B02-42F4-9DEA-022B1C166FED}">
      <dgm:prSet/>
      <dgm:spPr/>
      <dgm:t>
        <a:bodyPr/>
        <a:lstStyle/>
        <a:p>
          <a:endParaRPr lang="en-GB"/>
        </a:p>
      </dgm:t>
    </dgm:pt>
    <dgm:pt modelId="{2F439BDA-F025-4073-A2CC-A1F0D5B44262}">
      <dgm:prSet/>
      <dgm:spPr>
        <a:solidFill>
          <a:srgbClr val="698ED1"/>
        </a:solidFill>
        <a:ln>
          <a:solidFill>
            <a:schemeClr val="accent5">
              <a:lumMod val="75000"/>
            </a:schemeClr>
          </a:solidFill>
        </a:ln>
      </dgm:spPr>
      <dgm:t>
        <a:bodyPr/>
        <a:lstStyle/>
        <a:p>
          <a:endParaRPr lang="en-GB"/>
        </a:p>
      </dgm:t>
    </dgm:pt>
    <dgm:pt modelId="{5048D74C-1A1C-4DC5-B8CA-0B2EA90D3198}" type="parTrans" cxnId="{7CEF21E8-39E2-4C34-BBB5-A4AC94C6A65E}">
      <dgm:prSet/>
      <dgm:spPr/>
      <dgm:t>
        <a:bodyPr/>
        <a:lstStyle/>
        <a:p>
          <a:endParaRPr lang="en-GB"/>
        </a:p>
      </dgm:t>
    </dgm:pt>
    <dgm:pt modelId="{9CBF3495-90A5-4D72-B60F-C4DFA8638B0A}" type="sibTrans" cxnId="{7CEF21E8-39E2-4C34-BBB5-A4AC94C6A65E}">
      <dgm:prSet/>
      <dgm:spPr/>
      <dgm:t>
        <a:bodyPr/>
        <a:lstStyle/>
        <a:p>
          <a:endParaRPr lang="en-GB"/>
        </a:p>
      </dgm:t>
    </dgm:pt>
    <dgm:pt modelId="{F8E26AE9-1D85-479E-81D4-A8368FA6490E}">
      <dgm:prSet/>
      <dgm:spPr/>
      <dgm:t>
        <a:bodyPr/>
        <a:lstStyle/>
        <a:p>
          <a:r>
            <a:rPr lang="en-GB" dirty="0" smtClean="0"/>
            <a:t>Output </a:t>
          </a:r>
        </a:p>
        <a:p>
          <a:r>
            <a:rPr lang="en-GB" dirty="0" smtClean="0"/>
            <a:t>with signed </a:t>
          </a:r>
        </a:p>
        <a:p>
          <a:r>
            <a:rPr lang="en-GB" dirty="0" smtClean="0"/>
            <a:t>Design/ Check </a:t>
          </a:r>
        </a:p>
        <a:p>
          <a:r>
            <a:rPr lang="en-GB" dirty="0" smtClean="0"/>
            <a:t>certificate</a:t>
          </a:r>
          <a:endParaRPr lang="en-GB" dirty="0"/>
        </a:p>
      </dgm:t>
    </dgm:pt>
    <dgm:pt modelId="{B207C649-6692-4176-A2E2-CED923D446A3}" type="parTrans" cxnId="{BCD546D2-2A6E-4C4F-B859-8909F5380088}">
      <dgm:prSet/>
      <dgm:spPr/>
      <dgm:t>
        <a:bodyPr/>
        <a:lstStyle/>
        <a:p>
          <a:endParaRPr lang="en-GB"/>
        </a:p>
      </dgm:t>
    </dgm:pt>
    <dgm:pt modelId="{8891DCE0-61E7-47E4-88F3-523C9B4BC1A2}" type="sibTrans" cxnId="{BCD546D2-2A6E-4C4F-B859-8909F5380088}">
      <dgm:prSet/>
      <dgm:spPr/>
      <dgm:t>
        <a:bodyPr/>
        <a:lstStyle/>
        <a:p>
          <a:endParaRPr lang="en-GB"/>
        </a:p>
      </dgm:t>
    </dgm:pt>
    <dgm:pt modelId="{B68F1713-CC79-4011-86BF-A6CD78E07AD3}">
      <dgm:prSet phldrT="[Text]" phldr="1"/>
      <dgm:spPr>
        <a:solidFill>
          <a:srgbClr val="698ED1"/>
        </a:solidFill>
        <a:ln>
          <a:solidFill>
            <a:schemeClr val="accent5">
              <a:lumMod val="75000"/>
            </a:schemeClr>
          </a:solidFill>
        </a:ln>
      </dgm:spPr>
      <dgm:t>
        <a:bodyPr/>
        <a:lstStyle/>
        <a:p>
          <a:endParaRPr lang="en-GB" dirty="0"/>
        </a:p>
      </dgm:t>
    </dgm:pt>
    <dgm:pt modelId="{DE1A09AD-ECE9-4C47-BC66-09DDA38FF90C}" type="sibTrans" cxnId="{95D13467-237F-41B3-BB80-AE44052C7BDE}">
      <dgm:prSet/>
      <dgm:spPr/>
      <dgm:t>
        <a:bodyPr/>
        <a:lstStyle/>
        <a:p>
          <a:endParaRPr lang="en-GB"/>
        </a:p>
      </dgm:t>
    </dgm:pt>
    <dgm:pt modelId="{5137BEDE-D911-45F5-A2E2-5ED078F2C38F}" type="parTrans" cxnId="{95D13467-237F-41B3-BB80-AE44052C7BDE}">
      <dgm:prSet/>
      <dgm:spPr/>
      <dgm:t>
        <a:bodyPr/>
        <a:lstStyle/>
        <a:p>
          <a:endParaRPr lang="en-GB"/>
        </a:p>
      </dgm:t>
    </dgm:pt>
    <dgm:pt modelId="{66D38721-955D-40B9-B510-EBCC51806FE0}" type="pres">
      <dgm:prSet presAssocID="{5EAF6D14-31A9-4802-911A-0FFC5A0E89CA}" presName="Name0" presStyleCnt="0">
        <dgm:presLayoutVars>
          <dgm:dir/>
          <dgm:animLvl val="lvl"/>
          <dgm:resizeHandles val="exact"/>
        </dgm:presLayoutVars>
      </dgm:prSet>
      <dgm:spPr/>
      <dgm:t>
        <a:bodyPr/>
        <a:lstStyle/>
        <a:p>
          <a:endParaRPr lang="en-GB"/>
        </a:p>
      </dgm:t>
    </dgm:pt>
    <dgm:pt modelId="{00B5E11E-11C9-402B-B21A-D9450F21E8A5}" type="pres">
      <dgm:prSet presAssocID="{B68F1713-CC79-4011-86BF-A6CD78E07AD3}" presName="compositeNode" presStyleCnt="0">
        <dgm:presLayoutVars>
          <dgm:bulletEnabled val="1"/>
        </dgm:presLayoutVars>
      </dgm:prSet>
      <dgm:spPr/>
      <dgm:t>
        <a:bodyPr/>
        <a:lstStyle/>
        <a:p>
          <a:endParaRPr lang="en-GB"/>
        </a:p>
      </dgm:t>
    </dgm:pt>
    <dgm:pt modelId="{A0D447C5-E1D6-4018-AFB3-61732B5310A4}" type="pres">
      <dgm:prSet presAssocID="{B68F1713-CC79-4011-86BF-A6CD78E07AD3}" presName="bgRect" presStyleLbl="node1" presStyleIdx="0" presStyleCnt="4" custLinFactNeighborX="-578" custLinFactNeighborY="343"/>
      <dgm:spPr/>
      <dgm:t>
        <a:bodyPr/>
        <a:lstStyle/>
        <a:p>
          <a:endParaRPr lang="en-GB"/>
        </a:p>
      </dgm:t>
    </dgm:pt>
    <dgm:pt modelId="{77E696A8-1FDE-4E62-9AAD-19B994181637}" type="pres">
      <dgm:prSet presAssocID="{B68F1713-CC79-4011-86BF-A6CD78E07AD3}" presName="parentNode" presStyleLbl="node1" presStyleIdx="0" presStyleCnt="4">
        <dgm:presLayoutVars>
          <dgm:chMax val="0"/>
          <dgm:bulletEnabled val="1"/>
        </dgm:presLayoutVars>
      </dgm:prSet>
      <dgm:spPr/>
      <dgm:t>
        <a:bodyPr/>
        <a:lstStyle/>
        <a:p>
          <a:endParaRPr lang="en-GB"/>
        </a:p>
      </dgm:t>
    </dgm:pt>
    <dgm:pt modelId="{767C3634-6783-4CC7-B155-ED7F64A3BDE4}" type="pres">
      <dgm:prSet presAssocID="{B68F1713-CC79-4011-86BF-A6CD78E07AD3}" presName="childNode" presStyleLbl="node1" presStyleIdx="0" presStyleCnt="4">
        <dgm:presLayoutVars>
          <dgm:bulletEnabled val="1"/>
        </dgm:presLayoutVars>
      </dgm:prSet>
      <dgm:spPr/>
      <dgm:t>
        <a:bodyPr/>
        <a:lstStyle/>
        <a:p>
          <a:endParaRPr lang="en-GB"/>
        </a:p>
      </dgm:t>
    </dgm:pt>
    <dgm:pt modelId="{791ECCF6-07C8-49FF-A1BD-780C9FB84560}" type="pres">
      <dgm:prSet presAssocID="{DE1A09AD-ECE9-4C47-BC66-09DDA38FF90C}" presName="hSp" presStyleCnt="0"/>
      <dgm:spPr/>
      <dgm:t>
        <a:bodyPr/>
        <a:lstStyle/>
        <a:p>
          <a:endParaRPr lang="en-GB"/>
        </a:p>
      </dgm:t>
    </dgm:pt>
    <dgm:pt modelId="{9A307DD3-2A0D-4146-9A8E-A528E8ACD08A}" type="pres">
      <dgm:prSet presAssocID="{DE1A09AD-ECE9-4C47-BC66-09DDA38FF90C}" presName="vProcSp" presStyleCnt="0"/>
      <dgm:spPr/>
      <dgm:t>
        <a:bodyPr/>
        <a:lstStyle/>
        <a:p>
          <a:endParaRPr lang="en-GB"/>
        </a:p>
      </dgm:t>
    </dgm:pt>
    <dgm:pt modelId="{BBF415E1-C5CE-4229-B5A0-42B0D3A7B0CC}" type="pres">
      <dgm:prSet presAssocID="{DE1A09AD-ECE9-4C47-BC66-09DDA38FF90C}" presName="vSp1" presStyleCnt="0"/>
      <dgm:spPr/>
      <dgm:t>
        <a:bodyPr/>
        <a:lstStyle/>
        <a:p>
          <a:endParaRPr lang="en-GB"/>
        </a:p>
      </dgm:t>
    </dgm:pt>
    <dgm:pt modelId="{E7132DE6-737F-47A6-AA0E-77F186FECD35}" type="pres">
      <dgm:prSet presAssocID="{DE1A09AD-ECE9-4C47-BC66-09DDA38FF90C}" presName="simulatedConn" presStyleLbl="solidFgAcc1" presStyleIdx="0" presStyleCnt="3"/>
      <dgm:spPr/>
      <dgm:t>
        <a:bodyPr/>
        <a:lstStyle/>
        <a:p>
          <a:endParaRPr lang="en-GB"/>
        </a:p>
      </dgm:t>
    </dgm:pt>
    <dgm:pt modelId="{454275D6-15DB-47E1-A3DB-4C4D577F7123}" type="pres">
      <dgm:prSet presAssocID="{DE1A09AD-ECE9-4C47-BC66-09DDA38FF90C}" presName="vSp2" presStyleCnt="0"/>
      <dgm:spPr/>
      <dgm:t>
        <a:bodyPr/>
        <a:lstStyle/>
        <a:p>
          <a:endParaRPr lang="en-GB"/>
        </a:p>
      </dgm:t>
    </dgm:pt>
    <dgm:pt modelId="{CFC141A1-5D7B-4D60-AA0F-89F23F6E6A2C}" type="pres">
      <dgm:prSet presAssocID="{DE1A09AD-ECE9-4C47-BC66-09DDA38FF90C}" presName="sibTrans" presStyleCnt="0"/>
      <dgm:spPr/>
      <dgm:t>
        <a:bodyPr/>
        <a:lstStyle/>
        <a:p>
          <a:endParaRPr lang="en-GB"/>
        </a:p>
      </dgm:t>
    </dgm:pt>
    <dgm:pt modelId="{63864CB5-5657-48C4-81A5-267BCBC369B2}" type="pres">
      <dgm:prSet presAssocID="{FA1ADB69-2BAE-426C-98A4-1E2E8030447F}" presName="compositeNode" presStyleCnt="0">
        <dgm:presLayoutVars>
          <dgm:bulletEnabled val="1"/>
        </dgm:presLayoutVars>
      </dgm:prSet>
      <dgm:spPr/>
      <dgm:t>
        <a:bodyPr/>
        <a:lstStyle/>
        <a:p>
          <a:endParaRPr lang="en-GB"/>
        </a:p>
      </dgm:t>
    </dgm:pt>
    <dgm:pt modelId="{3AACFFEB-80AB-456B-A9A0-E5EBD6CF6A4C}" type="pres">
      <dgm:prSet presAssocID="{FA1ADB69-2BAE-426C-98A4-1E2E8030447F}" presName="bgRect" presStyleLbl="node1" presStyleIdx="1" presStyleCnt="4"/>
      <dgm:spPr/>
      <dgm:t>
        <a:bodyPr/>
        <a:lstStyle/>
        <a:p>
          <a:endParaRPr lang="en-GB"/>
        </a:p>
      </dgm:t>
    </dgm:pt>
    <dgm:pt modelId="{6FA96CDE-1E3F-43A7-8783-B2D829B68E8C}" type="pres">
      <dgm:prSet presAssocID="{FA1ADB69-2BAE-426C-98A4-1E2E8030447F}" presName="parentNode" presStyleLbl="node1" presStyleIdx="1" presStyleCnt="4">
        <dgm:presLayoutVars>
          <dgm:chMax val="0"/>
          <dgm:bulletEnabled val="1"/>
        </dgm:presLayoutVars>
      </dgm:prSet>
      <dgm:spPr/>
      <dgm:t>
        <a:bodyPr/>
        <a:lstStyle/>
        <a:p>
          <a:endParaRPr lang="en-GB"/>
        </a:p>
      </dgm:t>
    </dgm:pt>
    <dgm:pt modelId="{69A85C60-0F44-49C5-93DA-93669129B550}" type="pres">
      <dgm:prSet presAssocID="{FA1ADB69-2BAE-426C-98A4-1E2E8030447F}" presName="childNode" presStyleLbl="node1" presStyleIdx="1" presStyleCnt="4">
        <dgm:presLayoutVars>
          <dgm:bulletEnabled val="1"/>
        </dgm:presLayoutVars>
      </dgm:prSet>
      <dgm:spPr/>
      <dgm:t>
        <a:bodyPr/>
        <a:lstStyle/>
        <a:p>
          <a:endParaRPr lang="en-GB"/>
        </a:p>
      </dgm:t>
    </dgm:pt>
    <dgm:pt modelId="{4EE84E3B-C99C-4080-B039-407F1A716496}" type="pres">
      <dgm:prSet presAssocID="{FDF1C785-DFF3-482A-9F69-58CFDFD02A30}" presName="hSp" presStyleCnt="0"/>
      <dgm:spPr/>
      <dgm:t>
        <a:bodyPr/>
        <a:lstStyle/>
        <a:p>
          <a:endParaRPr lang="en-GB"/>
        </a:p>
      </dgm:t>
    </dgm:pt>
    <dgm:pt modelId="{00C62516-EFFB-4D5E-BB1E-6DC318B4F6AD}" type="pres">
      <dgm:prSet presAssocID="{FDF1C785-DFF3-482A-9F69-58CFDFD02A30}" presName="vProcSp" presStyleCnt="0"/>
      <dgm:spPr/>
      <dgm:t>
        <a:bodyPr/>
        <a:lstStyle/>
        <a:p>
          <a:endParaRPr lang="en-GB"/>
        </a:p>
      </dgm:t>
    </dgm:pt>
    <dgm:pt modelId="{9824C828-CE1A-4B97-8783-E7ED3BBCDBC1}" type="pres">
      <dgm:prSet presAssocID="{FDF1C785-DFF3-482A-9F69-58CFDFD02A30}" presName="vSp1" presStyleCnt="0"/>
      <dgm:spPr/>
      <dgm:t>
        <a:bodyPr/>
        <a:lstStyle/>
        <a:p>
          <a:endParaRPr lang="en-GB"/>
        </a:p>
      </dgm:t>
    </dgm:pt>
    <dgm:pt modelId="{7EEEABE3-DF9B-437D-8496-52BE8C140AB4}" type="pres">
      <dgm:prSet presAssocID="{FDF1C785-DFF3-482A-9F69-58CFDFD02A30}" presName="simulatedConn" presStyleLbl="solidFgAcc1" presStyleIdx="1" presStyleCnt="3"/>
      <dgm:spPr/>
      <dgm:t>
        <a:bodyPr/>
        <a:lstStyle/>
        <a:p>
          <a:endParaRPr lang="en-GB"/>
        </a:p>
      </dgm:t>
    </dgm:pt>
    <dgm:pt modelId="{ECD650CC-38BD-4B42-8CE8-E6E0E5098F63}" type="pres">
      <dgm:prSet presAssocID="{FDF1C785-DFF3-482A-9F69-58CFDFD02A30}" presName="vSp2" presStyleCnt="0"/>
      <dgm:spPr/>
      <dgm:t>
        <a:bodyPr/>
        <a:lstStyle/>
        <a:p>
          <a:endParaRPr lang="en-GB"/>
        </a:p>
      </dgm:t>
    </dgm:pt>
    <dgm:pt modelId="{70D94561-A1B3-4E35-86A6-C2731A35A0BC}" type="pres">
      <dgm:prSet presAssocID="{FDF1C785-DFF3-482A-9F69-58CFDFD02A30}" presName="sibTrans" presStyleCnt="0"/>
      <dgm:spPr/>
      <dgm:t>
        <a:bodyPr/>
        <a:lstStyle/>
        <a:p>
          <a:endParaRPr lang="en-GB"/>
        </a:p>
      </dgm:t>
    </dgm:pt>
    <dgm:pt modelId="{639653B2-A168-4F0A-AB4A-817135172B0E}" type="pres">
      <dgm:prSet presAssocID="{DEDDB425-7C5B-4A7B-92B6-3782E599DC89}" presName="compositeNode" presStyleCnt="0">
        <dgm:presLayoutVars>
          <dgm:bulletEnabled val="1"/>
        </dgm:presLayoutVars>
      </dgm:prSet>
      <dgm:spPr/>
      <dgm:t>
        <a:bodyPr/>
        <a:lstStyle/>
        <a:p>
          <a:endParaRPr lang="en-GB"/>
        </a:p>
      </dgm:t>
    </dgm:pt>
    <dgm:pt modelId="{2314976C-A824-4F70-BFE4-8985CD04AC25}" type="pres">
      <dgm:prSet presAssocID="{DEDDB425-7C5B-4A7B-92B6-3782E599DC89}" presName="bgRect" presStyleLbl="node1" presStyleIdx="2" presStyleCnt="4"/>
      <dgm:spPr/>
      <dgm:t>
        <a:bodyPr/>
        <a:lstStyle/>
        <a:p>
          <a:endParaRPr lang="en-GB"/>
        </a:p>
      </dgm:t>
    </dgm:pt>
    <dgm:pt modelId="{F594366F-51CF-468A-8290-0D9F6C77600C}" type="pres">
      <dgm:prSet presAssocID="{DEDDB425-7C5B-4A7B-92B6-3782E599DC89}" presName="parentNode" presStyleLbl="node1" presStyleIdx="2" presStyleCnt="4">
        <dgm:presLayoutVars>
          <dgm:chMax val="0"/>
          <dgm:bulletEnabled val="1"/>
        </dgm:presLayoutVars>
      </dgm:prSet>
      <dgm:spPr/>
      <dgm:t>
        <a:bodyPr/>
        <a:lstStyle/>
        <a:p>
          <a:endParaRPr lang="en-GB"/>
        </a:p>
      </dgm:t>
    </dgm:pt>
    <dgm:pt modelId="{C9400248-9B80-422F-AC0B-E12B80924FFA}" type="pres">
      <dgm:prSet presAssocID="{DEDDB425-7C5B-4A7B-92B6-3782E599DC89}" presName="childNode" presStyleLbl="node1" presStyleIdx="2" presStyleCnt="4">
        <dgm:presLayoutVars>
          <dgm:bulletEnabled val="1"/>
        </dgm:presLayoutVars>
      </dgm:prSet>
      <dgm:spPr/>
      <dgm:t>
        <a:bodyPr/>
        <a:lstStyle/>
        <a:p>
          <a:endParaRPr lang="en-GB"/>
        </a:p>
      </dgm:t>
    </dgm:pt>
    <dgm:pt modelId="{D8F2BBE6-F2A0-42FC-8190-1FB830315C81}" type="pres">
      <dgm:prSet presAssocID="{C1E00946-8629-431A-8DD1-93E095348904}" presName="hSp" presStyleCnt="0"/>
      <dgm:spPr/>
      <dgm:t>
        <a:bodyPr/>
        <a:lstStyle/>
        <a:p>
          <a:endParaRPr lang="en-GB"/>
        </a:p>
      </dgm:t>
    </dgm:pt>
    <dgm:pt modelId="{6E8C6BD5-4FFC-4D19-AE74-7B189EE80F90}" type="pres">
      <dgm:prSet presAssocID="{C1E00946-8629-431A-8DD1-93E095348904}" presName="vProcSp" presStyleCnt="0"/>
      <dgm:spPr/>
      <dgm:t>
        <a:bodyPr/>
        <a:lstStyle/>
        <a:p>
          <a:endParaRPr lang="en-GB"/>
        </a:p>
      </dgm:t>
    </dgm:pt>
    <dgm:pt modelId="{A86DB93E-5D71-4200-8249-D64B37FABDC9}" type="pres">
      <dgm:prSet presAssocID="{C1E00946-8629-431A-8DD1-93E095348904}" presName="vSp1" presStyleCnt="0"/>
      <dgm:spPr/>
      <dgm:t>
        <a:bodyPr/>
        <a:lstStyle/>
        <a:p>
          <a:endParaRPr lang="en-GB"/>
        </a:p>
      </dgm:t>
    </dgm:pt>
    <dgm:pt modelId="{B88001EE-01FA-4896-8323-6C5AC49F20CB}" type="pres">
      <dgm:prSet presAssocID="{C1E00946-8629-431A-8DD1-93E095348904}" presName="simulatedConn" presStyleLbl="solidFgAcc1" presStyleIdx="2" presStyleCnt="3"/>
      <dgm:spPr/>
      <dgm:t>
        <a:bodyPr/>
        <a:lstStyle/>
        <a:p>
          <a:endParaRPr lang="en-GB"/>
        </a:p>
      </dgm:t>
    </dgm:pt>
    <dgm:pt modelId="{6DC22362-3C15-4C3B-A8AB-24A66B24C4AA}" type="pres">
      <dgm:prSet presAssocID="{C1E00946-8629-431A-8DD1-93E095348904}" presName="vSp2" presStyleCnt="0"/>
      <dgm:spPr/>
      <dgm:t>
        <a:bodyPr/>
        <a:lstStyle/>
        <a:p>
          <a:endParaRPr lang="en-GB"/>
        </a:p>
      </dgm:t>
    </dgm:pt>
    <dgm:pt modelId="{46185E81-C390-4060-89CA-81C2FE828D49}" type="pres">
      <dgm:prSet presAssocID="{C1E00946-8629-431A-8DD1-93E095348904}" presName="sibTrans" presStyleCnt="0"/>
      <dgm:spPr/>
      <dgm:t>
        <a:bodyPr/>
        <a:lstStyle/>
        <a:p>
          <a:endParaRPr lang="en-GB"/>
        </a:p>
      </dgm:t>
    </dgm:pt>
    <dgm:pt modelId="{57561F4A-51F1-4D2C-8C4B-1CF4A9CA95CD}" type="pres">
      <dgm:prSet presAssocID="{2F439BDA-F025-4073-A2CC-A1F0D5B44262}" presName="compositeNode" presStyleCnt="0">
        <dgm:presLayoutVars>
          <dgm:bulletEnabled val="1"/>
        </dgm:presLayoutVars>
      </dgm:prSet>
      <dgm:spPr/>
      <dgm:t>
        <a:bodyPr/>
        <a:lstStyle/>
        <a:p>
          <a:endParaRPr lang="en-GB"/>
        </a:p>
      </dgm:t>
    </dgm:pt>
    <dgm:pt modelId="{71417CF0-A5B0-45E8-8369-6993F80CE1FB}" type="pres">
      <dgm:prSet presAssocID="{2F439BDA-F025-4073-A2CC-A1F0D5B44262}" presName="bgRect" presStyleLbl="node1" presStyleIdx="3" presStyleCnt="4"/>
      <dgm:spPr/>
      <dgm:t>
        <a:bodyPr/>
        <a:lstStyle/>
        <a:p>
          <a:endParaRPr lang="en-GB"/>
        </a:p>
      </dgm:t>
    </dgm:pt>
    <dgm:pt modelId="{C4FB56A4-2E6A-4FE8-915A-3682CBCFB494}" type="pres">
      <dgm:prSet presAssocID="{2F439BDA-F025-4073-A2CC-A1F0D5B44262}" presName="parentNode" presStyleLbl="node1" presStyleIdx="3" presStyleCnt="4">
        <dgm:presLayoutVars>
          <dgm:chMax val="0"/>
          <dgm:bulletEnabled val="1"/>
        </dgm:presLayoutVars>
      </dgm:prSet>
      <dgm:spPr/>
      <dgm:t>
        <a:bodyPr/>
        <a:lstStyle/>
        <a:p>
          <a:endParaRPr lang="en-GB"/>
        </a:p>
      </dgm:t>
    </dgm:pt>
    <dgm:pt modelId="{7B9FB8C6-400B-4363-82E3-EBCEF52FD682}" type="pres">
      <dgm:prSet presAssocID="{2F439BDA-F025-4073-A2CC-A1F0D5B44262}" presName="childNode" presStyleLbl="node1" presStyleIdx="3" presStyleCnt="4">
        <dgm:presLayoutVars>
          <dgm:bulletEnabled val="1"/>
        </dgm:presLayoutVars>
      </dgm:prSet>
      <dgm:spPr/>
      <dgm:t>
        <a:bodyPr/>
        <a:lstStyle/>
        <a:p>
          <a:endParaRPr lang="en-GB"/>
        </a:p>
      </dgm:t>
    </dgm:pt>
  </dgm:ptLst>
  <dgm:cxnLst>
    <dgm:cxn modelId="{28221935-DA5B-4E81-941A-2A3EB1B851CF}" type="presOf" srcId="{B68F1713-CC79-4011-86BF-A6CD78E07AD3}" destId="{77E696A8-1FDE-4E62-9AAD-19B994181637}" srcOrd="1" destOrd="0" presId="urn:microsoft.com/office/officeart/2005/8/layout/hProcess7"/>
    <dgm:cxn modelId="{DC30D708-1ACF-4CC6-987A-A25A58AF769C}" type="presOf" srcId="{DEDDB425-7C5B-4A7B-92B6-3782E599DC89}" destId="{2314976C-A824-4F70-BFE4-8985CD04AC25}" srcOrd="0" destOrd="0" presId="urn:microsoft.com/office/officeart/2005/8/layout/hProcess7"/>
    <dgm:cxn modelId="{3BA6B131-C4A9-4A9D-8E43-56250B3B10DD}" type="presOf" srcId="{B68F1713-CC79-4011-86BF-A6CD78E07AD3}" destId="{A0D447C5-E1D6-4018-AFB3-61732B5310A4}" srcOrd="0" destOrd="0" presId="urn:microsoft.com/office/officeart/2005/8/layout/hProcess7"/>
    <dgm:cxn modelId="{DB22116C-FC3B-4333-933A-26B4B75DFF62}" type="presOf" srcId="{5EAF6D14-31A9-4802-911A-0FFC5A0E89CA}" destId="{66D38721-955D-40B9-B510-EBCC51806FE0}" srcOrd="0" destOrd="0" presId="urn:microsoft.com/office/officeart/2005/8/layout/hProcess7"/>
    <dgm:cxn modelId="{7021A638-8C65-4F9E-A696-8B1C3063450F}" type="presOf" srcId="{2F36DB45-8874-4E5B-AE36-B7A297D5F216}" destId="{69A85C60-0F44-49C5-93DA-93669129B550}" srcOrd="0" destOrd="0" presId="urn:microsoft.com/office/officeart/2005/8/layout/hProcess7"/>
    <dgm:cxn modelId="{11F7716A-83D4-4FC5-8B10-5ED76F5017D8}" srcId="{FA1ADB69-2BAE-426C-98A4-1E2E8030447F}" destId="{2F36DB45-8874-4E5B-AE36-B7A297D5F216}" srcOrd="0" destOrd="0" parTransId="{F88EC9DB-A5C9-4343-81DC-0E2B8A28DC4E}" sibTransId="{A499435E-7E1A-4CB7-97CB-AABB0E4D9E32}"/>
    <dgm:cxn modelId="{2E9C9C75-3153-4BCC-9584-A495B3288D38}" type="presOf" srcId="{24B7A9D3-52F7-4088-9CCD-BA014282E1E0}" destId="{C9400248-9B80-422F-AC0B-E12B80924FFA}" srcOrd="0" destOrd="0" presId="urn:microsoft.com/office/officeart/2005/8/layout/hProcess7"/>
    <dgm:cxn modelId="{DAB63490-0109-49A6-987B-091254763CBF}" type="presOf" srcId="{F8E26AE9-1D85-479E-81D4-A8368FA6490E}" destId="{7B9FB8C6-400B-4363-82E3-EBCEF52FD682}" srcOrd="0" destOrd="0" presId="urn:microsoft.com/office/officeart/2005/8/layout/hProcess7"/>
    <dgm:cxn modelId="{D25EDA3B-4734-4861-9D65-A0B87EDDC5F9}" srcId="{B68F1713-CC79-4011-86BF-A6CD78E07AD3}" destId="{C9A8CAF2-FA7E-4FDA-9F41-F62F506DAD07}" srcOrd="0" destOrd="0" parTransId="{2D8F8843-17B0-43D6-BCBA-9CA3EB34573B}" sibTransId="{3A5AF7DB-8970-47C0-B003-8AE1D1720C7B}"/>
    <dgm:cxn modelId="{D9414D80-5D48-490E-BA8B-53A4DFC410AB}" type="presOf" srcId="{FA1ADB69-2BAE-426C-98A4-1E2E8030447F}" destId="{6FA96CDE-1E3F-43A7-8783-B2D829B68E8C}" srcOrd="1" destOrd="0" presId="urn:microsoft.com/office/officeart/2005/8/layout/hProcess7"/>
    <dgm:cxn modelId="{9BE334C4-3B02-42F4-9DEA-022B1C166FED}" srcId="{DEDDB425-7C5B-4A7B-92B6-3782E599DC89}" destId="{24B7A9D3-52F7-4088-9CCD-BA014282E1E0}" srcOrd="0" destOrd="0" parTransId="{66D3CAE9-27F6-407C-AE13-A463573FBFDF}" sibTransId="{451EAFC8-1CE6-417E-914A-107AE96207FF}"/>
    <dgm:cxn modelId="{91A9983B-2871-45DE-A7A9-853740029BA8}" type="presOf" srcId="{C9A8CAF2-FA7E-4FDA-9F41-F62F506DAD07}" destId="{767C3634-6783-4CC7-B155-ED7F64A3BDE4}" srcOrd="0" destOrd="0" presId="urn:microsoft.com/office/officeart/2005/8/layout/hProcess7"/>
    <dgm:cxn modelId="{EC24564D-1B4E-4CAB-A155-8F86880BFE4A}" type="presOf" srcId="{2F439BDA-F025-4073-A2CC-A1F0D5B44262}" destId="{71417CF0-A5B0-45E8-8369-6993F80CE1FB}" srcOrd="0" destOrd="0" presId="urn:microsoft.com/office/officeart/2005/8/layout/hProcess7"/>
    <dgm:cxn modelId="{95D13467-237F-41B3-BB80-AE44052C7BDE}" srcId="{5EAF6D14-31A9-4802-911A-0FFC5A0E89CA}" destId="{B68F1713-CC79-4011-86BF-A6CD78E07AD3}" srcOrd="0" destOrd="0" parTransId="{5137BEDE-D911-45F5-A2E2-5ED078F2C38F}" sibTransId="{DE1A09AD-ECE9-4C47-BC66-09DDA38FF90C}"/>
    <dgm:cxn modelId="{504F9B43-1DD2-4C3A-BD92-861E6D761C51}" srcId="{5EAF6D14-31A9-4802-911A-0FFC5A0E89CA}" destId="{FA1ADB69-2BAE-426C-98A4-1E2E8030447F}" srcOrd="1" destOrd="0" parTransId="{45400507-5B6F-4661-90F1-164F17439AC7}" sibTransId="{FDF1C785-DFF3-482A-9F69-58CFDFD02A30}"/>
    <dgm:cxn modelId="{9E4E0818-F3B6-4053-947C-93D8185E2F07}" type="presOf" srcId="{DEDDB425-7C5B-4A7B-92B6-3782E599DC89}" destId="{F594366F-51CF-468A-8290-0D9F6C77600C}" srcOrd="1" destOrd="0" presId="urn:microsoft.com/office/officeart/2005/8/layout/hProcess7"/>
    <dgm:cxn modelId="{7CEF21E8-39E2-4C34-BBB5-A4AC94C6A65E}" srcId="{5EAF6D14-31A9-4802-911A-0FFC5A0E89CA}" destId="{2F439BDA-F025-4073-A2CC-A1F0D5B44262}" srcOrd="3" destOrd="0" parTransId="{5048D74C-1A1C-4DC5-B8CA-0B2EA90D3198}" sibTransId="{9CBF3495-90A5-4D72-B60F-C4DFA8638B0A}"/>
    <dgm:cxn modelId="{AF596B98-232F-4B09-B71E-3FA8DD7490DC}" type="presOf" srcId="{FA1ADB69-2BAE-426C-98A4-1E2E8030447F}" destId="{3AACFFEB-80AB-456B-A9A0-E5EBD6CF6A4C}" srcOrd="0" destOrd="0" presId="urn:microsoft.com/office/officeart/2005/8/layout/hProcess7"/>
    <dgm:cxn modelId="{0B3C9F8E-7EE7-4635-83FA-845A31975162}" type="presOf" srcId="{2F439BDA-F025-4073-A2CC-A1F0D5B44262}" destId="{C4FB56A4-2E6A-4FE8-915A-3682CBCFB494}" srcOrd="1" destOrd="0" presId="urn:microsoft.com/office/officeart/2005/8/layout/hProcess7"/>
    <dgm:cxn modelId="{9B622883-C06A-414A-89B9-085D878D0C91}" srcId="{5EAF6D14-31A9-4802-911A-0FFC5A0E89CA}" destId="{DEDDB425-7C5B-4A7B-92B6-3782E599DC89}" srcOrd="2" destOrd="0" parTransId="{506D40F7-9A37-41B6-AAED-BF160BF5840E}" sibTransId="{C1E00946-8629-431A-8DD1-93E095348904}"/>
    <dgm:cxn modelId="{BCD546D2-2A6E-4C4F-B859-8909F5380088}" srcId="{2F439BDA-F025-4073-A2CC-A1F0D5B44262}" destId="{F8E26AE9-1D85-479E-81D4-A8368FA6490E}" srcOrd="0" destOrd="0" parTransId="{B207C649-6692-4176-A2E2-CED923D446A3}" sibTransId="{8891DCE0-61E7-47E4-88F3-523C9B4BC1A2}"/>
    <dgm:cxn modelId="{A90E48AA-9A15-474E-A591-8EF276595BD1}" type="presParOf" srcId="{66D38721-955D-40B9-B510-EBCC51806FE0}" destId="{00B5E11E-11C9-402B-B21A-D9450F21E8A5}" srcOrd="0" destOrd="0" presId="urn:microsoft.com/office/officeart/2005/8/layout/hProcess7"/>
    <dgm:cxn modelId="{810BED8A-5020-4577-A8E0-BA271791C3C2}" type="presParOf" srcId="{00B5E11E-11C9-402B-B21A-D9450F21E8A5}" destId="{A0D447C5-E1D6-4018-AFB3-61732B5310A4}" srcOrd="0" destOrd="0" presId="urn:microsoft.com/office/officeart/2005/8/layout/hProcess7"/>
    <dgm:cxn modelId="{D0DA753A-4304-4D18-A678-B32FA7A58EBE}" type="presParOf" srcId="{00B5E11E-11C9-402B-B21A-D9450F21E8A5}" destId="{77E696A8-1FDE-4E62-9AAD-19B994181637}" srcOrd="1" destOrd="0" presId="urn:microsoft.com/office/officeart/2005/8/layout/hProcess7"/>
    <dgm:cxn modelId="{2A3A2565-3D3F-4287-BE3C-B23AD25C763E}" type="presParOf" srcId="{00B5E11E-11C9-402B-B21A-D9450F21E8A5}" destId="{767C3634-6783-4CC7-B155-ED7F64A3BDE4}" srcOrd="2" destOrd="0" presId="urn:microsoft.com/office/officeart/2005/8/layout/hProcess7"/>
    <dgm:cxn modelId="{EA331016-7D6E-4E20-B10A-C5E2F1594011}" type="presParOf" srcId="{66D38721-955D-40B9-B510-EBCC51806FE0}" destId="{791ECCF6-07C8-49FF-A1BD-780C9FB84560}" srcOrd="1" destOrd="0" presId="urn:microsoft.com/office/officeart/2005/8/layout/hProcess7"/>
    <dgm:cxn modelId="{B079F735-D7D0-48B9-8048-F074655FB062}" type="presParOf" srcId="{66D38721-955D-40B9-B510-EBCC51806FE0}" destId="{9A307DD3-2A0D-4146-9A8E-A528E8ACD08A}" srcOrd="2" destOrd="0" presId="urn:microsoft.com/office/officeart/2005/8/layout/hProcess7"/>
    <dgm:cxn modelId="{7E8AC49B-49DE-4E69-BF46-2B4B6F9919DC}" type="presParOf" srcId="{9A307DD3-2A0D-4146-9A8E-A528E8ACD08A}" destId="{BBF415E1-C5CE-4229-B5A0-42B0D3A7B0CC}" srcOrd="0" destOrd="0" presId="urn:microsoft.com/office/officeart/2005/8/layout/hProcess7"/>
    <dgm:cxn modelId="{784B1100-1D9B-44C6-9EC4-E1EF50331F32}" type="presParOf" srcId="{9A307DD3-2A0D-4146-9A8E-A528E8ACD08A}" destId="{E7132DE6-737F-47A6-AA0E-77F186FECD35}" srcOrd="1" destOrd="0" presId="urn:microsoft.com/office/officeart/2005/8/layout/hProcess7"/>
    <dgm:cxn modelId="{96212516-469E-4671-BD3B-0C48BE976CB1}" type="presParOf" srcId="{9A307DD3-2A0D-4146-9A8E-A528E8ACD08A}" destId="{454275D6-15DB-47E1-A3DB-4C4D577F7123}" srcOrd="2" destOrd="0" presId="urn:microsoft.com/office/officeart/2005/8/layout/hProcess7"/>
    <dgm:cxn modelId="{17813C39-9533-4284-8D8F-46F2C859D1E2}" type="presParOf" srcId="{66D38721-955D-40B9-B510-EBCC51806FE0}" destId="{CFC141A1-5D7B-4D60-AA0F-89F23F6E6A2C}" srcOrd="3" destOrd="0" presId="urn:microsoft.com/office/officeart/2005/8/layout/hProcess7"/>
    <dgm:cxn modelId="{3DD606B9-6671-4106-A126-0A82C64B692C}" type="presParOf" srcId="{66D38721-955D-40B9-B510-EBCC51806FE0}" destId="{63864CB5-5657-48C4-81A5-267BCBC369B2}" srcOrd="4" destOrd="0" presId="urn:microsoft.com/office/officeart/2005/8/layout/hProcess7"/>
    <dgm:cxn modelId="{1192D542-EF0D-49EB-B9A3-5637DBAA394F}" type="presParOf" srcId="{63864CB5-5657-48C4-81A5-267BCBC369B2}" destId="{3AACFFEB-80AB-456B-A9A0-E5EBD6CF6A4C}" srcOrd="0" destOrd="0" presId="urn:microsoft.com/office/officeart/2005/8/layout/hProcess7"/>
    <dgm:cxn modelId="{3B8A1877-FDC6-4D43-8ED1-2809E48B81DD}" type="presParOf" srcId="{63864CB5-5657-48C4-81A5-267BCBC369B2}" destId="{6FA96CDE-1E3F-43A7-8783-B2D829B68E8C}" srcOrd="1" destOrd="0" presId="urn:microsoft.com/office/officeart/2005/8/layout/hProcess7"/>
    <dgm:cxn modelId="{FA0C11AA-BDEA-42E5-8FE5-6862E9592074}" type="presParOf" srcId="{63864CB5-5657-48C4-81A5-267BCBC369B2}" destId="{69A85C60-0F44-49C5-93DA-93669129B550}" srcOrd="2" destOrd="0" presId="urn:microsoft.com/office/officeart/2005/8/layout/hProcess7"/>
    <dgm:cxn modelId="{81C8275B-A4ED-4591-A3A1-8FA53D748AB6}" type="presParOf" srcId="{66D38721-955D-40B9-B510-EBCC51806FE0}" destId="{4EE84E3B-C99C-4080-B039-407F1A716496}" srcOrd="5" destOrd="0" presId="urn:microsoft.com/office/officeart/2005/8/layout/hProcess7"/>
    <dgm:cxn modelId="{7E6DC3F9-1701-40B8-B572-01E2113C6D57}" type="presParOf" srcId="{66D38721-955D-40B9-B510-EBCC51806FE0}" destId="{00C62516-EFFB-4D5E-BB1E-6DC318B4F6AD}" srcOrd="6" destOrd="0" presId="urn:microsoft.com/office/officeart/2005/8/layout/hProcess7"/>
    <dgm:cxn modelId="{5A75E3F0-C836-4D17-9251-70B9A3D9F4D2}" type="presParOf" srcId="{00C62516-EFFB-4D5E-BB1E-6DC318B4F6AD}" destId="{9824C828-CE1A-4B97-8783-E7ED3BBCDBC1}" srcOrd="0" destOrd="0" presId="urn:microsoft.com/office/officeart/2005/8/layout/hProcess7"/>
    <dgm:cxn modelId="{4D9EDE39-93D4-47CD-A4D7-A34B7B8B094B}" type="presParOf" srcId="{00C62516-EFFB-4D5E-BB1E-6DC318B4F6AD}" destId="{7EEEABE3-DF9B-437D-8496-52BE8C140AB4}" srcOrd="1" destOrd="0" presId="urn:microsoft.com/office/officeart/2005/8/layout/hProcess7"/>
    <dgm:cxn modelId="{23F02C41-A4AD-4EF5-831C-720B2F9C9C94}" type="presParOf" srcId="{00C62516-EFFB-4D5E-BB1E-6DC318B4F6AD}" destId="{ECD650CC-38BD-4B42-8CE8-E6E0E5098F63}" srcOrd="2" destOrd="0" presId="urn:microsoft.com/office/officeart/2005/8/layout/hProcess7"/>
    <dgm:cxn modelId="{8DB17456-1B1C-425E-9968-ADC99B483F16}" type="presParOf" srcId="{66D38721-955D-40B9-B510-EBCC51806FE0}" destId="{70D94561-A1B3-4E35-86A6-C2731A35A0BC}" srcOrd="7" destOrd="0" presId="urn:microsoft.com/office/officeart/2005/8/layout/hProcess7"/>
    <dgm:cxn modelId="{02A57B2E-A0A0-4B79-8E7A-D0563334E293}" type="presParOf" srcId="{66D38721-955D-40B9-B510-EBCC51806FE0}" destId="{639653B2-A168-4F0A-AB4A-817135172B0E}" srcOrd="8" destOrd="0" presId="urn:microsoft.com/office/officeart/2005/8/layout/hProcess7"/>
    <dgm:cxn modelId="{0EED15D1-ECE0-457D-8E5E-C4F97F532A6E}" type="presParOf" srcId="{639653B2-A168-4F0A-AB4A-817135172B0E}" destId="{2314976C-A824-4F70-BFE4-8985CD04AC25}" srcOrd="0" destOrd="0" presId="urn:microsoft.com/office/officeart/2005/8/layout/hProcess7"/>
    <dgm:cxn modelId="{A705EDBA-84EF-4B3A-9DDD-10F27D33DC0C}" type="presParOf" srcId="{639653B2-A168-4F0A-AB4A-817135172B0E}" destId="{F594366F-51CF-468A-8290-0D9F6C77600C}" srcOrd="1" destOrd="0" presId="urn:microsoft.com/office/officeart/2005/8/layout/hProcess7"/>
    <dgm:cxn modelId="{6E0F1D9B-E8A4-42BB-9618-26C199F63198}" type="presParOf" srcId="{639653B2-A168-4F0A-AB4A-817135172B0E}" destId="{C9400248-9B80-422F-AC0B-E12B80924FFA}" srcOrd="2" destOrd="0" presId="urn:microsoft.com/office/officeart/2005/8/layout/hProcess7"/>
    <dgm:cxn modelId="{F9888E66-1472-499E-ABC8-E4C3EC0CD0F9}" type="presParOf" srcId="{66D38721-955D-40B9-B510-EBCC51806FE0}" destId="{D8F2BBE6-F2A0-42FC-8190-1FB830315C81}" srcOrd="9" destOrd="0" presId="urn:microsoft.com/office/officeart/2005/8/layout/hProcess7"/>
    <dgm:cxn modelId="{006D85B6-835B-4526-AD0E-0494CC1B8991}" type="presParOf" srcId="{66D38721-955D-40B9-B510-EBCC51806FE0}" destId="{6E8C6BD5-4FFC-4D19-AE74-7B189EE80F90}" srcOrd="10" destOrd="0" presId="urn:microsoft.com/office/officeart/2005/8/layout/hProcess7"/>
    <dgm:cxn modelId="{5AE0EF03-C194-4403-B376-A7634FB4FF50}" type="presParOf" srcId="{6E8C6BD5-4FFC-4D19-AE74-7B189EE80F90}" destId="{A86DB93E-5D71-4200-8249-D64B37FABDC9}" srcOrd="0" destOrd="0" presId="urn:microsoft.com/office/officeart/2005/8/layout/hProcess7"/>
    <dgm:cxn modelId="{2CC4AD68-7A33-41F2-AB2A-04EB8BC98995}" type="presParOf" srcId="{6E8C6BD5-4FFC-4D19-AE74-7B189EE80F90}" destId="{B88001EE-01FA-4896-8323-6C5AC49F20CB}" srcOrd="1" destOrd="0" presId="urn:microsoft.com/office/officeart/2005/8/layout/hProcess7"/>
    <dgm:cxn modelId="{FA9ADE57-C778-4BCC-BE36-ADE0DFDF0100}" type="presParOf" srcId="{6E8C6BD5-4FFC-4D19-AE74-7B189EE80F90}" destId="{6DC22362-3C15-4C3B-A8AB-24A66B24C4AA}" srcOrd="2" destOrd="0" presId="urn:microsoft.com/office/officeart/2005/8/layout/hProcess7"/>
    <dgm:cxn modelId="{82661677-247A-4DE8-AA0E-D7699D6EBFAD}" type="presParOf" srcId="{66D38721-955D-40B9-B510-EBCC51806FE0}" destId="{46185E81-C390-4060-89CA-81C2FE828D49}" srcOrd="11" destOrd="0" presId="urn:microsoft.com/office/officeart/2005/8/layout/hProcess7"/>
    <dgm:cxn modelId="{7E08030C-FA9D-4002-9267-03EABC9395CC}" type="presParOf" srcId="{66D38721-955D-40B9-B510-EBCC51806FE0}" destId="{57561F4A-51F1-4D2C-8C4B-1CF4A9CA95CD}" srcOrd="12" destOrd="0" presId="urn:microsoft.com/office/officeart/2005/8/layout/hProcess7"/>
    <dgm:cxn modelId="{A8D8076D-D8FF-4245-BA70-90D3CE76DBD5}" type="presParOf" srcId="{57561F4A-51F1-4D2C-8C4B-1CF4A9CA95CD}" destId="{71417CF0-A5B0-45E8-8369-6993F80CE1FB}" srcOrd="0" destOrd="0" presId="urn:microsoft.com/office/officeart/2005/8/layout/hProcess7"/>
    <dgm:cxn modelId="{7A12C940-761A-4F20-9BE2-262AB4DC6A33}" type="presParOf" srcId="{57561F4A-51F1-4D2C-8C4B-1CF4A9CA95CD}" destId="{C4FB56A4-2E6A-4FE8-915A-3682CBCFB494}" srcOrd="1" destOrd="0" presId="urn:microsoft.com/office/officeart/2005/8/layout/hProcess7"/>
    <dgm:cxn modelId="{438C9969-9BE5-4AA8-84E5-6AD4B20DE309}" type="presParOf" srcId="{57561F4A-51F1-4D2C-8C4B-1CF4A9CA95CD}" destId="{7B9FB8C6-400B-4363-82E3-EBCEF52FD682}"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447C5-E1D6-4018-AFB3-61732B5310A4}">
      <dsp:nvSpPr>
        <dsp:cNvPr id="0" name=""/>
        <dsp:cNvSpPr/>
      </dsp:nvSpPr>
      <dsp:spPr>
        <a:xfrm>
          <a:off x="0" y="246513"/>
          <a:ext cx="2003152" cy="2403782"/>
        </a:xfrm>
        <a:prstGeom prst="roundRect">
          <a:avLst>
            <a:gd name="adj" fmla="val 5000"/>
          </a:avLst>
        </a:prstGeom>
        <a:solidFill>
          <a:srgbClr val="698ED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endParaRPr lang="en-GB" sz="2300" kern="1200" dirty="0"/>
        </a:p>
      </dsp:txBody>
      <dsp:txXfrm rot="16200000">
        <a:off x="-785235" y="1031749"/>
        <a:ext cx="1971101" cy="400630"/>
      </dsp:txXfrm>
    </dsp:sp>
    <dsp:sp modelId="{767C3634-6783-4CC7-B155-ED7F64A3BDE4}">
      <dsp:nvSpPr>
        <dsp:cNvPr id="0" name=""/>
        <dsp:cNvSpPr/>
      </dsp:nvSpPr>
      <dsp:spPr>
        <a:xfrm>
          <a:off x="400630" y="246513"/>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GB" sz="2200" kern="1200" dirty="0" smtClean="0"/>
            <a:t>Requirement for temporary works generated </a:t>
          </a:r>
          <a:endParaRPr lang="en-GB" sz="2200" kern="1200" dirty="0"/>
        </a:p>
      </dsp:txBody>
      <dsp:txXfrm>
        <a:off x="400630" y="246513"/>
        <a:ext cx="1492348" cy="2403782"/>
      </dsp:txXfrm>
    </dsp:sp>
    <dsp:sp modelId="{3AACFFEB-80AB-456B-A9A0-E5EBD6CF6A4C}">
      <dsp:nvSpPr>
        <dsp:cNvPr id="0" name=""/>
        <dsp:cNvSpPr/>
      </dsp:nvSpPr>
      <dsp:spPr>
        <a:xfrm>
          <a:off x="2076592" y="238268"/>
          <a:ext cx="2003152" cy="2403782"/>
        </a:xfrm>
        <a:prstGeom prst="roundRect">
          <a:avLst>
            <a:gd name="adj" fmla="val 5000"/>
          </a:avLst>
        </a:prstGeom>
        <a:solidFill>
          <a:srgbClr val="698ED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endParaRPr lang="en-GB" sz="2300" kern="1200" dirty="0"/>
        </a:p>
      </dsp:txBody>
      <dsp:txXfrm rot="16200000">
        <a:off x="1291357" y="1023504"/>
        <a:ext cx="1971101" cy="400630"/>
      </dsp:txXfrm>
    </dsp:sp>
    <dsp:sp modelId="{E7132DE6-737F-47A6-AA0E-77F186FECD35}">
      <dsp:nvSpPr>
        <dsp:cNvPr id="0" name=""/>
        <dsp:cNvSpPr/>
      </dsp:nvSpPr>
      <dsp:spPr>
        <a:xfrm rot="5400000">
          <a:off x="1909958" y="2148947"/>
          <a:ext cx="353299" cy="30047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85C60-0F44-49C5-93DA-93669129B550}">
      <dsp:nvSpPr>
        <dsp:cNvPr id="0" name=""/>
        <dsp:cNvSpPr/>
      </dsp:nvSpPr>
      <dsp:spPr>
        <a:xfrm>
          <a:off x="2477223" y="238268"/>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GB" sz="2200" kern="1200" dirty="0" smtClean="0"/>
            <a:t>Design review </a:t>
          </a:r>
        </a:p>
        <a:p>
          <a:pPr lvl="0" algn="l" defTabSz="977900">
            <a:lnSpc>
              <a:spcPct val="90000"/>
            </a:lnSpc>
            <a:spcBef>
              <a:spcPct val="0"/>
            </a:spcBef>
            <a:spcAft>
              <a:spcPct val="35000"/>
            </a:spcAft>
          </a:pPr>
          <a:r>
            <a:rPr lang="en-GB" sz="2200" kern="1200" dirty="0" smtClean="0"/>
            <a:t>to assess complexity </a:t>
          </a:r>
        </a:p>
        <a:p>
          <a:pPr lvl="0" algn="l" defTabSz="977900">
            <a:lnSpc>
              <a:spcPct val="90000"/>
            </a:lnSpc>
            <a:spcBef>
              <a:spcPct val="0"/>
            </a:spcBef>
            <a:spcAft>
              <a:spcPct val="35000"/>
            </a:spcAft>
          </a:pPr>
          <a:r>
            <a:rPr lang="en-GB" sz="2200" kern="1200" dirty="0" smtClean="0"/>
            <a:t>and allocate resources</a:t>
          </a:r>
          <a:endParaRPr lang="en-GB" sz="2200" kern="1200" dirty="0"/>
        </a:p>
      </dsp:txBody>
      <dsp:txXfrm>
        <a:off x="2477223" y="238268"/>
        <a:ext cx="1492348" cy="2403782"/>
      </dsp:txXfrm>
    </dsp:sp>
    <dsp:sp modelId="{2314976C-A824-4F70-BFE4-8985CD04AC25}">
      <dsp:nvSpPr>
        <dsp:cNvPr id="0" name=""/>
        <dsp:cNvSpPr/>
      </dsp:nvSpPr>
      <dsp:spPr>
        <a:xfrm>
          <a:off x="4149855" y="238268"/>
          <a:ext cx="2003152" cy="2403782"/>
        </a:xfrm>
        <a:prstGeom prst="roundRect">
          <a:avLst>
            <a:gd name="adj" fmla="val 5000"/>
          </a:avLst>
        </a:prstGeom>
        <a:solidFill>
          <a:srgbClr val="698ED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endParaRPr lang="en-GB" sz="2300" kern="1200"/>
        </a:p>
      </dsp:txBody>
      <dsp:txXfrm rot="16200000">
        <a:off x="3364619" y="1023504"/>
        <a:ext cx="1971101" cy="400630"/>
      </dsp:txXfrm>
    </dsp:sp>
    <dsp:sp modelId="{7EEEABE3-DF9B-437D-8496-52BE8C140AB4}">
      <dsp:nvSpPr>
        <dsp:cNvPr id="0" name=""/>
        <dsp:cNvSpPr/>
      </dsp:nvSpPr>
      <dsp:spPr>
        <a:xfrm rot="5400000">
          <a:off x="3983221" y="2148947"/>
          <a:ext cx="353299" cy="30047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00248-9B80-422F-AC0B-E12B80924FFA}">
      <dsp:nvSpPr>
        <dsp:cNvPr id="0" name=""/>
        <dsp:cNvSpPr/>
      </dsp:nvSpPr>
      <dsp:spPr>
        <a:xfrm>
          <a:off x="4550485" y="238268"/>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GB" sz="2200" kern="1200" dirty="0" smtClean="0"/>
            <a:t>Carry out work </a:t>
          </a:r>
        </a:p>
        <a:p>
          <a:pPr lvl="0" algn="l" defTabSz="977900">
            <a:lnSpc>
              <a:spcPct val="90000"/>
            </a:lnSpc>
            <a:spcBef>
              <a:spcPct val="0"/>
            </a:spcBef>
            <a:spcAft>
              <a:spcPct val="35000"/>
            </a:spcAft>
          </a:pPr>
          <a:r>
            <a:rPr lang="en-GB" sz="2200" kern="1200" dirty="0" smtClean="0"/>
            <a:t>(design or checking) </a:t>
          </a:r>
        </a:p>
        <a:p>
          <a:pPr lvl="0" algn="l" defTabSz="977900">
            <a:lnSpc>
              <a:spcPct val="90000"/>
            </a:lnSpc>
            <a:spcBef>
              <a:spcPct val="0"/>
            </a:spcBef>
            <a:spcAft>
              <a:spcPct val="35000"/>
            </a:spcAft>
          </a:pPr>
          <a:r>
            <a:rPr lang="en-GB" sz="2200" kern="1200" dirty="0" smtClean="0"/>
            <a:t>and further reviews </a:t>
          </a:r>
          <a:endParaRPr lang="en-GB" sz="2200" kern="1200" dirty="0"/>
        </a:p>
      </dsp:txBody>
      <dsp:txXfrm>
        <a:off x="4550485" y="238268"/>
        <a:ext cx="1492348" cy="2403782"/>
      </dsp:txXfrm>
    </dsp:sp>
    <dsp:sp modelId="{71417CF0-A5B0-45E8-8369-6993F80CE1FB}">
      <dsp:nvSpPr>
        <dsp:cNvPr id="0" name=""/>
        <dsp:cNvSpPr/>
      </dsp:nvSpPr>
      <dsp:spPr>
        <a:xfrm>
          <a:off x="6223117" y="238268"/>
          <a:ext cx="2003152" cy="2403782"/>
        </a:xfrm>
        <a:prstGeom prst="roundRect">
          <a:avLst>
            <a:gd name="adj" fmla="val 5000"/>
          </a:avLst>
        </a:prstGeom>
        <a:solidFill>
          <a:srgbClr val="698ED1"/>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endParaRPr lang="en-GB" sz="2300" kern="1200"/>
        </a:p>
      </dsp:txBody>
      <dsp:txXfrm rot="16200000">
        <a:off x="5437881" y="1023504"/>
        <a:ext cx="1971101" cy="400630"/>
      </dsp:txXfrm>
    </dsp:sp>
    <dsp:sp modelId="{B88001EE-01FA-4896-8323-6C5AC49F20CB}">
      <dsp:nvSpPr>
        <dsp:cNvPr id="0" name=""/>
        <dsp:cNvSpPr/>
      </dsp:nvSpPr>
      <dsp:spPr>
        <a:xfrm rot="5400000">
          <a:off x="6056483" y="2148947"/>
          <a:ext cx="353299" cy="30047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9FB8C6-400B-4363-82E3-EBCEF52FD682}">
      <dsp:nvSpPr>
        <dsp:cNvPr id="0" name=""/>
        <dsp:cNvSpPr/>
      </dsp:nvSpPr>
      <dsp:spPr>
        <a:xfrm>
          <a:off x="6623748" y="238268"/>
          <a:ext cx="1492348" cy="24037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lvl="0" algn="l" defTabSz="977900">
            <a:lnSpc>
              <a:spcPct val="90000"/>
            </a:lnSpc>
            <a:spcBef>
              <a:spcPct val="0"/>
            </a:spcBef>
            <a:spcAft>
              <a:spcPct val="35000"/>
            </a:spcAft>
          </a:pPr>
          <a:r>
            <a:rPr lang="en-GB" sz="2200" kern="1200" dirty="0" smtClean="0"/>
            <a:t>Output </a:t>
          </a:r>
        </a:p>
        <a:p>
          <a:pPr lvl="0" algn="l" defTabSz="977900">
            <a:lnSpc>
              <a:spcPct val="90000"/>
            </a:lnSpc>
            <a:spcBef>
              <a:spcPct val="0"/>
            </a:spcBef>
            <a:spcAft>
              <a:spcPct val="35000"/>
            </a:spcAft>
          </a:pPr>
          <a:r>
            <a:rPr lang="en-GB" sz="2200" kern="1200" dirty="0" smtClean="0"/>
            <a:t>with signed </a:t>
          </a:r>
        </a:p>
        <a:p>
          <a:pPr lvl="0" algn="l" defTabSz="977900">
            <a:lnSpc>
              <a:spcPct val="90000"/>
            </a:lnSpc>
            <a:spcBef>
              <a:spcPct val="0"/>
            </a:spcBef>
            <a:spcAft>
              <a:spcPct val="35000"/>
            </a:spcAft>
          </a:pPr>
          <a:r>
            <a:rPr lang="en-GB" sz="2200" kern="1200" dirty="0" smtClean="0"/>
            <a:t>Design/ Check </a:t>
          </a:r>
        </a:p>
        <a:p>
          <a:pPr lvl="0" algn="l" defTabSz="977900">
            <a:lnSpc>
              <a:spcPct val="90000"/>
            </a:lnSpc>
            <a:spcBef>
              <a:spcPct val="0"/>
            </a:spcBef>
            <a:spcAft>
              <a:spcPct val="35000"/>
            </a:spcAft>
          </a:pPr>
          <a:r>
            <a:rPr lang="en-GB" sz="2200" kern="1200" dirty="0" smtClean="0"/>
            <a:t>certificate</a:t>
          </a:r>
          <a:endParaRPr lang="en-GB" sz="2200" kern="1200" dirty="0"/>
        </a:p>
      </dsp:txBody>
      <dsp:txXfrm>
        <a:off x="6623748" y="238268"/>
        <a:ext cx="1492348" cy="24037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BEE238-905C-4260-98A4-E68C0A0F27D1}" type="datetimeFigureOut">
              <a:rPr lang="en-GB" smtClean="0"/>
              <a:t>23/07/2019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2F4564-513C-42D9-8F36-5163F4D3441D}" type="slidenum">
              <a:rPr lang="en-GB" smtClean="0"/>
              <a:t>‹#›</a:t>
            </a:fld>
            <a:endParaRPr lang="en-GB"/>
          </a:p>
        </p:txBody>
      </p:sp>
    </p:spTree>
    <p:extLst>
      <p:ext uri="{BB962C8B-B14F-4D97-AF65-F5344CB8AC3E}">
        <p14:creationId xmlns:p14="http://schemas.microsoft.com/office/powerpoint/2010/main" val="1756990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CBE36-B3AC-4DBE-8E71-084D689198B7}" type="datetimeFigureOut">
              <a:rPr lang="en-GB" smtClean="0"/>
              <a:t>23/07/2019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B07AB-A4E5-40B9-8A7A-8A853D1C37C0}" type="slidenum">
              <a:rPr lang="en-GB" smtClean="0"/>
              <a:t>‹#›</a:t>
            </a:fld>
            <a:endParaRPr lang="en-GB"/>
          </a:p>
        </p:txBody>
      </p:sp>
    </p:spTree>
    <p:extLst>
      <p:ext uri="{BB962C8B-B14F-4D97-AF65-F5344CB8AC3E}">
        <p14:creationId xmlns:p14="http://schemas.microsoft.com/office/powerpoint/2010/main" val="155646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7B07AB-A4E5-40B9-8A7A-8A853D1C37C0}" type="slidenum">
              <a:rPr lang="en-GB" smtClean="0"/>
              <a:t>1</a:t>
            </a:fld>
            <a:endParaRPr lang="en-GB"/>
          </a:p>
        </p:txBody>
      </p:sp>
    </p:spTree>
    <p:extLst>
      <p:ext uri="{BB962C8B-B14F-4D97-AF65-F5344CB8AC3E}">
        <p14:creationId xmlns:p14="http://schemas.microsoft.com/office/powerpoint/2010/main" val="56037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do we have BS5975?</a:t>
            </a:r>
          </a:p>
          <a:p>
            <a:r>
              <a:rPr lang="en-GB" dirty="0" smtClean="0"/>
              <a:t>Barton</a:t>
            </a:r>
            <a:r>
              <a:rPr lang="en-GB" baseline="0" dirty="0" smtClean="0"/>
              <a:t> Bridge 1959 M60</a:t>
            </a:r>
          </a:p>
          <a:p>
            <a:r>
              <a:rPr lang="en-GB" baseline="0" dirty="0" err="1" smtClean="0"/>
              <a:t>Aberfan</a:t>
            </a:r>
            <a:r>
              <a:rPr lang="en-GB" baseline="0" dirty="0" smtClean="0"/>
              <a:t> 1966</a:t>
            </a:r>
          </a:p>
          <a:p>
            <a:r>
              <a:rPr lang="en-GB" baseline="0" dirty="0" smtClean="0"/>
              <a:t>Milford Haven and Great </a:t>
            </a:r>
            <a:r>
              <a:rPr lang="en-GB" baseline="0" dirty="0" err="1" smtClean="0"/>
              <a:t>Yarra</a:t>
            </a:r>
            <a:r>
              <a:rPr lang="en-GB" baseline="0" dirty="0" smtClean="0"/>
              <a:t> bridges </a:t>
            </a:r>
            <a:r>
              <a:rPr lang="en-GB" dirty="0" smtClean="0"/>
              <a:t> </a:t>
            </a:r>
          </a:p>
          <a:p>
            <a:r>
              <a:rPr lang="en-GB" dirty="0" err="1" smtClean="0"/>
              <a:t>Merrison</a:t>
            </a:r>
            <a:r>
              <a:rPr lang="en-GB" dirty="0" smtClean="0"/>
              <a:t> Committee</a:t>
            </a:r>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3</a:t>
            </a:fld>
            <a:endParaRPr lang="en-GB"/>
          </a:p>
        </p:txBody>
      </p:sp>
    </p:spTree>
    <p:extLst>
      <p:ext uri="{BB962C8B-B14F-4D97-AF65-F5344CB8AC3E}">
        <p14:creationId xmlns:p14="http://schemas.microsoft.com/office/powerpoint/2010/main" val="374527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Bragg Report 1975 HSE</a:t>
            </a:r>
          </a:p>
          <a:p>
            <a:r>
              <a:rPr lang="en-GB" dirty="0" smtClean="0"/>
              <a:t>Final report of the Advisory Committee on Falsework</a:t>
            </a:r>
          </a:p>
          <a:p>
            <a:r>
              <a:rPr lang="en-GB" dirty="0" smtClean="0"/>
              <a:t>Bragg talks of failings</a:t>
            </a:r>
            <a:r>
              <a:rPr lang="en-GB" baseline="0" dirty="0" smtClean="0"/>
              <a:t> in design and failings in procedure – non are insurmountable</a:t>
            </a:r>
          </a:p>
          <a:p>
            <a:r>
              <a:rPr lang="en-GB" baseline="0" dirty="0" smtClean="0"/>
              <a:t>BS5975 took on these recommendations and also from TRCS 4 </a:t>
            </a:r>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4</a:t>
            </a:fld>
            <a:endParaRPr lang="en-GB"/>
          </a:p>
        </p:txBody>
      </p:sp>
    </p:spTree>
    <p:extLst>
      <p:ext uri="{BB962C8B-B14F-4D97-AF65-F5344CB8AC3E}">
        <p14:creationId xmlns:p14="http://schemas.microsoft.com/office/powerpoint/2010/main" val="146942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Construction regulations</a:t>
            </a:r>
            <a:endParaRPr lang="en-GB" baseline="0" dirty="0" smtClean="0"/>
          </a:p>
          <a:p>
            <a:r>
              <a:rPr lang="en-GB" baseline="0" dirty="0" smtClean="0"/>
              <a:t>HSAWA</a:t>
            </a:r>
          </a:p>
          <a:p>
            <a:r>
              <a:rPr lang="en-GB" baseline="0" dirty="0" smtClean="0"/>
              <a:t>HSE</a:t>
            </a:r>
          </a:p>
          <a:p>
            <a:r>
              <a:rPr lang="en-GB" baseline="0" dirty="0" smtClean="0"/>
              <a:t>BD2/12</a:t>
            </a:r>
          </a:p>
          <a:p>
            <a:r>
              <a:rPr lang="en-GB" baseline="0" dirty="0" smtClean="0"/>
              <a:t>Interim guidance</a:t>
            </a:r>
          </a:p>
          <a:p>
            <a:r>
              <a:rPr lang="en-GB" baseline="0" dirty="0" smtClean="0"/>
              <a:t>BS5400</a:t>
            </a:r>
          </a:p>
          <a:p>
            <a:r>
              <a:rPr lang="en-GB" baseline="0" dirty="0" smtClean="0"/>
              <a:t>NR and LUL standards</a:t>
            </a:r>
          </a:p>
          <a:p>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5</a:t>
            </a:fld>
            <a:endParaRPr lang="en-GB"/>
          </a:p>
        </p:txBody>
      </p:sp>
    </p:spTree>
    <p:extLst>
      <p:ext uri="{BB962C8B-B14F-4D97-AF65-F5344CB8AC3E}">
        <p14:creationId xmlns:p14="http://schemas.microsoft.com/office/powerpoint/2010/main" val="3167116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procedural side has changed</a:t>
            </a:r>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7</a:t>
            </a:fld>
            <a:endParaRPr lang="en-GB"/>
          </a:p>
        </p:txBody>
      </p:sp>
    </p:spTree>
    <p:extLst>
      <p:ext uri="{BB962C8B-B14F-4D97-AF65-F5344CB8AC3E}">
        <p14:creationId xmlns:p14="http://schemas.microsoft.com/office/powerpoint/2010/main" val="406031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9</a:t>
            </a:fld>
            <a:endParaRPr lang="en-GB"/>
          </a:p>
        </p:txBody>
      </p:sp>
    </p:spTree>
    <p:extLst>
      <p:ext uri="{BB962C8B-B14F-4D97-AF65-F5344CB8AC3E}">
        <p14:creationId xmlns:p14="http://schemas.microsoft.com/office/powerpoint/2010/main" val="1162478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BS5975 2008 Cl 6.3.1.1</a:t>
            </a:r>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11</a:t>
            </a:fld>
            <a:endParaRPr lang="en-GB"/>
          </a:p>
        </p:txBody>
      </p:sp>
    </p:spTree>
    <p:extLst>
      <p:ext uri="{BB962C8B-B14F-4D97-AF65-F5344CB8AC3E}">
        <p14:creationId xmlns:p14="http://schemas.microsoft.com/office/powerpoint/2010/main" val="387867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Working space</a:t>
            </a:r>
          </a:p>
          <a:p>
            <a:r>
              <a:rPr lang="en-GB" dirty="0" smtClean="0"/>
              <a:t>Architectural features</a:t>
            </a:r>
          </a:p>
          <a:p>
            <a:r>
              <a:rPr lang="en-GB" dirty="0" smtClean="0"/>
              <a:t>Programme duration</a:t>
            </a:r>
            <a:endParaRPr lang="en-GB" dirty="0"/>
          </a:p>
        </p:txBody>
      </p:sp>
      <p:sp>
        <p:nvSpPr>
          <p:cNvPr id="4" name="Slide Number Placeholder 3"/>
          <p:cNvSpPr>
            <a:spLocks noGrp="1"/>
          </p:cNvSpPr>
          <p:nvPr>
            <p:ph type="sldNum" sz="quarter" idx="10"/>
          </p:nvPr>
        </p:nvSpPr>
        <p:spPr/>
        <p:txBody>
          <a:bodyPr/>
          <a:lstStyle/>
          <a:p>
            <a:fld id="{E57B07AB-A4E5-40B9-8A7A-8A853D1C37C0}" type="slidenum">
              <a:rPr lang="en-GB" smtClean="0"/>
              <a:t>14</a:t>
            </a:fld>
            <a:endParaRPr lang="en-GB"/>
          </a:p>
        </p:txBody>
      </p:sp>
    </p:spTree>
    <p:extLst>
      <p:ext uri="{BB962C8B-B14F-4D97-AF65-F5344CB8AC3E}">
        <p14:creationId xmlns:p14="http://schemas.microsoft.com/office/powerpoint/2010/main" val="32861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072" y="306149"/>
            <a:ext cx="1273468" cy="804614"/>
          </a:xfrm>
          <a:prstGeom prst="rect">
            <a:avLst/>
          </a:prstGeom>
        </p:spPr>
      </p:pic>
      <p:pic>
        <p:nvPicPr>
          <p:cNvPr id="5" name="Picture 4"/>
          <p:cNvPicPr>
            <a:picLocks noChangeAspect="1"/>
          </p:cNvPicPr>
          <p:nvPr userDrawn="1"/>
        </p:nvPicPr>
        <p:blipFill>
          <a:blip r:embed="rId4"/>
          <a:stretch>
            <a:fillRect/>
          </a:stretch>
        </p:blipFill>
        <p:spPr>
          <a:xfrm>
            <a:off x="7450072" y="1186510"/>
            <a:ext cx="1271250" cy="157500"/>
          </a:xfrm>
          <a:prstGeom prst="rect">
            <a:avLst/>
          </a:prstGeom>
        </p:spPr>
      </p:pic>
    </p:spTree>
    <p:extLst>
      <p:ext uri="{BB962C8B-B14F-4D97-AF65-F5344CB8AC3E}">
        <p14:creationId xmlns:p14="http://schemas.microsoft.com/office/powerpoint/2010/main" val="169394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072" y="306149"/>
            <a:ext cx="1273468" cy="804614"/>
          </a:xfrm>
          <a:prstGeom prst="rect">
            <a:avLst/>
          </a:prstGeom>
        </p:spPr>
      </p:pic>
      <p:pic>
        <p:nvPicPr>
          <p:cNvPr id="5" name="Picture 4"/>
          <p:cNvPicPr>
            <a:picLocks noChangeAspect="1"/>
          </p:cNvPicPr>
          <p:nvPr userDrawn="1"/>
        </p:nvPicPr>
        <p:blipFill>
          <a:blip r:embed="rId4"/>
          <a:stretch>
            <a:fillRect/>
          </a:stretch>
        </p:blipFill>
        <p:spPr>
          <a:xfrm>
            <a:off x="7450072" y="1186510"/>
            <a:ext cx="1271250" cy="157500"/>
          </a:xfrm>
          <a:prstGeom prst="rect">
            <a:avLst/>
          </a:prstGeom>
        </p:spPr>
      </p:pic>
    </p:spTree>
    <p:extLst>
      <p:ext uri="{BB962C8B-B14F-4D97-AF65-F5344CB8AC3E}">
        <p14:creationId xmlns:p14="http://schemas.microsoft.com/office/powerpoint/2010/main" val="227958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19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49" y="365126"/>
            <a:ext cx="7519307"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424127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mart art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a:p>
        </p:txBody>
      </p:sp>
      <p:sp>
        <p:nvSpPr>
          <p:cNvPr id="6" name="Rectangle 5"/>
          <p:cNvSpPr/>
          <p:nvPr userDrawn="1"/>
        </p:nvSpPr>
        <p:spPr>
          <a:xfrm>
            <a:off x="628650" y="1820636"/>
            <a:ext cx="7886700" cy="43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a:spLocks noGrp="1"/>
          </p:cNvSpPr>
          <p:nvPr>
            <p:ph idx="1"/>
          </p:nvPr>
        </p:nvSpPr>
        <p:spPr>
          <a:xfrm>
            <a:off x="628650" y="1825625"/>
            <a:ext cx="78867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20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1143"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30015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9307"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39889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with Smart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dirty="0" smtClean="0"/>
              <a:t>Click to edit Master title style</a:t>
            </a:r>
            <a:endParaRPr lang="en-GB" dirty="0"/>
          </a:p>
        </p:txBody>
      </p:sp>
      <p:sp>
        <p:nvSpPr>
          <p:cNvPr id="5"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629150" y="1825625"/>
            <a:ext cx="38862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7100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8568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3"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7893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072" y="306149"/>
            <a:ext cx="1273468" cy="804614"/>
          </a:xfrm>
          <a:prstGeom prst="rect">
            <a:avLst/>
          </a:prstGeom>
        </p:spPr>
      </p:pic>
      <p:pic>
        <p:nvPicPr>
          <p:cNvPr id="5" name="Picture 4"/>
          <p:cNvPicPr>
            <a:picLocks noChangeAspect="1"/>
          </p:cNvPicPr>
          <p:nvPr userDrawn="1"/>
        </p:nvPicPr>
        <p:blipFill>
          <a:blip r:embed="rId4"/>
          <a:stretch>
            <a:fillRect/>
          </a:stretch>
        </p:blipFill>
        <p:spPr>
          <a:xfrm>
            <a:off x="7450072" y="1186510"/>
            <a:ext cx="1271250" cy="157500"/>
          </a:xfrm>
          <a:prstGeom prst="rect">
            <a:avLst/>
          </a:prstGeom>
        </p:spPr>
      </p:pic>
    </p:spTree>
    <p:extLst>
      <p:ext uri="{BB962C8B-B14F-4D97-AF65-F5344CB8AC3E}">
        <p14:creationId xmlns:p14="http://schemas.microsoft.com/office/powerpoint/2010/main" val="27226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14497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40831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49" y="365126"/>
            <a:ext cx="7519307"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14723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mart art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a:p>
        </p:txBody>
      </p:sp>
      <p:sp>
        <p:nvSpPr>
          <p:cNvPr id="6" name="Rectangle 5"/>
          <p:cNvSpPr/>
          <p:nvPr userDrawn="1"/>
        </p:nvSpPr>
        <p:spPr>
          <a:xfrm>
            <a:off x="628650" y="1820636"/>
            <a:ext cx="7886700" cy="43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a:spLocks noGrp="1"/>
          </p:cNvSpPr>
          <p:nvPr>
            <p:ph idx="1"/>
          </p:nvPr>
        </p:nvSpPr>
        <p:spPr>
          <a:xfrm>
            <a:off x="628650" y="1825625"/>
            <a:ext cx="78867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785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1143"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6601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9307"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06075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with Smart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dirty="0" smtClean="0"/>
              <a:t>Click to edit Master title style</a:t>
            </a:r>
            <a:endParaRPr lang="en-GB" dirty="0"/>
          </a:p>
        </p:txBody>
      </p:sp>
      <p:sp>
        <p:nvSpPr>
          <p:cNvPr id="5"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629150" y="1825625"/>
            <a:ext cx="38862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6552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02294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3"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3444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072" y="306149"/>
            <a:ext cx="1273468" cy="804614"/>
          </a:xfrm>
          <a:prstGeom prst="rect">
            <a:avLst/>
          </a:prstGeom>
        </p:spPr>
      </p:pic>
      <p:pic>
        <p:nvPicPr>
          <p:cNvPr id="5" name="Picture 4"/>
          <p:cNvPicPr>
            <a:picLocks noChangeAspect="1"/>
          </p:cNvPicPr>
          <p:nvPr userDrawn="1"/>
        </p:nvPicPr>
        <p:blipFill>
          <a:blip r:embed="rId4"/>
          <a:stretch>
            <a:fillRect/>
          </a:stretch>
        </p:blipFill>
        <p:spPr>
          <a:xfrm>
            <a:off x="7450072" y="1186510"/>
            <a:ext cx="1271250" cy="157500"/>
          </a:xfrm>
          <a:prstGeom prst="rect">
            <a:avLst/>
          </a:prstGeom>
        </p:spPr>
      </p:pic>
    </p:spTree>
    <p:extLst>
      <p:ext uri="{BB962C8B-B14F-4D97-AF65-F5344CB8AC3E}">
        <p14:creationId xmlns:p14="http://schemas.microsoft.com/office/powerpoint/2010/main" val="402889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7179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49" y="365126"/>
            <a:ext cx="7519307"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42660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49" y="365126"/>
            <a:ext cx="7519307"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38774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mart art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a:p>
        </p:txBody>
      </p:sp>
      <p:sp>
        <p:nvSpPr>
          <p:cNvPr id="6" name="Rectangle 5"/>
          <p:cNvSpPr/>
          <p:nvPr userDrawn="1"/>
        </p:nvSpPr>
        <p:spPr>
          <a:xfrm>
            <a:off x="628650" y="1820636"/>
            <a:ext cx="7886700" cy="43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a:spLocks noGrp="1"/>
          </p:cNvSpPr>
          <p:nvPr>
            <p:ph idx="1"/>
          </p:nvPr>
        </p:nvSpPr>
        <p:spPr>
          <a:xfrm>
            <a:off x="628650" y="1825625"/>
            <a:ext cx="78867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492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1143"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7741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9307"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551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with Smart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dirty="0" smtClean="0"/>
              <a:t>Click to edit Master title style</a:t>
            </a:r>
            <a:endParaRPr lang="en-GB" dirty="0"/>
          </a:p>
        </p:txBody>
      </p:sp>
      <p:sp>
        <p:nvSpPr>
          <p:cNvPr id="5"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629150" y="1825625"/>
            <a:ext cx="38862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9927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71098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3"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32885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0072" y="306149"/>
            <a:ext cx="1273468" cy="804614"/>
          </a:xfrm>
          <a:prstGeom prst="rect">
            <a:avLst/>
          </a:prstGeom>
        </p:spPr>
      </p:pic>
      <p:pic>
        <p:nvPicPr>
          <p:cNvPr id="5" name="Picture 4"/>
          <p:cNvPicPr>
            <a:picLocks noChangeAspect="1"/>
          </p:cNvPicPr>
          <p:nvPr userDrawn="1"/>
        </p:nvPicPr>
        <p:blipFill>
          <a:blip r:embed="rId4"/>
          <a:stretch>
            <a:fillRect/>
          </a:stretch>
        </p:blipFill>
        <p:spPr>
          <a:xfrm>
            <a:off x="7450072" y="1186510"/>
            <a:ext cx="1271250" cy="157500"/>
          </a:xfrm>
          <a:prstGeom prst="rect">
            <a:avLst/>
          </a:prstGeom>
        </p:spPr>
      </p:pic>
    </p:spTree>
    <p:extLst>
      <p:ext uri="{BB962C8B-B14F-4D97-AF65-F5344CB8AC3E}">
        <p14:creationId xmlns:p14="http://schemas.microsoft.com/office/powerpoint/2010/main" val="258636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31473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49" y="365126"/>
            <a:ext cx="7519307"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81365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mart art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a:p>
        </p:txBody>
      </p:sp>
      <p:sp>
        <p:nvSpPr>
          <p:cNvPr id="6" name="Rectangle 5"/>
          <p:cNvSpPr/>
          <p:nvPr userDrawn="1"/>
        </p:nvSpPr>
        <p:spPr>
          <a:xfrm>
            <a:off x="628650" y="1820636"/>
            <a:ext cx="7886700" cy="43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a:spLocks noGrp="1"/>
          </p:cNvSpPr>
          <p:nvPr>
            <p:ph idx="1"/>
          </p:nvPr>
        </p:nvSpPr>
        <p:spPr>
          <a:xfrm>
            <a:off x="628650" y="1825625"/>
            <a:ext cx="78867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52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smart art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a:p>
        </p:txBody>
      </p:sp>
      <p:sp>
        <p:nvSpPr>
          <p:cNvPr id="6" name="Rectangle 5"/>
          <p:cNvSpPr/>
          <p:nvPr userDrawn="1"/>
        </p:nvSpPr>
        <p:spPr>
          <a:xfrm>
            <a:off x="628650" y="1820636"/>
            <a:ext cx="7886700" cy="4351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a:spLocks noGrp="1"/>
          </p:cNvSpPr>
          <p:nvPr>
            <p:ph idx="1"/>
          </p:nvPr>
        </p:nvSpPr>
        <p:spPr>
          <a:xfrm>
            <a:off x="628650" y="1825625"/>
            <a:ext cx="78867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1099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1143"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0601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9307"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88779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with Smart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dirty="0" smtClean="0"/>
              <a:t>Click to edit Master title style</a:t>
            </a:r>
            <a:endParaRPr lang="en-GB" dirty="0"/>
          </a:p>
        </p:txBody>
      </p:sp>
      <p:sp>
        <p:nvSpPr>
          <p:cNvPr id="5"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4629150" y="1825625"/>
            <a:ext cx="38862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6022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98487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3"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386169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1143"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41421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sp>
        <p:nvSpPr>
          <p:cNvPr id="2" name="Title 1"/>
          <p:cNvSpPr>
            <a:spLocks noGrp="1"/>
          </p:cNvSpPr>
          <p:nvPr>
            <p:ph type="title"/>
          </p:nvPr>
        </p:nvSpPr>
        <p:spPr>
          <a:xfrm>
            <a:off x="628650" y="365126"/>
            <a:ext cx="7519307" cy="132556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257599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with Smart a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
        <p:nvSpPr>
          <p:cNvPr id="2" name="Title 1"/>
          <p:cNvSpPr>
            <a:spLocks noGrp="1"/>
          </p:cNvSpPr>
          <p:nvPr>
            <p:ph type="title"/>
          </p:nvPr>
        </p:nvSpPr>
        <p:spPr>
          <a:xfrm>
            <a:off x="628650" y="365126"/>
            <a:ext cx="7502979" cy="1325563"/>
          </a:xfrm>
        </p:spPr>
        <p:txBody>
          <a:bodyPr/>
          <a:lstStyle/>
          <a:p>
            <a:r>
              <a:rPr lang="en-US" smtClean="0"/>
              <a:t>Click to edit Master title style</a:t>
            </a:r>
            <a:endParaRPr lang="en-GB" dirty="0"/>
          </a:p>
        </p:txBody>
      </p:sp>
      <p:sp>
        <p:nvSpPr>
          <p:cNvPr id="5"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629150" y="1825625"/>
            <a:ext cx="3886200" cy="4351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64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4"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357581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8"/>
            <a:ext cx="9144000" cy="6286452"/>
          </a:xfrm>
          <a:prstGeom prst="rect">
            <a:avLst/>
          </a:prstGeom>
        </p:spPr>
      </p:pic>
      <p:pic>
        <p:nvPicPr>
          <p:cNvPr id="3" name="Content Placeholder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spTree>
    <p:extLst>
      <p:ext uri="{BB962C8B-B14F-4D97-AF65-F5344CB8AC3E}">
        <p14:creationId xmlns:p14="http://schemas.microsoft.com/office/powerpoint/2010/main" val="130305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6523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700" r:id="rId4"/>
    <p:sldLayoutId id="2147483676" r:id="rId5"/>
    <p:sldLayoutId id="2147483681" r:id="rId6"/>
    <p:sldLayoutId id="2147483701" r:id="rId7"/>
    <p:sldLayoutId id="2147483687"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0646452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043579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52323071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7550010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t>Revision to BS5975</a:t>
            </a:r>
            <a:r>
              <a:rPr lang="en-GB" sz="4400" dirty="0"/>
              <a:t/>
            </a:r>
            <a:br>
              <a:rPr lang="en-GB" sz="4400" dirty="0"/>
            </a:br>
            <a:endParaRPr lang="en-GB" sz="4400" dirty="0"/>
          </a:p>
        </p:txBody>
      </p:sp>
      <p:sp>
        <p:nvSpPr>
          <p:cNvPr id="3" name="Subtitle 2"/>
          <p:cNvSpPr>
            <a:spLocks noGrp="1"/>
          </p:cNvSpPr>
          <p:nvPr>
            <p:ph type="subTitle" idx="1"/>
          </p:nvPr>
        </p:nvSpPr>
        <p:spPr/>
        <p:txBody>
          <a:bodyPr/>
          <a:lstStyle/>
          <a:p>
            <a:r>
              <a:rPr lang="en-GB" dirty="0"/>
              <a:t>f</a:t>
            </a:r>
            <a:r>
              <a:rPr lang="en-GB" dirty="0" smtClean="0"/>
              <a:t>or Principal Designer Working Group July 2019</a:t>
            </a:r>
          </a:p>
          <a:p>
            <a:r>
              <a:rPr lang="en-GB" dirty="0" smtClean="0"/>
              <a:t>Jim Tod</a:t>
            </a:r>
            <a:endParaRPr lang="en-GB" dirty="0"/>
          </a:p>
        </p:txBody>
      </p:sp>
    </p:spTree>
    <p:extLst>
      <p:ext uri="{BB962C8B-B14F-4D97-AF65-F5344CB8AC3E}">
        <p14:creationId xmlns:p14="http://schemas.microsoft.com/office/powerpoint/2010/main" val="16424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a:t>
            </a:r>
            <a:r>
              <a:rPr lang="en-GB" dirty="0" smtClean="0"/>
              <a:t>5975:2019</a:t>
            </a:r>
            <a:endParaRPr lang="en-GB" dirty="0"/>
          </a:p>
        </p:txBody>
      </p:sp>
      <p:sp>
        <p:nvSpPr>
          <p:cNvPr id="3" name="Content Placeholder 2"/>
          <p:cNvSpPr>
            <a:spLocks noGrp="1"/>
          </p:cNvSpPr>
          <p:nvPr>
            <p:ph idx="1"/>
          </p:nvPr>
        </p:nvSpPr>
        <p:spPr/>
        <p:txBody>
          <a:bodyPr>
            <a:normAutofit/>
          </a:bodyPr>
          <a:lstStyle/>
          <a:p>
            <a:pPr marL="0" indent="0">
              <a:lnSpc>
                <a:spcPct val="150000"/>
              </a:lnSpc>
              <a:buNone/>
            </a:pPr>
            <a:r>
              <a:rPr lang="en-GB" sz="2400" dirty="0"/>
              <a:t>5. Overview of temporary works procedures and training</a:t>
            </a:r>
          </a:p>
          <a:p>
            <a:pPr marL="0" indent="0">
              <a:buNone/>
            </a:pPr>
            <a:endParaRPr lang="en-GB" sz="2200" i="1" dirty="0" smtClean="0"/>
          </a:p>
          <a:p>
            <a:r>
              <a:rPr lang="en-GB" sz="2200" i="1" dirty="0" smtClean="0"/>
              <a:t>High level over view of procedures and control measures</a:t>
            </a:r>
          </a:p>
          <a:p>
            <a:r>
              <a:rPr lang="en-GB" sz="2200" i="1" dirty="0" smtClean="0"/>
              <a:t>Organizations involved in Temporary Works and their relationships</a:t>
            </a:r>
          </a:p>
          <a:p>
            <a:r>
              <a:rPr lang="en-GB" sz="2200" i="1" dirty="0" smtClean="0"/>
              <a:t>Lines of communications and responsibility</a:t>
            </a:r>
          </a:p>
          <a:p>
            <a:r>
              <a:rPr lang="en-GB" sz="2200" i="1" dirty="0" smtClean="0"/>
              <a:t>Training</a:t>
            </a:r>
            <a:endParaRPr lang="en-GB" sz="2200" i="1" dirty="0"/>
          </a:p>
          <a:p>
            <a:endParaRPr lang="en-GB" dirty="0"/>
          </a:p>
        </p:txBody>
      </p:sp>
    </p:spTree>
    <p:extLst>
      <p:ext uri="{BB962C8B-B14F-4D97-AF65-F5344CB8AC3E}">
        <p14:creationId xmlns:p14="http://schemas.microsoft.com/office/powerpoint/2010/main" val="7910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BS 5975:2019</a:t>
            </a:r>
            <a:endParaRPr lang="en-GB" dirty="0"/>
          </a:p>
        </p:txBody>
      </p:sp>
      <p:sp>
        <p:nvSpPr>
          <p:cNvPr id="3" name="Content Placeholder 2"/>
          <p:cNvSpPr>
            <a:spLocks noGrp="1"/>
          </p:cNvSpPr>
          <p:nvPr>
            <p:ph idx="1"/>
          </p:nvPr>
        </p:nvSpPr>
        <p:spPr>
          <a:xfrm>
            <a:off x="628650" y="1825625"/>
            <a:ext cx="7886700" cy="4470672"/>
          </a:xfrm>
        </p:spPr>
        <p:txBody>
          <a:bodyPr>
            <a:noAutofit/>
          </a:bodyPr>
          <a:lstStyle/>
          <a:p>
            <a:pPr marL="0" indent="0">
              <a:lnSpc>
                <a:spcPct val="120000"/>
              </a:lnSpc>
              <a:buNone/>
            </a:pPr>
            <a:r>
              <a:rPr lang="en-GB" altLang="en-US" sz="2200" b="1" dirty="0"/>
              <a:t>Designated individual (5.1.1.11 &amp; 6.1.2.1) </a:t>
            </a:r>
            <a:endParaRPr lang="en-GB" altLang="en-US" sz="2200" b="1" dirty="0" smtClean="0"/>
          </a:p>
          <a:p>
            <a:pPr>
              <a:lnSpc>
                <a:spcPct val="120000"/>
              </a:lnSpc>
            </a:pPr>
            <a:r>
              <a:rPr lang="en-GB" altLang="en-US" sz="2200" dirty="0" smtClean="0"/>
              <a:t>A senior person in the organisation</a:t>
            </a:r>
          </a:p>
          <a:p>
            <a:pPr>
              <a:lnSpc>
                <a:spcPct val="120000"/>
              </a:lnSpc>
            </a:pPr>
            <a:r>
              <a:rPr lang="en-GB" altLang="en-US" sz="2200" dirty="0" smtClean="0"/>
              <a:t>Responsible </a:t>
            </a:r>
            <a:r>
              <a:rPr lang="en-GB" altLang="en-US" sz="2200" dirty="0"/>
              <a:t>for establishing, implementing and maintaining </a:t>
            </a:r>
            <a:r>
              <a:rPr lang="en-GB" altLang="en-US" sz="2200" b="1" dirty="0"/>
              <a:t>procedures for the control of temporary works </a:t>
            </a:r>
            <a:r>
              <a:rPr lang="en-GB" altLang="en-US" sz="2200" dirty="0"/>
              <a:t>for that </a:t>
            </a:r>
            <a:r>
              <a:rPr lang="en-GB" altLang="en-US" sz="2200" dirty="0" smtClean="0"/>
              <a:t>organisation</a:t>
            </a:r>
            <a:endParaRPr lang="en-GB" sz="2200" dirty="0" smtClean="0"/>
          </a:p>
          <a:p>
            <a:r>
              <a:rPr lang="en-GB" sz="2200" b="1" dirty="0">
                <a:solidFill>
                  <a:srgbClr val="FF0000"/>
                </a:solidFill>
              </a:rPr>
              <a:t>Client’s Designated Individual (7.3</a:t>
            </a:r>
            <a:r>
              <a:rPr lang="en-GB" sz="2200" b="1" dirty="0" smtClean="0">
                <a:solidFill>
                  <a:srgbClr val="FF0000"/>
                </a:solidFill>
              </a:rPr>
              <a:t>)</a:t>
            </a:r>
            <a:endParaRPr lang="en-GB" sz="2200" b="1" dirty="0">
              <a:solidFill>
                <a:srgbClr val="FF0000"/>
              </a:solidFill>
            </a:endParaRPr>
          </a:p>
          <a:p>
            <a:r>
              <a:rPr lang="en-GB" sz="2200" b="1" dirty="0">
                <a:solidFill>
                  <a:srgbClr val="FF0000"/>
                </a:solidFill>
              </a:rPr>
              <a:t>Designer’s Designated Individual (8.2</a:t>
            </a:r>
            <a:r>
              <a:rPr lang="en-GB" sz="2200" b="1" dirty="0" smtClean="0">
                <a:solidFill>
                  <a:srgbClr val="FF0000"/>
                </a:solidFill>
              </a:rPr>
              <a:t>)</a:t>
            </a:r>
          </a:p>
          <a:p>
            <a:r>
              <a:rPr lang="en-GB" sz="2200" b="1" dirty="0" smtClean="0"/>
              <a:t>Contractor’s DI (9.2)</a:t>
            </a:r>
          </a:p>
          <a:p>
            <a:r>
              <a:rPr lang="en-GB" sz="2200" b="1" dirty="0" smtClean="0"/>
              <a:t>Suppliers’ DI (10.2)</a:t>
            </a:r>
          </a:p>
          <a:p>
            <a:pPr marL="0" indent="0">
              <a:buNone/>
            </a:pPr>
            <a:r>
              <a:rPr lang="en-GB" sz="2200" i="1" dirty="0" smtClean="0"/>
              <a:t>(the responsibility was introduced in BS5975 2008, but not spelt out)</a:t>
            </a:r>
            <a:endParaRPr lang="en-GB" sz="2200" i="1" dirty="0"/>
          </a:p>
        </p:txBody>
      </p:sp>
    </p:spTree>
    <p:extLst>
      <p:ext uri="{BB962C8B-B14F-4D97-AF65-F5344CB8AC3E}">
        <p14:creationId xmlns:p14="http://schemas.microsoft.com/office/powerpoint/2010/main" val="385009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a:xfrm>
            <a:off x="628650" y="1825624"/>
            <a:ext cx="7886700" cy="4640489"/>
          </a:xfrm>
        </p:spPr>
        <p:txBody>
          <a:bodyPr>
            <a:normAutofit fontScale="77500" lnSpcReduction="20000"/>
          </a:bodyPr>
          <a:lstStyle/>
          <a:p>
            <a:pPr marL="0" indent="0">
              <a:lnSpc>
                <a:spcPct val="120000"/>
              </a:lnSpc>
              <a:buNone/>
            </a:pPr>
            <a:r>
              <a:rPr lang="en-GB" b="1" dirty="0" smtClean="0"/>
              <a:t>5.2 Training</a:t>
            </a:r>
          </a:p>
          <a:p>
            <a:pPr marL="0" indent="0">
              <a:lnSpc>
                <a:spcPct val="120000"/>
              </a:lnSpc>
              <a:buNone/>
            </a:pPr>
            <a:r>
              <a:rPr lang="en-GB" dirty="0" smtClean="0"/>
              <a:t>5.2.1 </a:t>
            </a:r>
            <a:r>
              <a:rPr lang="en-GB" dirty="0"/>
              <a:t>All those managing temporary works should have, as a minimum, an understanding of:</a:t>
            </a:r>
          </a:p>
          <a:p>
            <a:pPr marL="457200" indent="-457200">
              <a:lnSpc>
                <a:spcPct val="120000"/>
              </a:lnSpc>
              <a:buFont typeface="+mj-lt"/>
              <a:buAutoNum type="alphaLcParenR"/>
            </a:pPr>
            <a:r>
              <a:rPr lang="en-GB" dirty="0"/>
              <a:t>the procedures outlined in BS 5975 Section 2;</a:t>
            </a:r>
          </a:p>
          <a:p>
            <a:pPr marL="457200" indent="-457200">
              <a:lnSpc>
                <a:spcPct val="120000"/>
              </a:lnSpc>
              <a:buFont typeface="+mj-lt"/>
              <a:buAutoNum type="alphaLcParenR"/>
            </a:pPr>
            <a:r>
              <a:rPr lang="en-GB" dirty="0"/>
              <a:t>the specific procedures for the organisation for whom the person works;</a:t>
            </a:r>
          </a:p>
          <a:p>
            <a:pPr marL="457200" indent="-457200">
              <a:lnSpc>
                <a:spcPct val="120000"/>
              </a:lnSpc>
              <a:buFont typeface="+mj-lt"/>
              <a:buAutoNum type="alphaLcParenR"/>
            </a:pPr>
            <a:r>
              <a:rPr lang="en-GB" dirty="0"/>
              <a:t>the risk management aspect associated with the management of temporary works;</a:t>
            </a:r>
          </a:p>
          <a:p>
            <a:pPr marL="457200" indent="-457200">
              <a:lnSpc>
                <a:spcPct val="120000"/>
              </a:lnSpc>
              <a:buFont typeface="+mj-lt"/>
              <a:buAutoNum type="alphaLcParenR"/>
            </a:pPr>
            <a:r>
              <a:rPr lang="en-GB" dirty="0"/>
              <a:t>technical knowledge relevant to both the role and the complexity of the work; and</a:t>
            </a:r>
          </a:p>
          <a:p>
            <a:pPr marL="457200" indent="-457200">
              <a:lnSpc>
                <a:spcPct val="120000"/>
              </a:lnSpc>
              <a:buFont typeface="+mj-lt"/>
              <a:buAutoNum type="alphaLcParenR"/>
            </a:pPr>
            <a:r>
              <a:rPr lang="en-GB" dirty="0"/>
              <a:t>practical knowledge relevant to the complexity of the work.</a:t>
            </a:r>
          </a:p>
          <a:p>
            <a:endParaRPr lang="en-GB" dirty="0"/>
          </a:p>
        </p:txBody>
      </p:sp>
    </p:spTree>
    <p:extLst>
      <p:ext uri="{BB962C8B-B14F-4D97-AF65-F5344CB8AC3E}">
        <p14:creationId xmlns:p14="http://schemas.microsoft.com/office/powerpoint/2010/main" val="274118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a:t>
            </a:r>
            <a:r>
              <a:rPr lang="en-GB" dirty="0" smtClean="0"/>
              <a:t>5975:2019</a:t>
            </a:r>
            <a:endParaRPr lang="en-GB" dirty="0"/>
          </a:p>
        </p:txBody>
      </p:sp>
      <p:sp>
        <p:nvSpPr>
          <p:cNvPr id="3" name="Content Placeholder 2"/>
          <p:cNvSpPr>
            <a:spLocks noGrp="1"/>
          </p:cNvSpPr>
          <p:nvPr>
            <p:ph sz="half" idx="1"/>
          </p:nvPr>
        </p:nvSpPr>
        <p:spPr/>
        <p:txBody>
          <a:bodyPr>
            <a:normAutofit fontScale="77500" lnSpcReduction="20000"/>
          </a:bodyPr>
          <a:lstStyle/>
          <a:p>
            <a:pPr marL="0" indent="0">
              <a:lnSpc>
                <a:spcPct val="150000"/>
              </a:lnSpc>
              <a:buNone/>
            </a:pPr>
            <a:r>
              <a:rPr lang="en-GB" dirty="0"/>
              <a:t>Specific </a:t>
            </a:r>
            <a:r>
              <a:rPr lang="en-GB" dirty="0" smtClean="0"/>
              <a:t>requirements:</a:t>
            </a:r>
            <a:endParaRPr lang="en-GB" dirty="0"/>
          </a:p>
          <a:p>
            <a:pPr marL="0" indent="0">
              <a:lnSpc>
                <a:spcPct val="150000"/>
              </a:lnSpc>
              <a:buNone/>
            </a:pPr>
            <a:r>
              <a:rPr lang="en-GB" dirty="0" smtClean="0"/>
              <a:t>7. Client</a:t>
            </a:r>
            <a:r>
              <a:rPr lang="en-GB" dirty="0" smtClean="0"/>
              <a:t> </a:t>
            </a:r>
            <a:r>
              <a:rPr lang="en-GB" dirty="0"/>
              <a:t>Procedures</a:t>
            </a:r>
          </a:p>
          <a:p>
            <a:pPr marL="0" indent="0">
              <a:lnSpc>
                <a:spcPct val="150000"/>
              </a:lnSpc>
              <a:buNone/>
            </a:pPr>
            <a:r>
              <a:rPr lang="en-GB" dirty="0"/>
              <a:t>7.1 Client Role</a:t>
            </a:r>
            <a:endParaRPr lang="en-GB" dirty="0"/>
          </a:p>
          <a:p>
            <a:pPr marL="0" indent="0">
              <a:lnSpc>
                <a:spcPct val="150000"/>
              </a:lnSpc>
              <a:buNone/>
            </a:pPr>
            <a:r>
              <a:rPr lang="en-GB" dirty="0"/>
              <a:t>7.2 Client appointment of contractors (other than PC) </a:t>
            </a:r>
            <a:endParaRPr lang="en-GB" dirty="0"/>
          </a:p>
          <a:p>
            <a:pPr marL="0" indent="0">
              <a:lnSpc>
                <a:spcPct val="150000"/>
              </a:lnSpc>
              <a:buNone/>
            </a:pPr>
            <a:r>
              <a:rPr lang="en-GB" b="1" dirty="0" smtClean="0">
                <a:solidFill>
                  <a:srgbClr val="FF0000"/>
                </a:solidFill>
              </a:rPr>
              <a:t>7.3 Client DI </a:t>
            </a:r>
            <a:endParaRPr lang="en-GB" b="1" dirty="0">
              <a:solidFill>
                <a:srgbClr val="FF0000"/>
              </a:solidFill>
            </a:endParaRPr>
          </a:p>
          <a:p>
            <a:pPr marL="0" indent="0">
              <a:lnSpc>
                <a:spcPct val="150000"/>
              </a:lnSpc>
              <a:buNone/>
            </a:pPr>
            <a:r>
              <a:rPr lang="en-GB" dirty="0"/>
              <a:t>7.4 Domestic Clients </a:t>
            </a:r>
            <a:endParaRPr lang="en-GB" dirty="0"/>
          </a:p>
          <a:p>
            <a:pPr marL="0" indent="0">
              <a:buNone/>
            </a:pPr>
            <a:endParaRPr lang="en-GB" dirty="0"/>
          </a:p>
          <a:p>
            <a:endParaRPr lang="en-GB" dirty="0"/>
          </a:p>
        </p:txBody>
      </p:sp>
      <p:sp>
        <p:nvSpPr>
          <p:cNvPr id="4" name="Content Placeholder 3"/>
          <p:cNvSpPr>
            <a:spLocks noGrp="1"/>
          </p:cNvSpPr>
          <p:nvPr>
            <p:ph sz="half" idx="2"/>
          </p:nvPr>
        </p:nvSpPr>
        <p:spPr/>
        <p:txBody>
          <a:bodyPr>
            <a:normAutofit fontScale="77500" lnSpcReduction="20000"/>
          </a:bodyPr>
          <a:lstStyle/>
          <a:p>
            <a:pPr marL="0" indent="0">
              <a:lnSpc>
                <a:spcPct val="150000"/>
              </a:lnSpc>
              <a:buNone/>
            </a:pPr>
            <a:endParaRPr lang="en-GB" dirty="0" smtClean="0"/>
          </a:p>
          <a:p>
            <a:pPr marL="0" indent="0">
              <a:lnSpc>
                <a:spcPct val="150000"/>
              </a:lnSpc>
              <a:buNone/>
            </a:pPr>
            <a:r>
              <a:rPr lang="en-GB" dirty="0" smtClean="0"/>
              <a:t>8</a:t>
            </a:r>
            <a:r>
              <a:rPr lang="en-GB" dirty="0"/>
              <a:t>. Designer Procedures</a:t>
            </a:r>
          </a:p>
          <a:p>
            <a:pPr marL="0" indent="0">
              <a:lnSpc>
                <a:spcPct val="150000"/>
              </a:lnSpc>
              <a:buNone/>
            </a:pPr>
            <a:r>
              <a:rPr lang="en-GB" b="1" dirty="0">
                <a:solidFill>
                  <a:srgbClr val="FF0000"/>
                </a:solidFill>
              </a:rPr>
              <a:t>8.2 Designers’ DI</a:t>
            </a:r>
          </a:p>
          <a:p>
            <a:pPr marL="0" indent="0">
              <a:lnSpc>
                <a:spcPct val="150000"/>
              </a:lnSpc>
              <a:buNone/>
            </a:pPr>
            <a:r>
              <a:rPr lang="en-GB" b="1" dirty="0">
                <a:solidFill>
                  <a:srgbClr val="FF0000"/>
                </a:solidFill>
              </a:rPr>
              <a:t>8.3 Permanent Works designers</a:t>
            </a:r>
          </a:p>
          <a:p>
            <a:pPr marL="0" indent="0">
              <a:lnSpc>
                <a:spcPct val="150000"/>
              </a:lnSpc>
              <a:buNone/>
            </a:pPr>
            <a:r>
              <a:rPr lang="en-GB" b="1" dirty="0">
                <a:solidFill>
                  <a:srgbClr val="FF0000"/>
                </a:solidFill>
              </a:rPr>
              <a:t>8.4 Temporary Works designers</a:t>
            </a:r>
          </a:p>
          <a:p>
            <a:pPr marL="0" indent="0">
              <a:lnSpc>
                <a:spcPct val="150000"/>
              </a:lnSpc>
              <a:buNone/>
            </a:pPr>
            <a:r>
              <a:rPr lang="en-GB" b="1" dirty="0">
                <a:solidFill>
                  <a:srgbClr val="FF0000"/>
                </a:solidFill>
              </a:rPr>
              <a:t>8.4.2 Lead Temporary Works designers</a:t>
            </a:r>
          </a:p>
          <a:p>
            <a:pPr marL="0" indent="0">
              <a:lnSpc>
                <a:spcPct val="150000"/>
              </a:lnSpc>
              <a:buNone/>
            </a:pPr>
            <a:r>
              <a:rPr lang="en-GB" dirty="0"/>
              <a:t>8.5 Principle Designers</a:t>
            </a:r>
          </a:p>
          <a:p>
            <a:endParaRPr lang="en-GB" dirty="0"/>
          </a:p>
        </p:txBody>
      </p:sp>
    </p:spTree>
    <p:extLst>
      <p:ext uri="{BB962C8B-B14F-4D97-AF65-F5344CB8AC3E}">
        <p14:creationId xmlns:p14="http://schemas.microsoft.com/office/powerpoint/2010/main" val="98793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p:txBody>
          <a:bodyPr>
            <a:normAutofit/>
          </a:bodyPr>
          <a:lstStyle/>
          <a:p>
            <a:pPr marL="0" indent="0">
              <a:lnSpc>
                <a:spcPct val="120000"/>
              </a:lnSpc>
              <a:buNone/>
            </a:pPr>
            <a:r>
              <a:rPr lang="en-GB" sz="2200" dirty="0"/>
              <a:t>The small print:</a:t>
            </a:r>
          </a:p>
          <a:p>
            <a:pPr marL="0" indent="0">
              <a:lnSpc>
                <a:spcPct val="120000"/>
              </a:lnSpc>
              <a:buNone/>
            </a:pPr>
            <a:r>
              <a:rPr lang="en-GB" sz="1200" dirty="0" smtClean="0">
                <a:solidFill>
                  <a:srgbClr val="C00000"/>
                </a:solidFill>
              </a:rPr>
              <a:t>7.3 Client's DI</a:t>
            </a:r>
          </a:p>
          <a:p>
            <a:pPr marL="0" indent="0">
              <a:lnSpc>
                <a:spcPct val="120000"/>
              </a:lnSpc>
              <a:buNone/>
            </a:pPr>
            <a:r>
              <a:rPr lang="en-GB" sz="1200" dirty="0" smtClean="0"/>
              <a:t>7.3.1 </a:t>
            </a:r>
            <a:r>
              <a:rPr lang="en-GB" sz="1200" dirty="0"/>
              <a:t>Clients </a:t>
            </a:r>
            <a:r>
              <a:rPr lang="en-GB" sz="1200" dirty="0"/>
              <a:t>should establish and maintain a procedure to control those aspects of temporary works (</a:t>
            </a:r>
            <a:r>
              <a:rPr lang="en-GB" sz="1200" dirty="0" smtClean="0"/>
              <a:t>and </a:t>
            </a:r>
            <a:r>
              <a:rPr lang="en-GB" sz="1200" dirty="0"/>
              <a:t>associated </a:t>
            </a:r>
            <a:r>
              <a:rPr lang="en-GB" sz="1200" dirty="0" smtClean="0"/>
              <a:t>risks) for which they have responsibility </a:t>
            </a:r>
            <a:r>
              <a:rPr lang="en-GB" sz="1200" dirty="0">
                <a:solidFill>
                  <a:srgbClr val="FF0000"/>
                </a:solidFill>
              </a:rPr>
              <a:t>or can constrain or influence. </a:t>
            </a:r>
            <a:r>
              <a:rPr lang="en-GB" sz="1200" dirty="0" smtClean="0"/>
              <a:t>The </a:t>
            </a:r>
            <a:r>
              <a:rPr lang="en-GB" sz="1200" dirty="0"/>
              <a:t>senior person responsible is defined as </a:t>
            </a:r>
            <a:r>
              <a:rPr lang="en-GB" sz="1200" dirty="0" smtClean="0"/>
              <a:t>the </a:t>
            </a:r>
            <a:r>
              <a:rPr lang="en-GB" sz="1200" dirty="0"/>
              <a:t>client's </a:t>
            </a:r>
            <a:r>
              <a:rPr lang="en-GB" sz="1200" dirty="0" smtClean="0"/>
              <a:t>DI </a:t>
            </a:r>
            <a:r>
              <a:rPr lang="en-GB" sz="1200" dirty="0"/>
              <a:t>(</a:t>
            </a:r>
            <a:r>
              <a:rPr lang="en-GB" sz="1200" dirty="0" smtClean="0"/>
              <a:t>see </a:t>
            </a:r>
            <a:r>
              <a:rPr lang="en-GB" sz="1200" dirty="0"/>
              <a:t>6.1.2</a:t>
            </a:r>
            <a:r>
              <a:rPr lang="en-GB" sz="1200" dirty="0" smtClean="0"/>
              <a:t>).</a:t>
            </a:r>
          </a:p>
          <a:p>
            <a:pPr marL="0" indent="0">
              <a:lnSpc>
                <a:spcPct val="120000"/>
              </a:lnSpc>
              <a:buNone/>
            </a:pPr>
            <a:r>
              <a:rPr lang="en-GB" sz="1200" dirty="0" smtClean="0"/>
              <a:t>7.3.2 The </a:t>
            </a:r>
            <a:r>
              <a:rPr lang="en-GB" sz="1200" dirty="0"/>
              <a:t>client’s DI should establish a procedure detailing how the main items for which the client has responsibility should be managed. </a:t>
            </a:r>
            <a:r>
              <a:rPr lang="en-GB" sz="1200" dirty="0"/>
              <a:t>The main items to be addressed are as follows.</a:t>
            </a:r>
          </a:p>
          <a:p>
            <a:pPr marL="800100" lvl="1" indent="-342900">
              <a:lnSpc>
                <a:spcPct val="100000"/>
              </a:lnSpc>
              <a:buFont typeface="Arial" panose="020B0604020202020204" pitchFamily="34" charset="0"/>
              <a:buAutoNum type="alphaLcParenR"/>
            </a:pPr>
            <a:r>
              <a:rPr lang="en-GB" sz="1200" dirty="0" smtClean="0"/>
              <a:t>The </a:t>
            </a:r>
            <a:r>
              <a:rPr lang="en-GB" sz="1200" dirty="0"/>
              <a:t>PD and PC and any other organization directly employed by the client should have in place a temporary works procedure in accordance with the recommendations of this British Standard.</a:t>
            </a:r>
          </a:p>
          <a:p>
            <a:pPr marL="800100" lvl="1" indent="-342900">
              <a:lnSpc>
                <a:spcPct val="100000"/>
              </a:lnSpc>
              <a:buFont typeface="Arial" panose="020B0604020202020204" pitchFamily="34" charset="0"/>
              <a:buAutoNum type="alphaLcParenR"/>
            </a:pPr>
            <a:r>
              <a:rPr lang="en-GB" sz="1200" dirty="0" smtClean="0"/>
              <a:t>The </a:t>
            </a:r>
            <a:r>
              <a:rPr lang="en-GB" sz="1200" dirty="0"/>
              <a:t>client's DI should ensure that the PD's and PC's procedure(s) for the control of temporary works are being implemented.</a:t>
            </a:r>
          </a:p>
          <a:p>
            <a:pPr marL="457200" lvl="1" indent="0">
              <a:lnSpc>
                <a:spcPct val="100000"/>
              </a:lnSpc>
              <a:buNone/>
            </a:pPr>
            <a:r>
              <a:rPr lang="en-GB" sz="1200" dirty="0"/>
              <a:t>	</a:t>
            </a:r>
            <a:r>
              <a:rPr lang="en-GB" sz="1200" i="1" dirty="0" smtClean="0"/>
              <a:t>NOTE </a:t>
            </a:r>
            <a:r>
              <a:rPr lang="en-GB" sz="1200" i="1" dirty="0"/>
              <a:t>1   Implementation can be checked either by using the client’s own staff during the contract, by using a </a:t>
            </a:r>
            <a:r>
              <a:rPr lang="en-GB" sz="1200" i="1" dirty="0" smtClean="0"/>
              <a:t>	consultant </a:t>
            </a:r>
            <a:r>
              <a:rPr lang="en-GB" sz="1200" i="1" dirty="0"/>
              <a:t>or an independent third-party audit </a:t>
            </a:r>
            <a:r>
              <a:rPr lang="en-GB" sz="1200" i="1" dirty="0" smtClean="0"/>
              <a:t>and/or </a:t>
            </a:r>
            <a:r>
              <a:rPr lang="en-GB" sz="1200" i="1" dirty="0"/>
              <a:t>certification scheme.</a:t>
            </a:r>
          </a:p>
          <a:p>
            <a:pPr marL="800100" lvl="1" indent="-342900">
              <a:lnSpc>
                <a:spcPct val="100000"/>
              </a:lnSpc>
              <a:buFont typeface="Arial" panose="020B0604020202020204" pitchFamily="34" charset="0"/>
              <a:buAutoNum type="alphaLcParenR"/>
            </a:pPr>
            <a:r>
              <a:rPr lang="en-GB" sz="1200" dirty="0" smtClean="0"/>
              <a:t>Any </a:t>
            </a:r>
            <a:r>
              <a:rPr lang="en-GB" sz="1200" dirty="0"/>
              <a:t>assets belonging to the client or third party that might be affected by any temporary works </a:t>
            </a:r>
            <a:r>
              <a:rPr lang="en-GB" sz="1200" dirty="0" smtClean="0"/>
              <a:t>should </a:t>
            </a:r>
            <a:r>
              <a:rPr lang="en-GB" sz="1200" dirty="0"/>
              <a:t>be identified.</a:t>
            </a:r>
          </a:p>
          <a:p>
            <a:pPr marL="800100" lvl="1" indent="-342900">
              <a:lnSpc>
                <a:spcPct val="100000"/>
              </a:lnSpc>
              <a:buFont typeface="Arial" panose="020B0604020202020204" pitchFamily="34" charset="0"/>
              <a:buAutoNum type="alphaLcParenR"/>
            </a:pPr>
            <a:r>
              <a:rPr lang="en-GB" sz="1200" dirty="0" smtClean="0"/>
              <a:t>Any </a:t>
            </a:r>
            <a:r>
              <a:rPr lang="en-GB" sz="1200" dirty="0"/>
              <a:t>requirement for review or formal acceptance of the temporary works by the client, including design brief </a:t>
            </a:r>
            <a:r>
              <a:rPr lang="en-GB" sz="1200" dirty="0" smtClean="0"/>
              <a:t>and/or </a:t>
            </a:r>
            <a:r>
              <a:rPr lang="en-GB" sz="1200" dirty="0"/>
              <a:t>design statement </a:t>
            </a:r>
            <a:r>
              <a:rPr lang="en-GB" sz="1200" dirty="0" smtClean="0"/>
              <a:t>and/or </a:t>
            </a:r>
            <a:r>
              <a:rPr lang="en-GB" sz="1200" dirty="0"/>
              <a:t>design output </a:t>
            </a:r>
            <a:r>
              <a:rPr lang="en-GB" sz="1200" dirty="0" smtClean="0"/>
              <a:t>should </a:t>
            </a:r>
            <a:r>
              <a:rPr lang="en-GB" sz="1200" dirty="0"/>
              <a:t>be defined.</a:t>
            </a:r>
          </a:p>
        </p:txBody>
      </p:sp>
    </p:spTree>
    <p:extLst>
      <p:ext uri="{BB962C8B-B14F-4D97-AF65-F5344CB8AC3E}">
        <p14:creationId xmlns:p14="http://schemas.microsoft.com/office/powerpoint/2010/main" val="295267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p:txBody>
          <a:bodyPr>
            <a:normAutofit/>
          </a:bodyPr>
          <a:lstStyle/>
          <a:p>
            <a:pPr marL="0" indent="0">
              <a:lnSpc>
                <a:spcPct val="120000"/>
              </a:lnSpc>
              <a:buNone/>
            </a:pPr>
            <a:r>
              <a:rPr lang="en-GB" sz="1200" dirty="0" smtClean="0">
                <a:solidFill>
                  <a:srgbClr val="C00000"/>
                </a:solidFill>
              </a:rPr>
              <a:t>7.3 Client's DI Continued</a:t>
            </a:r>
          </a:p>
          <a:p>
            <a:pPr marL="457200" lvl="1" indent="0">
              <a:lnSpc>
                <a:spcPct val="100000"/>
              </a:lnSpc>
              <a:buNone/>
            </a:pPr>
            <a:r>
              <a:rPr lang="en-GB" sz="1200" dirty="0"/>
              <a:t>e)	The client should provide all necessary information to enable the PD and/or the PC to design, construct and </a:t>
            </a:r>
            <a:r>
              <a:rPr lang="en-GB" sz="1200" dirty="0" smtClean="0"/>
              <a:t>	remove </a:t>
            </a:r>
            <a:r>
              <a:rPr lang="en-GB" sz="1200" dirty="0"/>
              <a:t>temporary works and, where necessary, protect any assets which belong to the client or a third party.</a:t>
            </a:r>
          </a:p>
          <a:p>
            <a:pPr marL="457200" lvl="1" indent="0">
              <a:lnSpc>
                <a:spcPct val="100000"/>
              </a:lnSpc>
              <a:buNone/>
            </a:pPr>
            <a:r>
              <a:rPr lang="en-GB" sz="1200" dirty="0" smtClean="0"/>
              <a:t>	</a:t>
            </a:r>
            <a:r>
              <a:rPr lang="en-GB" sz="1200" i="1" dirty="0" smtClean="0"/>
              <a:t>NOTE </a:t>
            </a:r>
            <a:r>
              <a:rPr lang="en-GB" sz="1200" i="1" dirty="0"/>
              <a:t>2   This information could include site investigation information (including that for the design of working </a:t>
            </a:r>
            <a:r>
              <a:rPr lang="en-GB" sz="1200" i="1" dirty="0" smtClean="0"/>
              <a:t>	platforms</a:t>
            </a:r>
            <a:r>
              <a:rPr lang="en-GB" sz="1200" i="1" dirty="0"/>
              <a:t>), computer models (including BIM [building information modelling] and/or design package input)    </a:t>
            </a:r>
            <a:r>
              <a:rPr lang="en-GB" sz="1200" i="1" dirty="0" smtClean="0"/>
              <a:t>	to </a:t>
            </a:r>
            <a:r>
              <a:rPr lang="en-GB" sz="1200" i="1" dirty="0"/>
              <a:t>allow the temporary works designer to input the new information in relation to the temporary works, </a:t>
            </a:r>
            <a:r>
              <a:rPr lang="en-GB" sz="1200" i="1" dirty="0" smtClean="0"/>
              <a:t>	information </a:t>
            </a:r>
            <a:r>
              <a:rPr lang="en-GB" sz="1200" i="1" dirty="0"/>
              <a:t>on the assets which might be affected by the temporary works (drawings, results of any invasive </a:t>
            </a:r>
            <a:r>
              <a:rPr lang="en-GB" sz="1200" i="1" dirty="0" smtClean="0"/>
              <a:t>	investigations </a:t>
            </a:r>
            <a:r>
              <a:rPr lang="en-GB" sz="1200" i="1" dirty="0"/>
              <a:t>of the assets and any calculations which might be available).</a:t>
            </a:r>
          </a:p>
          <a:p>
            <a:pPr marL="457200" lvl="1" indent="0">
              <a:lnSpc>
                <a:spcPct val="100000"/>
              </a:lnSpc>
              <a:buNone/>
            </a:pPr>
            <a:r>
              <a:rPr lang="en-GB" sz="1200" dirty="0" smtClean="0"/>
              <a:t>f)	Any requirement </a:t>
            </a:r>
            <a:r>
              <a:rPr lang="en-GB" sz="1200" dirty="0"/>
              <a:t>for client-specified </a:t>
            </a:r>
            <a:r>
              <a:rPr lang="en-GB" sz="1200" dirty="0" smtClean="0"/>
              <a:t>hold </a:t>
            </a:r>
            <a:r>
              <a:rPr lang="en-GB" sz="1200" dirty="0"/>
              <a:t>points for </a:t>
            </a:r>
            <a:r>
              <a:rPr lang="en-GB" sz="1200" dirty="0" smtClean="0"/>
              <a:t>temporary works</a:t>
            </a:r>
            <a:r>
              <a:rPr lang="en-GB" sz="1200" dirty="0"/>
              <a:t>, including signing of an acceptance </a:t>
            </a:r>
            <a:r>
              <a:rPr lang="en-GB" sz="1200" dirty="0" smtClean="0"/>
              <a:t>	certificate </a:t>
            </a:r>
            <a:r>
              <a:rPr lang="en-GB" sz="1200" dirty="0"/>
              <a:t>to release </a:t>
            </a:r>
            <a:r>
              <a:rPr lang="en-GB" sz="1200" dirty="0" smtClean="0"/>
              <a:t>any </a:t>
            </a:r>
            <a:r>
              <a:rPr lang="en-GB" sz="1200" dirty="0"/>
              <a:t>h</a:t>
            </a:r>
            <a:r>
              <a:rPr lang="en-GB" sz="1200" dirty="0" smtClean="0"/>
              <a:t>old </a:t>
            </a:r>
            <a:r>
              <a:rPr lang="en-GB" sz="1200" dirty="0"/>
              <a:t>point </a:t>
            </a:r>
            <a:r>
              <a:rPr lang="en-GB" sz="1200" dirty="0" smtClean="0"/>
              <a:t>(as </a:t>
            </a:r>
            <a:r>
              <a:rPr lang="en-GB" sz="1200" dirty="0"/>
              <a:t>a permit to </a:t>
            </a:r>
            <a:r>
              <a:rPr lang="en-GB" sz="1200" dirty="0" smtClean="0"/>
              <a:t>proceed), should </a:t>
            </a:r>
            <a:r>
              <a:rPr lang="en-GB" sz="1200" dirty="0"/>
              <a:t>be defined.</a:t>
            </a:r>
          </a:p>
          <a:p>
            <a:pPr marL="457200" lvl="1" indent="0">
              <a:lnSpc>
                <a:spcPct val="100000"/>
              </a:lnSpc>
              <a:buNone/>
            </a:pPr>
            <a:r>
              <a:rPr lang="en-GB" sz="1200" dirty="0" smtClean="0">
                <a:solidFill>
                  <a:srgbClr val="FF0000"/>
                </a:solidFill>
              </a:rPr>
              <a:t>g)	The </a:t>
            </a:r>
            <a:r>
              <a:rPr lang="en-GB" sz="1200" dirty="0">
                <a:solidFill>
                  <a:srgbClr val="FF0000"/>
                </a:solidFill>
              </a:rPr>
              <a:t>procedures </a:t>
            </a:r>
            <a:r>
              <a:rPr lang="en-GB" sz="1200" dirty="0" smtClean="0">
                <a:solidFill>
                  <a:srgbClr val="FF0000"/>
                </a:solidFill>
              </a:rPr>
              <a:t>should </a:t>
            </a:r>
            <a:r>
              <a:rPr lang="en-GB" sz="1200" dirty="0">
                <a:solidFill>
                  <a:srgbClr val="FF0000"/>
                </a:solidFill>
              </a:rPr>
              <a:t>define </a:t>
            </a:r>
            <a:r>
              <a:rPr lang="en-GB" sz="1200" dirty="0" smtClean="0">
                <a:solidFill>
                  <a:srgbClr val="FF0000"/>
                </a:solidFill>
              </a:rPr>
              <a:t>the </a:t>
            </a:r>
            <a:r>
              <a:rPr lang="en-GB" sz="1200" dirty="0">
                <a:solidFill>
                  <a:srgbClr val="FF0000"/>
                </a:solidFill>
              </a:rPr>
              <a:t>actions to be </a:t>
            </a:r>
            <a:r>
              <a:rPr lang="en-GB" sz="1200" dirty="0" smtClean="0">
                <a:solidFill>
                  <a:srgbClr val="FF0000"/>
                </a:solidFill>
              </a:rPr>
              <a:t>taken </a:t>
            </a:r>
            <a:r>
              <a:rPr lang="en-GB" sz="1200" dirty="0">
                <a:solidFill>
                  <a:srgbClr val="FF0000"/>
                </a:solidFill>
              </a:rPr>
              <a:t>in </a:t>
            </a:r>
            <a:r>
              <a:rPr lang="en-GB" sz="1200" dirty="0" smtClean="0">
                <a:solidFill>
                  <a:srgbClr val="FF0000"/>
                </a:solidFill>
              </a:rPr>
              <a:t>the </a:t>
            </a:r>
            <a:r>
              <a:rPr lang="en-GB" sz="1200" dirty="0">
                <a:solidFill>
                  <a:srgbClr val="FF0000"/>
                </a:solidFill>
              </a:rPr>
              <a:t>event </a:t>
            </a:r>
            <a:r>
              <a:rPr lang="en-GB" sz="1200" dirty="0" smtClean="0">
                <a:solidFill>
                  <a:srgbClr val="FF0000"/>
                </a:solidFill>
              </a:rPr>
              <a:t>that </a:t>
            </a:r>
            <a:r>
              <a:rPr lang="en-GB" sz="1200" dirty="0">
                <a:solidFill>
                  <a:srgbClr val="FF0000"/>
                </a:solidFill>
              </a:rPr>
              <a:t>a client does not accept a TW </a:t>
            </a:r>
            <a:r>
              <a:rPr lang="en-GB" sz="1200" dirty="0" smtClean="0">
                <a:solidFill>
                  <a:srgbClr val="FF0000"/>
                </a:solidFill>
              </a:rPr>
              <a:t>	proposal</a:t>
            </a:r>
            <a:r>
              <a:rPr lang="en-GB" sz="1200" dirty="0">
                <a:solidFill>
                  <a:srgbClr val="FF0000"/>
                </a:solidFill>
              </a:rPr>
              <a:t>, or withholds or delays the release of a hold point.</a:t>
            </a:r>
          </a:p>
          <a:p>
            <a:pPr marL="457200" lvl="1" indent="0">
              <a:lnSpc>
                <a:spcPct val="100000"/>
              </a:lnSpc>
              <a:buNone/>
            </a:pPr>
            <a:r>
              <a:rPr lang="en-GB" sz="1200" dirty="0" smtClean="0"/>
              <a:t>h)	Any other </a:t>
            </a:r>
            <a:r>
              <a:rPr lang="en-GB" sz="1200" dirty="0"/>
              <a:t>constraints or criteria, performance or </a:t>
            </a:r>
            <a:r>
              <a:rPr lang="en-GB" sz="1200" dirty="0" smtClean="0"/>
              <a:t>otherwise</a:t>
            </a:r>
            <a:r>
              <a:rPr lang="en-GB" sz="1200" dirty="0"/>
              <a:t>, </a:t>
            </a:r>
            <a:r>
              <a:rPr lang="en-GB" sz="1200" dirty="0" smtClean="0"/>
              <a:t>should </a:t>
            </a:r>
            <a:r>
              <a:rPr lang="en-GB" sz="1200" dirty="0"/>
              <a:t>be defined.</a:t>
            </a:r>
          </a:p>
          <a:p>
            <a:pPr marL="0" indent="0">
              <a:lnSpc>
                <a:spcPct val="120000"/>
              </a:lnSpc>
              <a:buNone/>
            </a:pPr>
            <a:r>
              <a:rPr lang="en-GB" sz="1200" dirty="0"/>
              <a:t>7.3.3 Where the client directly appoints organizations, other than the PD and PC, that are involved in temporary works, the additional items for which client responsibility should be established are as follows</a:t>
            </a:r>
            <a:r>
              <a:rPr lang="en-GB" sz="1200" dirty="0"/>
              <a:t>.</a:t>
            </a:r>
          </a:p>
          <a:p>
            <a:pPr marL="800100" lvl="1" indent="-342900">
              <a:lnSpc>
                <a:spcPct val="100000"/>
              </a:lnSpc>
              <a:buFont typeface="Arial" panose="020B0604020202020204" pitchFamily="34" charset="0"/>
              <a:buAutoNum type="alphaLcParenR"/>
            </a:pPr>
            <a:r>
              <a:rPr lang="en-GB" sz="1200" dirty="0"/>
              <a:t>Any organization directly employed by the client should be informed that they should adhere to the PD's or PC's procedures unless their own procedures are approved by the PD’s DI or PC’s DI, as appropriate, for use.</a:t>
            </a:r>
          </a:p>
          <a:p>
            <a:pPr marL="800100" lvl="1" indent="-342900">
              <a:lnSpc>
                <a:spcPct val="100000"/>
              </a:lnSpc>
              <a:buFont typeface="Arial" panose="020B0604020202020204" pitchFamily="34" charset="0"/>
              <a:buAutoNum type="alphaLcParenR"/>
            </a:pPr>
            <a:r>
              <a:rPr lang="en-GB" sz="1200" dirty="0"/>
              <a:t>The arrangements should include provisions for the organization's management to both liaise with and be responsible to the PC’s TWC on matters related to their temporary works input (see 9.5.2).</a:t>
            </a:r>
          </a:p>
          <a:p>
            <a:pPr marL="0" indent="0">
              <a:lnSpc>
                <a:spcPct val="120000"/>
              </a:lnSpc>
              <a:buNone/>
            </a:pPr>
            <a:endParaRPr lang="en-GB" sz="1200" dirty="0">
              <a:solidFill>
                <a:srgbClr val="C00000"/>
              </a:solidFill>
            </a:endParaRPr>
          </a:p>
        </p:txBody>
      </p:sp>
    </p:spTree>
    <p:extLst>
      <p:ext uri="{BB962C8B-B14F-4D97-AF65-F5344CB8AC3E}">
        <p14:creationId xmlns:p14="http://schemas.microsoft.com/office/powerpoint/2010/main" val="2489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p:txBody>
          <a:bodyPr>
            <a:normAutofit fontScale="85000" lnSpcReduction="20000"/>
          </a:bodyPr>
          <a:lstStyle/>
          <a:p>
            <a:pPr>
              <a:lnSpc>
                <a:spcPct val="120000"/>
              </a:lnSpc>
            </a:pPr>
            <a:r>
              <a:rPr lang="en-GB" sz="1400" dirty="0">
                <a:solidFill>
                  <a:srgbClr val="C00000"/>
                </a:solidFill>
              </a:rPr>
              <a:t>8.2 Designers’ DI</a:t>
            </a:r>
          </a:p>
          <a:p>
            <a:pPr>
              <a:lnSpc>
                <a:spcPct val="120000"/>
              </a:lnSpc>
            </a:pPr>
            <a:r>
              <a:rPr lang="en-GB" sz="1400" dirty="0"/>
              <a:t>8.2.2 The designers' DI should establish a procedure describing how the main items for which the designer has responsibility should be managed. The main recommendations to be addressed, in addition to those in 8.1, are as follows.</a:t>
            </a:r>
          </a:p>
          <a:p>
            <a:pPr marL="800100" lvl="1" indent="-342900">
              <a:lnSpc>
                <a:spcPct val="120000"/>
              </a:lnSpc>
              <a:buAutoNum type="alphaLcParenR"/>
            </a:pPr>
            <a:r>
              <a:rPr lang="en-GB" sz="1400" dirty="0"/>
              <a:t>Procedures should be appropriate to the type and complexity of work, and associated risks, which the designer is to consider.</a:t>
            </a:r>
          </a:p>
          <a:p>
            <a:pPr marL="800100" lvl="1" indent="-342900">
              <a:lnSpc>
                <a:spcPct val="120000"/>
              </a:lnSpc>
              <a:buAutoNum type="alphaLcParenR"/>
            </a:pPr>
            <a:r>
              <a:rPr lang="en-GB" sz="1400" dirty="0"/>
              <a:t>Sub-consultants should have adequate procedures for managing the temporary works design.</a:t>
            </a:r>
          </a:p>
          <a:p>
            <a:pPr marL="800100" lvl="1" indent="-342900">
              <a:lnSpc>
                <a:spcPct val="120000"/>
              </a:lnSpc>
              <a:buAutoNum type="alphaLcParenR"/>
            </a:pPr>
            <a:r>
              <a:rPr lang="en-GB" sz="1400" dirty="0"/>
              <a:t>Any temporary works design commissioned by a PC or other organization should be initiated with a design brief, from the PC’s TWC or TWC. The designer should prepare a design statement or approval in principle (AIP) or equivalent where so required.</a:t>
            </a:r>
          </a:p>
          <a:p>
            <a:pPr marL="800100" lvl="1" indent="-342900">
              <a:lnSpc>
                <a:spcPct val="120000"/>
              </a:lnSpc>
              <a:buAutoNum type="alphaLcParenR"/>
            </a:pPr>
            <a:r>
              <a:rPr lang="en-GB" sz="1400" dirty="0"/>
              <a:t>Any temporary works design checker commissioned by a PC or other organization should be provided with the design brief, design statement or AIP or equivalent where prepared and the necessary drawings and other documents [as noted in 8.1.4c) but not calculations] before the design check is undertaken.</a:t>
            </a:r>
          </a:p>
          <a:p>
            <a:pPr marL="800100" lvl="1" indent="-342900">
              <a:lnSpc>
                <a:spcPct val="120000"/>
              </a:lnSpc>
              <a:buAutoNum type="alphaLcParenR"/>
            </a:pPr>
            <a:r>
              <a:rPr lang="en-GB" sz="1400" dirty="0"/>
              <a:t>The designer should respond promptly and clearly to any request from the PC or a contractor, appointed to manage part of the temporary works, for information or design criteria, in respect of temporary works, to allow the TWD to complete the design and allow the PC or other contractor to manage and discharge their responsibilities.</a:t>
            </a:r>
          </a:p>
          <a:p>
            <a:pPr marL="800100" lvl="1" indent="-342900">
              <a:lnSpc>
                <a:spcPct val="120000"/>
              </a:lnSpc>
              <a:buAutoNum type="alphaLcParenR"/>
            </a:pPr>
            <a:r>
              <a:rPr lang="en-GB" sz="1400" dirty="0"/>
              <a:t>The designer should liaise fully and clearly with all parties, initially with the TWC, but this may be extended to cover other designers and/or design checkers.</a:t>
            </a:r>
          </a:p>
        </p:txBody>
      </p:sp>
    </p:spTree>
    <p:extLst>
      <p:ext uri="{BB962C8B-B14F-4D97-AF65-F5344CB8AC3E}">
        <p14:creationId xmlns:p14="http://schemas.microsoft.com/office/powerpoint/2010/main" val="413364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a:xfrm>
            <a:off x="628650" y="1825624"/>
            <a:ext cx="7886700" cy="4575175"/>
          </a:xfrm>
        </p:spPr>
        <p:txBody>
          <a:bodyPr>
            <a:normAutofit fontScale="85000" lnSpcReduction="20000"/>
          </a:bodyPr>
          <a:lstStyle/>
          <a:p>
            <a:pPr>
              <a:lnSpc>
                <a:spcPct val="120000"/>
              </a:lnSpc>
            </a:pPr>
            <a:r>
              <a:rPr lang="en-GB" sz="1400" dirty="0">
                <a:solidFill>
                  <a:srgbClr val="C00000"/>
                </a:solidFill>
              </a:rPr>
              <a:t>8.3 Permanent Works Designers</a:t>
            </a:r>
          </a:p>
          <a:p>
            <a:pPr>
              <a:lnSpc>
                <a:spcPct val="120000"/>
              </a:lnSpc>
            </a:pPr>
            <a:r>
              <a:rPr lang="en-GB" sz="1400" dirty="0"/>
              <a:t>8.3.1 Permanent works designers should address the buildability of the permanent works and identify, and make provision for, any temporary works and temporary conditions required by their design and their assumed method of construction. This should include:</a:t>
            </a:r>
          </a:p>
          <a:p>
            <a:pPr marL="800100" lvl="1" indent="-342900">
              <a:lnSpc>
                <a:spcPct val="120000"/>
              </a:lnSpc>
              <a:buAutoNum type="alphaLcParenR"/>
            </a:pPr>
            <a:r>
              <a:rPr lang="en-GB" sz="1400" dirty="0"/>
              <a:t>a proposed method and sequence of construction which should have no adverse effects on the permanent works;</a:t>
            </a:r>
          </a:p>
          <a:p>
            <a:pPr marL="800100" lvl="1" indent="-342900">
              <a:lnSpc>
                <a:spcPct val="120000"/>
              </a:lnSpc>
              <a:buAutoNum type="alphaLcParenR"/>
            </a:pPr>
            <a:r>
              <a:rPr lang="en-GB" sz="1400" dirty="0"/>
              <a:t>deciding on and communicating the intended construction process, giving particular attention to new or unfamiliar processes;</a:t>
            </a:r>
          </a:p>
          <a:p>
            <a:pPr marL="800100" lvl="1" indent="-342900">
              <a:lnSpc>
                <a:spcPct val="120000"/>
              </a:lnSpc>
              <a:buAutoNum type="alphaLcParenR"/>
            </a:pPr>
            <a:r>
              <a:rPr lang="en-GB" sz="1400" dirty="0"/>
              <a:t>considering the stability of existing structures and partially constructed/erected/ demolished structures and, where this is not immediately obvious, providing information to show how temporary stability could be achieved;</a:t>
            </a:r>
          </a:p>
          <a:p>
            <a:pPr marL="800100" lvl="1" indent="-342900">
              <a:lnSpc>
                <a:spcPct val="120000"/>
              </a:lnSpc>
              <a:buAutoNum type="alphaLcParenR"/>
            </a:pPr>
            <a:r>
              <a:rPr lang="en-GB" sz="1400" dirty="0"/>
              <a:t>identifying where standard industry details are </a:t>
            </a:r>
            <a:r>
              <a:rPr lang="en-GB" sz="1400" dirty="0" smtClean="0"/>
              <a:t>not suitable</a:t>
            </a:r>
            <a:r>
              <a:rPr lang="en-GB" sz="1400" dirty="0"/>
              <a:t>, and where detailed structural design is to be carried out by others;</a:t>
            </a:r>
          </a:p>
          <a:p>
            <a:pPr marL="800100" lvl="1" indent="-342900">
              <a:lnSpc>
                <a:spcPct val="120000"/>
              </a:lnSpc>
              <a:buAutoNum type="alphaLcParenR"/>
            </a:pPr>
            <a:r>
              <a:rPr lang="en-GB" sz="1400" dirty="0"/>
              <a:t>considering the effect of the proposed work on the integrity of adjacent/existing structures, particularly during refurbishment;</a:t>
            </a:r>
          </a:p>
          <a:p>
            <a:pPr marL="800100" lvl="1" indent="-342900">
              <a:lnSpc>
                <a:spcPct val="120000"/>
              </a:lnSpc>
              <a:buAutoNum type="alphaLcParenR"/>
            </a:pPr>
            <a:r>
              <a:rPr lang="en-GB" sz="1400" dirty="0"/>
              <a:t>ensuring that the overall design takes account of temporary works which might be needed, no matter who is to develop those works;</a:t>
            </a:r>
          </a:p>
          <a:p>
            <a:pPr marL="800100" lvl="1" indent="-342900">
              <a:lnSpc>
                <a:spcPct val="120000"/>
              </a:lnSpc>
              <a:buAutoNum type="alphaLcParenR"/>
            </a:pPr>
            <a:r>
              <a:rPr lang="en-GB" sz="1400" dirty="0"/>
              <a:t>ensuring that consideration has been given to the availability of sufficient space required to construct or maintain the structure; and</a:t>
            </a:r>
          </a:p>
          <a:p>
            <a:pPr marL="800100" lvl="1" indent="-342900">
              <a:lnSpc>
                <a:spcPct val="120000"/>
              </a:lnSpc>
              <a:buAutoNum type="alphaLcParenR"/>
            </a:pPr>
            <a:r>
              <a:rPr lang="en-GB" sz="1400" dirty="0"/>
              <a:t>clearly stating loads for which the structure has been designed including the proposed plant installation loads and plant routes.</a:t>
            </a:r>
          </a:p>
        </p:txBody>
      </p:sp>
    </p:spTree>
    <p:extLst>
      <p:ext uri="{BB962C8B-B14F-4D97-AF65-F5344CB8AC3E}">
        <p14:creationId xmlns:p14="http://schemas.microsoft.com/office/powerpoint/2010/main" val="240177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a:t>
            </a:r>
            <a:r>
              <a:rPr lang="en-GB" dirty="0" smtClean="0"/>
              <a:t>5975:2019</a:t>
            </a:r>
            <a:endParaRPr lang="en-GB" dirty="0"/>
          </a:p>
        </p:txBody>
      </p:sp>
      <p:sp>
        <p:nvSpPr>
          <p:cNvPr id="3" name="Content Placeholder 2"/>
          <p:cNvSpPr>
            <a:spLocks noGrp="1"/>
          </p:cNvSpPr>
          <p:nvPr>
            <p:ph idx="1"/>
          </p:nvPr>
        </p:nvSpPr>
        <p:spPr/>
        <p:txBody>
          <a:bodyPr>
            <a:normAutofit/>
          </a:bodyPr>
          <a:lstStyle/>
          <a:p>
            <a:pPr>
              <a:lnSpc>
                <a:spcPct val="120000"/>
              </a:lnSpc>
            </a:pPr>
            <a:r>
              <a:rPr lang="en-GB" sz="1200" dirty="0">
                <a:solidFill>
                  <a:srgbClr val="C00000"/>
                </a:solidFill>
              </a:rPr>
              <a:t>8.4.2 </a:t>
            </a:r>
            <a:r>
              <a:rPr lang="en-GB" sz="1200" b="1" dirty="0">
                <a:solidFill>
                  <a:srgbClr val="C00000"/>
                </a:solidFill>
              </a:rPr>
              <a:t>Lead</a:t>
            </a:r>
            <a:r>
              <a:rPr lang="en-GB" sz="1200" dirty="0">
                <a:solidFill>
                  <a:srgbClr val="C00000"/>
                </a:solidFill>
              </a:rPr>
              <a:t> temporary works designers (applies equally to checker)</a:t>
            </a:r>
          </a:p>
          <a:p>
            <a:pPr marL="342900" indent="-342900">
              <a:lnSpc>
                <a:spcPct val="120000"/>
              </a:lnSpc>
            </a:pPr>
            <a:r>
              <a:rPr lang="en-GB" sz="1200" dirty="0"/>
              <a:t>Where package of work includes several designers (or checkers) one designer should be appointed lead. </a:t>
            </a:r>
          </a:p>
          <a:p>
            <a:pPr marL="342900" indent="-342900">
              <a:lnSpc>
                <a:spcPct val="120000"/>
              </a:lnSpc>
            </a:pPr>
            <a:r>
              <a:rPr lang="en-GB" sz="1200" dirty="0"/>
              <a:t>A single design certificate should be issued </a:t>
            </a:r>
          </a:p>
          <a:p>
            <a:pPr marL="342900" indent="-342900">
              <a:lnSpc>
                <a:spcPct val="120000"/>
              </a:lnSpc>
            </a:pPr>
            <a:r>
              <a:rPr lang="en-GB" sz="1200" dirty="0"/>
              <a:t>Lead designer has duties to </a:t>
            </a:r>
          </a:p>
          <a:p>
            <a:pPr marL="800100" lvl="1" indent="-342900">
              <a:lnSpc>
                <a:spcPct val="120000"/>
              </a:lnSpc>
            </a:pPr>
            <a:r>
              <a:rPr lang="en-GB" sz="1200" dirty="0"/>
              <a:t>manage design</a:t>
            </a:r>
          </a:p>
          <a:p>
            <a:pPr marL="800100" lvl="1" indent="-342900">
              <a:lnSpc>
                <a:spcPct val="120000"/>
              </a:lnSpc>
            </a:pPr>
            <a:r>
              <a:rPr lang="en-GB" sz="1200" dirty="0"/>
              <a:t>distribute tasks, </a:t>
            </a:r>
          </a:p>
          <a:p>
            <a:pPr marL="800100" lvl="1" indent="-342900">
              <a:lnSpc>
                <a:spcPct val="120000"/>
              </a:lnSpc>
            </a:pPr>
            <a:r>
              <a:rPr lang="en-GB" sz="1200" dirty="0"/>
              <a:t>ensure communication, </a:t>
            </a:r>
          </a:p>
          <a:p>
            <a:pPr marL="800100" lvl="1" indent="-342900">
              <a:lnSpc>
                <a:spcPct val="120000"/>
              </a:lnSpc>
            </a:pPr>
            <a:r>
              <a:rPr lang="en-GB" sz="1200" dirty="0"/>
              <a:t>ensure compatibility, </a:t>
            </a:r>
          </a:p>
          <a:p>
            <a:pPr marL="800100" lvl="1" indent="-342900">
              <a:lnSpc>
                <a:spcPct val="120000"/>
              </a:lnSpc>
            </a:pPr>
            <a:r>
              <a:rPr lang="en-GB" sz="1200" dirty="0"/>
              <a:t>holistic solution, </a:t>
            </a:r>
          </a:p>
          <a:p>
            <a:pPr marL="800100" lvl="1" indent="-342900">
              <a:lnSpc>
                <a:spcPct val="120000"/>
              </a:lnSpc>
            </a:pPr>
            <a:r>
              <a:rPr lang="en-GB" sz="1200" dirty="0"/>
              <a:t>ensure completeness</a:t>
            </a:r>
          </a:p>
        </p:txBody>
      </p:sp>
    </p:spTree>
    <p:extLst>
      <p:ext uri="{BB962C8B-B14F-4D97-AF65-F5344CB8AC3E}">
        <p14:creationId xmlns:p14="http://schemas.microsoft.com/office/powerpoint/2010/main" val="9046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a:t>
            </a:r>
            <a:r>
              <a:rPr lang="en-GB" dirty="0" smtClean="0"/>
              <a:t>5975:2019</a:t>
            </a:r>
            <a:endParaRPr lang="en-GB" dirty="0"/>
          </a:p>
        </p:txBody>
      </p:sp>
      <p:sp>
        <p:nvSpPr>
          <p:cNvPr id="3" name="Content Placeholder 2"/>
          <p:cNvSpPr>
            <a:spLocks noGrp="1"/>
          </p:cNvSpPr>
          <p:nvPr>
            <p:ph idx="1"/>
          </p:nvPr>
        </p:nvSpPr>
        <p:spPr/>
        <p:txBody>
          <a:bodyPr>
            <a:normAutofit fontScale="92500"/>
          </a:bodyPr>
          <a:lstStyle/>
          <a:p>
            <a:pPr>
              <a:lnSpc>
                <a:spcPct val="120000"/>
              </a:lnSpc>
            </a:pPr>
            <a:r>
              <a:rPr lang="en-GB" sz="1300" dirty="0">
                <a:solidFill>
                  <a:srgbClr val="C00000"/>
                </a:solidFill>
              </a:rPr>
              <a:t>8.5 Principal Designers</a:t>
            </a:r>
          </a:p>
          <a:p>
            <a:pPr>
              <a:lnSpc>
                <a:spcPct val="120000"/>
              </a:lnSpc>
            </a:pPr>
            <a:r>
              <a:rPr lang="en-GB" sz="1300" dirty="0"/>
              <a:t>In relation to temporary works, the PD should ensure that:</a:t>
            </a:r>
          </a:p>
          <a:p>
            <a:pPr marL="800100" lvl="1" indent="-342900">
              <a:lnSpc>
                <a:spcPct val="120000"/>
              </a:lnSpc>
              <a:buAutoNum type="alphaLcParenR"/>
            </a:pPr>
            <a:r>
              <a:rPr lang="en-GB" sz="1300" dirty="0"/>
              <a:t>There is a coherent construction method which identifies all key temporary conditions and temporary works</a:t>
            </a:r>
          </a:p>
          <a:p>
            <a:pPr marL="800100" lvl="1" indent="-342900">
              <a:lnSpc>
                <a:spcPct val="120000"/>
              </a:lnSpc>
              <a:buAutoNum type="alphaLcParenR"/>
            </a:pPr>
            <a:r>
              <a:rPr lang="en-GB" sz="1300" dirty="0"/>
              <a:t>The finally agreed construction method, sequence and temporary works are not deleterious to the permanent works</a:t>
            </a:r>
          </a:p>
          <a:p>
            <a:pPr marL="800100" lvl="1" indent="-342900">
              <a:lnSpc>
                <a:spcPct val="120000"/>
              </a:lnSpc>
              <a:buAutoNum type="alphaLcParenR"/>
            </a:pPr>
            <a:r>
              <a:rPr lang="en-GB" sz="1300" dirty="0"/>
              <a:t>designers follow the recommendations of the relevant clauses within this British Standard (see </a:t>
            </a:r>
            <a:r>
              <a:rPr lang="en-GB" sz="1300" b="1" dirty="0"/>
              <a:t>8.2</a:t>
            </a:r>
            <a:r>
              <a:rPr lang="en-GB" sz="1300" dirty="0"/>
              <a:t>, </a:t>
            </a:r>
            <a:r>
              <a:rPr lang="en-GB" sz="1300" b="1" dirty="0"/>
              <a:t>8.3 </a:t>
            </a:r>
            <a:r>
              <a:rPr lang="en-GB" sz="1300" dirty="0"/>
              <a:t>and </a:t>
            </a:r>
            <a:r>
              <a:rPr lang="en-GB" sz="1300" b="1" dirty="0"/>
              <a:t>8.4</a:t>
            </a:r>
            <a:r>
              <a:rPr lang="en-GB" sz="1300" dirty="0"/>
              <a:t>);</a:t>
            </a:r>
          </a:p>
          <a:p>
            <a:pPr marL="800100" lvl="1" indent="-342900">
              <a:lnSpc>
                <a:spcPct val="120000"/>
              </a:lnSpc>
              <a:buAutoNum type="alphaLcParenR"/>
            </a:pPr>
            <a:r>
              <a:rPr lang="en-GB" sz="1300" dirty="0"/>
              <a:t>They share information with designers, and the PC’s TWC and TWC that might influence the  design of temporary works or the selection of construction methods;</a:t>
            </a:r>
          </a:p>
          <a:p>
            <a:pPr marL="800100" lvl="1" indent="-342900">
              <a:lnSpc>
                <a:spcPct val="120000"/>
              </a:lnSpc>
              <a:buAutoNum type="alphaLcParenR"/>
            </a:pPr>
            <a:r>
              <a:rPr lang="en-GB" sz="1300" dirty="0"/>
              <a:t>designers take account of the construction phase plan;</a:t>
            </a:r>
          </a:p>
          <a:p>
            <a:pPr marL="800100" lvl="1" indent="-342900">
              <a:lnSpc>
                <a:spcPct val="120000"/>
              </a:lnSpc>
              <a:buAutoNum type="alphaLcParenR"/>
            </a:pPr>
            <a:r>
              <a:rPr lang="en-GB" sz="1300" dirty="0"/>
              <a:t>they retain appropriate information relating to temporary works that would be required for the health and safety file; this should include information on construction method or sequence including associated temporary works which might impact on future maintenance or deconstruction; this information should be obtained from the PC’s TWC; and</a:t>
            </a:r>
          </a:p>
          <a:p>
            <a:pPr marL="800100" lvl="1" indent="-342900">
              <a:lnSpc>
                <a:spcPct val="120000"/>
              </a:lnSpc>
              <a:buAutoNum type="alphaLcParenR"/>
            </a:pPr>
            <a:r>
              <a:rPr lang="en-GB" sz="1300" dirty="0"/>
              <a:t>they carry out the domestic client’s duties with respect to temporary works, where these have been transferred to the principal designer (see </a:t>
            </a:r>
            <a:r>
              <a:rPr lang="en-GB" sz="1300" b="1" dirty="0"/>
              <a:t>7.4</a:t>
            </a:r>
            <a:r>
              <a:rPr lang="en-GB" sz="1300" dirty="0"/>
              <a:t>).</a:t>
            </a:r>
          </a:p>
          <a:p>
            <a:endParaRPr lang="en-GB" dirty="0"/>
          </a:p>
        </p:txBody>
      </p:sp>
    </p:spTree>
    <p:extLst>
      <p:ext uri="{BB962C8B-B14F-4D97-AF65-F5344CB8AC3E}">
        <p14:creationId xmlns:p14="http://schemas.microsoft.com/office/powerpoint/2010/main" val="356474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Revision to BS5975</a:t>
            </a:r>
            <a:endParaRPr lang="en-GB" dirty="0"/>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042" y="183424"/>
            <a:ext cx="1004676" cy="634783"/>
          </a:xfrm>
          <a:prstGeom prst="rect">
            <a:avLst/>
          </a:prstGeom>
        </p:spPr>
      </p:pic>
      <p:pic>
        <p:nvPicPr>
          <p:cNvPr id="5" name="Content Placeholder 6"/>
          <p:cNvPicPr>
            <a:picLocks noGrp="1" noChangeAspect="1"/>
          </p:cNvPicPr>
          <p:nvPr/>
        </p:nvPicPr>
        <p:blipFill>
          <a:blip r:embed="rId3"/>
          <a:stretch>
            <a:fillRect/>
          </a:stretch>
        </p:blipFill>
        <p:spPr>
          <a:xfrm>
            <a:off x="454460" y="1872391"/>
            <a:ext cx="3396938" cy="4351338"/>
          </a:xfrm>
          <a:prstGeom prst="rect">
            <a:avLst/>
          </a:prstGeom>
        </p:spPr>
      </p:pic>
      <p:pic>
        <p:nvPicPr>
          <p:cNvPr id="3" name="Picture 2"/>
          <p:cNvPicPr>
            <a:picLocks noChangeAspect="1"/>
          </p:cNvPicPr>
          <p:nvPr/>
        </p:nvPicPr>
        <p:blipFill>
          <a:blip r:embed="rId4"/>
          <a:stretch>
            <a:fillRect/>
          </a:stretch>
        </p:blipFill>
        <p:spPr>
          <a:xfrm>
            <a:off x="4399637" y="2611394"/>
            <a:ext cx="4305179" cy="2574666"/>
          </a:xfrm>
          <a:prstGeom prst="rect">
            <a:avLst/>
          </a:prstGeom>
        </p:spPr>
      </p:pic>
    </p:spTree>
    <p:extLst>
      <p:ext uri="{BB962C8B-B14F-4D97-AF65-F5344CB8AC3E}">
        <p14:creationId xmlns:p14="http://schemas.microsoft.com/office/powerpoint/2010/main" val="37113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Tony Gee’s Procedure</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20235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Tony Gee’s Procedure</a:t>
            </a:r>
            <a:endParaRPr lang="en-GB" dirty="0"/>
          </a:p>
        </p:txBody>
      </p:sp>
      <p:graphicFrame>
        <p:nvGraphicFramePr>
          <p:cNvPr id="4" name="Content Placeholder 6"/>
          <p:cNvGraphicFramePr>
            <a:graphicFrameLocks noGrp="1"/>
          </p:cNvGraphicFramePr>
          <p:nvPr>
            <p:extLst>
              <p:ext uri="{D42A27DB-BD31-4B8C-83A1-F6EECF244321}">
                <p14:modId xmlns:p14="http://schemas.microsoft.com/office/powerpoint/2010/main" val="2560167055"/>
              </p:ext>
            </p:extLst>
          </p:nvPr>
        </p:nvGraphicFramePr>
        <p:xfrm>
          <a:off x="457200" y="3346873"/>
          <a:ext cx="8229600"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3"/>
          <p:cNvSpPr txBox="1">
            <a:spLocks/>
          </p:cNvSpPr>
          <p:nvPr/>
        </p:nvSpPr>
        <p:spPr bwMode="auto">
          <a:xfrm>
            <a:off x="457200" y="6021710"/>
            <a:ext cx="6995120" cy="34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chemeClr val="tx1">
                    <a:lumMod val="75000"/>
                    <a:lumOff val="25000"/>
                  </a:schemeClr>
                </a:solidFill>
                <a:latin typeface="+mn-lt"/>
              </a:rPr>
              <a:t>GN-DP-009-01</a:t>
            </a:r>
          </a:p>
          <a:p>
            <a:pPr marL="0" indent="0">
              <a:buFont typeface="Arial" panose="020B0604020202020204" pitchFamily="34" charset="0"/>
              <a:buNone/>
            </a:pPr>
            <a:endParaRPr lang="en-GB" dirty="0"/>
          </a:p>
        </p:txBody>
      </p:sp>
      <p:sp>
        <p:nvSpPr>
          <p:cNvPr id="6" name="Rounded Rectangle 5"/>
          <p:cNvSpPr/>
          <p:nvPr/>
        </p:nvSpPr>
        <p:spPr>
          <a:xfrm>
            <a:off x="457200" y="3012297"/>
            <a:ext cx="8147248" cy="406584"/>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smtClean="0"/>
              <a:t>Project Director</a:t>
            </a:r>
            <a:endParaRPr lang="en-GB" sz="2000" dirty="0"/>
          </a:p>
        </p:txBody>
      </p:sp>
      <p:sp>
        <p:nvSpPr>
          <p:cNvPr id="7" name="Rounded Rectangle 6"/>
          <p:cNvSpPr/>
          <p:nvPr/>
        </p:nvSpPr>
        <p:spPr>
          <a:xfrm>
            <a:off x="467544" y="2436233"/>
            <a:ext cx="8147248" cy="406584"/>
          </a:xfrm>
          <a:prstGeom prst="roundRect">
            <a:avLst/>
          </a:prstGeom>
          <a:solidFill>
            <a:srgbClr val="ED8137"/>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smtClean="0"/>
              <a:t>Project Engineer</a:t>
            </a:r>
            <a:endParaRPr lang="en-GB" sz="2000" dirty="0"/>
          </a:p>
        </p:txBody>
      </p:sp>
      <p:sp>
        <p:nvSpPr>
          <p:cNvPr id="8" name="Rounded Rectangle 7"/>
          <p:cNvSpPr/>
          <p:nvPr/>
        </p:nvSpPr>
        <p:spPr>
          <a:xfrm>
            <a:off x="467544" y="1581665"/>
            <a:ext cx="2016224" cy="685088"/>
          </a:xfrm>
          <a:prstGeom prst="roundRect">
            <a:avLst/>
          </a:prstGeom>
          <a:solidFill>
            <a:srgbClr val="5725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smtClean="0"/>
              <a:t>Design Engineer; BIM Technician</a:t>
            </a:r>
            <a:endParaRPr lang="en-GB" sz="2000" dirty="0"/>
          </a:p>
        </p:txBody>
      </p:sp>
      <p:sp>
        <p:nvSpPr>
          <p:cNvPr id="9" name="Rounded Rectangle 8"/>
          <p:cNvSpPr/>
          <p:nvPr/>
        </p:nvSpPr>
        <p:spPr>
          <a:xfrm>
            <a:off x="4644008" y="1581665"/>
            <a:ext cx="2016224" cy="685088"/>
          </a:xfrm>
          <a:prstGeom prst="roundRect">
            <a:avLst/>
          </a:prstGeom>
          <a:solidFill>
            <a:srgbClr val="5725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smtClean="0"/>
              <a:t>Design Engineer; BIM Technician</a:t>
            </a:r>
            <a:endParaRPr lang="en-GB" sz="2000" dirty="0"/>
          </a:p>
        </p:txBody>
      </p:sp>
    </p:spTree>
    <p:extLst>
      <p:ext uri="{BB962C8B-B14F-4D97-AF65-F5344CB8AC3E}">
        <p14:creationId xmlns:p14="http://schemas.microsoft.com/office/powerpoint/2010/main" val="385360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90" y="608128"/>
            <a:ext cx="2506211" cy="1952056"/>
          </a:xfrm>
          <a:prstGeom prst="rect">
            <a:avLst/>
          </a:prstGeom>
        </p:spPr>
      </p:pic>
      <p:pic>
        <p:nvPicPr>
          <p:cNvPr id="5" name="Picture 4"/>
          <p:cNvPicPr>
            <a:picLocks noChangeAspect="1"/>
          </p:cNvPicPr>
          <p:nvPr/>
        </p:nvPicPr>
        <p:blipFill>
          <a:blip r:embed="rId4"/>
          <a:stretch>
            <a:fillRect/>
          </a:stretch>
        </p:blipFill>
        <p:spPr>
          <a:xfrm>
            <a:off x="2946575" y="533140"/>
            <a:ext cx="2849868" cy="2105862"/>
          </a:xfrm>
          <a:prstGeom prst="rect">
            <a:avLst/>
          </a:prstGeom>
        </p:spPr>
      </p:pic>
      <p:pic>
        <p:nvPicPr>
          <p:cNvPr id="6" name="Picture 5"/>
          <p:cNvPicPr>
            <a:picLocks noChangeAspect="1"/>
          </p:cNvPicPr>
          <p:nvPr/>
        </p:nvPicPr>
        <p:blipFill>
          <a:blip r:embed="rId5"/>
          <a:stretch>
            <a:fillRect/>
          </a:stretch>
        </p:blipFill>
        <p:spPr>
          <a:xfrm>
            <a:off x="6003272" y="879136"/>
            <a:ext cx="2861020" cy="1921907"/>
          </a:xfrm>
          <a:prstGeom prst="rect">
            <a:avLst/>
          </a:prstGeom>
        </p:spPr>
      </p:pic>
      <p:pic>
        <p:nvPicPr>
          <p:cNvPr id="7" name="Picture 6"/>
          <p:cNvPicPr>
            <a:picLocks noChangeAspect="1"/>
          </p:cNvPicPr>
          <p:nvPr/>
        </p:nvPicPr>
        <p:blipFill>
          <a:blip r:embed="rId6"/>
          <a:stretch>
            <a:fillRect/>
          </a:stretch>
        </p:blipFill>
        <p:spPr>
          <a:xfrm>
            <a:off x="6036224" y="2928980"/>
            <a:ext cx="2898243" cy="1923105"/>
          </a:xfrm>
          <a:prstGeom prst="rect">
            <a:avLst/>
          </a:prstGeom>
        </p:spPr>
      </p:pic>
      <p:pic>
        <p:nvPicPr>
          <p:cNvPr id="8" name="Picture 7"/>
          <p:cNvPicPr>
            <a:picLocks noChangeAspect="1"/>
          </p:cNvPicPr>
          <p:nvPr/>
        </p:nvPicPr>
        <p:blipFill>
          <a:blip r:embed="rId7"/>
          <a:stretch>
            <a:fillRect/>
          </a:stretch>
        </p:blipFill>
        <p:spPr>
          <a:xfrm>
            <a:off x="185375" y="2737858"/>
            <a:ext cx="2574778" cy="1781387"/>
          </a:xfrm>
          <a:prstGeom prst="rect">
            <a:avLst/>
          </a:prstGeom>
        </p:spPr>
      </p:pic>
      <p:pic>
        <p:nvPicPr>
          <p:cNvPr id="9" name="Picture 8"/>
          <p:cNvPicPr>
            <a:picLocks noChangeAspect="1"/>
          </p:cNvPicPr>
          <p:nvPr/>
        </p:nvPicPr>
        <p:blipFill>
          <a:blip r:embed="rId8"/>
          <a:stretch>
            <a:fillRect/>
          </a:stretch>
        </p:blipFill>
        <p:spPr>
          <a:xfrm>
            <a:off x="2958652" y="2775694"/>
            <a:ext cx="2840714" cy="1735405"/>
          </a:xfrm>
          <a:prstGeom prst="rect">
            <a:avLst/>
          </a:prstGeom>
        </p:spPr>
      </p:pic>
      <p:pic>
        <p:nvPicPr>
          <p:cNvPr id="10" name="Picture 9"/>
          <p:cNvPicPr>
            <a:picLocks noChangeAspect="1"/>
          </p:cNvPicPr>
          <p:nvPr/>
        </p:nvPicPr>
        <p:blipFill>
          <a:blip r:embed="rId9"/>
          <a:stretch>
            <a:fillRect/>
          </a:stretch>
        </p:blipFill>
        <p:spPr>
          <a:xfrm>
            <a:off x="5829395" y="4990685"/>
            <a:ext cx="3151673" cy="1776094"/>
          </a:xfrm>
          <a:prstGeom prst="rect">
            <a:avLst/>
          </a:prstGeom>
        </p:spPr>
      </p:pic>
      <p:pic>
        <p:nvPicPr>
          <p:cNvPr id="11" name="Picture 10"/>
          <p:cNvPicPr>
            <a:picLocks noChangeAspect="1"/>
          </p:cNvPicPr>
          <p:nvPr/>
        </p:nvPicPr>
        <p:blipFill>
          <a:blip r:embed="rId10"/>
          <a:stretch>
            <a:fillRect/>
          </a:stretch>
        </p:blipFill>
        <p:spPr>
          <a:xfrm>
            <a:off x="3166034" y="4618070"/>
            <a:ext cx="2426895" cy="2167988"/>
          </a:xfrm>
          <a:prstGeom prst="rect">
            <a:avLst/>
          </a:prstGeom>
        </p:spPr>
      </p:pic>
      <p:pic>
        <p:nvPicPr>
          <p:cNvPr id="12" name="Picture 11"/>
          <p:cNvPicPr>
            <a:picLocks noChangeAspect="1"/>
          </p:cNvPicPr>
          <p:nvPr/>
        </p:nvPicPr>
        <p:blipFill>
          <a:blip r:embed="rId11"/>
          <a:stretch>
            <a:fillRect/>
          </a:stretch>
        </p:blipFill>
        <p:spPr>
          <a:xfrm>
            <a:off x="162931" y="4641268"/>
            <a:ext cx="2816596" cy="2121592"/>
          </a:xfrm>
          <a:prstGeom prst="rect">
            <a:avLst/>
          </a:prstGeom>
        </p:spPr>
      </p:pic>
    </p:spTree>
    <p:extLst>
      <p:ext uri="{BB962C8B-B14F-4D97-AF65-F5344CB8AC3E}">
        <p14:creationId xmlns:p14="http://schemas.microsoft.com/office/powerpoint/2010/main" val="103288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itle 1"/>
          <p:cNvSpPr>
            <a:spLocks noGrp="1"/>
          </p:cNvSpPr>
          <p:nvPr/>
        </p:nvSpPr>
        <p:spPr>
          <a:xfrm>
            <a:off x="207619" y="3127534"/>
            <a:ext cx="2773636" cy="488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a:lstStyle>
          <a:p>
            <a:pPr algn="ctr"/>
            <a:r>
              <a:rPr lang="en-GB" altLang="en-US" sz="1600" dirty="0" smtClean="0">
                <a:latin typeface="+mn-lt"/>
                <a:cs typeface="Arial" panose="020B0604020202020204" pitchFamily="34" charset="0"/>
              </a:rPr>
              <a:t>Second Narrows Bridge, </a:t>
            </a:r>
            <a:br>
              <a:rPr lang="en-GB" altLang="en-US" sz="1600" dirty="0" smtClean="0">
                <a:latin typeface="+mn-lt"/>
                <a:cs typeface="Arial" panose="020B0604020202020204" pitchFamily="34" charset="0"/>
              </a:rPr>
            </a:br>
            <a:r>
              <a:rPr lang="en-GB" altLang="en-US" sz="1600" dirty="0" smtClean="0">
                <a:latin typeface="+mn-lt"/>
                <a:cs typeface="Arial" panose="020B0604020202020204" pitchFamily="34" charset="0"/>
              </a:rPr>
              <a:t>Canada 1958</a:t>
            </a:r>
          </a:p>
        </p:txBody>
      </p:sp>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a:xfrm>
            <a:off x="207619" y="975536"/>
            <a:ext cx="2784475" cy="2146300"/>
          </a:xfrm>
          <a:prstGeom prst="rect">
            <a:avLst/>
          </a:prstGeom>
        </p:spPr>
      </p:pic>
      <p:pic>
        <p:nvPicPr>
          <p:cNvPr id="6" name="Picture 5"/>
          <p:cNvPicPr>
            <a:picLocks noChangeAspect="1"/>
          </p:cNvPicPr>
          <p:nvPr/>
        </p:nvPicPr>
        <p:blipFill>
          <a:blip r:embed="rId4"/>
          <a:stretch>
            <a:fillRect/>
          </a:stretch>
        </p:blipFill>
        <p:spPr>
          <a:xfrm>
            <a:off x="5928683" y="952475"/>
            <a:ext cx="2839384" cy="2128104"/>
          </a:xfrm>
          <a:prstGeom prst="rect">
            <a:avLst/>
          </a:prstGeom>
        </p:spPr>
      </p:pic>
      <p:sp>
        <p:nvSpPr>
          <p:cNvPr id="7" name="Title 1"/>
          <p:cNvSpPr txBox="1">
            <a:spLocks/>
          </p:cNvSpPr>
          <p:nvPr/>
        </p:nvSpPr>
        <p:spPr bwMode="auto">
          <a:xfrm>
            <a:off x="5928683" y="3110453"/>
            <a:ext cx="283938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600" dirty="0">
                <a:solidFill>
                  <a:schemeClr val="accent5">
                    <a:lumMod val="50000"/>
                  </a:schemeClr>
                </a:solidFill>
                <a:ea typeface="+mj-ea"/>
                <a:cs typeface="Arial" panose="020B0604020202020204" pitchFamily="34" charset="0"/>
              </a:rPr>
              <a:t>Heron Road Bridge, </a:t>
            </a:r>
          </a:p>
          <a:p>
            <a:pPr algn="ctr"/>
            <a:r>
              <a:rPr lang="en-GB" altLang="en-US" sz="1600" dirty="0">
                <a:solidFill>
                  <a:schemeClr val="accent5">
                    <a:lumMod val="50000"/>
                  </a:schemeClr>
                </a:solidFill>
                <a:ea typeface="+mj-ea"/>
                <a:cs typeface="Arial" panose="020B0604020202020204" pitchFamily="34" charset="0"/>
              </a:rPr>
              <a:t>Canada 1966</a:t>
            </a:r>
          </a:p>
        </p:txBody>
      </p:sp>
      <p:pic>
        <p:nvPicPr>
          <p:cNvPr id="8" name="Picture 7"/>
          <p:cNvPicPr>
            <a:picLocks noChangeAspect="1"/>
          </p:cNvPicPr>
          <p:nvPr/>
        </p:nvPicPr>
        <p:blipFill>
          <a:blip r:embed="rId5"/>
          <a:stretch>
            <a:fillRect/>
          </a:stretch>
        </p:blipFill>
        <p:spPr>
          <a:xfrm>
            <a:off x="218458" y="4077883"/>
            <a:ext cx="2817966" cy="2124929"/>
          </a:xfrm>
          <a:prstGeom prst="rect">
            <a:avLst/>
          </a:prstGeom>
        </p:spPr>
      </p:pic>
      <p:sp>
        <p:nvSpPr>
          <p:cNvPr id="9" name="Title 1"/>
          <p:cNvSpPr txBox="1">
            <a:spLocks/>
          </p:cNvSpPr>
          <p:nvPr/>
        </p:nvSpPr>
        <p:spPr bwMode="auto">
          <a:xfrm>
            <a:off x="218458" y="6274920"/>
            <a:ext cx="2817966" cy="5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600" dirty="0">
                <a:solidFill>
                  <a:schemeClr val="accent5">
                    <a:lumMod val="50000"/>
                  </a:schemeClr>
                </a:solidFill>
                <a:ea typeface="+mj-ea"/>
                <a:cs typeface="Arial" panose="020B0604020202020204" pitchFamily="34" charset="0"/>
              </a:rPr>
              <a:t>Birling Road UK 1971</a:t>
            </a:r>
          </a:p>
        </p:txBody>
      </p:sp>
      <p:pic>
        <p:nvPicPr>
          <p:cNvPr id="10" name="Picture 9"/>
          <p:cNvPicPr>
            <a:picLocks noChangeAspect="1"/>
          </p:cNvPicPr>
          <p:nvPr/>
        </p:nvPicPr>
        <p:blipFill>
          <a:blip r:embed="rId6"/>
          <a:stretch>
            <a:fillRect/>
          </a:stretch>
        </p:blipFill>
        <p:spPr>
          <a:xfrm>
            <a:off x="5928683" y="4231933"/>
            <a:ext cx="3007699" cy="1732821"/>
          </a:xfrm>
          <a:prstGeom prst="rect">
            <a:avLst/>
          </a:prstGeom>
        </p:spPr>
      </p:pic>
      <p:sp>
        <p:nvSpPr>
          <p:cNvPr id="11" name="Title 1"/>
          <p:cNvSpPr txBox="1">
            <a:spLocks/>
          </p:cNvSpPr>
          <p:nvPr/>
        </p:nvSpPr>
        <p:spPr bwMode="auto">
          <a:xfrm>
            <a:off x="5928682" y="6001968"/>
            <a:ext cx="3007699" cy="71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1600" dirty="0">
                <a:solidFill>
                  <a:schemeClr val="accent5">
                    <a:lumMod val="50000"/>
                  </a:schemeClr>
                </a:solidFill>
                <a:ea typeface="+mj-ea"/>
                <a:cs typeface="Arial" panose="020B0604020202020204" pitchFamily="34" charset="0"/>
              </a:rPr>
              <a:t>Arrayo </a:t>
            </a:r>
            <a:r>
              <a:rPr lang="en-GB" altLang="en-US" sz="1600" dirty="0" err="1">
                <a:solidFill>
                  <a:schemeClr val="accent5">
                    <a:lumMod val="50000"/>
                  </a:schemeClr>
                </a:solidFill>
                <a:ea typeface="+mj-ea"/>
                <a:cs typeface="Arial" panose="020B0604020202020204" pitchFamily="34" charset="0"/>
              </a:rPr>
              <a:t>Seco</a:t>
            </a:r>
            <a:r>
              <a:rPr lang="en-GB" altLang="en-US" sz="1600" dirty="0">
                <a:solidFill>
                  <a:schemeClr val="accent5">
                    <a:lumMod val="50000"/>
                  </a:schemeClr>
                </a:solidFill>
                <a:ea typeface="+mj-ea"/>
                <a:cs typeface="Arial" panose="020B0604020202020204" pitchFamily="34" charset="0"/>
              </a:rPr>
              <a:t> Bridge </a:t>
            </a:r>
            <a:r>
              <a:rPr lang="en-GB" altLang="en-US" sz="1600" dirty="0" smtClean="0">
                <a:solidFill>
                  <a:schemeClr val="accent5">
                    <a:lumMod val="50000"/>
                  </a:schemeClr>
                </a:solidFill>
                <a:ea typeface="+mj-ea"/>
                <a:cs typeface="Arial" panose="020B0604020202020204" pitchFamily="34" charset="0"/>
              </a:rPr>
              <a:t/>
            </a:r>
            <a:br>
              <a:rPr lang="en-GB" altLang="en-US" sz="1600" dirty="0" smtClean="0">
                <a:solidFill>
                  <a:schemeClr val="accent5">
                    <a:lumMod val="50000"/>
                  </a:schemeClr>
                </a:solidFill>
                <a:ea typeface="+mj-ea"/>
                <a:cs typeface="Arial" panose="020B0604020202020204" pitchFamily="34" charset="0"/>
              </a:rPr>
            </a:br>
            <a:r>
              <a:rPr lang="en-GB" altLang="en-US" sz="1600" dirty="0" smtClean="0">
                <a:solidFill>
                  <a:schemeClr val="accent5">
                    <a:lumMod val="50000"/>
                  </a:schemeClr>
                </a:solidFill>
                <a:ea typeface="+mj-ea"/>
                <a:cs typeface="Arial" panose="020B0604020202020204" pitchFamily="34" charset="0"/>
              </a:rPr>
              <a:t>USA  bv1972</a:t>
            </a:r>
            <a:endParaRPr lang="en-GB" altLang="en-US" sz="1600" dirty="0">
              <a:solidFill>
                <a:schemeClr val="accent5">
                  <a:lumMod val="50000"/>
                </a:schemeClr>
              </a:solidFill>
              <a:ea typeface="+mj-ea"/>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2981255" y="1770970"/>
            <a:ext cx="2947428" cy="3352994"/>
          </a:xfrm>
          <a:prstGeom prst="rect">
            <a:avLst/>
          </a:prstGeom>
        </p:spPr>
      </p:pic>
      <p:sp>
        <p:nvSpPr>
          <p:cNvPr id="13" name="Title 1"/>
          <p:cNvSpPr txBox="1">
            <a:spLocks/>
          </p:cNvSpPr>
          <p:nvPr/>
        </p:nvSpPr>
        <p:spPr bwMode="auto">
          <a:xfrm>
            <a:off x="3446616" y="5140347"/>
            <a:ext cx="2892258" cy="46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600" dirty="0">
                <a:solidFill>
                  <a:schemeClr val="accent5">
                    <a:lumMod val="50000"/>
                  </a:schemeClr>
                </a:solidFill>
                <a:ea typeface="+mj-ea"/>
                <a:cs typeface="Arial" panose="020B0604020202020204" pitchFamily="34" charset="0"/>
              </a:rPr>
              <a:t>Skyline Plaza USA 1973</a:t>
            </a:r>
          </a:p>
        </p:txBody>
      </p:sp>
    </p:spTree>
    <p:extLst>
      <p:ext uri="{BB962C8B-B14F-4D97-AF65-F5344CB8AC3E}">
        <p14:creationId xmlns:p14="http://schemas.microsoft.com/office/powerpoint/2010/main" val="3670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1370" y="94630"/>
            <a:ext cx="2149657" cy="3230698"/>
          </a:xfrm>
          <a:prstGeom prst="rect">
            <a:avLst/>
          </a:prstGeom>
          <a:ln>
            <a:solidFill>
              <a:schemeClr val="tx1"/>
            </a:solidFill>
            <a:miter lim="800000"/>
            <a:headEnd/>
            <a:tailEnd/>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051" r="10878"/>
          <a:stretch/>
        </p:blipFill>
        <p:spPr bwMode="auto">
          <a:xfrm>
            <a:off x="2399547" y="88131"/>
            <a:ext cx="1926772" cy="32084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01247" y="106460"/>
            <a:ext cx="2144720" cy="3084916"/>
          </a:xfrm>
          <a:prstGeom prst="rect">
            <a:avLst/>
          </a:prstGeom>
        </p:spPr>
      </p:pic>
      <p:pic>
        <p:nvPicPr>
          <p:cNvPr id="7" name="Picture 6"/>
          <p:cNvPicPr>
            <a:picLocks noChangeAspect="1"/>
          </p:cNvPicPr>
          <p:nvPr/>
        </p:nvPicPr>
        <p:blipFill>
          <a:blip r:embed="rId6"/>
          <a:stretch>
            <a:fillRect/>
          </a:stretch>
        </p:blipFill>
        <p:spPr>
          <a:xfrm>
            <a:off x="6820895" y="131550"/>
            <a:ext cx="2251735" cy="3121575"/>
          </a:xfrm>
          <a:prstGeom prst="rect">
            <a:avLst/>
          </a:prstGeom>
        </p:spPr>
      </p:pic>
      <p:grpSp>
        <p:nvGrpSpPr>
          <p:cNvPr id="8" name="Group 7"/>
          <p:cNvGrpSpPr/>
          <p:nvPr/>
        </p:nvGrpSpPr>
        <p:grpSpPr>
          <a:xfrm>
            <a:off x="2441310" y="3631194"/>
            <a:ext cx="1885009" cy="2906486"/>
            <a:chOff x="588516" y="2686050"/>
            <a:chExt cx="2255292" cy="3263230"/>
          </a:xfrm>
        </p:grpSpPr>
        <p:sp>
          <p:nvSpPr>
            <p:cNvPr id="19" name="Content Placeholder 2"/>
            <p:cNvSpPr txBox="1">
              <a:spLocks/>
            </p:cNvSpPr>
            <p:nvPr/>
          </p:nvSpPr>
          <p:spPr bwMode="auto">
            <a:xfrm>
              <a:off x="588516" y="2686050"/>
              <a:ext cx="2255292" cy="3263230"/>
            </a:xfrm>
            <a:prstGeom prst="rect">
              <a:avLst/>
            </a:prstGeom>
            <a:ln/>
            <a:extLst/>
          </p:spPr>
          <p:style>
            <a:lnRef idx="2">
              <a:schemeClr val="dk1"/>
            </a:lnRef>
            <a:fillRef idx="1">
              <a:schemeClr val="lt1"/>
            </a:fillRef>
            <a:effectRef idx="0">
              <a:schemeClr val="dk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eaLnBrk="1" hangingPunct="1">
                <a:buFont typeface="Arial" panose="020B0604020202020204" pitchFamily="34" charset="0"/>
                <a:buNone/>
              </a:pPr>
              <a:r>
                <a:rPr lang="en-GB" altLang="en-US" sz="2000" dirty="0"/>
                <a:t>  </a:t>
              </a:r>
              <a:r>
                <a:rPr lang="en-GB" altLang="en-US" sz="2000" dirty="0" smtClean="0">
                  <a:solidFill>
                    <a:schemeClr val="accent5">
                      <a:lumMod val="50000"/>
                    </a:schemeClr>
                  </a:solidFill>
                </a:rPr>
                <a:t>Highway:</a:t>
              </a:r>
              <a:endParaRPr lang="en-GB" altLang="en-US" sz="2000" dirty="0">
                <a:solidFill>
                  <a:schemeClr val="accent5">
                    <a:lumMod val="50000"/>
                  </a:schemeClr>
                </a:solidFill>
              </a:endParaRPr>
            </a:p>
          </p:txBody>
        </p:sp>
        <p:pic>
          <p:nvPicPr>
            <p:cNvPr id="20" name="Picture 19"/>
            <p:cNvPicPr>
              <a:picLocks noChangeAspect="1"/>
            </p:cNvPicPr>
            <p:nvPr/>
          </p:nvPicPr>
          <p:blipFill>
            <a:blip r:embed="rId7"/>
            <a:stretch>
              <a:fillRect/>
            </a:stretch>
          </p:blipFill>
          <p:spPr>
            <a:xfrm>
              <a:off x="647910" y="3372866"/>
              <a:ext cx="2123890" cy="2163060"/>
            </a:xfrm>
            <a:prstGeom prst="rect">
              <a:avLst/>
            </a:prstGeom>
          </p:spPr>
        </p:pic>
      </p:grpSp>
      <p:grpSp>
        <p:nvGrpSpPr>
          <p:cNvPr id="9" name="Group 8"/>
          <p:cNvGrpSpPr/>
          <p:nvPr/>
        </p:nvGrpSpPr>
        <p:grpSpPr>
          <a:xfrm>
            <a:off x="4660086" y="3631194"/>
            <a:ext cx="1827042" cy="2906486"/>
            <a:chOff x="3468836" y="2711450"/>
            <a:chExt cx="2255292" cy="3263230"/>
          </a:xfrm>
        </p:grpSpPr>
        <p:sp>
          <p:nvSpPr>
            <p:cNvPr id="16" name="Content Placeholder 2"/>
            <p:cNvSpPr txBox="1">
              <a:spLocks/>
            </p:cNvSpPr>
            <p:nvPr/>
          </p:nvSpPr>
          <p:spPr bwMode="auto">
            <a:xfrm>
              <a:off x="3468836" y="2711450"/>
              <a:ext cx="2255292" cy="3263230"/>
            </a:xfrm>
            <a:prstGeom prst="rect">
              <a:avLst/>
            </a:prstGeom>
            <a:ln/>
            <a:extLst/>
          </p:spPr>
          <p:style>
            <a:lnRef idx="2">
              <a:schemeClr val="dk1"/>
            </a:lnRef>
            <a:fillRef idx="1">
              <a:schemeClr val="lt1"/>
            </a:fillRef>
            <a:effectRef idx="0">
              <a:schemeClr val="dk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eaLnBrk="1" hangingPunct="1">
                <a:buFont typeface="Arial" panose="020B0604020202020204" pitchFamily="34" charset="0"/>
                <a:buNone/>
              </a:pPr>
              <a:r>
                <a:rPr lang="en-GB" altLang="en-US" sz="2000" dirty="0"/>
                <a:t>  </a:t>
              </a:r>
              <a:r>
                <a:rPr lang="en-GB" altLang="en-US" sz="2000" dirty="0" smtClean="0">
                  <a:solidFill>
                    <a:schemeClr val="accent5">
                      <a:lumMod val="50000"/>
                    </a:schemeClr>
                  </a:solidFill>
                </a:rPr>
                <a:t>Rail:</a:t>
              </a:r>
              <a:endParaRPr lang="en-GB" altLang="en-US" sz="2000" dirty="0">
                <a:solidFill>
                  <a:schemeClr val="accent5">
                    <a:lumMod val="50000"/>
                  </a:schemeClr>
                </a:solidFill>
              </a:endParaRPr>
            </a:p>
          </p:txBody>
        </p:sp>
        <p:pic>
          <p:nvPicPr>
            <p:cNvPr id="17" name="Picture 16"/>
            <p:cNvPicPr>
              <a:picLocks noChangeAspect="1"/>
            </p:cNvPicPr>
            <p:nvPr/>
          </p:nvPicPr>
          <p:blipFill>
            <a:blip r:embed="rId8"/>
            <a:stretch>
              <a:fillRect/>
            </a:stretch>
          </p:blipFill>
          <p:spPr>
            <a:xfrm>
              <a:off x="3563888" y="3075343"/>
              <a:ext cx="2078916" cy="929721"/>
            </a:xfrm>
            <a:prstGeom prst="rect">
              <a:avLst/>
            </a:prstGeom>
          </p:spPr>
        </p:pic>
        <p:pic>
          <p:nvPicPr>
            <p:cNvPr id="18" name="Picture 17"/>
            <p:cNvPicPr>
              <a:picLocks noChangeAspect="1"/>
            </p:cNvPicPr>
            <p:nvPr/>
          </p:nvPicPr>
          <p:blipFill>
            <a:blip r:embed="rId9"/>
            <a:stretch>
              <a:fillRect/>
            </a:stretch>
          </p:blipFill>
          <p:spPr>
            <a:xfrm>
              <a:off x="3559458" y="4293785"/>
              <a:ext cx="2092662" cy="863407"/>
            </a:xfrm>
            <a:prstGeom prst="rect">
              <a:avLst/>
            </a:prstGeom>
          </p:spPr>
        </p:pic>
      </p:grpSp>
      <p:grpSp>
        <p:nvGrpSpPr>
          <p:cNvPr id="10" name="Group 9"/>
          <p:cNvGrpSpPr/>
          <p:nvPr/>
        </p:nvGrpSpPr>
        <p:grpSpPr>
          <a:xfrm>
            <a:off x="6833094" y="3631194"/>
            <a:ext cx="2008737" cy="2906486"/>
            <a:chOff x="6300192" y="2686050"/>
            <a:chExt cx="2255292" cy="3263230"/>
          </a:xfrm>
        </p:grpSpPr>
        <p:sp>
          <p:nvSpPr>
            <p:cNvPr id="14" name="Content Placeholder 2"/>
            <p:cNvSpPr txBox="1">
              <a:spLocks/>
            </p:cNvSpPr>
            <p:nvPr/>
          </p:nvSpPr>
          <p:spPr bwMode="auto">
            <a:xfrm>
              <a:off x="6300192" y="2686050"/>
              <a:ext cx="2255292" cy="3263230"/>
            </a:xfrm>
            <a:prstGeom prst="rect">
              <a:avLst/>
            </a:prstGeom>
            <a:ln/>
            <a:extLst/>
          </p:spPr>
          <p:style>
            <a:lnRef idx="2">
              <a:schemeClr val="dk1"/>
            </a:lnRef>
            <a:fillRef idx="1">
              <a:schemeClr val="lt1"/>
            </a:fillRef>
            <a:effectRef idx="0">
              <a:schemeClr val="dk1"/>
            </a:effectRef>
            <a:fontRef idx="minor">
              <a:schemeClr val="dk1"/>
            </a:fontRef>
          </p:style>
          <p:txBody>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eaLnBrk="1" hangingPunct="1">
                <a:buFont typeface="Arial" panose="020B0604020202020204" pitchFamily="34" charset="0"/>
                <a:buNone/>
              </a:pPr>
              <a:r>
                <a:rPr lang="en-GB" altLang="en-US" sz="2000" dirty="0"/>
                <a:t>  </a:t>
              </a:r>
              <a:r>
                <a:rPr lang="en-GB" altLang="en-US" sz="2000" dirty="0" smtClean="0">
                  <a:solidFill>
                    <a:schemeClr val="accent5">
                      <a:lumMod val="50000"/>
                    </a:schemeClr>
                  </a:solidFill>
                </a:rPr>
                <a:t>LUL:</a:t>
              </a:r>
              <a:endParaRPr lang="en-GB" altLang="en-US" sz="2000" dirty="0">
                <a:solidFill>
                  <a:schemeClr val="accent5">
                    <a:lumMod val="50000"/>
                  </a:schemeClr>
                </a:solidFill>
              </a:endParaRPr>
            </a:p>
          </p:txBody>
        </p:sp>
        <p:pic>
          <p:nvPicPr>
            <p:cNvPr id="15" name="Picture 14"/>
            <p:cNvPicPr>
              <a:picLocks noChangeAspect="1"/>
            </p:cNvPicPr>
            <p:nvPr/>
          </p:nvPicPr>
          <p:blipFill>
            <a:blip r:embed="rId10"/>
            <a:stretch>
              <a:fillRect/>
            </a:stretch>
          </p:blipFill>
          <p:spPr>
            <a:xfrm>
              <a:off x="6481193" y="3173748"/>
              <a:ext cx="1907231" cy="2715070"/>
            </a:xfrm>
            <a:prstGeom prst="rect">
              <a:avLst/>
            </a:prstGeom>
          </p:spPr>
        </p:pic>
      </p:grpSp>
      <p:pic>
        <p:nvPicPr>
          <p:cNvPr id="11" name="Picture 10"/>
          <p:cNvPicPr>
            <a:picLocks noChangeAspect="1"/>
          </p:cNvPicPr>
          <p:nvPr/>
        </p:nvPicPr>
        <p:blipFill>
          <a:blip r:embed="rId11"/>
          <a:stretch>
            <a:fillRect/>
          </a:stretch>
        </p:blipFill>
        <p:spPr>
          <a:xfrm>
            <a:off x="194547" y="3631126"/>
            <a:ext cx="2097966" cy="2923008"/>
          </a:xfrm>
          <a:prstGeom prst="rect">
            <a:avLst/>
          </a:prstGeom>
        </p:spPr>
      </p:pic>
      <p:pic>
        <p:nvPicPr>
          <p:cNvPr id="12" name="Picture 11"/>
          <p:cNvPicPr>
            <a:picLocks noChangeAspect="1"/>
          </p:cNvPicPr>
          <p:nvPr/>
        </p:nvPicPr>
        <p:blipFill>
          <a:blip r:embed="rId12"/>
          <a:stretch>
            <a:fillRect/>
          </a:stretch>
        </p:blipFill>
        <p:spPr>
          <a:xfrm>
            <a:off x="134361" y="5569161"/>
            <a:ext cx="879971" cy="1200708"/>
          </a:xfrm>
          <a:prstGeom prst="rect">
            <a:avLst/>
          </a:prstGeom>
        </p:spPr>
      </p:pic>
      <p:pic>
        <p:nvPicPr>
          <p:cNvPr id="13" name="Picture 12"/>
          <p:cNvPicPr>
            <a:picLocks noChangeAspect="1"/>
          </p:cNvPicPr>
          <p:nvPr/>
        </p:nvPicPr>
        <p:blipFill>
          <a:blip r:embed="rId13"/>
          <a:stretch>
            <a:fillRect/>
          </a:stretch>
        </p:blipFill>
        <p:spPr>
          <a:xfrm>
            <a:off x="1410287" y="5567521"/>
            <a:ext cx="858040" cy="1200708"/>
          </a:xfrm>
          <a:prstGeom prst="rect">
            <a:avLst/>
          </a:prstGeom>
        </p:spPr>
      </p:pic>
    </p:spTree>
    <p:extLst>
      <p:ext uri="{BB962C8B-B14F-4D97-AF65-F5344CB8AC3E}">
        <p14:creationId xmlns:p14="http://schemas.microsoft.com/office/powerpoint/2010/main" val="294402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Difference between PW and TW</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8094194"/>
              </p:ext>
            </p:extLst>
          </p:nvPr>
        </p:nvGraphicFramePr>
        <p:xfrm>
          <a:off x="628650" y="1825625"/>
          <a:ext cx="7886700" cy="4516120"/>
        </p:xfrm>
        <a:graphic>
          <a:graphicData uri="http://schemas.openxmlformats.org/drawingml/2006/table">
            <a:tbl>
              <a:tblPr firstRow="1" bandRow="1">
                <a:tableStyleId>{5C22544A-7EE6-4342-B048-85BDC9FD1C3A}</a:tableStyleId>
              </a:tblPr>
              <a:tblGrid>
                <a:gridCol w="2757101"/>
                <a:gridCol w="2500699"/>
                <a:gridCol w="2628900"/>
              </a:tblGrid>
              <a:tr h="370840">
                <a:tc>
                  <a:txBody>
                    <a:bodyPr/>
                    <a:lstStyle/>
                    <a:p>
                      <a:endParaRPr lang="en-GB" dirty="0"/>
                    </a:p>
                  </a:txBody>
                  <a:tcPr/>
                </a:tc>
                <a:tc>
                  <a:txBody>
                    <a:bodyPr/>
                    <a:lstStyle/>
                    <a:p>
                      <a:r>
                        <a:rPr lang="en-GB" dirty="0" smtClean="0"/>
                        <a:t>Permanent</a:t>
                      </a:r>
                      <a:r>
                        <a:rPr lang="en-GB" baseline="0" dirty="0" smtClean="0"/>
                        <a:t> Works</a:t>
                      </a:r>
                      <a:endParaRPr lang="en-GB" dirty="0"/>
                    </a:p>
                  </a:txBody>
                  <a:tcPr/>
                </a:tc>
                <a:tc>
                  <a:txBody>
                    <a:bodyPr/>
                    <a:lstStyle/>
                    <a:p>
                      <a:r>
                        <a:rPr lang="en-GB" dirty="0" smtClean="0"/>
                        <a:t>Temporary Works</a:t>
                      </a:r>
                      <a:endParaRPr lang="en-GB" dirty="0"/>
                    </a:p>
                  </a:txBody>
                  <a:tcPr/>
                </a:tc>
              </a:tr>
              <a:tr h="370840">
                <a:tc>
                  <a:txBody>
                    <a:bodyPr/>
                    <a:lstStyle/>
                    <a:p>
                      <a:pPr marL="177800" indent="0">
                        <a:lnSpc>
                          <a:spcPct val="115000"/>
                        </a:lnSpc>
                        <a:spcAft>
                          <a:spcPts val="0"/>
                        </a:spcAft>
                      </a:pPr>
                      <a:r>
                        <a:rPr lang="en-GB" sz="1800" kern="1200" dirty="0">
                          <a:solidFill>
                            <a:schemeClr val="tx1">
                              <a:lumMod val="75000"/>
                              <a:lumOff val="25000"/>
                            </a:schemeClr>
                          </a:solidFill>
                          <a:latin typeface="+mn-lt"/>
                          <a:ea typeface="+mn-ea"/>
                          <a:cs typeface="+mn-cs"/>
                        </a:rPr>
                        <a:t>Serviceability stress levels</a:t>
                      </a:r>
                    </a:p>
                  </a:txBody>
                  <a:tcPr marL="68584" marR="68584" marT="0" marB="0" anchor="ctr"/>
                </a:tc>
                <a:tc>
                  <a:txBody>
                    <a:bodyPr/>
                    <a:lstStyle/>
                    <a:p>
                      <a:pPr algn="ctr"/>
                      <a:r>
                        <a:rPr lang="en-GB" dirty="0" smtClean="0">
                          <a:solidFill>
                            <a:schemeClr val="tx1">
                              <a:lumMod val="75000"/>
                              <a:lumOff val="25000"/>
                            </a:schemeClr>
                          </a:solidFill>
                        </a:rPr>
                        <a:t>Low</a:t>
                      </a:r>
                      <a:endParaRPr lang="en-GB" dirty="0">
                        <a:solidFill>
                          <a:schemeClr val="tx1">
                            <a:lumMod val="75000"/>
                            <a:lumOff val="25000"/>
                          </a:schemeClr>
                        </a:solidFill>
                      </a:endParaRPr>
                    </a:p>
                  </a:txBody>
                  <a:tcPr anchor="ctr"/>
                </a:tc>
                <a:tc>
                  <a:txBody>
                    <a:bodyPr/>
                    <a:lstStyle/>
                    <a:p>
                      <a:pPr algn="ctr"/>
                      <a:r>
                        <a:rPr lang="en-GB" sz="3600" kern="1200" dirty="0" smtClean="0">
                          <a:solidFill>
                            <a:schemeClr val="tx1">
                              <a:lumMod val="75000"/>
                              <a:lumOff val="25000"/>
                            </a:schemeClr>
                          </a:solidFill>
                          <a:latin typeface="+mn-lt"/>
                          <a:ea typeface="+mn-ea"/>
                          <a:cs typeface="+mn-cs"/>
                        </a:rPr>
                        <a:t>High</a:t>
                      </a:r>
                      <a:endParaRPr lang="en-GB" sz="1800" kern="1200" dirty="0">
                        <a:solidFill>
                          <a:schemeClr val="tx1">
                            <a:lumMod val="75000"/>
                            <a:lumOff val="25000"/>
                          </a:schemeClr>
                        </a:solidFill>
                        <a:latin typeface="+mn-lt"/>
                        <a:ea typeface="+mn-ea"/>
                        <a:cs typeface="+mn-cs"/>
                      </a:endParaRPr>
                    </a:p>
                  </a:txBody>
                  <a:tcPr/>
                </a:tc>
              </a:tr>
              <a:tr h="370840">
                <a:tc>
                  <a:txBody>
                    <a:bodyPr/>
                    <a:lstStyle/>
                    <a:p>
                      <a:pPr marL="457200" indent="-279400">
                        <a:lnSpc>
                          <a:spcPct val="115000"/>
                        </a:lnSpc>
                        <a:spcAft>
                          <a:spcPts val="0"/>
                        </a:spcAft>
                      </a:pPr>
                      <a:r>
                        <a:rPr lang="en-GB" sz="1800" kern="1200" dirty="0">
                          <a:solidFill>
                            <a:schemeClr val="tx1">
                              <a:lumMod val="75000"/>
                              <a:lumOff val="25000"/>
                            </a:schemeClr>
                          </a:solidFill>
                          <a:latin typeface="+mn-lt"/>
                          <a:ea typeface="+mn-ea"/>
                          <a:cs typeface="+mn-cs"/>
                        </a:rPr>
                        <a:t>Limit state</a:t>
                      </a:r>
                    </a:p>
                  </a:txBody>
                  <a:tcPr marL="68584" marR="68584" marT="0" marB="0" anchor="ctr"/>
                </a:tc>
                <a:tc>
                  <a:txBody>
                    <a:bodyPr/>
                    <a:lstStyle/>
                    <a:p>
                      <a:pPr algn="ctr"/>
                      <a:r>
                        <a:rPr lang="en-GB" dirty="0" smtClean="0">
                          <a:solidFill>
                            <a:schemeClr val="tx1">
                              <a:lumMod val="75000"/>
                              <a:lumOff val="25000"/>
                            </a:schemeClr>
                          </a:solidFill>
                        </a:rPr>
                        <a:t>Usually</a:t>
                      </a:r>
                      <a:r>
                        <a:rPr lang="en-GB" baseline="0" dirty="0" smtClean="0">
                          <a:solidFill>
                            <a:schemeClr val="tx1">
                              <a:lumMod val="75000"/>
                              <a:lumOff val="25000"/>
                            </a:schemeClr>
                          </a:solidFill>
                        </a:rPr>
                        <a:t> ultimate </a:t>
                      </a:r>
                      <a:endParaRPr lang="en-GB" dirty="0">
                        <a:solidFill>
                          <a:schemeClr val="tx1">
                            <a:lumMod val="75000"/>
                            <a:lumOff val="25000"/>
                          </a:schemeClr>
                        </a:solidFill>
                      </a:endParaRPr>
                    </a:p>
                  </a:txBody>
                  <a:tcPr/>
                </a:tc>
                <a:tc>
                  <a:txBody>
                    <a:bodyPr/>
                    <a:lstStyle/>
                    <a:p>
                      <a:pPr algn="ctr"/>
                      <a:r>
                        <a:rPr lang="en-GB" sz="1800" kern="1200" dirty="0" smtClean="0">
                          <a:solidFill>
                            <a:schemeClr val="tx1">
                              <a:lumMod val="75000"/>
                              <a:lumOff val="25000"/>
                            </a:schemeClr>
                          </a:solidFill>
                          <a:latin typeface="+mn-lt"/>
                          <a:ea typeface="+mn-ea"/>
                          <a:cs typeface="+mn-cs"/>
                        </a:rPr>
                        <a:t>Often serviceability</a:t>
                      </a:r>
                      <a:endParaRPr lang="en-GB" sz="1800" kern="1200" dirty="0">
                        <a:solidFill>
                          <a:schemeClr val="tx1">
                            <a:lumMod val="75000"/>
                            <a:lumOff val="25000"/>
                          </a:schemeClr>
                        </a:solidFill>
                        <a:latin typeface="+mn-lt"/>
                        <a:ea typeface="+mn-ea"/>
                        <a:cs typeface="+mn-cs"/>
                      </a:endParaRPr>
                    </a:p>
                  </a:txBody>
                  <a:tcPr/>
                </a:tc>
              </a:tr>
              <a:tr h="370840">
                <a:tc>
                  <a:txBody>
                    <a:bodyPr/>
                    <a:lstStyle/>
                    <a:p>
                      <a:pPr marL="177800" indent="0">
                        <a:lnSpc>
                          <a:spcPct val="115000"/>
                        </a:lnSpc>
                        <a:spcAft>
                          <a:spcPts val="0"/>
                        </a:spcAft>
                      </a:pPr>
                      <a:r>
                        <a:rPr lang="en-GB" sz="1800" kern="1200" dirty="0">
                          <a:solidFill>
                            <a:schemeClr val="tx1">
                              <a:lumMod val="75000"/>
                              <a:lumOff val="25000"/>
                            </a:schemeClr>
                          </a:solidFill>
                          <a:latin typeface="+mn-lt"/>
                          <a:ea typeface="+mn-ea"/>
                          <a:cs typeface="+mn-cs"/>
                        </a:rPr>
                        <a:t>Predominant codes</a:t>
                      </a:r>
                    </a:p>
                  </a:txBody>
                  <a:tcPr marL="68584" marR="68584" marT="0" marB="0" anchor="ctr"/>
                </a:tc>
                <a:tc>
                  <a:txBody>
                    <a:bodyPr/>
                    <a:lstStyle/>
                    <a:p>
                      <a:pPr algn="ctr"/>
                      <a:r>
                        <a:rPr lang="en-GB" dirty="0" smtClean="0">
                          <a:solidFill>
                            <a:schemeClr val="tx1">
                              <a:lumMod val="75000"/>
                              <a:lumOff val="25000"/>
                            </a:schemeClr>
                          </a:solidFill>
                        </a:rPr>
                        <a:t>Limit state</a:t>
                      </a:r>
                      <a:endParaRPr lang="en-GB" dirty="0">
                        <a:solidFill>
                          <a:schemeClr val="tx1">
                            <a:lumMod val="75000"/>
                            <a:lumOff val="25000"/>
                          </a:schemeClr>
                        </a:solidFill>
                      </a:endParaRPr>
                    </a:p>
                  </a:txBody>
                  <a:tcPr/>
                </a:tc>
                <a:tc>
                  <a:txBody>
                    <a:bodyPr/>
                    <a:lstStyle/>
                    <a:p>
                      <a:pPr algn="ctr"/>
                      <a:r>
                        <a:rPr lang="en-GB" sz="1800" kern="1200" dirty="0" smtClean="0">
                          <a:solidFill>
                            <a:schemeClr val="tx1">
                              <a:lumMod val="75000"/>
                              <a:lumOff val="25000"/>
                            </a:schemeClr>
                          </a:solidFill>
                          <a:latin typeface="+mn-lt"/>
                          <a:ea typeface="+mn-ea"/>
                          <a:cs typeface="+mn-cs"/>
                        </a:rPr>
                        <a:t>Permissible stress</a:t>
                      </a:r>
                      <a:endParaRPr lang="en-GB" sz="1800" kern="1200" dirty="0">
                        <a:solidFill>
                          <a:schemeClr val="tx1">
                            <a:lumMod val="75000"/>
                            <a:lumOff val="25000"/>
                          </a:schemeClr>
                        </a:solidFill>
                        <a:latin typeface="+mn-lt"/>
                        <a:ea typeface="+mn-ea"/>
                        <a:cs typeface="+mn-cs"/>
                      </a:endParaRPr>
                    </a:p>
                  </a:txBody>
                  <a:tcPr/>
                </a:tc>
              </a:tr>
              <a:tr h="370840">
                <a:tc>
                  <a:txBody>
                    <a:bodyPr/>
                    <a:lstStyle/>
                    <a:p>
                      <a:pPr marL="457200" indent="-279400">
                        <a:lnSpc>
                          <a:spcPct val="115000"/>
                        </a:lnSpc>
                        <a:spcAft>
                          <a:spcPts val="0"/>
                        </a:spcAft>
                      </a:pPr>
                      <a:r>
                        <a:rPr lang="en-GB" sz="1800" kern="1200" dirty="0">
                          <a:solidFill>
                            <a:schemeClr val="tx1">
                              <a:lumMod val="75000"/>
                              <a:lumOff val="25000"/>
                            </a:schemeClr>
                          </a:solidFill>
                          <a:latin typeface="+mn-lt"/>
                          <a:ea typeface="+mn-ea"/>
                          <a:cs typeface="+mn-cs"/>
                        </a:rPr>
                        <a:t>Robustness</a:t>
                      </a:r>
                    </a:p>
                  </a:txBody>
                  <a:tcPr marL="68584" marR="68584" marT="0" marB="0" anchor="ctr"/>
                </a:tc>
                <a:tc>
                  <a:txBody>
                    <a:bodyPr/>
                    <a:lstStyle/>
                    <a:p>
                      <a:pPr algn="ctr"/>
                      <a:r>
                        <a:rPr lang="en-GB" dirty="0" smtClean="0">
                          <a:solidFill>
                            <a:schemeClr val="tx1">
                              <a:lumMod val="75000"/>
                              <a:lumOff val="25000"/>
                            </a:schemeClr>
                          </a:solidFill>
                        </a:rPr>
                        <a:t>High </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Often low</a:t>
                      </a:r>
                      <a:endParaRPr lang="en-GB" sz="1800" kern="1200" dirty="0">
                        <a:solidFill>
                          <a:srgbClr val="C00000"/>
                        </a:solidFill>
                        <a:latin typeface="+mn-lt"/>
                        <a:ea typeface="+mn-ea"/>
                        <a:cs typeface="+mn-cs"/>
                      </a:endParaRPr>
                    </a:p>
                  </a:txBody>
                  <a:tcPr/>
                </a:tc>
              </a:tr>
              <a:tr h="370840">
                <a:tc>
                  <a:txBody>
                    <a:bodyPr/>
                    <a:lstStyle/>
                    <a:p>
                      <a:pPr marL="177800" indent="0">
                        <a:lnSpc>
                          <a:spcPct val="115000"/>
                        </a:lnSpc>
                        <a:spcAft>
                          <a:spcPts val="0"/>
                        </a:spcAft>
                      </a:pPr>
                      <a:r>
                        <a:rPr lang="en-GB" sz="1800" kern="1200" smtClean="0">
                          <a:solidFill>
                            <a:schemeClr val="tx1">
                              <a:lumMod val="75000"/>
                              <a:lumOff val="25000"/>
                            </a:schemeClr>
                          </a:solidFill>
                          <a:latin typeface="+mn-lt"/>
                          <a:ea typeface="+mn-ea"/>
                          <a:cs typeface="+mn-cs"/>
                        </a:rPr>
                        <a:t>Ratio imposed/dead </a:t>
                      </a:r>
                      <a:r>
                        <a:rPr lang="en-GB" sz="1800" kern="1200" dirty="0" smtClean="0">
                          <a:solidFill>
                            <a:schemeClr val="tx1">
                              <a:lumMod val="75000"/>
                              <a:lumOff val="25000"/>
                            </a:schemeClr>
                          </a:solidFill>
                          <a:latin typeface="+mn-lt"/>
                          <a:ea typeface="+mn-ea"/>
                          <a:cs typeface="+mn-cs"/>
                        </a:rPr>
                        <a:t>load</a:t>
                      </a:r>
                      <a:endParaRPr lang="en-GB" sz="1800" kern="1200" dirty="0">
                        <a:solidFill>
                          <a:schemeClr val="tx1">
                            <a:lumMod val="75000"/>
                            <a:lumOff val="25000"/>
                          </a:schemeClr>
                        </a:solidFill>
                        <a:latin typeface="+mn-lt"/>
                        <a:ea typeface="+mn-ea"/>
                        <a:cs typeface="+mn-cs"/>
                      </a:endParaRPr>
                    </a:p>
                  </a:txBody>
                  <a:tcPr marL="68584" marR="68584" marT="0" marB="0" anchor="ctr"/>
                </a:tc>
                <a:tc>
                  <a:txBody>
                    <a:bodyPr/>
                    <a:lstStyle/>
                    <a:p>
                      <a:pPr algn="ctr"/>
                      <a:r>
                        <a:rPr lang="en-GB" dirty="0" smtClean="0">
                          <a:solidFill>
                            <a:schemeClr val="tx1">
                              <a:lumMod val="75000"/>
                              <a:lumOff val="25000"/>
                            </a:schemeClr>
                          </a:solidFill>
                        </a:rPr>
                        <a:t>Typical 50/50</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Typical 10/1;</a:t>
                      </a:r>
                    </a:p>
                    <a:p>
                      <a:pPr algn="ctr"/>
                      <a:r>
                        <a:rPr lang="en-GB" sz="1800" kern="1200" dirty="0" smtClean="0">
                          <a:solidFill>
                            <a:srgbClr val="C00000"/>
                          </a:solidFill>
                          <a:latin typeface="+mn-lt"/>
                          <a:ea typeface="+mn-ea"/>
                          <a:cs typeface="+mn-cs"/>
                        </a:rPr>
                        <a:t>Extreme patterns</a:t>
                      </a:r>
                      <a:endParaRPr lang="en-GB" sz="1800" kern="1200" dirty="0">
                        <a:solidFill>
                          <a:srgbClr val="C00000"/>
                        </a:solidFill>
                        <a:latin typeface="+mn-lt"/>
                        <a:ea typeface="+mn-ea"/>
                        <a:cs typeface="+mn-cs"/>
                      </a:endParaRPr>
                    </a:p>
                  </a:txBody>
                  <a:tcPr/>
                </a:tc>
              </a:tr>
              <a:tr h="370840">
                <a:tc>
                  <a:txBody>
                    <a:bodyPr/>
                    <a:lstStyle/>
                    <a:p>
                      <a:pPr marL="457200" indent="-279400">
                        <a:lnSpc>
                          <a:spcPct val="115000"/>
                        </a:lnSpc>
                        <a:spcAft>
                          <a:spcPts val="0"/>
                        </a:spcAft>
                      </a:pPr>
                      <a:r>
                        <a:rPr lang="en-GB" sz="1800" kern="1200" dirty="0">
                          <a:solidFill>
                            <a:schemeClr val="tx1">
                              <a:lumMod val="75000"/>
                              <a:lumOff val="25000"/>
                            </a:schemeClr>
                          </a:solidFill>
                          <a:latin typeface="+mn-lt"/>
                          <a:ea typeface="+mn-ea"/>
                          <a:cs typeface="+mn-cs"/>
                        </a:rPr>
                        <a:t>Duration of use</a:t>
                      </a:r>
                    </a:p>
                  </a:txBody>
                  <a:tcPr marL="68584" marR="68584" marT="0" marB="0" anchor="ctr"/>
                </a:tc>
                <a:tc>
                  <a:txBody>
                    <a:bodyPr/>
                    <a:lstStyle/>
                    <a:p>
                      <a:pPr algn="ctr"/>
                      <a:r>
                        <a:rPr lang="en-GB" dirty="0" smtClean="0">
                          <a:solidFill>
                            <a:schemeClr val="tx1">
                              <a:lumMod val="75000"/>
                              <a:lumOff val="25000"/>
                            </a:schemeClr>
                          </a:solidFill>
                        </a:rPr>
                        <a:t>60-120 years </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Days, weeks or months</a:t>
                      </a:r>
                      <a:endParaRPr lang="en-GB" sz="1800" kern="1200" dirty="0">
                        <a:solidFill>
                          <a:srgbClr val="C00000"/>
                        </a:solidFill>
                        <a:latin typeface="+mn-lt"/>
                        <a:ea typeface="+mn-ea"/>
                        <a:cs typeface="+mn-cs"/>
                      </a:endParaRPr>
                    </a:p>
                  </a:txBody>
                  <a:tcPr/>
                </a:tc>
              </a:tr>
              <a:tr h="370840">
                <a:tc>
                  <a:txBody>
                    <a:bodyPr/>
                    <a:lstStyle/>
                    <a:p>
                      <a:pPr marL="457200" indent="-279400">
                        <a:lnSpc>
                          <a:spcPct val="115000"/>
                        </a:lnSpc>
                        <a:spcAft>
                          <a:spcPts val="0"/>
                        </a:spcAft>
                      </a:pPr>
                      <a:r>
                        <a:rPr lang="en-GB" sz="1800" kern="1200" dirty="0">
                          <a:solidFill>
                            <a:schemeClr val="tx1">
                              <a:lumMod val="75000"/>
                              <a:lumOff val="25000"/>
                            </a:schemeClr>
                          </a:solidFill>
                          <a:latin typeface="+mn-lt"/>
                          <a:ea typeface="+mn-ea"/>
                          <a:cs typeface="+mn-cs"/>
                        </a:rPr>
                        <a:t>Component types</a:t>
                      </a:r>
                    </a:p>
                  </a:txBody>
                  <a:tcPr marL="68584" marR="68584" marT="0" marB="0" anchor="ctr"/>
                </a:tc>
                <a:tc>
                  <a:txBody>
                    <a:bodyPr/>
                    <a:lstStyle/>
                    <a:p>
                      <a:pPr algn="ctr"/>
                      <a:r>
                        <a:rPr lang="en-GB" dirty="0" smtClean="0">
                          <a:solidFill>
                            <a:schemeClr val="tx1">
                              <a:lumMod val="75000"/>
                              <a:lumOff val="25000"/>
                            </a:schemeClr>
                          </a:solidFill>
                        </a:rPr>
                        <a:t>Bespoke to project, always new</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Suppliers’ systems, often second hand / reused</a:t>
                      </a:r>
                      <a:endParaRPr lang="en-GB" sz="1800" kern="1200" dirty="0">
                        <a:solidFill>
                          <a:srgbClr val="C00000"/>
                        </a:solidFill>
                        <a:latin typeface="+mn-lt"/>
                        <a:ea typeface="+mn-ea"/>
                        <a:cs typeface="+mn-cs"/>
                      </a:endParaRPr>
                    </a:p>
                  </a:txBody>
                  <a:tcPr/>
                </a:tc>
              </a:tr>
              <a:tr h="370840">
                <a:tc>
                  <a:txBody>
                    <a:bodyPr/>
                    <a:lstStyle/>
                    <a:p>
                      <a:pPr marL="457200" indent="-279400">
                        <a:lnSpc>
                          <a:spcPct val="115000"/>
                        </a:lnSpc>
                        <a:spcAft>
                          <a:spcPts val="0"/>
                        </a:spcAft>
                      </a:pPr>
                      <a:r>
                        <a:rPr lang="en-GB" sz="1800" kern="1200" dirty="0">
                          <a:solidFill>
                            <a:schemeClr val="tx1">
                              <a:lumMod val="75000"/>
                              <a:lumOff val="25000"/>
                            </a:schemeClr>
                          </a:solidFill>
                          <a:latin typeface="+mn-lt"/>
                          <a:ea typeface="+mn-ea"/>
                          <a:cs typeface="+mn-cs"/>
                        </a:rPr>
                        <a:t>Planning</a:t>
                      </a:r>
                    </a:p>
                  </a:txBody>
                  <a:tcPr marL="68584" marR="68584" marT="0" marB="0" anchor="ctr"/>
                </a:tc>
                <a:tc>
                  <a:txBody>
                    <a:bodyPr/>
                    <a:lstStyle/>
                    <a:p>
                      <a:pPr algn="ctr"/>
                      <a:r>
                        <a:rPr lang="en-GB" dirty="0" smtClean="0">
                          <a:solidFill>
                            <a:schemeClr val="tx1">
                              <a:lumMod val="75000"/>
                              <a:lumOff val="25000"/>
                            </a:schemeClr>
                          </a:solidFill>
                        </a:rPr>
                        <a:t>Can take years</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Quick, user site pressure</a:t>
                      </a:r>
                      <a:endParaRPr lang="en-GB" sz="1800" kern="1200" dirty="0">
                        <a:solidFill>
                          <a:srgbClr val="C00000"/>
                        </a:solidFill>
                        <a:latin typeface="+mn-lt"/>
                        <a:ea typeface="+mn-ea"/>
                        <a:cs typeface="+mn-cs"/>
                      </a:endParaRPr>
                    </a:p>
                  </a:txBody>
                  <a:tcPr/>
                </a:tc>
              </a:tr>
              <a:tr h="370840">
                <a:tc>
                  <a:txBody>
                    <a:bodyPr/>
                    <a:lstStyle/>
                    <a:p>
                      <a:pPr marL="177800" indent="0">
                        <a:lnSpc>
                          <a:spcPct val="115000"/>
                        </a:lnSpc>
                        <a:spcAft>
                          <a:spcPts val="0"/>
                        </a:spcAft>
                      </a:pPr>
                      <a:r>
                        <a:rPr lang="en-GB" sz="1800" kern="1200" dirty="0" smtClean="0">
                          <a:solidFill>
                            <a:schemeClr val="tx1">
                              <a:lumMod val="75000"/>
                              <a:lumOff val="25000"/>
                            </a:schemeClr>
                          </a:solidFill>
                          <a:latin typeface="+mn-lt"/>
                          <a:ea typeface="+mn-ea"/>
                          <a:cs typeface="+mn-cs"/>
                        </a:rPr>
                        <a:t>Budget</a:t>
                      </a:r>
                      <a:endParaRPr lang="en-GB" sz="1800" kern="1200" dirty="0">
                        <a:solidFill>
                          <a:schemeClr val="tx1">
                            <a:lumMod val="75000"/>
                            <a:lumOff val="25000"/>
                          </a:schemeClr>
                        </a:solidFill>
                        <a:latin typeface="+mn-lt"/>
                        <a:ea typeface="+mn-ea"/>
                        <a:cs typeface="+mn-cs"/>
                      </a:endParaRPr>
                    </a:p>
                  </a:txBody>
                  <a:tcPr marL="68584" marR="68584" marT="0" marB="0" anchor="ctr"/>
                </a:tc>
                <a:tc>
                  <a:txBody>
                    <a:bodyPr/>
                    <a:lstStyle/>
                    <a:p>
                      <a:pPr algn="ctr"/>
                      <a:r>
                        <a:rPr lang="en-GB" dirty="0" smtClean="0">
                          <a:solidFill>
                            <a:schemeClr val="tx1">
                              <a:lumMod val="75000"/>
                              <a:lumOff val="25000"/>
                            </a:schemeClr>
                          </a:solidFill>
                        </a:rPr>
                        <a:t>Determined by client</a:t>
                      </a:r>
                      <a:endParaRPr lang="en-GB" dirty="0">
                        <a:solidFill>
                          <a:schemeClr val="tx1">
                            <a:lumMod val="75000"/>
                            <a:lumOff val="25000"/>
                          </a:schemeClr>
                        </a:solidFill>
                      </a:endParaRPr>
                    </a:p>
                  </a:txBody>
                  <a:tcPr/>
                </a:tc>
                <a:tc>
                  <a:txBody>
                    <a:bodyPr/>
                    <a:lstStyle/>
                    <a:p>
                      <a:pPr algn="ctr"/>
                      <a:r>
                        <a:rPr lang="en-GB" sz="1800" kern="1200" dirty="0" smtClean="0">
                          <a:solidFill>
                            <a:srgbClr val="C00000"/>
                          </a:solidFill>
                          <a:latin typeface="+mn-lt"/>
                          <a:ea typeface="+mn-ea"/>
                          <a:cs typeface="+mn-cs"/>
                        </a:rPr>
                        <a:t>Determined by contractor</a:t>
                      </a:r>
                      <a:endParaRPr lang="en-GB" sz="1800" kern="1200" dirty="0">
                        <a:solidFill>
                          <a:srgbClr val="C00000"/>
                        </a:solidFill>
                        <a:latin typeface="+mn-lt"/>
                        <a:ea typeface="+mn-ea"/>
                        <a:cs typeface="+mn-cs"/>
                      </a:endParaRPr>
                    </a:p>
                  </a:txBody>
                  <a:tcPr/>
                </a:tc>
              </a:tr>
            </a:tbl>
          </a:graphicData>
        </a:graphic>
      </p:graphicFrame>
    </p:spTree>
    <p:extLst>
      <p:ext uri="{BB962C8B-B14F-4D97-AF65-F5344CB8AC3E}">
        <p14:creationId xmlns:p14="http://schemas.microsoft.com/office/powerpoint/2010/main" val="426954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BS 5975</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248923850"/>
              </p:ext>
            </p:extLst>
          </p:nvPr>
        </p:nvGraphicFramePr>
        <p:xfrm>
          <a:off x="628650" y="1825625"/>
          <a:ext cx="8229600" cy="4220268"/>
        </p:xfrm>
        <a:graphic>
          <a:graphicData uri="http://schemas.openxmlformats.org/drawingml/2006/table">
            <a:tbl>
              <a:tblPr firstRow="1" bandRow="1">
                <a:tableStyleId>{5C22544A-7EE6-4342-B048-85BDC9FD1C3A}</a:tableStyleId>
              </a:tblPr>
              <a:tblGrid>
                <a:gridCol w="3023567"/>
                <a:gridCol w="1368152"/>
                <a:gridCol w="1368152"/>
                <a:gridCol w="1296144"/>
                <a:gridCol w="1173585"/>
              </a:tblGrid>
              <a:tr h="370898">
                <a:tc>
                  <a:txBody>
                    <a:bodyPr/>
                    <a:lstStyle/>
                    <a:p>
                      <a:r>
                        <a:rPr lang="en-GB" sz="1800" dirty="0" smtClean="0"/>
                        <a:t>BS 5975</a:t>
                      </a:r>
                      <a:endParaRPr lang="en-GB" sz="1800" dirty="0"/>
                    </a:p>
                  </a:txBody>
                  <a:tcPr marT="45727" marB="45727"/>
                </a:tc>
                <a:tc>
                  <a:txBody>
                    <a:bodyPr/>
                    <a:lstStyle/>
                    <a:p>
                      <a:pPr algn="ctr"/>
                      <a:r>
                        <a:rPr lang="en-GB" sz="1800" dirty="0" smtClean="0"/>
                        <a:t>1982</a:t>
                      </a:r>
                      <a:endParaRPr lang="en-GB" sz="1800" dirty="0"/>
                    </a:p>
                  </a:txBody>
                  <a:tcPr marT="45727" marB="45727"/>
                </a:tc>
                <a:tc>
                  <a:txBody>
                    <a:bodyPr/>
                    <a:lstStyle/>
                    <a:p>
                      <a:pPr algn="ctr"/>
                      <a:r>
                        <a:rPr lang="en-GB" sz="1800" dirty="0" smtClean="0"/>
                        <a:t>1996</a:t>
                      </a:r>
                      <a:endParaRPr lang="en-GB" sz="1800" dirty="0"/>
                    </a:p>
                  </a:txBody>
                  <a:tcPr marT="45727" marB="45727"/>
                </a:tc>
                <a:tc>
                  <a:txBody>
                    <a:bodyPr/>
                    <a:lstStyle/>
                    <a:p>
                      <a:pPr algn="ctr"/>
                      <a:r>
                        <a:rPr lang="en-GB" sz="1800" dirty="0" smtClean="0"/>
                        <a:t>2008</a:t>
                      </a:r>
                      <a:endParaRPr lang="en-GB" sz="1800" dirty="0"/>
                    </a:p>
                  </a:txBody>
                  <a:tcPr marT="45727" marB="45727"/>
                </a:tc>
                <a:tc>
                  <a:txBody>
                    <a:bodyPr/>
                    <a:lstStyle/>
                    <a:p>
                      <a:pPr algn="ctr"/>
                      <a:r>
                        <a:rPr lang="en-GB" sz="1800" dirty="0" smtClean="0"/>
                        <a:t>2019</a:t>
                      </a:r>
                      <a:endParaRPr lang="en-GB" sz="1800" dirty="0"/>
                    </a:p>
                  </a:txBody>
                  <a:tcPr marT="45727" marB="45727"/>
                </a:tc>
              </a:tr>
              <a:tr h="370898">
                <a:tc>
                  <a:txBody>
                    <a:bodyPr/>
                    <a:lstStyle/>
                    <a:p>
                      <a:r>
                        <a:rPr lang="en-GB" sz="1800" dirty="0" smtClean="0">
                          <a:solidFill>
                            <a:schemeClr val="tx1">
                              <a:lumMod val="75000"/>
                              <a:lumOff val="25000"/>
                            </a:schemeClr>
                          </a:solidFill>
                        </a:rPr>
                        <a:t>General and legal</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3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5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20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13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Procedures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3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3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15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49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Materials and components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8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12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23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20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Loads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12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17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26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27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Foundations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4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6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9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6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Design</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13</a:t>
                      </a:r>
                      <a:r>
                        <a:rPr lang="en-GB" sz="1800" baseline="0" dirty="0" smtClean="0">
                          <a:solidFill>
                            <a:schemeClr val="tx1">
                              <a:lumMod val="75000"/>
                              <a:lumOff val="25000"/>
                            </a:schemeClr>
                          </a:solidFill>
                        </a:rPr>
                        <a:t> </a:t>
                      </a:r>
                      <a:r>
                        <a:rPr lang="en-GB" sz="1800" dirty="0" smtClean="0">
                          <a:solidFill>
                            <a:schemeClr val="tx1">
                              <a:lumMod val="75000"/>
                              <a:lumOff val="25000"/>
                            </a:schemeClr>
                          </a:solidFill>
                        </a:rPr>
                        <a:t>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15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43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800"/>
                        </a:spcAft>
                      </a:pPr>
                      <a:r>
                        <a:rPr lang="en-GB" sz="1800" kern="1200">
                          <a:solidFill>
                            <a:schemeClr val="tx1">
                              <a:lumMod val="75000"/>
                              <a:lumOff val="25000"/>
                            </a:schemeClr>
                          </a:solidFill>
                        </a:rPr>
                        <a:t>42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Work on site</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3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5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10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0"/>
                        </a:spcAft>
                      </a:pPr>
                      <a:r>
                        <a:rPr lang="en-GB" sz="1800" kern="1200">
                          <a:solidFill>
                            <a:schemeClr val="tx1">
                              <a:lumMod val="75000"/>
                              <a:lumOff val="25000"/>
                            </a:schemeClr>
                          </a:solidFill>
                        </a:rPr>
                        <a:t>8 pages</a:t>
                      </a:r>
                      <a:endParaRPr lang="en-GB" sz="1800" kern="120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Standard solutions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8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0 pages</a:t>
                      </a:r>
                    </a:p>
                  </a:txBody>
                  <a:tcPr marT="45727" marB="45727"/>
                </a:tc>
                <a:tc>
                  <a:txBody>
                    <a:bodyPr/>
                    <a:lstStyle/>
                    <a:p>
                      <a:pPr marL="0" algn="ctr" defTabSz="914400" rtl="0" eaLnBrk="1" latinLnBrk="0" hangingPunct="1">
                        <a:lnSpc>
                          <a:spcPct val="107000"/>
                        </a:lnSpc>
                        <a:spcAft>
                          <a:spcPts val="0"/>
                        </a:spcAft>
                      </a:pPr>
                      <a:r>
                        <a:rPr lang="en-GB" sz="1800" kern="1200" dirty="0">
                          <a:solidFill>
                            <a:schemeClr val="tx1">
                              <a:lumMod val="75000"/>
                              <a:lumOff val="25000"/>
                            </a:schemeClr>
                          </a:solidFill>
                        </a:rPr>
                        <a:t>0 pages</a:t>
                      </a:r>
                      <a:endParaRPr lang="en-GB" sz="1800" kern="1200" dirty="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Appendices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23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38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58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0"/>
                        </a:spcAft>
                      </a:pPr>
                      <a:r>
                        <a:rPr lang="en-GB" sz="1800" kern="1200" dirty="0">
                          <a:solidFill>
                            <a:schemeClr val="tx1">
                              <a:lumMod val="75000"/>
                              <a:lumOff val="25000"/>
                            </a:schemeClr>
                          </a:solidFill>
                        </a:rPr>
                        <a:t>53 pages</a:t>
                      </a:r>
                      <a:endParaRPr lang="en-GB" sz="1800" kern="1200" dirty="0">
                        <a:solidFill>
                          <a:schemeClr val="tx1">
                            <a:lumMod val="75000"/>
                            <a:lumOff val="25000"/>
                          </a:schemeClr>
                        </a:solidFill>
                        <a:latin typeface="+mn-lt"/>
                        <a:ea typeface="+mn-ea"/>
                        <a:cs typeface="+mn-cs"/>
                      </a:endParaRPr>
                    </a:p>
                  </a:txBody>
                  <a:tcPr/>
                </a:tc>
              </a:tr>
              <a:tr h="370898">
                <a:tc>
                  <a:txBody>
                    <a:bodyPr/>
                    <a:lstStyle/>
                    <a:p>
                      <a:r>
                        <a:rPr lang="en-GB" sz="1800" dirty="0" smtClean="0">
                          <a:solidFill>
                            <a:schemeClr val="tx1">
                              <a:lumMod val="75000"/>
                              <a:lumOff val="25000"/>
                            </a:schemeClr>
                          </a:solidFill>
                        </a:rPr>
                        <a:t>Total, cover to cover</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80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130 pages</a:t>
                      </a:r>
                      <a:endParaRPr lang="en-GB" sz="1800" dirty="0">
                        <a:solidFill>
                          <a:schemeClr val="tx1">
                            <a:lumMod val="75000"/>
                            <a:lumOff val="25000"/>
                          </a:schemeClr>
                        </a:solidFill>
                      </a:endParaRPr>
                    </a:p>
                  </a:txBody>
                  <a:tcPr marT="45727" marB="45727"/>
                </a:tc>
                <a:tc>
                  <a:txBody>
                    <a:bodyPr/>
                    <a:lstStyle/>
                    <a:p>
                      <a:pPr algn="ctr"/>
                      <a:r>
                        <a:rPr lang="en-GB" sz="1800" dirty="0" smtClean="0">
                          <a:solidFill>
                            <a:schemeClr val="tx1">
                              <a:lumMod val="75000"/>
                              <a:lumOff val="25000"/>
                            </a:schemeClr>
                          </a:solidFill>
                        </a:rPr>
                        <a:t>228 pages</a:t>
                      </a:r>
                      <a:endParaRPr lang="en-GB" sz="1800" dirty="0">
                        <a:solidFill>
                          <a:schemeClr val="tx1">
                            <a:lumMod val="75000"/>
                            <a:lumOff val="25000"/>
                          </a:schemeClr>
                        </a:solidFill>
                      </a:endParaRPr>
                    </a:p>
                  </a:txBody>
                  <a:tcPr marT="45727" marB="45727"/>
                </a:tc>
                <a:tc>
                  <a:txBody>
                    <a:bodyPr/>
                    <a:lstStyle/>
                    <a:p>
                      <a:pPr marL="0" algn="ctr" defTabSz="914400" rtl="0" eaLnBrk="1" latinLnBrk="0" hangingPunct="1">
                        <a:lnSpc>
                          <a:spcPct val="107000"/>
                        </a:lnSpc>
                        <a:spcAft>
                          <a:spcPts val="0"/>
                        </a:spcAft>
                      </a:pPr>
                      <a:r>
                        <a:rPr lang="en-GB" sz="1800" kern="1200" dirty="0">
                          <a:solidFill>
                            <a:schemeClr val="tx1">
                              <a:lumMod val="75000"/>
                              <a:lumOff val="25000"/>
                            </a:schemeClr>
                          </a:solidFill>
                        </a:rPr>
                        <a:t>250 pages</a:t>
                      </a:r>
                      <a:endParaRPr lang="en-GB" sz="1800" kern="1200" dirty="0">
                        <a:solidFill>
                          <a:schemeClr val="tx1">
                            <a:lumMod val="75000"/>
                            <a:lumOff val="25000"/>
                          </a:schemeClr>
                        </a:solidFill>
                        <a:latin typeface="+mn-lt"/>
                        <a:ea typeface="+mn-ea"/>
                        <a:cs typeface="+mn-cs"/>
                      </a:endParaRPr>
                    </a:p>
                  </a:txBody>
                  <a:tcPr/>
                </a:tc>
              </a:tr>
            </a:tbl>
          </a:graphicData>
        </a:graphic>
      </p:graphicFrame>
    </p:spTree>
    <p:extLst>
      <p:ext uri="{BB962C8B-B14F-4D97-AF65-F5344CB8AC3E}">
        <p14:creationId xmlns:p14="http://schemas.microsoft.com/office/powerpoint/2010/main" val="8900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5975:2019</a:t>
            </a:r>
          </a:p>
        </p:txBody>
      </p:sp>
      <p:sp>
        <p:nvSpPr>
          <p:cNvPr id="3" name="Content Placeholder 2"/>
          <p:cNvSpPr>
            <a:spLocks noGrp="1"/>
          </p:cNvSpPr>
          <p:nvPr>
            <p:ph idx="1"/>
          </p:nvPr>
        </p:nvSpPr>
        <p:spPr>
          <a:xfrm>
            <a:off x="628650" y="1825624"/>
            <a:ext cx="7886700" cy="4731929"/>
          </a:xfrm>
        </p:spPr>
        <p:txBody>
          <a:bodyPr>
            <a:normAutofit lnSpcReduction="10000"/>
          </a:bodyPr>
          <a:lstStyle/>
          <a:p>
            <a:pPr marL="0" lvl="0" indent="0">
              <a:lnSpc>
                <a:spcPct val="100000"/>
              </a:lnSpc>
              <a:buNone/>
            </a:pPr>
            <a:r>
              <a:rPr lang="en-GB" altLang="en-US" sz="2200" dirty="0">
                <a:solidFill>
                  <a:prstClr val="black">
                    <a:lumMod val="75000"/>
                    <a:lumOff val="25000"/>
                  </a:prstClr>
                </a:solidFill>
              </a:rPr>
              <a:t>Aim of procedures:</a:t>
            </a:r>
          </a:p>
          <a:p>
            <a:pPr>
              <a:lnSpc>
                <a:spcPct val="100000"/>
              </a:lnSpc>
            </a:pPr>
            <a:r>
              <a:rPr lang="en-GB" altLang="en-US" sz="2200" dirty="0">
                <a:solidFill>
                  <a:prstClr val="black">
                    <a:lumMod val="75000"/>
                    <a:lumOff val="25000"/>
                  </a:prstClr>
                </a:solidFill>
              </a:rPr>
              <a:t>Minimise the chance of errors being made, and to</a:t>
            </a:r>
          </a:p>
          <a:p>
            <a:pPr>
              <a:lnSpc>
                <a:spcPct val="100000"/>
              </a:lnSpc>
            </a:pPr>
            <a:r>
              <a:rPr lang="en-GB" altLang="en-US" sz="2200" dirty="0">
                <a:solidFill>
                  <a:prstClr val="black">
                    <a:lumMod val="75000"/>
                    <a:lumOff val="25000"/>
                  </a:prstClr>
                </a:solidFill>
              </a:rPr>
              <a:t>Maximise the chance of errors being discovered</a:t>
            </a:r>
          </a:p>
          <a:p>
            <a:pPr marL="0" lvl="0" indent="0">
              <a:lnSpc>
                <a:spcPct val="100000"/>
              </a:lnSpc>
              <a:buNone/>
            </a:pPr>
            <a:r>
              <a:rPr lang="en-GB" altLang="en-US" sz="2200" dirty="0" smtClean="0">
                <a:solidFill>
                  <a:prstClr val="black">
                    <a:lumMod val="75000"/>
                    <a:lumOff val="25000"/>
                  </a:prstClr>
                </a:solidFill>
              </a:rPr>
              <a:t>BS5975 </a:t>
            </a:r>
            <a:r>
              <a:rPr lang="en-GB" altLang="en-US" sz="2200" dirty="0">
                <a:solidFill>
                  <a:prstClr val="black">
                    <a:lumMod val="75000"/>
                    <a:lumOff val="25000"/>
                  </a:prstClr>
                </a:solidFill>
              </a:rPr>
              <a:t>make specific reference to </a:t>
            </a:r>
          </a:p>
          <a:p>
            <a:pPr marL="342900" lvl="0" indent="-342900">
              <a:lnSpc>
                <a:spcPct val="100000"/>
              </a:lnSpc>
            </a:pPr>
            <a:r>
              <a:rPr lang="en-GB" altLang="en-US" sz="2200" b="1" dirty="0">
                <a:solidFill>
                  <a:prstClr val="black">
                    <a:lumMod val="75000"/>
                    <a:lumOff val="25000"/>
                  </a:prstClr>
                </a:solidFill>
              </a:rPr>
              <a:t>Clients, </a:t>
            </a:r>
          </a:p>
          <a:p>
            <a:pPr marL="342900" lvl="0" indent="-342900">
              <a:lnSpc>
                <a:spcPct val="100000"/>
              </a:lnSpc>
            </a:pPr>
            <a:r>
              <a:rPr lang="en-GB" altLang="en-US" sz="2200" b="1" dirty="0">
                <a:solidFill>
                  <a:prstClr val="black">
                    <a:lumMod val="75000"/>
                    <a:lumOff val="25000"/>
                  </a:prstClr>
                </a:solidFill>
              </a:rPr>
              <a:t>Designers (Principal Designers, Permanent Works Designers and Temporary Works Designers), </a:t>
            </a:r>
          </a:p>
          <a:p>
            <a:pPr marL="342900" lvl="0" indent="-342900">
              <a:lnSpc>
                <a:spcPct val="100000"/>
              </a:lnSpc>
            </a:pPr>
            <a:r>
              <a:rPr lang="en-GB" altLang="en-US" sz="2200" b="1" dirty="0">
                <a:solidFill>
                  <a:prstClr val="black">
                    <a:lumMod val="75000"/>
                    <a:lumOff val="25000"/>
                  </a:prstClr>
                </a:solidFill>
              </a:rPr>
              <a:t>Contractors (Principal Contractors, Contractors and Sub-contractors), </a:t>
            </a:r>
          </a:p>
          <a:p>
            <a:pPr marL="342900" lvl="0" indent="-342900">
              <a:lnSpc>
                <a:spcPct val="100000"/>
              </a:lnSpc>
            </a:pPr>
            <a:r>
              <a:rPr lang="en-GB" altLang="en-US" sz="2200" b="1" dirty="0">
                <a:solidFill>
                  <a:prstClr val="black">
                    <a:lumMod val="75000"/>
                    <a:lumOff val="25000"/>
                  </a:prstClr>
                </a:solidFill>
              </a:rPr>
              <a:t>Suppliers and Manufacturers of temporary works </a:t>
            </a:r>
            <a:r>
              <a:rPr lang="en-GB" altLang="en-US" sz="2200" b="1" dirty="0" smtClean="0">
                <a:solidFill>
                  <a:prstClr val="black">
                    <a:lumMod val="75000"/>
                    <a:lumOff val="25000"/>
                  </a:prstClr>
                </a:solidFill>
              </a:rPr>
              <a:t>equipment</a:t>
            </a:r>
          </a:p>
          <a:p>
            <a:pPr marL="0" lvl="0" indent="0">
              <a:lnSpc>
                <a:spcPct val="100000"/>
              </a:lnSpc>
              <a:buNone/>
            </a:pPr>
            <a:r>
              <a:rPr lang="en-GB" altLang="en-US" sz="2200" dirty="0">
                <a:solidFill>
                  <a:prstClr val="black">
                    <a:lumMod val="75000"/>
                    <a:lumOff val="25000"/>
                  </a:prstClr>
                </a:solidFill>
              </a:rPr>
              <a:t> Many of  the activities required (procedures) are already being carried out “as routine” by competent organisations </a:t>
            </a:r>
          </a:p>
          <a:p>
            <a:pPr marL="0" lvl="0" indent="0">
              <a:lnSpc>
                <a:spcPct val="100000"/>
              </a:lnSpc>
              <a:buNone/>
            </a:pPr>
            <a:endParaRPr lang="en-GB" altLang="en-US" sz="2200" dirty="0">
              <a:solidFill>
                <a:prstClr val="black">
                  <a:lumMod val="75000"/>
                  <a:lumOff val="25000"/>
                </a:prstClr>
              </a:solidFill>
            </a:endParaRPr>
          </a:p>
          <a:p>
            <a:endParaRPr lang="en-GB" dirty="0"/>
          </a:p>
        </p:txBody>
      </p:sp>
    </p:spTree>
    <p:extLst>
      <p:ext uri="{BB962C8B-B14F-4D97-AF65-F5344CB8AC3E}">
        <p14:creationId xmlns:p14="http://schemas.microsoft.com/office/powerpoint/2010/main" val="49047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BS 5975 Specific requirements</a:t>
            </a:r>
          </a:p>
        </p:txBody>
      </p:sp>
      <p:sp>
        <p:nvSpPr>
          <p:cNvPr id="3" name="Content Placeholder 2"/>
          <p:cNvSpPr>
            <a:spLocks noGrp="1"/>
          </p:cNvSpPr>
          <p:nvPr>
            <p:ph sz="half" idx="1"/>
          </p:nvPr>
        </p:nvSpPr>
        <p:spPr/>
        <p:txBody>
          <a:bodyPr>
            <a:noAutofit/>
          </a:bodyPr>
          <a:lstStyle/>
          <a:p>
            <a:pPr marL="0" indent="0">
              <a:lnSpc>
                <a:spcPct val="100000"/>
              </a:lnSpc>
              <a:buNone/>
            </a:pPr>
            <a:r>
              <a:rPr lang="en-GB" sz="2200" dirty="0"/>
              <a:t>Specific requirements </a:t>
            </a:r>
            <a:endParaRPr lang="en-GB" sz="2200" dirty="0"/>
          </a:p>
          <a:p>
            <a:pPr marL="0" indent="0">
              <a:lnSpc>
                <a:spcPct val="100000"/>
              </a:lnSpc>
              <a:buNone/>
            </a:pPr>
            <a:r>
              <a:rPr lang="en-GB" sz="2200" dirty="0" smtClean="0"/>
              <a:t>5</a:t>
            </a:r>
            <a:r>
              <a:rPr lang="en-GB" sz="2200" dirty="0"/>
              <a:t>. Overview of temporary works procedures and training</a:t>
            </a:r>
          </a:p>
          <a:p>
            <a:pPr marL="0" indent="0">
              <a:lnSpc>
                <a:spcPct val="100000"/>
              </a:lnSpc>
              <a:buNone/>
            </a:pPr>
            <a:r>
              <a:rPr lang="en-GB" sz="2200" dirty="0"/>
              <a:t>6. Procedures (relates to all organizations)</a:t>
            </a:r>
          </a:p>
          <a:p>
            <a:pPr marL="0" indent="0">
              <a:lnSpc>
                <a:spcPct val="100000"/>
              </a:lnSpc>
              <a:buNone/>
            </a:pPr>
            <a:r>
              <a:rPr lang="en-GB" sz="2200" b="1" dirty="0">
                <a:solidFill>
                  <a:srgbClr val="FF0000"/>
                </a:solidFill>
              </a:rPr>
              <a:t>7. Clients’ Procedures</a:t>
            </a:r>
          </a:p>
          <a:p>
            <a:pPr marL="0" indent="0">
              <a:lnSpc>
                <a:spcPct val="100000"/>
              </a:lnSpc>
              <a:buNone/>
            </a:pPr>
            <a:r>
              <a:rPr lang="en-GB" sz="2200" b="1" dirty="0">
                <a:solidFill>
                  <a:srgbClr val="FF0000"/>
                </a:solidFill>
              </a:rPr>
              <a:t>8. Designers’ Procedures</a:t>
            </a:r>
          </a:p>
          <a:p>
            <a:pPr marL="0" indent="0">
              <a:lnSpc>
                <a:spcPct val="100000"/>
              </a:lnSpc>
              <a:buNone/>
            </a:pPr>
            <a:r>
              <a:rPr lang="en-GB" sz="2200" dirty="0"/>
              <a:t>9. Contractors’ Procedures</a:t>
            </a:r>
          </a:p>
          <a:p>
            <a:pPr marL="0" indent="0">
              <a:lnSpc>
                <a:spcPct val="100000"/>
              </a:lnSpc>
              <a:buNone/>
            </a:pPr>
            <a:r>
              <a:rPr lang="en-GB" sz="2200" dirty="0"/>
              <a:t>10. Supplier/manufacturer </a:t>
            </a:r>
            <a:r>
              <a:rPr lang="en-GB" sz="2200" dirty="0" smtClean="0"/>
              <a:t>Procedures</a:t>
            </a:r>
            <a:endParaRPr lang="en-GB" sz="2200" dirty="0"/>
          </a:p>
        </p:txBody>
      </p:sp>
      <p:sp>
        <p:nvSpPr>
          <p:cNvPr id="4" name="Content Placeholder 3"/>
          <p:cNvSpPr>
            <a:spLocks noGrp="1"/>
          </p:cNvSpPr>
          <p:nvPr>
            <p:ph sz="half" idx="2"/>
          </p:nvPr>
        </p:nvSpPr>
        <p:spPr/>
        <p:txBody>
          <a:bodyPr>
            <a:normAutofit/>
          </a:bodyPr>
          <a:lstStyle/>
          <a:p>
            <a:pPr>
              <a:lnSpc>
                <a:spcPct val="100000"/>
              </a:lnSpc>
            </a:pPr>
            <a:endParaRPr lang="en-GB" sz="2200" dirty="0" smtClean="0"/>
          </a:p>
          <a:p>
            <a:pPr>
              <a:lnSpc>
                <a:spcPct val="100000"/>
              </a:lnSpc>
            </a:pPr>
            <a:r>
              <a:rPr lang="en-GB" sz="2200" dirty="0" smtClean="0"/>
              <a:t>Everyone </a:t>
            </a:r>
            <a:r>
              <a:rPr lang="en-GB" sz="2200" dirty="0"/>
              <a:t>engaged in Temporary Works should read the procedural parts in BS5975 (sections 5 – 10) at least once</a:t>
            </a:r>
          </a:p>
          <a:p>
            <a:pPr>
              <a:lnSpc>
                <a:spcPct val="100000"/>
              </a:lnSpc>
            </a:pPr>
            <a:endParaRPr lang="en-GB" sz="2200" dirty="0"/>
          </a:p>
          <a:p>
            <a:pPr>
              <a:lnSpc>
                <a:spcPct val="100000"/>
              </a:lnSpc>
            </a:pPr>
            <a:r>
              <a:rPr lang="en-GB" sz="2200" dirty="0"/>
              <a:t>For others, these are the highlights:</a:t>
            </a:r>
          </a:p>
          <a:p>
            <a:endParaRPr lang="en-GB" dirty="0"/>
          </a:p>
        </p:txBody>
      </p:sp>
    </p:spTree>
    <p:extLst>
      <p:ext uri="{BB962C8B-B14F-4D97-AF65-F5344CB8AC3E}">
        <p14:creationId xmlns:p14="http://schemas.microsoft.com/office/powerpoint/2010/main" val="24680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General ">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FE8FA3-8CFD-4066-BCA1-37833D4F412B}" vid="{3CF20241-DDE7-4ED9-A7C7-998EC2EA4952}"/>
    </a:ext>
  </a:extLst>
</a:theme>
</file>

<file path=ppt/theme/theme2.xml><?xml version="1.0" encoding="utf-8"?>
<a:theme xmlns:a="http://schemas.openxmlformats.org/drawingml/2006/main" name="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FE8FA3-8CFD-4066-BCA1-37833D4F412B}" vid="{9C627190-508D-4D1D-9622-61C037531604}"/>
    </a:ext>
  </a:extLst>
</a:theme>
</file>

<file path=ppt/theme/theme3.xml><?xml version="1.0" encoding="utf-8"?>
<a:theme xmlns:a="http://schemas.openxmlformats.org/drawingml/2006/main" name="highway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FE8FA3-8CFD-4066-BCA1-37833D4F412B}" vid="{84A797DD-55CC-4EDD-AFEA-F532E852CEC1}"/>
    </a:ext>
  </a:extLst>
</a:theme>
</file>

<file path=ppt/theme/theme4.xml><?xml version="1.0" encoding="utf-8"?>
<a:theme xmlns:a="http://schemas.openxmlformats.org/drawingml/2006/main" name="Pow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FE8FA3-8CFD-4066-BCA1-37833D4F412B}" vid="{BD2748A0-3C0D-47CC-B8C1-122FE0544C8C}"/>
    </a:ext>
  </a:extLst>
</a:theme>
</file>

<file path=ppt/theme/theme5.xml><?xml version="1.0" encoding="utf-8"?>
<a:theme xmlns:a="http://schemas.openxmlformats.org/drawingml/2006/main" name="Mar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FE8FA3-8CFD-4066-BCA1-37833D4F412B}" vid="{AAEE8761-501E-446B-844E-221B72DB5EB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Template>
  <TotalTime>159</TotalTime>
  <Words>1646</Words>
  <Application>Microsoft Office PowerPoint</Application>
  <PresentationFormat>On-screen Show (4:3)</PresentationFormat>
  <Paragraphs>268</Paragraphs>
  <Slides>21</Slides>
  <Notes>8</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21</vt:i4>
      </vt:variant>
    </vt:vector>
  </HeadingPairs>
  <TitlesOfParts>
    <vt:vector size="29" baseType="lpstr">
      <vt:lpstr>Arial</vt:lpstr>
      <vt:lpstr>Calibri</vt:lpstr>
      <vt:lpstr>Calibri Light</vt:lpstr>
      <vt:lpstr>General </vt:lpstr>
      <vt:lpstr>Rail</vt:lpstr>
      <vt:lpstr>highways</vt:lpstr>
      <vt:lpstr>Power</vt:lpstr>
      <vt:lpstr>Marine</vt:lpstr>
      <vt:lpstr>Revision to BS5975 </vt:lpstr>
      <vt:lpstr>Revision to BS5975</vt:lpstr>
      <vt:lpstr>PowerPoint Presentation</vt:lpstr>
      <vt:lpstr>PowerPoint Presentation</vt:lpstr>
      <vt:lpstr>PowerPoint Presentation</vt:lpstr>
      <vt:lpstr>Difference between PW and TW</vt:lpstr>
      <vt:lpstr>BS 5975</vt:lpstr>
      <vt:lpstr>BS 5975:2019</vt:lpstr>
      <vt:lpstr>BS 5975 Specific requirements</vt:lpstr>
      <vt:lpstr>BS 5975:2019</vt:lpstr>
      <vt:lpstr>BS 5975:2019</vt:lpstr>
      <vt:lpstr>BS 5975:2019</vt:lpstr>
      <vt:lpstr>BS 5975:2019</vt:lpstr>
      <vt:lpstr>BS 5975:2019</vt:lpstr>
      <vt:lpstr>BS 5975:2019</vt:lpstr>
      <vt:lpstr>BS 5975:2019</vt:lpstr>
      <vt:lpstr>BS 5975:2019</vt:lpstr>
      <vt:lpstr>BS 5975:2019</vt:lpstr>
      <vt:lpstr>BS 5975:2019</vt:lpstr>
      <vt:lpstr>Tony Gee’s Procedure</vt:lpstr>
      <vt:lpstr>Tony Gee’s Procedure</vt:lpstr>
    </vt:vector>
  </TitlesOfParts>
  <Company>Tony Gee and Partners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 guide GN-DP-009 explained</dc:title>
  <dc:creator>Sandra Day</dc:creator>
  <cp:lastModifiedBy>Jim Tod</cp:lastModifiedBy>
  <cp:revision>15</cp:revision>
  <dcterms:created xsi:type="dcterms:W3CDTF">2019-07-22T14:41:03Z</dcterms:created>
  <dcterms:modified xsi:type="dcterms:W3CDTF">2019-07-23T14:38:53Z</dcterms:modified>
</cp:coreProperties>
</file>