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8"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08" autoAdjust="0"/>
    <p:restoredTop sz="56661" autoAdjust="0"/>
  </p:normalViewPr>
  <p:slideViewPr>
    <p:cSldViewPr showGuides="1">
      <p:cViewPr varScale="1">
        <p:scale>
          <a:sx n="41" d="100"/>
          <a:sy n="41" d="100"/>
        </p:scale>
        <p:origin x="2310"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4021138" y="0"/>
            <a:ext cx="3076575" cy="511175"/>
          </a:xfrm>
          <a:prstGeom prst="rect">
            <a:avLst/>
          </a:prstGeom>
        </p:spPr>
        <p:txBody>
          <a:bodyPr vert="horz" lIns="91440" tIns="45720" rIns="91440" bIns="45720" rtlCol="0"/>
          <a:lstStyle>
            <a:lvl1pPr algn="r">
              <a:defRPr sz="1200"/>
            </a:lvl1pPr>
          </a:lstStyle>
          <a:p>
            <a:fld id="{23DB6A4E-6162-45CD-8BAA-E6FECADD53D3}" type="datetimeFigureOut">
              <a:rPr lang="en-GB" smtClean="0"/>
              <a:pPr/>
              <a:t>09/06/2020</a:t>
            </a:fld>
            <a:endParaRPr lang="en-GB"/>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9613" y="4860925"/>
            <a:ext cx="5680075" cy="4605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850"/>
            <a:ext cx="3076575" cy="5111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4021138" y="9721850"/>
            <a:ext cx="3076575" cy="511175"/>
          </a:xfrm>
          <a:prstGeom prst="rect">
            <a:avLst/>
          </a:prstGeom>
        </p:spPr>
        <p:txBody>
          <a:bodyPr vert="horz" lIns="91440" tIns="45720" rIns="91440" bIns="45720" rtlCol="0" anchor="b"/>
          <a:lstStyle>
            <a:lvl1pPr algn="r">
              <a:defRPr sz="1200"/>
            </a:lvl1pPr>
          </a:lstStyle>
          <a:p>
            <a:fld id="{31769E8E-A5C7-4FC8-8BD7-214BE7F7BCFC}" type="slidenum">
              <a:rPr lang="en-GB" smtClean="0"/>
              <a:pPr/>
              <a:t>‹#›</a:t>
            </a:fld>
            <a:endParaRPr lang="en-GB"/>
          </a:p>
        </p:txBody>
      </p:sp>
    </p:spTree>
    <p:extLst>
      <p:ext uri="{BB962C8B-B14F-4D97-AF65-F5344CB8AC3E}">
        <p14:creationId xmlns:p14="http://schemas.microsoft.com/office/powerpoint/2010/main" val="1316725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highwayssafetyhub.com/"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holding screen,</a:t>
            </a:r>
            <a:r>
              <a:rPr lang="en-GB" baseline="0" dirty="0"/>
              <a:t> so people dialling in know they are in the right place!</a:t>
            </a:r>
            <a:endParaRPr lang="en-GB" dirty="0"/>
          </a:p>
        </p:txBody>
      </p:sp>
      <p:sp>
        <p:nvSpPr>
          <p:cNvPr id="4" name="Slide Number Placeholder 3"/>
          <p:cNvSpPr>
            <a:spLocks noGrp="1"/>
          </p:cNvSpPr>
          <p:nvPr>
            <p:ph type="sldNum" sz="quarter" idx="10"/>
          </p:nvPr>
        </p:nvSpPr>
        <p:spPr/>
        <p:txBody>
          <a:bodyPr/>
          <a:lstStyle/>
          <a:p>
            <a:fld id="{31769E8E-A5C7-4FC8-8BD7-214BE7F7BCFC}" type="slidenum">
              <a:rPr lang="en-GB" smtClean="0"/>
              <a:pPr/>
              <a:t>1</a:t>
            </a:fld>
            <a:endParaRPr lang="en-GB"/>
          </a:p>
        </p:txBody>
      </p:sp>
    </p:spTree>
    <p:extLst>
      <p:ext uri="{BB962C8B-B14F-4D97-AF65-F5344CB8AC3E}">
        <p14:creationId xmlns:p14="http://schemas.microsoft.com/office/powerpoint/2010/main" val="2801103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fontAlgn="base">
              <a:spcAft>
                <a:spcPct val="0"/>
              </a:spcAft>
              <a:buNone/>
            </a:pPr>
            <a:r>
              <a:rPr lang="en-GB" altLang="en-US" sz="1200" kern="0" dirty="0">
                <a:solidFill>
                  <a:srgbClr val="000000"/>
                </a:solidFill>
                <a:latin typeface="Arial"/>
                <a:cs typeface="+mn-cs"/>
              </a:rPr>
              <a:t>Sadly,</a:t>
            </a:r>
            <a:r>
              <a:rPr lang="en-GB" altLang="en-US" sz="1200" kern="0" baseline="0" dirty="0">
                <a:solidFill>
                  <a:srgbClr val="000000"/>
                </a:solidFill>
                <a:latin typeface="Arial"/>
                <a:cs typeface="+mn-cs"/>
              </a:rPr>
              <a:t> t</a:t>
            </a:r>
            <a:r>
              <a:rPr lang="en-GB" altLang="en-US" sz="1200" kern="0" dirty="0">
                <a:solidFill>
                  <a:srgbClr val="000000"/>
                </a:solidFill>
                <a:latin typeface="Arial"/>
                <a:cs typeface="+mn-cs"/>
              </a:rPr>
              <a:t>hese 2 fatalities occurred on Major Projects sites.</a:t>
            </a:r>
          </a:p>
          <a:p>
            <a:pPr marL="0" lvl="0" indent="0" fontAlgn="base">
              <a:spcAft>
                <a:spcPct val="0"/>
              </a:spcAft>
              <a:buNone/>
            </a:pPr>
            <a:endParaRPr lang="en-GB" altLang="en-US" sz="1200" kern="0" dirty="0">
              <a:solidFill>
                <a:srgbClr val="000000"/>
              </a:solidFill>
              <a:latin typeface="Arial"/>
              <a:cs typeface="+mn-cs"/>
            </a:endParaRPr>
          </a:p>
          <a:p>
            <a:pPr marL="0" lvl="0" indent="0" fontAlgn="base">
              <a:spcAft>
                <a:spcPct val="0"/>
              </a:spcAft>
              <a:buNone/>
            </a:pPr>
            <a:r>
              <a:rPr lang="en-GB" altLang="en-US" sz="1200" kern="0" dirty="0">
                <a:solidFill>
                  <a:srgbClr val="000000"/>
                </a:solidFill>
                <a:latin typeface="Arial"/>
                <a:cs typeface="+mn-cs"/>
              </a:rPr>
              <a:t>Ben Collins,</a:t>
            </a:r>
            <a:r>
              <a:rPr lang="en-GB" altLang="en-US" sz="1200" kern="0" baseline="0" dirty="0">
                <a:solidFill>
                  <a:srgbClr val="000000"/>
                </a:solidFill>
                <a:latin typeface="Arial"/>
                <a:cs typeface="+mn-cs"/>
              </a:rPr>
              <a:t> just </a:t>
            </a:r>
            <a:r>
              <a:rPr lang="en-GB" altLang="en-US" sz="1200" kern="0" dirty="0">
                <a:solidFill>
                  <a:srgbClr val="000000"/>
                </a:solidFill>
                <a:latin typeface="Arial"/>
                <a:cs typeface="+mn-cs"/>
              </a:rPr>
              <a:t>28 years old died on 27 July 2015 whilst using a vacuum</a:t>
            </a:r>
            <a:r>
              <a:rPr lang="en-GB" altLang="en-US" sz="1200" kern="0" baseline="0" dirty="0">
                <a:solidFill>
                  <a:srgbClr val="000000"/>
                </a:solidFill>
                <a:latin typeface="Arial"/>
                <a:cs typeface="+mn-cs"/>
              </a:rPr>
              <a:t> excavator.</a:t>
            </a:r>
            <a:r>
              <a:rPr lang="en-GB" altLang="en-US" sz="1200" kern="0" dirty="0">
                <a:solidFill>
                  <a:srgbClr val="000000"/>
                </a:solidFill>
                <a:latin typeface="Arial"/>
                <a:cs typeface="+mn-cs"/>
              </a:rPr>
              <a:t> </a:t>
            </a:r>
          </a:p>
          <a:p>
            <a:pPr marL="0" lvl="0" indent="0" fontAlgn="base">
              <a:spcAft>
                <a:spcPct val="0"/>
              </a:spcAft>
              <a:buNone/>
            </a:pPr>
            <a:endParaRPr lang="en-GB" altLang="en-US" sz="1200" kern="0" dirty="0">
              <a:solidFill>
                <a:srgbClr val="000000"/>
              </a:solidFill>
              <a:latin typeface="Arial"/>
              <a:cs typeface="+mn-cs"/>
            </a:endParaRPr>
          </a:p>
          <a:p>
            <a:pPr marL="0" lvl="0" indent="0" fontAlgn="base">
              <a:spcAft>
                <a:spcPct val="0"/>
              </a:spcAft>
              <a:buNone/>
            </a:pPr>
            <a:r>
              <a:rPr lang="en-GB" altLang="en-US" sz="1200" kern="0" dirty="0">
                <a:solidFill>
                  <a:srgbClr val="000000"/>
                </a:solidFill>
                <a:latin typeface="Arial"/>
                <a:cs typeface="+mn-cs"/>
              </a:rPr>
              <a:t>And</a:t>
            </a:r>
          </a:p>
          <a:p>
            <a:pPr marL="0" lvl="0" indent="0" fontAlgn="base">
              <a:spcAft>
                <a:spcPct val="0"/>
              </a:spcAft>
              <a:buNone/>
            </a:pPr>
            <a:endParaRPr lang="en-GB" altLang="en-US" sz="1200" kern="0" dirty="0">
              <a:solidFill>
                <a:srgbClr val="000000"/>
              </a:solidFill>
              <a:latin typeface="Arial"/>
              <a:cs typeface="+mn-cs"/>
            </a:endParaRPr>
          </a:p>
          <a:p>
            <a:pPr marL="0" lvl="0" indent="0" fontAlgn="base">
              <a:spcAft>
                <a:spcPct val="0"/>
              </a:spcAft>
              <a:buNone/>
            </a:pPr>
            <a:r>
              <a:rPr lang="en-GB" altLang="en-US" sz="1200" kern="0" dirty="0">
                <a:solidFill>
                  <a:srgbClr val="000000"/>
                </a:solidFill>
                <a:latin typeface="Arial"/>
                <a:cs typeface="+mn-cs"/>
              </a:rPr>
              <a:t>Robert English a 47 year old father of 3 died on 10 October 2016 when struck by a dump truck</a:t>
            </a:r>
          </a:p>
          <a:p>
            <a:pPr marL="0" lvl="0" indent="0" fontAlgn="base">
              <a:spcAft>
                <a:spcPct val="0"/>
              </a:spcAft>
              <a:buNone/>
            </a:pPr>
            <a:endParaRPr lang="en-GB" altLang="en-US" sz="1200" kern="0" dirty="0">
              <a:solidFill>
                <a:srgbClr val="000000"/>
              </a:solidFill>
              <a:latin typeface="Arial"/>
              <a:cs typeface="+mn-cs"/>
            </a:endParaRPr>
          </a:p>
          <a:p>
            <a:pPr marL="0" lvl="0" indent="0" fontAlgn="base">
              <a:spcAft>
                <a:spcPct val="0"/>
              </a:spcAft>
              <a:buNone/>
            </a:pPr>
            <a:r>
              <a:rPr lang="en-GB" altLang="en-US" sz="1200" kern="0" dirty="0">
                <a:solidFill>
                  <a:srgbClr val="000000"/>
                </a:solidFill>
                <a:latin typeface="Arial"/>
                <a:cs typeface="+mn-cs"/>
              </a:rPr>
              <a:t>The impact of these deaths on their families is immeasurable.</a:t>
            </a:r>
          </a:p>
          <a:p>
            <a:pPr marL="0" lvl="0" indent="0" fontAlgn="base">
              <a:spcAft>
                <a:spcPct val="0"/>
              </a:spcAft>
              <a:buNone/>
            </a:pPr>
            <a:endParaRPr lang="en-GB" altLang="en-US" sz="1200" kern="0" dirty="0">
              <a:solidFill>
                <a:srgbClr val="000000"/>
              </a:solidFill>
              <a:latin typeface="Arial"/>
              <a:cs typeface="+mn-cs"/>
            </a:endParaRPr>
          </a:p>
          <a:p>
            <a:pPr marL="0" lvl="0" indent="0" fontAlgn="base">
              <a:spcAft>
                <a:spcPct val="0"/>
              </a:spcAft>
              <a:buNone/>
            </a:pPr>
            <a:r>
              <a:rPr lang="en-GB" altLang="en-US" sz="1200" kern="0" dirty="0">
                <a:solidFill>
                  <a:srgbClr val="000000"/>
                </a:solidFill>
                <a:latin typeface="Arial"/>
                <a:cs typeface="+mn-cs"/>
              </a:rPr>
              <a:t>We all still have a lot of work to do in order to keep our teams</a:t>
            </a:r>
            <a:r>
              <a:rPr lang="en-GB" altLang="en-US" sz="1200" kern="0" baseline="0" dirty="0">
                <a:solidFill>
                  <a:srgbClr val="000000"/>
                </a:solidFill>
                <a:latin typeface="Arial"/>
                <a:cs typeface="+mn-cs"/>
              </a:rPr>
              <a:t> safe.</a:t>
            </a:r>
            <a:r>
              <a:rPr lang="en-GB" altLang="en-US" sz="1200" kern="0" dirty="0">
                <a:solidFill>
                  <a:srgbClr val="000000"/>
                </a:solidFill>
                <a:latin typeface="Arial"/>
                <a:cs typeface="+mn-cs"/>
              </a:rPr>
              <a:t> </a:t>
            </a:r>
          </a:p>
          <a:p>
            <a:endParaRPr lang="en-GB" dirty="0"/>
          </a:p>
        </p:txBody>
      </p:sp>
      <p:sp>
        <p:nvSpPr>
          <p:cNvPr id="4" name="Slide Number Placeholder 3"/>
          <p:cNvSpPr>
            <a:spLocks noGrp="1"/>
          </p:cNvSpPr>
          <p:nvPr>
            <p:ph type="sldNum" sz="quarter" idx="10"/>
          </p:nvPr>
        </p:nvSpPr>
        <p:spPr/>
        <p:txBody>
          <a:bodyPr/>
          <a:lstStyle/>
          <a:p>
            <a:fld id="{31769E8E-A5C7-4FC8-8BD7-214BE7F7BCFC}" type="slidenum">
              <a:rPr lang="en-GB" smtClean="0"/>
              <a:pPr/>
              <a:t>11</a:t>
            </a:fld>
            <a:endParaRPr lang="en-GB"/>
          </a:p>
        </p:txBody>
      </p:sp>
    </p:spTree>
    <p:extLst>
      <p:ext uri="{BB962C8B-B14F-4D97-AF65-F5344CB8AC3E}">
        <p14:creationId xmlns:p14="http://schemas.microsoft.com/office/powerpoint/2010/main" val="461193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a:t>
            </a:r>
            <a:r>
              <a:rPr lang="en-GB" baseline="0" dirty="0"/>
              <a:t> where can you find the raising the bar guidance ?</a:t>
            </a:r>
          </a:p>
          <a:p>
            <a:endParaRPr lang="en-GB" baseline="0" dirty="0"/>
          </a:p>
          <a:p>
            <a:r>
              <a:rPr lang="en-GB" baseline="0" dirty="0"/>
              <a:t>They can be found on the HE Portal H&amp;S pages</a:t>
            </a:r>
          </a:p>
          <a:p>
            <a:endParaRPr lang="en-GB" baseline="0" dirty="0"/>
          </a:p>
          <a:p>
            <a:r>
              <a:rPr lang="en-GB" baseline="0" dirty="0"/>
              <a:t>They are hosted on GOV.uk</a:t>
            </a:r>
          </a:p>
          <a:p>
            <a:endParaRPr lang="en-GB" baseline="0" dirty="0"/>
          </a:p>
          <a:p>
            <a:r>
              <a:rPr lang="en-GB" baseline="0" dirty="0"/>
              <a:t>The delivery partners have set up www.highwayssafetyhub.com </a:t>
            </a:r>
          </a:p>
          <a:p>
            <a:endParaRPr lang="en-GB" baseline="0" dirty="0"/>
          </a:p>
          <a:p>
            <a:r>
              <a:rPr lang="en-GB" baseline="0" dirty="0"/>
              <a:t>We are now going to look in depth at what the raising the bar guidance contains by looking at B7 Service Avoidance.</a:t>
            </a:r>
            <a:endParaRPr lang="en-GB" dirty="0"/>
          </a:p>
        </p:txBody>
      </p:sp>
      <p:sp>
        <p:nvSpPr>
          <p:cNvPr id="4" name="Slide Number Placeholder 3"/>
          <p:cNvSpPr>
            <a:spLocks noGrp="1"/>
          </p:cNvSpPr>
          <p:nvPr>
            <p:ph type="sldNum" sz="quarter" idx="10"/>
          </p:nvPr>
        </p:nvSpPr>
        <p:spPr/>
        <p:txBody>
          <a:bodyPr/>
          <a:lstStyle/>
          <a:p>
            <a:fld id="{31769E8E-A5C7-4FC8-8BD7-214BE7F7BCFC}" type="slidenum">
              <a:rPr lang="en-GB" smtClean="0"/>
              <a:pPr/>
              <a:t>12</a:t>
            </a:fld>
            <a:endParaRPr lang="en-GB"/>
          </a:p>
        </p:txBody>
      </p:sp>
    </p:spTree>
    <p:extLst>
      <p:ext uri="{BB962C8B-B14F-4D97-AF65-F5344CB8AC3E}">
        <p14:creationId xmlns:p14="http://schemas.microsoft.com/office/powerpoint/2010/main" val="461193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Expand on contents using overhead protection as an example;</a:t>
            </a:r>
          </a:p>
          <a:p>
            <a:r>
              <a:rPr lang="en-GB" dirty="0"/>
              <a:t>https://www.gov.uk/government/publications/health-and-safety-for-major-road-schemes-service-avoidance </a:t>
            </a:r>
          </a:p>
          <a:p>
            <a:endParaRPr lang="en-GB" dirty="0"/>
          </a:p>
          <a:p>
            <a:r>
              <a:rPr lang="en-GB" dirty="0"/>
              <a:t>All our Raising the Bar Documents follow</a:t>
            </a:r>
            <a:r>
              <a:rPr lang="en-GB" baseline="0" dirty="0"/>
              <a:t> a simple similar structure</a:t>
            </a:r>
          </a:p>
          <a:p>
            <a:r>
              <a:rPr lang="en-GB" baseline="0" dirty="0"/>
              <a:t>Objective – This is the overarching goal of the document, who it applies to and what we expect</a:t>
            </a:r>
          </a:p>
          <a:p>
            <a:r>
              <a:rPr lang="en-GB" baseline="0" dirty="0"/>
              <a:t>Background – This gives an introduction of why this particular topic set was chosen. Its either through incident rates, poor audit findings or a general sense by the group that a particular topic requires standardising. </a:t>
            </a:r>
          </a:p>
          <a:p>
            <a:r>
              <a:rPr lang="en-GB" baseline="0" dirty="0"/>
              <a:t>The document then sets out the minimum and desirable requirements expected on Highways England sites. Some of the earlier documents like raising the bar 1 Plant and Equipment are quite clear on what is minimum and what is desirable however as the documents have matured many of the documents follow a process such as Plan, Organise, Control and Monitor. In these documents it is clear what is minimum and what is desirable through the language that is used such as must or consider. As Phil mentioned earlier the minimum requirements are just that and sites should be aiming to meet the desirable elements overtime and in fact continually aim higher so that the next revision of the documents can be raised further.</a:t>
            </a:r>
            <a:endParaRPr lang="en-GB" dirty="0"/>
          </a:p>
          <a:p>
            <a:r>
              <a:rPr lang="en-GB" baseline="0" dirty="0"/>
              <a:t>References – Finally the document provides links and references to other industry guidance and material for further.</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31769E8E-A5C7-4FC8-8BD7-214BE7F7BCFC}" type="slidenum">
              <a:rPr lang="en-GB" smtClean="0"/>
              <a:pPr/>
              <a:t>13</a:t>
            </a:fld>
            <a:endParaRPr lang="en-GB"/>
          </a:p>
        </p:txBody>
      </p:sp>
    </p:spTree>
    <p:extLst>
      <p:ext uri="{BB962C8B-B14F-4D97-AF65-F5344CB8AC3E}">
        <p14:creationId xmlns:p14="http://schemas.microsoft.com/office/powerpoint/2010/main" val="4611930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It should worth mentioning</a:t>
            </a:r>
            <a:r>
              <a:rPr lang="en-GB" b="0" baseline="0" dirty="0"/>
              <a:t> at this point that Raising the Bars are not there to replace or regurgitate current industry guidance or provide a management system for the DP. How Raising the Bar 9 – Service Avoidance differs from guidance such as HSG47 from the HSE is the RTB tries to go beyond the minimum. Unfortunately whilst this image is staged for the cover of HSG47 it is far too often a real example. As we were writing RTB9 there was a court case being reported following an incident in </a:t>
            </a:r>
            <a:r>
              <a:rPr lang="en-GB" dirty="0"/>
              <a:t>August </a:t>
            </a:r>
            <a:r>
              <a:rPr lang="en-GB" b="0" baseline="0" dirty="0"/>
              <a:t>2011 where a </a:t>
            </a:r>
            <a:r>
              <a:rPr lang="en-GB" dirty="0"/>
              <a:t>worker was burned by a ‘jet of fire’ when a steel pin he was driving into the pavement made contact with a 415 volt underground electricity cable. Thankfully the</a:t>
            </a:r>
            <a:r>
              <a:rPr lang="en-GB" baseline="0" dirty="0"/>
              <a:t> </a:t>
            </a:r>
            <a:r>
              <a:rPr lang="en-GB" dirty="0"/>
              <a:t>workman escaped with minor burns to his arms and eyebrows. </a:t>
            </a:r>
          </a:p>
          <a:p>
            <a:endParaRPr lang="en-GB" dirty="0"/>
          </a:p>
          <a:p>
            <a:r>
              <a:rPr lang="en-GB" dirty="0"/>
              <a:t>http://www.shponline.co.uk/underground-cable-strike-caused-jet-of-fire/</a:t>
            </a:r>
          </a:p>
          <a:p>
            <a:endParaRPr lang="en-GB" dirty="0"/>
          </a:p>
          <a:p>
            <a:r>
              <a:rPr lang="en-GB" dirty="0"/>
              <a:t>Birmingham Magistrates fined the workers employers £2,500 and ordered to pay costs of £4,727.</a:t>
            </a:r>
            <a:r>
              <a:rPr lang="en-GB" baseline="0" dirty="0"/>
              <a:t> A</a:t>
            </a:r>
            <a:r>
              <a:rPr lang="en-GB" dirty="0"/>
              <a:t>fter the hearing, HSE inspector Paul Thompson said:</a:t>
            </a:r>
          </a:p>
          <a:p>
            <a:r>
              <a:rPr lang="en-GB" dirty="0"/>
              <a:t>“The worker is very lucky to be alive. It is only because he was able to quickly jump back from the blast and extinguish the fire that he wasn’t electrocuted. As he struck the pin it caused a ‘Roman Candle’ effect of fire and sparks to erupt from the ground, sending a jet of fire up from the pin. </a:t>
            </a:r>
          </a:p>
          <a:p>
            <a:endParaRPr lang="en-GB" dirty="0"/>
          </a:p>
          <a:p>
            <a:r>
              <a:rPr lang="en-GB" dirty="0"/>
              <a:t>But </a:t>
            </a:r>
            <a:r>
              <a:rPr lang="en-GB" baseline="0" dirty="0"/>
              <a:t>what was more interesting was that he followed this up with the statement “</a:t>
            </a:r>
            <a:r>
              <a:rPr lang="en-GB" dirty="0"/>
              <a:t>Using steel pins to penetrate the ground could have been avoided. There are a number of ways of conducting similar work which avoids using steel pins to penetrate the ground.” </a:t>
            </a:r>
          </a:p>
          <a:p>
            <a:endParaRPr lang="en-GB" dirty="0"/>
          </a:p>
          <a:p>
            <a:r>
              <a:rPr lang="en-GB" dirty="0"/>
              <a:t>Because</a:t>
            </a:r>
            <a:r>
              <a:rPr lang="en-GB" baseline="0" dirty="0"/>
              <a:t> of this a couple of our delivery Partners (Carillion, Bam) had already started to ban the use of ferrous pins for setting out so as a result we set this as our lifesaving rule. The Lifesaving Rule doesn’t feature in all Raising the Bars but is in all that pose a significant risk to our workers and the aim is to set a few simple rules that if followed will prevent further injuries. These bold decisions are always up for challenge and this one in particular caused some discussion in regional forums by operational staff with claims that ‘You cant build a road without setting out pins’ Thankfully though many of our delivery partners were up for that challenge……</a:t>
            </a:r>
          </a:p>
          <a:p>
            <a:endParaRPr lang="en-GB" dirty="0"/>
          </a:p>
        </p:txBody>
      </p:sp>
      <p:sp>
        <p:nvSpPr>
          <p:cNvPr id="4" name="Slide Number Placeholder 3"/>
          <p:cNvSpPr>
            <a:spLocks noGrp="1"/>
          </p:cNvSpPr>
          <p:nvPr>
            <p:ph type="sldNum" sz="quarter" idx="10"/>
          </p:nvPr>
        </p:nvSpPr>
        <p:spPr/>
        <p:txBody>
          <a:bodyPr/>
          <a:lstStyle/>
          <a:p>
            <a:fld id="{31769E8E-A5C7-4FC8-8BD7-214BE7F7BCFC}" type="slidenum">
              <a:rPr lang="en-GB" smtClean="0"/>
              <a:pPr/>
              <a:t>14</a:t>
            </a:fld>
            <a:endParaRPr lang="en-GB"/>
          </a:p>
        </p:txBody>
      </p:sp>
    </p:spTree>
    <p:extLst>
      <p:ext uri="{BB962C8B-B14F-4D97-AF65-F5344CB8AC3E}">
        <p14:creationId xmlns:p14="http://schemas.microsoft.com/office/powerpoint/2010/main" val="461193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None</a:t>
            </a:r>
            <a:r>
              <a:rPr lang="en-GB" baseline="0" dirty="0"/>
              <a:t> more so than our A1 </a:t>
            </a:r>
            <a:r>
              <a:rPr lang="en-GB" baseline="0" dirty="0" err="1"/>
              <a:t>Leeming</a:t>
            </a:r>
            <a:r>
              <a:rPr lang="en-GB" baseline="0" dirty="0"/>
              <a:t> to Barton Project</a:t>
            </a:r>
          </a:p>
          <a:p>
            <a:pPr marL="0" indent="0">
              <a:buNone/>
            </a:pPr>
            <a:endParaRPr lang="en-GB" baseline="0" dirty="0"/>
          </a:p>
          <a:p>
            <a:pPr marL="0" indent="0">
              <a:buNone/>
            </a:pPr>
            <a:r>
              <a:rPr lang="en-GB" dirty="0"/>
              <a:t>The A1L2B Project consists of building 20km of new Motorway and 18km of Local Access Road. Which required</a:t>
            </a:r>
            <a:r>
              <a:rPr lang="en-GB" baseline="0" dirty="0"/>
              <a:t> </a:t>
            </a:r>
            <a:r>
              <a:rPr lang="en-GB" dirty="0"/>
              <a:t>600,000 tonne of road surface ~ 1,500 jumbo jets</a:t>
            </a:r>
          </a:p>
          <a:p>
            <a:r>
              <a:rPr lang="en-GB" dirty="0"/>
              <a:t>3 million cubic metres of earth graded and moved ~ 1,100 Olympic swimming pools and the installation of 113km of drainage ~ Newcastle to Ripon</a:t>
            </a:r>
          </a:p>
          <a:p>
            <a:endParaRPr lang="en-GB" baseline="0" dirty="0"/>
          </a:p>
          <a:p>
            <a:r>
              <a:rPr lang="en-GB" baseline="0" dirty="0"/>
              <a:t>By engaging with their key suppliers earlier such as Aggregate Industries the project team identified and introduced s</a:t>
            </a:r>
            <a:r>
              <a:rPr lang="en-GB" sz="1200" b="0" i="0" u="none" strike="noStrike" kern="1200" baseline="0" dirty="0">
                <a:solidFill>
                  <a:schemeClr val="tx1"/>
                </a:solidFill>
                <a:latin typeface="+mn-lt"/>
                <a:ea typeface="+mn-ea"/>
                <a:cs typeface="+mn-cs"/>
              </a:rPr>
              <a:t>pecialist software which allows the pavers on the scheme to lay areas of surfacing that are up to 13m wide and 300mm thick in a single layer. The use of </a:t>
            </a:r>
            <a:r>
              <a:rPr lang="en-GB" dirty="0"/>
              <a:t>Global Positioning System (GPS) and Total Station Position System (TPS) combined with</a:t>
            </a:r>
            <a:r>
              <a:rPr lang="en-GB" baseline="0" dirty="0"/>
              <a:t> the Trimble Survey equipment meant that the A1L2B became the b</a:t>
            </a:r>
            <a:r>
              <a:rPr lang="en-GB" dirty="0"/>
              <a:t>iggest data transfer in Europe with over 1000+ digital models produced.</a:t>
            </a:r>
          </a:p>
        </p:txBody>
      </p:sp>
      <p:sp>
        <p:nvSpPr>
          <p:cNvPr id="4" name="Slide Number Placeholder 3"/>
          <p:cNvSpPr>
            <a:spLocks noGrp="1"/>
          </p:cNvSpPr>
          <p:nvPr>
            <p:ph type="sldNum" sz="quarter" idx="10"/>
          </p:nvPr>
        </p:nvSpPr>
        <p:spPr/>
        <p:txBody>
          <a:bodyPr/>
          <a:lstStyle/>
          <a:p>
            <a:fld id="{31769E8E-A5C7-4FC8-8BD7-214BE7F7BCFC}" type="slidenum">
              <a:rPr lang="en-GB" smtClean="0"/>
              <a:pPr/>
              <a:t>15</a:t>
            </a:fld>
            <a:endParaRPr lang="en-GB"/>
          </a:p>
        </p:txBody>
      </p:sp>
    </p:spTree>
    <p:extLst>
      <p:ext uri="{BB962C8B-B14F-4D97-AF65-F5344CB8AC3E}">
        <p14:creationId xmlns:p14="http://schemas.microsoft.com/office/powerpoint/2010/main" val="461193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The key benefit of this means there is no need to set out therefore not only did the project eliminate an estimated 25,000 setting out pins it also significantly reduced the need for any interface with our workforce and moving plant and machinery. Whilst it would be difficult to categorically say that this prevented a serious or fatal injury on site it is believed that this decision contributed to their excellent safety record. The A1 </a:t>
            </a:r>
            <a:r>
              <a:rPr lang="en-GB" sz="1200" b="0" i="0" u="none" strike="noStrike" kern="1200" baseline="0" dirty="0" err="1">
                <a:solidFill>
                  <a:schemeClr val="tx1"/>
                </a:solidFill>
                <a:latin typeface="+mn-lt"/>
                <a:ea typeface="+mn-ea"/>
                <a:cs typeface="+mn-cs"/>
              </a:rPr>
              <a:t>Leeming</a:t>
            </a:r>
            <a:r>
              <a:rPr lang="en-GB" sz="1200" b="0" i="0" u="none" strike="noStrike" kern="1200" baseline="0" dirty="0">
                <a:solidFill>
                  <a:schemeClr val="tx1"/>
                </a:solidFill>
                <a:latin typeface="+mn-lt"/>
                <a:ea typeface="+mn-ea"/>
                <a:cs typeface="+mn-cs"/>
              </a:rPr>
              <a:t> to Barton Improvement scheme also won this year’s Application of Technology Award at the British Construction Industry (BCI) Awards on the 12th October 2016 for the </a:t>
            </a:r>
            <a:r>
              <a:rPr lang="en-GB" sz="1200" b="0" i="0" u="none" strike="noStrike" kern="1200" baseline="0" dirty="0" err="1">
                <a:solidFill>
                  <a:schemeClr val="tx1"/>
                </a:solidFill>
                <a:latin typeface="+mn-lt"/>
                <a:ea typeface="+mn-ea"/>
                <a:cs typeface="+mn-cs"/>
              </a:rPr>
              <a:t>intiative</a:t>
            </a:r>
            <a:r>
              <a:rPr lang="en-GB" sz="1200" b="0" i="0" u="none" strike="noStrike" kern="1200" baseline="0" dirty="0">
                <a:solidFill>
                  <a:schemeClr val="tx1"/>
                </a:solidFill>
                <a:latin typeface="+mn-lt"/>
                <a:ea typeface="+mn-ea"/>
                <a:cs typeface="+mn-cs"/>
              </a:rPr>
              <a:t>. Further information can be found at: https://bcia.newcivilengineer.com/2016-winners</a:t>
            </a:r>
            <a:endParaRPr lang="en-GB" dirty="0"/>
          </a:p>
          <a:p>
            <a:endParaRPr lang="en-GB" dirty="0"/>
          </a:p>
        </p:txBody>
      </p:sp>
      <p:sp>
        <p:nvSpPr>
          <p:cNvPr id="4" name="Slide Number Placeholder 3"/>
          <p:cNvSpPr>
            <a:spLocks noGrp="1"/>
          </p:cNvSpPr>
          <p:nvPr>
            <p:ph type="sldNum" sz="quarter" idx="10"/>
          </p:nvPr>
        </p:nvSpPr>
        <p:spPr/>
        <p:txBody>
          <a:bodyPr/>
          <a:lstStyle/>
          <a:p>
            <a:fld id="{31769E8E-A5C7-4FC8-8BD7-214BE7F7BCFC}" type="slidenum">
              <a:rPr lang="en-GB" smtClean="0"/>
              <a:pPr/>
              <a:t>16</a:t>
            </a:fld>
            <a:endParaRPr lang="en-GB"/>
          </a:p>
        </p:txBody>
      </p:sp>
    </p:spTree>
    <p:extLst>
      <p:ext uri="{BB962C8B-B14F-4D97-AF65-F5344CB8AC3E}">
        <p14:creationId xmlns:p14="http://schemas.microsoft.com/office/powerpoint/2010/main" val="2836861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a:t>
            </a:r>
            <a:r>
              <a:rPr lang="en-GB" baseline="0" dirty="0"/>
              <a:t> you, Mark</a:t>
            </a:r>
          </a:p>
          <a:p>
            <a:endParaRPr lang="en-GB" baseline="0" dirty="0"/>
          </a:p>
          <a:p>
            <a:r>
              <a:rPr lang="en-GB" baseline="0" dirty="0"/>
              <a:t>So what do you need to do with the raising the bar guidance ?</a:t>
            </a:r>
            <a:endParaRPr lang="en-GB" dirty="0"/>
          </a:p>
          <a:p>
            <a:endParaRPr lang="en-GB" dirty="0"/>
          </a:p>
          <a:p>
            <a:r>
              <a:rPr lang="en-GB" sz="1200" dirty="0"/>
              <a:t>You need to know what they are and where to find them</a:t>
            </a:r>
            <a:r>
              <a:rPr lang="en-GB" sz="1200" baseline="0" dirty="0"/>
              <a:t> – familiarise yourself with the layout and content in particular the minimum requirements.</a:t>
            </a:r>
          </a:p>
          <a:p>
            <a:endParaRPr lang="en-GB" sz="1200" dirty="0"/>
          </a:p>
          <a:p>
            <a:r>
              <a:rPr lang="en-GB" sz="1200" dirty="0"/>
              <a:t>Your responsibility to make sure they are applied on your sites</a:t>
            </a:r>
            <a:r>
              <a:rPr lang="en-GB" sz="1200" baseline="0" dirty="0"/>
              <a:t> – Champion them on your sites and make sure they are being used to meet the minimum requirements </a:t>
            </a:r>
          </a:p>
          <a:p>
            <a:endParaRPr lang="en-GB" sz="1200" dirty="0"/>
          </a:p>
          <a:p>
            <a:r>
              <a:rPr lang="en-GB" sz="1200" dirty="0"/>
              <a:t>Address inspection non conformances effectively</a:t>
            </a:r>
            <a:r>
              <a:rPr lang="en-GB" sz="1200" baseline="0" dirty="0"/>
              <a:t> – In conjunction with legislation and HE standards the raising the bar guides detail what is expected during inspections and remember these solutions have been developed by our delivery partners so you should be ‘pushing against an open door’</a:t>
            </a:r>
          </a:p>
          <a:p>
            <a:endParaRPr lang="en-GB" sz="1200" dirty="0"/>
          </a:p>
          <a:p>
            <a:r>
              <a:rPr lang="en-GB" sz="1200" dirty="0"/>
              <a:t>Use safety leadership tours and excellence wheel / safety maturity assessments as opportunities to check</a:t>
            </a:r>
            <a:r>
              <a:rPr lang="en-GB" sz="1200" baseline="0" dirty="0"/>
              <a:t> – the raising the bar guidance can be used as an H&amp;S leadership tool.</a:t>
            </a:r>
            <a:endParaRPr lang="en-GB" sz="1200" dirty="0"/>
          </a:p>
          <a:p>
            <a:endParaRPr lang="en-GB" dirty="0"/>
          </a:p>
          <a:p>
            <a:endParaRPr lang="en-GB" dirty="0"/>
          </a:p>
        </p:txBody>
      </p:sp>
      <p:sp>
        <p:nvSpPr>
          <p:cNvPr id="4" name="Slide Number Placeholder 3"/>
          <p:cNvSpPr>
            <a:spLocks noGrp="1"/>
          </p:cNvSpPr>
          <p:nvPr>
            <p:ph type="sldNum" sz="quarter" idx="10"/>
          </p:nvPr>
        </p:nvSpPr>
        <p:spPr/>
        <p:txBody>
          <a:bodyPr/>
          <a:lstStyle/>
          <a:p>
            <a:fld id="{31769E8E-A5C7-4FC8-8BD7-214BE7F7BCFC}" type="slidenum">
              <a:rPr lang="en-GB" smtClean="0"/>
              <a:pPr/>
              <a:t>17</a:t>
            </a:fld>
            <a:endParaRPr lang="en-GB"/>
          </a:p>
        </p:txBody>
      </p:sp>
    </p:spTree>
    <p:extLst>
      <p:ext uri="{BB962C8B-B14F-4D97-AF65-F5344CB8AC3E}">
        <p14:creationId xmlns:p14="http://schemas.microsoft.com/office/powerpoint/2010/main" val="461193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a:t>
            </a:r>
            <a:r>
              <a:rPr lang="en-GB" baseline="0" dirty="0"/>
              <a:t> following people are able to provide support;</a:t>
            </a:r>
            <a:endParaRPr lang="en-GB" dirty="0"/>
          </a:p>
          <a:p>
            <a:endParaRPr lang="en-GB" dirty="0"/>
          </a:p>
          <a:p>
            <a:r>
              <a:rPr lang="en-GB" dirty="0"/>
              <a:t>Each organisation</a:t>
            </a:r>
            <a:r>
              <a:rPr lang="en-GB" baseline="0" dirty="0"/>
              <a:t> has a h</a:t>
            </a:r>
            <a:r>
              <a:rPr lang="en-GB" dirty="0"/>
              <a:t>ub delivery partner champion, who are highways H&amp;S specialists.</a:t>
            </a:r>
          </a:p>
          <a:p>
            <a:endParaRPr lang="en-GB" dirty="0"/>
          </a:p>
          <a:p>
            <a:r>
              <a:rPr lang="en-GB" dirty="0"/>
              <a:t>Each project will have delivery partner H&amp;S advisors who are in direct contact with the champions</a:t>
            </a:r>
          </a:p>
          <a:p>
            <a:endParaRPr lang="en-GB" dirty="0"/>
          </a:p>
          <a:p>
            <a:r>
              <a:rPr lang="en-GB" dirty="0"/>
              <a:t>Our Highways England H&amp;S advisors</a:t>
            </a:r>
          </a:p>
          <a:p>
            <a:endParaRPr lang="en-GB" dirty="0"/>
          </a:p>
          <a:p>
            <a:endParaRPr lang="en-GB" dirty="0"/>
          </a:p>
          <a:p>
            <a:r>
              <a:rPr lang="en-GB" dirty="0"/>
              <a:t>Link to useful contacts;</a:t>
            </a:r>
          </a:p>
          <a:p>
            <a:r>
              <a:rPr lang="en-GB" dirty="0"/>
              <a:t>http://www.highwayssafetyhub.com/contact.html </a:t>
            </a:r>
          </a:p>
        </p:txBody>
      </p:sp>
      <p:sp>
        <p:nvSpPr>
          <p:cNvPr id="4" name="Slide Number Placeholder 3"/>
          <p:cNvSpPr>
            <a:spLocks noGrp="1"/>
          </p:cNvSpPr>
          <p:nvPr>
            <p:ph type="sldNum" sz="quarter" idx="10"/>
          </p:nvPr>
        </p:nvSpPr>
        <p:spPr/>
        <p:txBody>
          <a:bodyPr/>
          <a:lstStyle/>
          <a:p>
            <a:fld id="{31769E8E-A5C7-4FC8-8BD7-214BE7F7BCFC}" type="slidenum">
              <a:rPr lang="en-GB" smtClean="0"/>
              <a:pPr/>
              <a:t>18</a:t>
            </a:fld>
            <a:endParaRPr lang="en-GB"/>
          </a:p>
        </p:txBody>
      </p:sp>
    </p:spTree>
    <p:extLst>
      <p:ext uri="{BB962C8B-B14F-4D97-AF65-F5344CB8AC3E}">
        <p14:creationId xmlns:p14="http://schemas.microsoft.com/office/powerpoint/2010/main" val="4611930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a:t>
            </a:r>
            <a:r>
              <a:rPr lang="en-GB" baseline="0" dirty="0"/>
              <a:t> are;</a:t>
            </a:r>
          </a:p>
          <a:p>
            <a:endParaRPr lang="en-GB" baseline="0" dirty="0"/>
          </a:p>
          <a:p>
            <a:pPr marL="171450" indent="-171450">
              <a:buFontTx/>
              <a:buChar char="-"/>
            </a:pPr>
            <a:r>
              <a:rPr lang="en-GB" baseline="0" dirty="0"/>
              <a:t>Supporting the Highways England Home Safe &amp; Well approach</a:t>
            </a:r>
          </a:p>
          <a:p>
            <a:pPr marL="171450" indent="-171450">
              <a:buFontTx/>
              <a:buChar char="-"/>
            </a:pPr>
            <a:r>
              <a:rPr lang="en-GB" baseline="0" dirty="0"/>
              <a:t>Supporting the Supply Chain Safety Leadership Group working groups; Accident Investigation, Safety Passport, IPV &amp; TM Incursions, Mental Health, Safety in Design, Safe use of Plant, Utility Strike Avoidance, 60mph in roadworks</a:t>
            </a:r>
          </a:p>
          <a:p>
            <a:pPr marL="171450" indent="-171450">
              <a:buFontTx/>
              <a:buNone/>
            </a:pPr>
            <a:r>
              <a:rPr lang="en-GB" baseline="0" dirty="0"/>
              <a:t>- Reviewing RTB with the Risk Champions and HE H&amp;S team. </a:t>
            </a:r>
            <a:r>
              <a:rPr lang="en-GB" dirty="0"/>
              <a:t>We will be sharing lessons learnt during</a:t>
            </a:r>
            <a:r>
              <a:rPr lang="en-GB" baseline="0" dirty="0"/>
              <a:t> the</a:t>
            </a:r>
            <a:r>
              <a:rPr lang="en-GB" dirty="0"/>
              <a:t> implementation</a:t>
            </a:r>
            <a:r>
              <a:rPr lang="en-GB" baseline="0" dirty="0"/>
              <a:t> of RTB and feedback from H&amp;S inspections and current incident trends.</a:t>
            </a:r>
            <a:endParaRPr lang="en-GB" dirty="0"/>
          </a:p>
        </p:txBody>
      </p:sp>
      <p:sp>
        <p:nvSpPr>
          <p:cNvPr id="4" name="Slide Number Placeholder 3"/>
          <p:cNvSpPr>
            <a:spLocks noGrp="1"/>
          </p:cNvSpPr>
          <p:nvPr>
            <p:ph type="sldNum" sz="quarter" idx="10"/>
          </p:nvPr>
        </p:nvSpPr>
        <p:spPr/>
        <p:txBody>
          <a:bodyPr/>
          <a:lstStyle/>
          <a:p>
            <a:fld id="{31769E8E-A5C7-4FC8-8BD7-214BE7F7BCFC}" type="slidenum">
              <a:rPr lang="en-GB" smtClean="0"/>
              <a:pPr/>
              <a:t>19</a:t>
            </a:fld>
            <a:endParaRPr lang="en-GB"/>
          </a:p>
        </p:txBody>
      </p:sp>
    </p:spTree>
    <p:extLst>
      <p:ext uri="{BB962C8B-B14F-4D97-AF65-F5344CB8AC3E}">
        <p14:creationId xmlns:p14="http://schemas.microsoft.com/office/powerpoint/2010/main" val="4611930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In summary we have covered;</a:t>
            </a:r>
          </a:p>
          <a:p>
            <a:pPr marL="0" indent="0">
              <a:buNone/>
            </a:pPr>
            <a:endParaRPr lang="en-GB" dirty="0"/>
          </a:p>
          <a:p>
            <a:r>
              <a:rPr lang="en-GB" dirty="0"/>
              <a:t>What is the MP health &amp; safety hub</a:t>
            </a:r>
          </a:p>
          <a:p>
            <a:r>
              <a:rPr lang="en-GB" dirty="0"/>
              <a:t>What is raising the bar</a:t>
            </a:r>
          </a:p>
          <a:p>
            <a:r>
              <a:rPr lang="en-GB" dirty="0"/>
              <a:t>What you need to do </a:t>
            </a:r>
          </a:p>
          <a:p>
            <a:r>
              <a:rPr lang="en-GB" dirty="0"/>
              <a:t>Where to find them </a:t>
            </a:r>
            <a:r>
              <a:rPr lang="en-GB" dirty="0">
                <a:hlinkClick r:id="rId3"/>
              </a:rPr>
              <a:t>www.highwayssafetyhub.com</a:t>
            </a:r>
            <a:r>
              <a:rPr lang="en-GB" dirty="0"/>
              <a:t> </a:t>
            </a:r>
          </a:p>
          <a:p>
            <a:r>
              <a:rPr lang="en-GB" dirty="0"/>
              <a:t>Who can support you</a:t>
            </a:r>
          </a:p>
          <a:p>
            <a:endParaRPr lang="en-GB" baseline="0" dirty="0"/>
          </a:p>
          <a:p>
            <a:r>
              <a:rPr lang="en-GB" baseline="0" dirty="0"/>
              <a:t>I will be adding today’s attendees to our briefing distribution and upload this presentation to website.</a:t>
            </a:r>
          </a:p>
          <a:p>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Remember the</a:t>
            </a:r>
            <a:r>
              <a:rPr lang="en-GB" baseline="0" dirty="0"/>
              <a:t> guidance is a minimum requirement, not a ceiling.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We </a:t>
            </a:r>
            <a:r>
              <a:rPr lang="en-GB" b="1" baseline="0" dirty="0"/>
              <a:t>must</a:t>
            </a:r>
            <a:r>
              <a:rPr lang="en-GB" baseline="0" dirty="0"/>
              <a:t> improve our H&amp;S culture and standards to prevent harm and ensure everyone goes home safe.</a:t>
            </a:r>
            <a:endParaRPr lang="en-GB" dirty="0"/>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Please support us</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We welcome you questions.</a:t>
            </a:r>
          </a:p>
          <a:p>
            <a:endParaRPr lang="en-GB" dirty="0"/>
          </a:p>
        </p:txBody>
      </p:sp>
      <p:sp>
        <p:nvSpPr>
          <p:cNvPr id="4" name="Slide Number Placeholder 3"/>
          <p:cNvSpPr>
            <a:spLocks noGrp="1"/>
          </p:cNvSpPr>
          <p:nvPr>
            <p:ph type="sldNum" sz="quarter" idx="10"/>
          </p:nvPr>
        </p:nvSpPr>
        <p:spPr/>
        <p:txBody>
          <a:bodyPr/>
          <a:lstStyle/>
          <a:p>
            <a:fld id="{31769E8E-A5C7-4FC8-8BD7-214BE7F7BCFC}" type="slidenum">
              <a:rPr lang="en-GB" smtClean="0"/>
              <a:pPr/>
              <a:t>20</a:t>
            </a:fld>
            <a:endParaRPr lang="en-GB"/>
          </a:p>
        </p:txBody>
      </p:sp>
    </p:spTree>
    <p:extLst>
      <p:ext uri="{BB962C8B-B14F-4D97-AF65-F5344CB8AC3E}">
        <p14:creationId xmlns:p14="http://schemas.microsoft.com/office/powerpoint/2010/main" val="461193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Introduce Mark Bridges &amp; Phil Farrar</a:t>
            </a:r>
          </a:p>
          <a:p>
            <a:endParaRPr lang="en-GB" dirty="0"/>
          </a:p>
          <a:p>
            <a:r>
              <a:rPr lang="en-GB" dirty="0"/>
              <a:t>Today we will provide a refresh on the work of</a:t>
            </a:r>
            <a:r>
              <a:rPr lang="en-GB" baseline="0" dirty="0"/>
              <a:t> the Major Projects H&amp;S Hub team and explain the raising the bar H&amp;S guidance and what you should do with them.</a:t>
            </a:r>
          </a:p>
          <a:p>
            <a:r>
              <a:rPr lang="en-GB" baseline="0" dirty="0"/>
              <a:t>Health and safety is our number one imperative as Highways England project leaders;</a:t>
            </a:r>
          </a:p>
          <a:p>
            <a:endParaRPr lang="en-GB" baseline="0" dirty="0"/>
          </a:p>
          <a:p>
            <a:r>
              <a:rPr lang="en-GB" baseline="0" dirty="0"/>
              <a:t>Our vision is that ‘’No one should be harmed when travelling or working on the strategic road network’’</a:t>
            </a:r>
          </a:p>
          <a:p>
            <a:endParaRPr lang="en-GB" baseline="0" dirty="0"/>
          </a:p>
          <a:p>
            <a:r>
              <a:rPr lang="en-GB" baseline="0" dirty="0"/>
              <a:t>And our value is ‘’ to keep ourselves and others safe – above all else’’</a:t>
            </a:r>
          </a:p>
          <a:p>
            <a:endParaRPr lang="en-GB" baseline="0" dirty="0"/>
          </a:p>
          <a:p>
            <a:r>
              <a:rPr lang="en-GB" baseline="0" dirty="0"/>
              <a:t>This is not just a legal or organisational responsibility but a moral one, It’s all about everyone going home safe to their families.</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31769E8E-A5C7-4FC8-8BD7-214BE7F7BCFC}" type="slidenum">
              <a:rPr lang="en-GB" smtClean="0"/>
              <a:pPr/>
              <a:t>3</a:t>
            </a:fld>
            <a:endParaRPr lang="en-GB"/>
          </a:p>
        </p:txBody>
      </p:sp>
    </p:spTree>
    <p:extLst>
      <p:ext uri="{BB962C8B-B14F-4D97-AF65-F5344CB8AC3E}">
        <p14:creationId xmlns:p14="http://schemas.microsoft.com/office/powerpoint/2010/main" val="4611930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Back to CoE host</a:t>
            </a:r>
            <a:r>
              <a:rPr lang="en-GB" baseline="0" dirty="0"/>
              <a:t> </a:t>
            </a:r>
            <a:r>
              <a:rPr lang="en-GB" dirty="0"/>
              <a:t>to have a dialogue with presenter(s) to pick up any questions / points raised</a:t>
            </a:r>
            <a:r>
              <a:rPr lang="en-GB" baseline="0" dirty="0"/>
              <a:t> in chat room during webinar</a:t>
            </a:r>
            <a:endParaRPr lang="en-GB" dirty="0"/>
          </a:p>
        </p:txBody>
      </p:sp>
      <p:sp>
        <p:nvSpPr>
          <p:cNvPr id="4" name="Slide Number Placeholder 3"/>
          <p:cNvSpPr>
            <a:spLocks noGrp="1"/>
          </p:cNvSpPr>
          <p:nvPr>
            <p:ph type="sldNum" sz="quarter" idx="10"/>
          </p:nvPr>
        </p:nvSpPr>
        <p:spPr/>
        <p:txBody>
          <a:bodyPr/>
          <a:lstStyle/>
          <a:p>
            <a:fld id="{31769E8E-A5C7-4FC8-8BD7-214BE7F7BCFC}" type="slidenum">
              <a:rPr lang="en-GB" smtClean="0"/>
              <a:pPr/>
              <a:t>21</a:t>
            </a:fld>
            <a:endParaRPr lang="en-GB"/>
          </a:p>
        </p:txBody>
      </p:sp>
    </p:spTree>
    <p:extLst>
      <p:ext uri="{BB962C8B-B14F-4D97-AF65-F5344CB8AC3E}">
        <p14:creationId xmlns:p14="http://schemas.microsoft.com/office/powerpoint/2010/main" val="18606186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Place holder to capture any Q&amp;A raised during the session –</a:t>
            </a:r>
            <a:r>
              <a:rPr lang="en-GB" baseline="0" dirty="0"/>
              <a:t> need to ensure chatroom data is saved as text file to the desktop before ending the meeting.</a:t>
            </a:r>
            <a:endParaRPr lang="en-GB" dirty="0"/>
          </a:p>
        </p:txBody>
      </p:sp>
      <p:sp>
        <p:nvSpPr>
          <p:cNvPr id="4" name="Slide Number Placeholder 3"/>
          <p:cNvSpPr>
            <a:spLocks noGrp="1"/>
          </p:cNvSpPr>
          <p:nvPr>
            <p:ph type="sldNum" sz="quarter" idx="10"/>
          </p:nvPr>
        </p:nvSpPr>
        <p:spPr/>
        <p:txBody>
          <a:bodyPr/>
          <a:lstStyle/>
          <a:p>
            <a:fld id="{31769E8E-A5C7-4FC8-8BD7-214BE7F7BCFC}" type="slidenum">
              <a:rPr lang="en-GB" smtClean="0"/>
              <a:pPr/>
              <a:t>22</a:t>
            </a:fld>
            <a:endParaRPr lang="en-GB"/>
          </a:p>
        </p:txBody>
      </p:sp>
    </p:spTree>
    <p:extLst>
      <p:ext uri="{BB962C8B-B14F-4D97-AF65-F5344CB8AC3E}">
        <p14:creationId xmlns:p14="http://schemas.microsoft.com/office/powerpoint/2010/main" val="580125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give some context</a:t>
            </a:r>
            <a:r>
              <a:rPr lang="en-GB" baseline="0" dirty="0"/>
              <a:t> as to where the raising the bar series originated I will provide you with some background.</a:t>
            </a:r>
          </a:p>
          <a:p>
            <a:endParaRPr lang="en-GB" dirty="0"/>
          </a:p>
          <a:p>
            <a:r>
              <a:rPr lang="en-GB" dirty="0"/>
              <a:t>The</a:t>
            </a:r>
            <a:r>
              <a:rPr lang="en-GB" baseline="0" dirty="0"/>
              <a:t> MP H&amp;S hub was set up in 2012 as part of the MP delivery hub which aimed to deliver efficiencies and standardise ways of working.</a:t>
            </a:r>
          </a:p>
          <a:p>
            <a:endParaRPr lang="en-GB" baseline="0" dirty="0"/>
          </a:p>
          <a:p>
            <a:r>
              <a:rPr lang="en-GB" baseline="0" dirty="0"/>
              <a:t>The H&amp;S hub team was set up;</a:t>
            </a:r>
          </a:p>
          <a:p>
            <a:pPr marL="171450" indent="-171450">
              <a:buFontTx/>
              <a:buChar char="-"/>
            </a:pPr>
            <a:r>
              <a:rPr lang="en-GB" baseline="0" dirty="0"/>
              <a:t>Because Highways England and delivery partners recognised a need to improve H&amp;S standards and performance in order to prevent harm.</a:t>
            </a:r>
          </a:p>
          <a:p>
            <a:pPr marL="171450" indent="-171450">
              <a:buFontTx/>
              <a:buChar char="-"/>
            </a:pPr>
            <a:r>
              <a:rPr lang="en-GB" baseline="0" dirty="0"/>
              <a:t>it addresses inconsistent approaches by standardising ‘best’ practice and this resulted in the RTB initiative.</a:t>
            </a:r>
          </a:p>
          <a:p>
            <a:pPr marL="171450" indent="-171450">
              <a:buFontTx/>
              <a:buChar char="-"/>
            </a:pPr>
            <a:r>
              <a:rPr lang="en-GB" baseline="0" dirty="0"/>
              <a:t>It was seen as an opportunity to share collective knowledge and improve engagement across the construction and maintenance community.</a:t>
            </a:r>
          </a:p>
          <a:p>
            <a:pPr marL="171450" indent="-171450">
              <a:buFontTx/>
              <a:buChar char="-"/>
            </a:pPr>
            <a:r>
              <a:rPr lang="en-GB" baseline="0" dirty="0"/>
              <a:t>It supported the delivery of the objectives of the Highways Agency Aiming for Zero strategy and the Highways England H&amp;S 5 year plan which has now evolved in to the Home Safe &amp; Well approach.</a:t>
            </a:r>
          </a:p>
          <a:p>
            <a:pPr marL="171450" indent="-171450">
              <a:buFontTx/>
              <a:buChar char="-"/>
            </a:pPr>
            <a:endParaRPr lang="en-GB" baseline="0" dirty="0"/>
          </a:p>
          <a:p>
            <a:pPr marL="171450" indent="-171450">
              <a:buFontTx/>
              <a:buNone/>
            </a:pPr>
            <a:r>
              <a:rPr lang="en-GB" baseline="0" dirty="0"/>
              <a:t>Even though the original delivery hub has disbanded the H&amp;S hub has continued as it was considered an effective team who’s members believed it was the right thing to continue with our work.</a:t>
            </a:r>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31769E8E-A5C7-4FC8-8BD7-214BE7F7BCFC}" type="slidenum">
              <a:rPr lang="en-GB" smtClean="0"/>
              <a:pPr/>
              <a:t>4</a:t>
            </a:fld>
            <a:endParaRPr lang="en-GB"/>
          </a:p>
        </p:txBody>
      </p:sp>
    </p:spTree>
    <p:extLst>
      <p:ext uri="{BB962C8B-B14F-4D97-AF65-F5344CB8AC3E}">
        <p14:creationId xmlns:p14="http://schemas.microsoft.com/office/powerpoint/2010/main" val="461193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Work is done by a group of people who want to make a difference from the following organisations.</a:t>
            </a:r>
          </a:p>
          <a:p>
            <a:endParaRPr lang="en-GB" dirty="0"/>
          </a:p>
          <a:p>
            <a:r>
              <a:rPr lang="en-GB" dirty="0"/>
              <a:t>Each</a:t>
            </a:r>
            <a:r>
              <a:rPr lang="en-GB" baseline="0" dirty="0"/>
              <a:t> of these organisations has a representative in the hub and they meet face to face every month.</a:t>
            </a:r>
            <a:endParaRPr lang="en-GB" dirty="0"/>
          </a:p>
          <a:p>
            <a:endParaRPr lang="en-GB" dirty="0"/>
          </a:p>
          <a:p>
            <a:r>
              <a:rPr lang="en-GB" dirty="0"/>
              <a:t>The group has grown from 5 managed motorway framework principal contractors to 18 delivery partner organisations that</a:t>
            </a:r>
            <a:r>
              <a:rPr lang="en-GB" baseline="0" dirty="0"/>
              <a:t> represent all the construction and maintenance community including client, designers, principal contractors and extended supply chain.</a:t>
            </a:r>
          </a:p>
          <a:p>
            <a:endParaRPr lang="en-GB" baseline="0" dirty="0"/>
          </a:p>
          <a:p>
            <a:r>
              <a:rPr lang="en-GB" baseline="0" dirty="0"/>
              <a:t>Our work was initially Major Projects focussed but it has been recognised by Operations and has been adopted in to maintenance as well.</a:t>
            </a:r>
          </a:p>
          <a:p>
            <a:endParaRPr lang="en-GB" baseline="0" dirty="0"/>
          </a:p>
          <a:p>
            <a:r>
              <a:rPr lang="en-GB" baseline="0" dirty="0"/>
              <a:t>The members are unpaid and work is done voluntarily.</a:t>
            </a:r>
            <a:endParaRPr lang="en-GB" dirty="0"/>
          </a:p>
        </p:txBody>
      </p:sp>
      <p:sp>
        <p:nvSpPr>
          <p:cNvPr id="4" name="Slide Number Placeholder 3"/>
          <p:cNvSpPr>
            <a:spLocks noGrp="1"/>
          </p:cNvSpPr>
          <p:nvPr>
            <p:ph type="sldNum" sz="quarter" idx="10"/>
          </p:nvPr>
        </p:nvSpPr>
        <p:spPr/>
        <p:txBody>
          <a:bodyPr/>
          <a:lstStyle/>
          <a:p>
            <a:fld id="{31769E8E-A5C7-4FC8-8BD7-214BE7F7BCFC}" type="slidenum">
              <a:rPr lang="en-GB" smtClean="0"/>
              <a:pPr/>
              <a:t>5</a:t>
            </a:fld>
            <a:endParaRPr lang="en-GB"/>
          </a:p>
        </p:txBody>
      </p:sp>
    </p:spTree>
    <p:extLst>
      <p:ext uri="{BB962C8B-B14F-4D97-AF65-F5344CB8AC3E}">
        <p14:creationId xmlns:p14="http://schemas.microsoft.com/office/powerpoint/2010/main" val="461193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The groups objectives</a:t>
            </a:r>
            <a:r>
              <a:rPr lang="en-GB" baseline="0" dirty="0"/>
              <a:t> form the bedrock of raising the bar.</a:t>
            </a:r>
            <a:endParaRPr lang="en-GB" dirty="0"/>
          </a:p>
          <a:p>
            <a:endParaRPr lang="en-GB" dirty="0"/>
          </a:p>
          <a:p>
            <a:r>
              <a:rPr lang="en-GB" dirty="0"/>
              <a:t>1)</a:t>
            </a:r>
            <a:r>
              <a:rPr lang="en-GB" baseline="0" dirty="0"/>
              <a:t> </a:t>
            </a:r>
            <a:r>
              <a:rPr lang="en-GB" dirty="0"/>
              <a:t>Improving The Quality Of H&amp;S Tasks – This is to improve consistency and ensure health and safety is managed to industry leading standards.</a:t>
            </a:r>
          </a:p>
          <a:p>
            <a:r>
              <a:rPr lang="en-GB" dirty="0"/>
              <a:t>2) Identify &amp; Adopt Best Practice –  This is done by freely sharing information, identifying industry best practice and agreeing on the best solutions for common problems. These</a:t>
            </a:r>
            <a:r>
              <a:rPr lang="en-GB" baseline="0" dirty="0"/>
              <a:t> are communicated using the raising the bar guidance.</a:t>
            </a:r>
            <a:endParaRPr lang="en-GB" dirty="0"/>
          </a:p>
          <a:p>
            <a:r>
              <a:rPr lang="en-GB" dirty="0"/>
              <a:t>3) Raising Standards To The Next Level</a:t>
            </a:r>
            <a:r>
              <a:rPr lang="en-GB" baseline="0" dirty="0"/>
              <a:t> – We continuously improve by adopting new ideas and better ways of doing things and continuously review the guidance.</a:t>
            </a:r>
          </a:p>
          <a:p>
            <a:r>
              <a:rPr lang="en-GB" baseline="0" dirty="0"/>
              <a:t>4) Improve Engagement – We have developed an open and honest culture where we can s</a:t>
            </a:r>
            <a:r>
              <a:rPr lang="en-GB" dirty="0"/>
              <a:t>hare and learn from each other.</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1200" dirty="0"/>
              <a:t>Whilst it is great to do this in itself, what it really does is facilitate delivery of a culture and behaviours that support our aim of changing lives………….  </a:t>
            </a:r>
          </a:p>
          <a:p>
            <a:endParaRPr lang="en-GB" dirty="0"/>
          </a:p>
        </p:txBody>
      </p:sp>
      <p:sp>
        <p:nvSpPr>
          <p:cNvPr id="4" name="Slide Number Placeholder 3"/>
          <p:cNvSpPr>
            <a:spLocks noGrp="1"/>
          </p:cNvSpPr>
          <p:nvPr>
            <p:ph type="sldNum" sz="quarter" idx="10"/>
          </p:nvPr>
        </p:nvSpPr>
        <p:spPr/>
        <p:txBody>
          <a:bodyPr/>
          <a:lstStyle/>
          <a:p>
            <a:fld id="{31769E8E-A5C7-4FC8-8BD7-214BE7F7BCFC}" type="slidenum">
              <a:rPr lang="en-GB" smtClean="0"/>
              <a:pPr/>
              <a:t>6</a:t>
            </a:fld>
            <a:endParaRPr lang="en-GB"/>
          </a:p>
        </p:txBody>
      </p:sp>
    </p:spTree>
    <p:extLst>
      <p:ext uri="{BB962C8B-B14F-4D97-AF65-F5344CB8AC3E}">
        <p14:creationId xmlns:p14="http://schemas.microsoft.com/office/powerpoint/2010/main" val="461193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sz="1200" dirty="0"/>
              <a:t>We</a:t>
            </a:r>
            <a:r>
              <a:rPr lang="en-GB" altLang="en-US" sz="1200" baseline="0" dirty="0"/>
              <a:t> have delivered;</a:t>
            </a:r>
          </a:p>
          <a:p>
            <a:endParaRPr lang="en-GB" altLang="en-US" sz="1200" dirty="0"/>
          </a:p>
          <a:p>
            <a:pPr eaLnBrk="1" hangingPunct="1">
              <a:buFontTx/>
              <a:buChar char="•"/>
            </a:pPr>
            <a:r>
              <a:rPr lang="en-GB" altLang="en-US" sz="1200" dirty="0"/>
              <a:t>30 Raising The Bar guidance documents</a:t>
            </a:r>
          </a:p>
          <a:p>
            <a:pPr eaLnBrk="1" hangingPunct="1">
              <a:buFontTx/>
              <a:buChar char="•"/>
            </a:pPr>
            <a:r>
              <a:rPr lang="en-GB" altLang="en-US" sz="1200" dirty="0"/>
              <a:t>Established web pages on the HE portal, gov.uk and </a:t>
            </a:r>
            <a:r>
              <a:rPr lang="en-GB" altLang="en-US" sz="1200" dirty="0" err="1"/>
              <a:t>highwayssafetyhub</a:t>
            </a:r>
            <a:endParaRPr lang="en-GB" altLang="en-US" sz="1200" dirty="0"/>
          </a:p>
          <a:p>
            <a:pPr eaLnBrk="1" hangingPunct="1">
              <a:buFontTx/>
              <a:buChar char="•"/>
            </a:pPr>
            <a:r>
              <a:rPr lang="en-GB" altLang="en-US" sz="1200" dirty="0"/>
              <a:t>Monthly briefings covering our work, successes, innovations, lessons</a:t>
            </a:r>
            <a:r>
              <a:rPr lang="en-GB" altLang="en-US" sz="1200" baseline="0" dirty="0"/>
              <a:t> learnt and anything relevant from wider industry</a:t>
            </a:r>
            <a:endParaRPr lang="en-GB" altLang="en-US" sz="1200" dirty="0"/>
          </a:p>
          <a:p>
            <a:pPr eaLnBrk="1" hangingPunct="1">
              <a:buFontTx/>
              <a:buChar char="•"/>
            </a:pPr>
            <a:r>
              <a:rPr lang="en-GB" altLang="en-US" sz="1200" dirty="0"/>
              <a:t>6 Best Practice Workshops,</a:t>
            </a:r>
            <a:r>
              <a:rPr lang="en-GB" altLang="en-US" sz="1200" baseline="0" dirty="0"/>
              <a:t> conferences that attracted up to 200 people</a:t>
            </a:r>
            <a:r>
              <a:rPr lang="en-GB" altLang="en-US" sz="1200" dirty="0"/>
              <a:t> </a:t>
            </a:r>
          </a:p>
          <a:p>
            <a:pPr eaLnBrk="1" hangingPunct="1">
              <a:buFontTx/>
              <a:buChar char="•"/>
            </a:pPr>
            <a:r>
              <a:rPr lang="en-GB" altLang="en-US" sz="1200" dirty="0"/>
              <a:t>High Risk Campaigns with a new programme starting next</a:t>
            </a:r>
            <a:r>
              <a:rPr lang="en-GB" altLang="en-US" sz="1200" baseline="0" dirty="0"/>
              <a:t> month.</a:t>
            </a:r>
            <a:endParaRPr lang="en-GB" altLang="en-US" sz="1200" dirty="0"/>
          </a:p>
          <a:p>
            <a:pPr eaLnBrk="1" hangingPunct="1">
              <a:buFontTx/>
              <a:buChar char="•"/>
            </a:pPr>
            <a:r>
              <a:rPr lang="en-GB" altLang="en-US" sz="1200" dirty="0"/>
              <a:t>Monthly Meetings</a:t>
            </a:r>
          </a:p>
          <a:p>
            <a:pPr eaLnBrk="1" hangingPunct="1">
              <a:buFontTx/>
              <a:buChar char="•"/>
            </a:pPr>
            <a:r>
              <a:rPr lang="en-GB" altLang="en-US" sz="1200" dirty="0"/>
              <a:t>Weekly teleconferences</a:t>
            </a:r>
          </a:p>
          <a:p>
            <a:pPr eaLnBrk="1" hangingPunct="1">
              <a:buFontTx/>
              <a:buChar char="•"/>
            </a:pPr>
            <a:r>
              <a:rPr lang="en-GB" altLang="en-US" sz="1200" dirty="0"/>
              <a:t>H&amp;S 5 YP, supported</a:t>
            </a:r>
            <a:r>
              <a:rPr lang="en-GB" altLang="en-US" sz="1200" baseline="0" dirty="0"/>
              <a:t> 25 actions and delivered 6 (supervisor competence, risk control, </a:t>
            </a:r>
            <a:r>
              <a:rPr lang="en-GB" altLang="en-US" sz="1200" baseline="0" dirty="0" err="1"/>
              <a:t>occ</a:t>
            </a:r>
            <a:r>
              <a:rPr lang="en-GB" altLang="en-US" sz="1200" baseline="0" dirty="0"/>
              <a:t> health)</a:t>
            </a:r>
          </a:p>
          <a:p>
            <a:pPr eaLnBrk="1" hangingPunct="1">
              <a:buFontTx/>
              <a:buChar char="•"/>
            </a:pPr>
            <a:r>
              <a:rPr lang="en-GB" altLang="en-US" sz="1200" baseline="0" dirty="0"/>
              <a:t> Worked with relevant H&amp;S groups e.g. ASG, MP Regional &amp; Programme Safety Forums, </a:t>
            </a:r>
            <a:r>
              <a:rPr lang="en-GB" altLang="en-US" sz="1200" baseline="0" dirty="0" err="1"/>
              <a:t>Rowsaf</a:t>
            </a:r>
            <a:r>
              <a:rPr lang="en-GB" altLang="en-US" sz="1200" baseline="0" dirty="0"/>
              <a:t>, Roadworks Improvement, Procurement etc.</a:t>
            </a:r>
          </a:p>
          <a:p>
            <a:pPr eaLnBrk="1" hangingPunct="1">
              <a:buFontTx/>
              <a:buChar char="•"/>
            </a:pPr>
            <a:endParaRPr lang="en-GB" altLang="en-US" sz="1200" baseline="0" dirty="0"/>
          </a:p>
          <a:p>
            <a:pPr eaLnBrk="1" hangingPunct="1">
              <a:buFontTx/>
              <a:buNone/>
            </a:pPr>
            <a:r>
              <a:rPr lang="en-GB" altLang="en-US" sz="1200" baseline="0" dirty="0"/>
              <a:t>These are tangible deliverables but the most significant improvement which is harder to quantify is the community spirit that has developed which has greatly improved collaboration and engagement.</a:t>
            </a:r>
          </a:p>
          <a:p>
            <a:pPr eaLnBrk="1" hangingPunct="1">
              <a:buFontTx/>
              <a:buNone/>
            </a:pPr>
            <a:endParaRPr lang="en-GB" altLang="en-US" sz="1200" baseline="0" dirty="0"/>
          </a:p>
          <a:p>
            <a:pPr eaLnBrk="1" hangingPunct="1">
              <a:buFontTx/>
              <a:buNone/>
            </a:pPr>
            <a:r>
              <a:rPr lang="en-GB" altLang="en-US" sz="1200" b="1" baseline="0" dirty="0"/>
              <a:t>I will now focus on our key initiative ‘ raising the bar’</a:t>
            </a:r>
            <a:endParaRPr lang="en-GB" altLang="en-US" sz="1200" b="1" dirty="0"/>
          </a:p>
          <a:p>
            <a:endParaRPr lang="en-GB" dirty="0"/>
          </a:p>
        </p:txBody>
      </p:sp>
      <p:sp>
        <p:nvSpPr>
          <p:cNvPr id="4" name="Slide Number Placeholder 3"/>
          <p:cNvSpPr>
            <a:spLocks noGrp="1"/>
          </p:cNvSpPr>
          <p:nvPr>
            <p:ph type="sldNum" sz="quarter" idx="10"/>
          </p:nvPr>
        </p:nvSpPr>
        <p:spPr/>
        <p:txBody>
          <a:bodyPr/>
          <a:lstStyle/>
          <a:p>
            <a:fld id="{31769E8E-A5C7-4FC8-8BD7-214BE7F7BCFC}" type="slidenum">
              <a:rPr lang="en-GB" smtClean="0"/>
              <a:pPr/>
              <a:t>7</a:t>
            </a:fld>
            <a:endParaRPr lang="en-GB"/>
          </a:p>
        </p:txBody>
      </p:sp>
    </p:spTree>
    <p:extLst>
      <p:ext uri="{BB962C8B-B14F-4D97-AF65-F5344CB8AC3E}">
        <p14:creationId xmlns:p14="http://schemas.microsoft.com/office/powerpoint/2010/main" val="461193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The development of raising the bar guidance;</a:t>
            </a:r>
          </a:p>
          <a:p>
            <a:endParaRPr lang="en-GB" baseline="0" dirty="0"/>
          </a:p>
          <a:p>
            <a:r>
              <a:rPr lang="en-GB" sz="1200" dirty="0"/>
              <a:t>Has collaboratively identified H&amp;S problem areas</a:t>
            </a:r>
            <a:r>
              <a:rPr lang="en-GB" sz="1200" baseline="0" dirty="0"/>
              <a:t> (using risk analysis, performance trends, inspections and audits)</a:t>
            </a:r>
            <a:endParaRPr lang="en-GB" sz="1200" dirty="0"/>
          </a:p>
          <a:p>
            <a:r>
              <a:rPr lang="en-GB" sz="1200" dirty="0"/>
              <a:t>It has established tried &amp; tested best practice solutions,</a:t>
            </a:r>
            <a:r>
              <a:rPr lang="en-GB" sz="1200" baseline="0" dirty="0"/>
              <a:t> therefore approaches</a:t>
            </a:r>
            <a:r>
              <a:rPr lang="en-GB" sz="1200" dirty="0"/>
              <a:t> that are known to work.</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They have set minimum requirements</a:t>
            </a:r>
            <a:r>
              <a:rPr lang="en-GB" sz="1200" baseline="0" dirty="0"/>
              <a:t> which are </a:t>
            </a:r>
            <a:r>
              <a:rPr lang="en-GB" sz="1200" b="1" dirty="0"/>
              <a:t>Mandated</a:t>
            </a:r>
            <a:r>
              <a:rPr lang="en-GB" sz="1200" dirty="0"/>
              <a:t> by a Major Projects Instruction and an Operations Construction Management Memo.  This</a:t>
            </a:r>
            <a:r>
              <a:rPr lang="en-GB" sz="1200" baseline="0" dirty="0"/>
              <a:t> makes them a</a:t>
            </a:r>
            <a:r>
              <a:rPr lang="en-GB" sz="1200" dirty="0"/>
              <a:t> clear</a:t>
            </a:r>
            <a:r>
              <a:rPr lang="en-GB" sz="1200" baseline="0" dirty="0"/>
              <a:t> contractual requirement.</a:t>
            </a:r>
            <a:endParaRPr lang="en-GB" sz="1200" dirty="0"/>
          </a:p>
          <a:p>
            <a:r>
              <a:rPr lang="en-GB" sz="1200" dirty="0"/>
              <a:t>They</a:t>
            </a:r>
            <a:r>
              <a:rPr lang="en-GB" sz="1200" baseline="0" dirty="0"/>
              <a:t> foster raising</a:t>
            </a:r>
            <a:r>
              <a:rPr lang="en-GB" sz="1200" dirty="0"/>
              <a:t> standards to the next level</a:t>
            </a:r>
            <a:r>
              <a:rPr lang="en-GB" sz="1200" baseline="0" dirty="0"/>
              <a:t> by identifying desirable requirements.</a:t>
            </a:r>
            <a:endParaRPr lang="en-GB" sz="1200" dirty="0"/>
          </a:p>
          <a:p>
            <a:r>
              <a:rPr lang="en-GB" sz="1200" dirty="0"/>
              <a:t>They are checked by independent H&amp;S inspection, safety tours and during site excellence wheel</a:t>
            </a:r>
            <a:r>
              <a:rPr lang="en-GB" sz="1200" baseline="0" dirty="0"/>
              <a:t> and </a:t>
            </a:r>
            <a:r>
              <a:rPr lang="en-GB" sz="1200" dirty="0"/>
              <a:t>maturity assessments.</a:t>
            </a:r>
          </a:p>
          <a:p>
            <a:r>
              <a:rPr lang="en-GB" sz="1200" dirty="0"/>
              <a:t>They do not replace legislation or HE standards</a:t>
            </a:r>
            <a:r>
              <a:rPr lang="en-GB" sz="1200" baseline="0" dirty="0"/>
              <a:t> (i.e. DMRB, IAN’s), their aim is to achieve higher than compliance. </a:t>
            </a:r>
            <a:endParaRPr lang="en-GB" sz="1200" dirty="0"/>
          </a:p>
          <a:p>
            <a:r>
              <a:rPr lang="en-GB" sz="1200" dirty="0"/>
              <a:t>Raising the bar guidance is under continual review</a:t>
            </a:r>
            <a:r>
              <a:rPr lang="en-GB" sz="1200" baseline="0" dirty="0"/>
              <a:t> and updated where lessons are learnt and improved ways of working have been developed.</a:t>
            </a:r>
            <a:endParaRPr lang="en-GB" sz="1200" dirty="0"/>
          </a:p>
          <a:p>
            <a:r>
              <a:rPr lang="en-GB" sz="1200" dirty="0"/>
              <a:t>We have champions appointed as technical experts and focal points</a:t>
            </a:r>
            <a:r>
              <a:rPr lang="en-GB" sz="1200" baseline="0" dirty="0"/>
              <a:t> who have responsibility to maintain the raising the bar guidance.</a:t>
            </a:r>
            <a:endParaRPr lang="en-GB" sz="1200" dirty="0"/>
          </a:p>
          <a:p>
            <a:r>
              <a:rPr lang="en-GB" sz="1200" baseline="0" dirty="0"/>
              <a:t>They provide a reference guide for those managing H&amp;S throughout the life of a project from design in to construction and operation.</a:t>
            </a:r>
          </a:p>
          <a:p>
            <a:r>
              <a:rPr lang="en-GB" sz="1200" baseline="0" dirty="0"/>
              <a:t>They contain tried and tested solutions that have been developed together with our delivery partners in order that they are practical and achievable. </a:t>
            </a:r>
            <a:endParaRPr lang="en-GB" baseline="0" dirty="0"/>
          </a:p>
          <a:p>
            <a:r>
              <a:rPr lang="en-GB" baseline="0" dirty="0"/>
              <a:t>Raising the bar sets clear minimum requirements, sites should be aiming to achieve even higher standards.</a:t>
            </a:r>
            <a:endParaRPr lang="en-GB" dirty="0"/>
          </a:p>
        </p:txBody>
      </p:sp>
      <p:sp>
        <p:nvSpPr>
          <p:cNvPr id="4" name="Slide Number Placeholder 3"/>
          <p:cNvSpPr>
            <a:spLocks noGrp="1"/>
          </p:cNvSpPr>
          <p:nvPr>
            <p:ph type="sldNum" sz="quarter" idx="10"/>
          </p:nvPr>
        </p:nvSpPr>
        <p:spPr/>
        <p:txBody>
          <a:bodyPr/>
          <a:lstStyle/>
          <a:p>
            <a:fld id="{31769E8E-A5C7-4FC8-8BD7-214BE7F7BCFC}" type="slidenum">
              <a:rPr lang="en-GB" smtClean="0"/>
              <a:pPr/>
              <a:t>8</a:t>
            </a:fld>
            <a:endParaRPr lang="en-GB"/>
          </a:p>
        </p:txBody>
      </p:sp>
    </p:spTree>
    <p:extLst>
      <p:ext uri="{BB962C8B-B14F-4D97-AF65-F5344CB8AC3E}">
        <p14:creationId xmlns:p14="http://schemas.microsoft.com/office/powerpoint/2010/main" val="461193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is a selection of some of the 30 areas covered by raising the bar guidance;</a:t>
            </a:r>
          </a:p>
          <a:p>
            <a:endParaRPr lang="en-GB" dirty="0"/>
          </a:p>
          <a:p>
            <a:r>
              <a:rPr lang="en-GB" dirty="0"/>
              <a:t>They cover high risk activities including;</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Plant Person Interface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Service Avoidance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Occupational Health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Working at height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Traffic Marshalls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They also cover holistic</a:t>
            </a:r>
            <a:r>
              <a:rPr lang="en-GB" baseline="0" dirty="0"/>
              <a:t> and cultural themes such as;</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Design for safety *</a:t>
            </a:r>
          </a:p>
          <a:p>
            <a:r>
              <a:rPr lang="en-GB" dirty="0"/>
              <a:t>Lean Health and Safety*</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Behavioural Based Safety*</a:t>
            </a:r>
          </a:p>
          <a:p>
            <a:endParaRPr lang="en-GB" dirty="0"/>
          </a:p>
          <a:p>
            <a:r>
              <a:rPr lang="en-GB" dirty="0"/>
              <a:t>Plant and Equipment </a:t>
            </a:r>
          </a:p>
          <a:p>
            <a:r>
              <a:rPr lang="en-GB" dirty="0"/>
              <a:t>Traffic Management Entry Exit</a:t>
            </a:r>
          </a:p>
          <a:p>
            <a:r>
              <a:rPr lang="en-GB" dirty="0"/>
              <a:t>Temporary Safety Barrier</a:t>
            </a:r>
          </a:p>
          <a:p>
            <a:r>
              <a:rPr lang="en-GB" dirty="0"/>
              <a:t>Caravan Temporary Sleeping Accommodation</a:t>
            </a:r>
          </a:p>
          <a:p>
            <a:r>
              <a:rPr lang="en-GB" dirty="0"/>
              <a:t>Overhead services and structures protection</a:t>
            </a:r>
          </a:p>
          <a:p>
            <a:r>
              <a:rPr lang="en-GB" dirty="0"/>
              <a:t>Manual Handling</a:t>
            </a:r>
          </a:p>
          <a:p>
            <a:r>
              <a:rPr lang="en-GB" dirty="0"/>
              <a:t>Communication of risk</a:t>
            </a:r>
          </a:p>
          <a:p>
            <a:r>
              <a:rPr lang="en-GB" dirty="0"/>
              <a:t>Influencing driver behaviour</a:t>
            </a:r>
          </a:p>
          <a:p>
            <a:r>
              <a:rPr lang="en-GB" dirty="0"/>
              <a:t>Excavation protection access and egress</a:t>
            </a:r>
          </a:p>
          <a:p>
            <a:r>
              <a:rPr lang="en-GB" dirty="0"/>
              <a:t>Slip trip and fall</a:t>
            </a:r>
          </a:p>
          <a:p>
            <a:r>
              <a:rPr lang="en-GB" dirty="0"/>
              <a:t>Task Lighting</a:t>
            </a:r>
          </a:p>
          <a:p>
            <a:r>
              <a:rPr lang="en-GB" dirty="0"/>
              <a:t>Dust control</a:t>
            </a:r>
          </a:p>
          <a:p>
            <a:r>
              <a:rPr lang="en-GB" dirty="0"/>
              <a:t>Noise control</a:t>
            </a:r>
          </a:p>
          <a:p>
            <a:r>
              <a:rPr lang="en-GB" dirty="0"/>
              <a:t>Transport logistic Management</a:t>
            </a:r>
          </a:p>
          <a:p>
            <a:r>
              <a:rPr lang="en-GB" dirty="0"/>
              <a:t>Site Health and Safety Inductions</a:t>
            </a:r>
          </a:p>
          <a:p>
            <a:r>
              <a:rPr lang="en-GB" dirty="0"/>
              <a:t>Hand arm Vibration</a:t>
            </a:r>
          </a:p>
          <a:p>
            <a:r>
              <a:rPr lang="en-GB" dirty="0"/>
              <a:t>Loading and Unloading Vehicles</a:t>
            </a:r>
          </a:p>
          <a:p>
            <a:r>
              <a:rPr lang="en-GB" dirty="0"/>
              <a:t>Managing TM incursions</a:t>
            </a:r>
          </a:p>
          <a:p>
            <a:r>
              <a:rPr lang="en-GB" dirty="0"/>
              <a:t>Supervision </a:t>
            </a:r>
          </a:p>
          <a:p>
            <a:r>
              <a:rPr lang="en-GB" dirty="0"/>
              <a:t>Safety Helmet Colours</a:t>
            </a:r>
          </a:p>
          <a:p>
            <a:r>
              <a:rPr lang="en-GB" dirty="0"/>
              <a:t>Occupational Cancers</a:t>
            </a:r>
          </a:p>
          <a:p>
            <a:endParaRPr lang="en-GB" dirty="0"/>
          </a:p>
        </p:txBody>
      </p:sp>
      <p:sp>
        <p:nvSpPr>
          <p:cNvPr id="4" name="Slide Number Placeholder 3"/>
          <p:cNvSpPr>
            <a:spLocks noGrp="1"/>
          </p:cNvSpPr>
          <p:nvPr>
            <p:ph type="sldNum" sz="quarter" idx="10"/>
          </p:nvPr>
        </p:nvSpPr>
        <p:spPr/>
        <p:txBody>
          <a:bodyPr/>
          <a:lstStyle/>
          <a:p>
            <a:fld id="{31769E8E-A5C7-4FC8-8BD7-214BE7F7BCFC}" type="slidenum">
              <a:rPr lang="en-GB" smtClean="0"/>
              <a:pPr/>
              <a:t>9</a:t>
            </a:fld>
            <a:endParaRPr lang="en-GB"/>
          </a:p>
        </p:txBody>
      </p:sp>
    </p:spTree>
    <p:extLst>
      <p:ext uri="{BB962C8B-B14F-4D97-AF65-F5344CB8AC3E}">
        <p14:creationId xmlns:p14="http://schemas.microsoft.com/office/powerpoint/2010/main" val="461193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has it made a difference ?</a:t>
            </a:r>
          </a:p>
          <a:p>
            <a:endParaRPr lang="en-GB" dirty="0"/>
          </a:p>
          <a:p>
            <a:pPr lvl="0" fontAlgn="base">
              <a:spcAft>
                <a:spcPct val="0"/>
              </a:spcAft>
              <a:buNone/>
            </a:pPr>
            <a:r>
              <a:rPr lang="en-GB" altLang="en-US" sz="1200" kern="0" dirty="0">
                <a:solidFill>
                  <a:srgbClr val="000000"/>
                </a:solidFill>
                <a:latin typeface="Arial"/>
                <a:cs typeface="+mn-cs"/>
              </a:rPr>
              <a:t>Feedback from inspections</a:t>
            </a:r>
            <a:r>
              <a:rPr lang="en-GB" altLang="en-US" sz="1200" kern="0" baseline="0" dirty="0">
                <a:solidFill>
                  <a:srgbClr val="000000"/>
                </a:solidFill>
                <a:latin typeface="Arial"/>
                <a:cs typeface="+mn-cs"/>
              </a:rPr>
              <a:t>, safety tours and individuals has shown</a:t>
            </a:r>
            <a:r>
              <a:rPr lang="en-GB" altLang="en-US" sz="1200" kern="0" dirty="0">
                <a:solidFill>
                  <a:srgbClr val="000000"/>
                </a:solidFill>
                <a:latin typeface="Arial"/>
                <a:cs typeface="+mn-cs"/>
              </a:rPr>
              <a:t>:</a:t>
            </a:r>
          </a:p>
          <a:p>
            <a:pPr lvl="0" fontAlgn="base">
              <a:spcAft>
                <a:spcPct val="0"/>
              </a:spcAft>
              <a:buNone/>
            </a:pPr>
            <a:endParaRPr lang="en-GB" altLang="en-US" sz="1200" kern="0" dirty="0">
              <a:solidFill>
                <a:srgbClr val="000000"/>
              </a:solidFill>
              <a:latin typeface="Arial"/>
              <a:cs typeface="+mn-cs"/>
            </a:endParaRPr>
          </a:p>
          <a:p>
            <a:pPr lvl="0" fontAlgn="base">
              <a:spcAft>
                <a:spcPct val="0"/>
              </a:spcAft>
              <a:buFontTx/>
              <a:buChar char="•"/>
            </a:pPr>
            <a:r>
              <a:rPr lang="en-GB" altLang="en-US" sz="1200" kern="0" dirty="0">
                <a:solidFill>
                  <a:srgbClr val="000000"/>
                </a:solidFill>
                <a:latin typeface="Arial"/>
                <a:cs typeface="+mn-cs"/>
              </a:rPr>
              <a:t>Our work and raising the bar guidance have definitely improved the quality of safety</a:t>
            </a:r>
            <a:r>
              <a:rPr lang="en-GB" altLang="en-US" sz="1200" kern="0" baseline="0" dirty="0">
                <a:solidFill>
                  <a:srgbClr val="000000"/>
                </a:solidFill>
                <a:latin typeface="Arial"/>
                <a:cs typeface="+mn-cs"/>
              </a:rPr>
              <a:t> standards</a:t>
            </a:r>
            <a:r>
              <a:rPr lang="en-GB" altLang="en-US" sz="1200" kern="0" dirty="0">
                <a:solidFill>
                  <a:srgbClr val="000000"/>
                </a:solidFill>
                <a:latin typeface="Arial"/>
                <a:cs typeface="+mn-cs"/>
              </a:rPr>
              <a:t> on site</a:t>
            </a:r>
          </a:p>
          <a:p>
            <a:pPr lvl="0" fontAlgn="base">
              <a:spcAft>
                <a:spcPct val="0"/>
              </a:spcAft>
              <a:buFontTx/>
              <a:buChar char="•"/>
            </a:pPr>
            <a:r>
              <a:rPr lang="en-GB" altLang="en-US" sz="1200" kern="0" dirty="0">
                <a:solidFill>
                  <a:srgbClr val="000000"/>
                </a:solidFill>
                <a:latin typeface="Arial"/>
                <a:cs typeface="+mn-cs"/>
              </a:rPr>
              <a:t>Raising the bar guidance have definitely created a heightened awareness of the standards required and the need to continually improve H&amp;S standards on site</a:t>
            </a:r>
          </a:p>
          <a:p>
            <a:pPr lvl="0" fontAlgn="base">
              <a:spcAft>
                <a:spcPct val="0"/>
              </a:spcAft>
              <a:buFontTx/>
              <a:buChar char="•"/>
            </a:pPr>
            <a:r>
              <a:rPr lang="en-GB" altLang="en-US" sz="1200" kern="0" dirty="0">
                <a:solidFill>
                  <a:srgbClr val="000000"/>
                </a:solidFill>
                <a:latin typeface="Arial"/>
                <a:cs typeface="+mn-cs"/>
              </a:rPr>
              <a:t>There is widespread knowledge of the work we do</a:t>
            </a:r>
          </a:p>
          <a:p>
            <a:pPr lvl="0" fontAlgn="base">
              <a:spcAft>
                <a:spcPct val="0"/>
              </a:spcAft>
              <a:buFontTx/>
              <a:buChar char="•"/>
            </a:pPr>
            <a:r>
              <a:rPr lang="en-GB" altLang="en-US" sz="1200" kern="0" dirty="0">
                <a:solidFill>
                  <a:srgbClr val="000000"/>
                </a:solidFill>
                <a:latin typeface="Arial"/>
                <a:cs typeface="+mn-cs"/>
              </a:rPr>
              <a:t>Positive feedback has been directly received from sites and individuals</a:t>
            </a:r>
          </a:p>
          <a:p>
            <a:pPr lvl="0" fontAlgn="base">
              <a:spcAft>
                <a:spcPct val="0"/>
              </a:spcAft>
              <a:buFontTx/>
              <a:buChar char="•"/>
            </a:pPr>
            <a:r>
              <a:rPr lang="en-GB" altLang="en-US" sz="1200" kern="0" dirty="0">
                <a:solidFill>
                  <a:srgbClr val="000000"/>
                </a:solidFill>
                <a:latin typeface="Arial"/>
                <a:cs typeface="+mn-cs"/>
              </a:rPr>
              <a:t>The badges have gone, people are openly talking to each other and actively sharing information</a:t>
            </a:r>
          </a:p>
          <a:p>
            <a:pPr lvl="0" fontAlgn="base">
              <a:spcAft>
                <a:spcPct val="0"/>
              </a:spcAft>
              <a:buFontTx/>
              <a:buChar char="•"/>
            </a:pPr>
            <a:r>
              <a:rPr lang="en-GB" altLang="en-US" sz="1200" kern="0" dirty="0">
                <a:solidFill>
                  <a:srgbClr val="000000"/>
                </a:solidFill>
                <a:latin typeface="Arial"/>
                <a:cs typeface="+mn-cs"/>
              </a:rPr>
              <a:t>The group has stuck together and built a community improving collaboration e.g. helped JV’s such as Manchester SM</a:t>
            </a:r>
          </a:p>
          <a:p>
            <a:endParaRPr lang="en-GB" dirty="0"/>
          </a:p>
        </p:txBody>
      </p:sp>
      <p:sp>
        <p:nvSpPr>
          <p:cNvPr id="4" name="Slide Number Placeholder 3"/>
          <p:cNvSpPr>
            <a:spLocks noGrp="1"/>
          </p:cNvSpPr>
          <p:nvPr>
            <p:ph type="sldNum" sz="quarter" idx="10"/>
          </p:nvPr>
        </p:nvSpPr>
        <p:spPr/>
        <p:txBody>
          <a:bodyPr/>
          <a:lstStyle/>
          <a:p>
            <a:fld id="{31769E8E-A5C7-4FC8-8BD7-214BE7F7BCFC}" type="slidenum">
              <a:rPr lang="en-GB" smtClean="0"/>
              <a:pPr/>
              <a:t>10</a:t>
            </a:fld>
            <a:endParaRPr lang="en-GB"/>
          </a:p>
        </p:txBody>
      </p:sp>
    </p:spTree>
    <p:extLst>
      <p:ext uri="{BB962C8B-B14F-4D97-AF65-F5344CB8AC3E}">
        <p14:creationId xmlns:p14="http://schemas.microsoft.com/office/powerpoint/2010/main" val="4611930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5"/>
          <p:cNvSpPr>
            <a:spLocks noChangeArrowheads="1"/>
          </p:cNvSpPr>
          <p:nvPr userDrawn="1"/>
        </p:nvSpPr>
        <p:spPr bwMode="auto">
          <a:xfrm>
            <a:off x="0" y="0"/>
            <a:ext cx="91440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3507059" cy="1923585"/>
          </a:xfrm>
          <a:prstGeom prst="rect">
            <a:avLst/>
          </a:prstGeom>
        </p:spPr>
      </p:pic>
      <p:sp>
        <p:nvSpPr>
          <p:cNvPr id="9" name="AutoShape 3"/>
          <p:cNvSpPr>
            <a:spLocks noChangeAspect="1" noChangeArrowheads="1" noTextEdit="1"/>
          </p:cNvSpPr>
          <p:nvPr userDrawn="1"/>
        </p:nvSpPr>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15" name="Group 14"/>
          <p:cNvGrpSpPr/>
          <p:nvPr userDrawn="1"/>
        </p:nvGrpSpPr>
        <p:grpSpPr>
          <a:xfrm>
            <a:off x="0" y="0"/>
            <a:ext cx="9144000" cy="6858000"/>
            <a:chOff x="0" y="0"/>
            <a:chExt cx="9144000" cy="6858000"/>
          </a:xfrm>
        </p:grpSpPr>
        <p:sp>
          <p:nvSpPr>
            <p:cNvPr id="11" name="Freeform 6"/>
            <p:cNvSpPr>
              <a:spLocks/>
            </p:cNvSpPr>
            <p:nvPr userDrawn="1"/>
          </p:nvSpPr>
          <p:spPr bwMode="auto">
            <a:xfrm>
              <a:off x="4572000" y="0"/>
              <a:ext cx="4572000" cy="1685925"/>
            </a:xfrm>
            <a:custGeom>
              <a:avLst/>
              <a:gdLst>
                <a:gd name="T0" fmla="*/ 2880 w 2880"/>
                <a:gd name="T1" fmla="*/ 0 h 1062"/>
                <a:gd name="T2" fmla="*/ 0 w 2880"/>
                <a:gd name="T3" fmla="*/ 0 h 1062"/>
                <a:gd name="T4" fmla="*/ 112 w 2880"/>
                <a:gd name="T5" fmla="*/ 1062 h 1062"/>
                <a:gd name="T6" fmla="*/ 2880 w 2880"/>
                <a:gd name="T7" fmla="*/ 662 h 1062"/>
                <a:gd name="T8" fmla="*/ 2880 w 2880"/>
                <a:gd name="T9" fmla="*/ 0 h 1062"/>
              </a:gdLst>
              <a:ahLst/>
              <a:cxnLst>
                <a:cxn ang="0">
                  <a:pos x="T0" y="T1"/>
                </a:cxn>
                <a:cxn ang="0">
                  <a:pos x="T2" y="T3"/>
                </a:cxn>
                <a:cxn ang="0">
                  <a:pos x="T4" y="T5"/>
                </a:cxn>
                <a:cxn ang="0">
                  <a:pos x="T6" y="T7"/>
                </a:cxn>
                <a:cxn ang="0">
                  <a:pos x="T8" y="T9"/>
                </a:cxn>
              </a:cxnLst>
              <a:rect l="0" t="0" r="r" b="b"/>
              <a:pathLst>
                <a:path w="2880" h="1062">
                  <a:moveTo>
                    <a:pt x="2880" y="0"/>
                  </a:moveTo>
                  <a:lnTo>
                    <a:pt x="0" y="0"/>
                  </a:lnTo>
                  <a:lnTo>
                    <a:pt x="112" y="1062"/>
                  </a:lnTo>
                  <a:lnTo>
                    <a:pt x="2880" y="662"/>
                  </a:lnTo>
                  <a:lnTo>
                    <a:pt x="2880" y="0"/>
                  </a:lnTo>
                  <a:close/>
                </a:path>
              </a:pathLst>
            </a:custGeom>
            <a:solidFill>
              <a:srgbClr val="002E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p:cNvSpPr>
              <a:spLocks/>
            </p:cNvSpPr>
            <p:nvPr userDrawn="1"/>
          </p:nvSpPr>
          <p:spPr bwMode="auto">
            <a:xfrm>
              <a:off x="0" y="1050925"/>
              <a:ext cx="9144000" cy="5797550"/>
            </a:xfrm>
            <a:custGeom>
              <a:avLst/>
              <a:gdLst>
                <a:gd name="T0" fmla="*/ 5760 w 5760"/>
                <a:gd name="T1" fmla="*/ 0 h 3652"/>
                <a:gd name="T2" fmla="*/ 0 w 5760"/>
                <a:gd name="T3" fmla="*/ 834 h 3652"/>
                <a:gd name="T4" fmla="*/ 0 w 5760"/>
                <a:gd name="T5" fmla="*/ 2506 h 3652"/>
                <a:gd name="T6" fmla="*/ 4640 w 5760"/>
                <a:gd name="T7" fmla="*/ 3652 h 3652"/>
                <a:gd name="T8" fmla="*/ 5760 w 5760"/>
                <a:gd name="T9" fmla="*/ 3376 h 3652"/>
                <a:gd name="T10" fmla="*/ 5760 w 5760"/>
                <a:gd name="T11" fmla="*/ 0 h 3652"/>
              </a:gdLst>
              <a:ahLst/>
              <a:cxnLst>
                <a:cxn ang="0">
                  <a:pos x="T0" y="T1"/>
                </a:cxn>
                <a:cxn ang="0">
                  <a:pos x="T2" y="T3"/>
                </a:cxn>
                <a:cxn ang="0">
                  <a:pos x="T4" y="T5"/>
                </a:cxn>
                <a:cxn ang="0">
                  <a:pos x="T6" y="T7"/>
                </a:cxn>
                <a:cxn ang="0">
                  <a:pos x="T8" y="T9"/>
                </a:cxn>
                <a:cxn ang="0">
                  <a:pos x="T10" y="T11"/>
                </a:cxn>
              </a:cxnLst>
              <a:rect l="0" t="0" r="r" b="b"/>
              <a:pathLst>
                <a:path w="5760" h="3652">
                  <a:moveTo>
                    <a:pt x="5760" y="0"/>
                  </a:moveTo>
                  <a:lnTo>
                    <a:pt x="0" y="834"/>
                  </a:lnTo>
                  <a:lnTo>
                    <a:pt x="0" y="2506"/>
                  </a:lnTo>
                  <a:lnTo>
                    <a:pt x="4640" y="3652"/>
                  </a:lnTo>
                  <a:lnTo>
                    <a:pt x="5760" y="3376"/>
                  </a:lnTo>
                  <a:lnTo>
                    <a:pt x="5760" y="0"/>
                  </a:lnTo>
                  <a:close/>
                </a:path>
              </a:pathLst>
            </a:custGeom>
            <a:solidFill>
              <a:srgbClr val="008B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8"/>
            <p:cNvSpPr>
              <a:spLocks/>
            </p:cNvSpPr>
            <p:nvPr userDrawn="1"/>
          </p:nvSpPr>
          <p:spPr bwMode="auto">
            <a:xfrm>
              <a:off x="0" y="5029200"/>
              <a:ext cx="7407275" cy="1828800"/>
            </a:xfrm>
            <a:custGeom>
              <a:avLst/>
              <a:gdLst>
                <a:gd name="T0" fmla="*/ 0 w 4666"/>
                <a:gd name="T1" fmla="*/ 1152 h 1152"/>
                <a:gd name="T2" fmla="*/ 4666 w 4666"/>
                <a:gd name="T3" fmla="*/ 1152 h 1152"/>
                <a:gd name="T4" fmla="*/ 0 w 4666"/>
                <a:gd name="T5" fmla="*/ 0 h 1152"/>
                <a:gd name="T6" fmla="*/ 0 w 4666"/>
                <a:gd name="T7" fmla="*/ 1152 h 1152"/>
              </a:gdLst>
              <a:ahLst/>
              <a:cxnLst>
                <a:cxn ang="0">
                  <a:pos x="T0" y="T1"/>
                </a:cxn>
                <a:cxn ang="0">
                  <a:pos x="T2" y="T3"/>
                </a:cxn>
                <a:cxn ang="0">
                  <a:pos x="T4" y="T5"/>
                </a:cxn>
                <a:cxn ang="0">
                  <a:pos x="T6" y="T7"/>
                </a:cxn>
              </a:cxnLst>
              <a:rect l="0" t="0" r="r" b="b"/>
              <a:pathLst>
                <a:path w="4666" h="1152">
                  <a:moveTo>
                    <a:pt x="0" y="1152"/>
                  </a:moveTo>
                  <a:lnTo>
                    <a:pt x="4666" y="1152"/>
                  </a:lnTo>
                  <a:lnTo>
                    <a:pt x="0" y="0"/>
                  </a:lnTo>
                  <a:lnTo>
                    <a:pt x="0" y="1152"/>
                  </a:lnTo>
                  <a:close/>
                </a:path>
              </a:pathLst>
            </a:custGeom>
            <a:solidFill>
              <a:srgbClr val="002E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 name="Title 1"/>
          <p:cNvSpPr>
            <a:spLocks noGrp="1"/>
          </p:cNvSpPr>
          <p:nvPr userDrawn="1">
            <p:ph type="ctrTitle"/>
          </p:nvPr>
        </p:nvSpPr>
        <p:spPr>
          <a:xfrm>
            <a:off x="685800" y="2679055"/>
            <a:ext cx="7772400" cy="1470025"/>
          </a:xfrm>
        </p:spPr>
        <p:txBody>
          <a:bodyPr>
            <a:normAutofit/>
          </a:bodyPr>
          <a:lstStyle>
            <a:lvl1pPr algn="ctr">
              <a:defRPr sz="40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p:cNvSpPr>
            <a:spLocks noGrp="1"/>
          </p:cNvSpPr>
          <p:nvPr userDrawn="1">
            <p:ph type="subTitle" idx="1"/>
          </p:nvPr>
        </p:nvSpPr>
        <p:spPr>
          <a:xfrm>
            <a:off x="1371600" y="4221088"/>
            <a:ext cx="6400800" cy="1752600"/>
          </a:xfrm>
        </p:spPr>
        <p:txBody>
          <a:bodyPr>
            <a:normAutofit/>
          </a:bodyPr>
          <a:lstStyle>
            <a:lvl1pPr marL="0" indent="0" algn="ctr">
              <a:buNone/>
              <a:defRPr sz="320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2060184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952BA44-77AE-46C2-A118-553C453DB2B2}" type="datetimeFigureOut">
              <a:rPr lang="en-GB" smtClean="0"/>
              <a:pPr/>
              <a:t>09/06/2020</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A4F90C3-9BC3-49C3-B02E-320A486CA16F}" type="slidenum">
              <a:rPr lang="en-GB" smtClean="0"/>
              <a:pPr/>
              <a:t>‹#›</a:t>
            </a:fld>
            <a:endParaRPr lang="en-GB"/>
          </a:p>
        </p:txBody>
      </p:sp>
    </p:spTree>
    <p:extLst>
      <p:ext uri="{BB962C8B-B14F-4D97-AF65-F5344CB8AC3E}">
        <p14:creationId xmlns:p14="http://schemas.microsoft.com/office/powerpoint/2010/main" val="3211329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952BA44-77AE-46C2-A118-553C453DB2B2}" type="datetimeFigureOut">
              <a:rPr lang="en-GB" smtClean="0"/>
              <a:pPr/>
              <a:t>09/06/2020</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A4F90C3-9BC3-49C3-B02E-320A486CA16F}" type="slidenum">
              <a:rPr lang="en-GB" smtClean="0"/>
              <a:pPr/>
              <a:t>‹#›</a:t>
            </a:fld>
            <a:endParaRPr lang="en-GB"/>
          </a:p>
        </p:txBody>
      </p:sp>
    </p:spTree>
    <p:extLst>
      <p:ext uri="{BB962C8B-B14F-4D97-AF65-F5344CB8AC3E}">
        <p14:creationId xmlns:p14="http://schemas.microsoft.com/office/powerpoint/2010/main" val="4123386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952BA44-77AE-46C2-A118-553C453DB2B2}" type="datetimeFigureOut">
              <a:rPr lang="en-GB" smtClean="0"/>
              <a:pPr/>
              <a:t>09/06/2020</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A4F90C3-9BC3-49C3-B02E-320A486CA16F}" type="slidenum">
              <a:rPr lang="en-GB" smtClean="0"/>
              <a:pPr/>
              <a:t>‹#›</a:t>
            </a:fld>
            <a:endParaRPr lang="en-GB"/>
          </a:p>
        </p:txBody>
      </p:sp>
    </p:spTree>
    <p:extLst>
      <p:ext uri="{BB962C8B-B14F-4D97-AF65-F5344CB8AC3E}">
        <p14:creationId xmlns:p14="http://schemas.microsoft.com/office/powerpoint/2010/main" val="3394429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952BA44-77AE-46C2-A118-553C453DB2B2}" type="datetimeFigureOut">
              <a:rPr lang="en-GB" smtClean="0"/>
              <a:pPr/>
              <a:t>09/06/2020</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A4F90C3-9BC3-49C3-B02E-320A486CA16F}" type="slidenum">
              <a:rPr lang="en-GB" smtClean="0"/>
              <a:pPr/>
              <a:t>‹#›</a:t>
            </a:fld>
            <a:endParaRPr lang="en-GB"/>
          </a:p>
        </p:txBody>
      </p:sp>
    </p:spTree>
    <p:extLst>
      <p:ext uri="{BB962C8B-B14F-4D97-AF65-F5344CB8AC3E}">
        <p14:creationId xmlns:p14="http://schemas.microsoft.com/office/powerpoint/2010/main" val="2979636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952BA44-77AE-46C2-A118-553C453DB2B2}" type="datetimeFigureOut">
              <a:rPr lang="en-GB" smtClean="0"/>
              <a:pPr/>
              <a:t>09/06/2020</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A4F90C3-9BC3-49C3-B02E-320A486CA16F}" type="slidenum">
              <a:rPr lang="en-GB" smtClean="0"/>
              <a:pPr/>
              <a:t>‹#›</a:t>
            </a:fld>
            <a:endParaRPr lang="en-GB"/>
          </a:p>
        </p:txBody>
      </p:sp>
    </p:spTree>
    <p:extLst>
      <p:ext uri="{BB962C8B-B14F-4D97-AF65-F5344CB8AC3E}">
        <p14:creationId xmlns:p14="http://schemas.microsoft.com/office/powerpoint/2010/main" val="319253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2952BA44-77AE-46C2-A118-553C453DB2B2}" type="datetimeFigureOut">
              <a:rPr lang="en-GB" smtClean="0"/>
              <a:pPr/>
              <a:t>09/06/2020</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A4F90C3-9BC3-49C3-B02E-320A486CA16F}" type="slidenum">
              <a:rPr lang="en-GB" smtClean="0"/>
              <a:pPr/>
              <a:t>‹#›</a:t>
            </a:fld>
            <a:endParaRPr lang="en-GB"/>
          </a:p>
        </p:txBody>
      </p:sp>
    </p:spTree>
    <p:extLst>
      <p:ext uri="{BB962C8B-B14F-4D97-AF65-F5344CB8AC3E}">
        <p14:creationId xmlns:p14="http://schemas.microsoft.com/office/powerpoint/2010/main" val="548752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2952BA44-77AE-46C2-A118-553C453DB2B2}" type="datetimeFigureOut">
              <a:rPr lang="en-GB" smtClean="0"/>
              <a:pPr/>
              <a:t>09/06/2020</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A4F90C3-9BC3-49C3-B02E-320A486CA16F}" type="slidenum">
              <a:rPr lang="en-GB" smtClean="0"/>
              <a:pPr/>
              <a:t>‹#›</a:t>
            </a:fld>
            <a:endParaRPr lang="en-GB"/>
          </a:p>
        </p:txBody>
      </p:sp>
    </p:spTree>
    <p:extLst>
      <p:ext uri="{BB962C8B-B14F-4D97-AF65-F5344CB8AC3E}">
        <p14:creationId xmlns:p14="http://schemas.microsoft.com/office/powerpoint/2010/main" val="72084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2952BA44-77AE-46C2-A118-553C453DB2B2}" type="datetimeFigureOut">
              <a:rPr lang="en-GB" smtClean="0"/>
              <a:pPr/>
              <a:t>09/06/2020</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A4F90C3-9BC3-49C3-B02E-320A486CA16F}" type="slidenum">
              <a:rPr lang="en-GB" smtClean="0"/>
              <a:pPr/>
              <a:t>‹#›</a:t>
            </a:fld>
            <a:endParaRPr lang="en-GB"/>
          </a:p>
        </p:txBody>
      </p:sp>
    </p:spTree>
    <p:extLst>
      <p:ext uri="{BB962C8B-B14F-4D97-AF65-F5344CB8AC3E}">
        <p14:creationId xmlns:p14="http://schemas.microsoft.com/office/powerpoint/2010/main" val="3299641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952BA44-77AE-46C2-A118-553C453DB2B2}" type="datetimeFigureOut">
              <a:rPr lang="en-GB" smtClean="0"/>
              <a:pPr/>
              <a:t>09/06/2020</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A4F90C3-9BC3-49C3-B02E-320A486CA16F}" type="slidenum">
              <a:rPr lang="en-GB" smtClean="0"/>
              <a:pPr/>
              <a:t>‹#›</a:t>
            </a:fld>
            <a:endParaRPr lang="en-GB"/>
          </a:p>
        </p:txBody>
      </p:sp>
    </p:spTree>
    <p:extLst>
      <p:ext uri="{BB962C8B-B14F-4D97-AF65-F5344CB8AC3E}">
        <p14:creationId xmlns:p14="http://schemas.microsoft.com/office/powerpoint/2010/main" val="3733469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952BA44-77AE-46C2-A118-553C453DB2B2}" type="datetimeFigureOut">
              <a:rPr lang="en-GB" smtClean="0"/>
              <a:pPr/>
              <a:t>09/06/2020</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A4F90C3-9BC3-49C3-B02E-320A486CA16F}" type="slidenum">
              <a:rPr lang="en-GB" smtClean="0"/>
              <a:pPr/>
              <a:t>‹#›</a:t>
            </a:fld>
            <a:endParaRPr lang="en-GB"/>
          </a:p>
        </p:txBody>
      </p:sp>
    </p:spTree>
    <p:extLst>
      <p:ext uri="{BB962C8B-B14F-4D97-AF65-F5344CB8AC3E}">
        <p14:creationId xmlns:p14="http://schemas.microsoft.com/office/powerpoint/2010/main" val="341074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AutoShape 3"/>
          <p:cNvSpPr>
            <a:spLocks noChangeAspect="1" noChangeArrowheads="1" noTextEdit="1"/>
          </p:cNvSpPr>
          <p:nvPr/>
        </p:nvSpPr>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1"/>
            <a:ext cx="8229600" cy="42770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366510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4000" b="1" kern="1200">
          <a:solidFill>
            <a:schemeClr val="tx2">
              <a:lumMod val="75000"/>
            </a:schemeClr>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Wingdings" panose="05000000000000000000" pitchFamily="2" charset="2"/>
        <a:buChar char="§"/>
        <a:defRPr sz="32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12.xml.rels><?xml version="1.0" encoding="UTF-8" standalone="yes"?>
<Relationships xmlns="http://schemas.openxmlformats.org/package/2006/relationships"><Relationship Id="rId3" Type="http://schemas.openxmlformats.org/officeDocument/2006/relationships/hyperlink" Target="http://www.highwayssafetyhub.co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3.emf"/><Relationship Id="rId4" Type="http://schemas.openxmlformats.org/officeDocument/2006/relationships/image" Target="../media/image42.emf"/></Relationships>
</file>

<file path=ppt/slides/_rels/slide13.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7.emf"/></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highwayssafetyhub.co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http://www.highwayssafetyhub.co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hyperlink" Target="https://www.google.co.uk/url?sa=i&amp;rct=j&amp;q=&amp;esrc=s&amp;source=images&amp;cd=&amp;cad=rja&amp;uact=8&amp;ved=0ahUKEwjc4p3dtKbSAhUDMhoKHd6PDzsQjRwIBw&amp;url=https://recruitment.highways.gov.uk/&amp;psig=AFQjCNG0Zgv1GPJSFG_u9w7SyHHk8Clv4g&amp;ust=1487945940308886" TargetMode="External"/><Relationship Id="rId18" Type="http://schemas.openxmlformats.org/officeDocument/2006/relationships/image" Target="../media/image24.png"/><Relationship Id="rId3" Type="http://schemas.openxmlformats.org/officeDocument/2006/relationships/image" Target="../media/image10.png"/><Relationship Id="rId21" Type="http://schemas.openxmlformats.org/officeDocument/2006/relationships/image" Target="../media/image27.emf"/><Relationship Id="rId7" Type="http://schemas.openxmlformats.org/officeDocument/2006/relationships/image" Target="../media/image14.png"/><Relationship Id="rId12" Type="http://schemas.openxmlformats.org/officeDocument/2006/relationships/image" Target="../media/image19.jpeg"/><Relationship Id="rId17" Type="http://schemas.openxmlformats.org/officeDocument/2006/relationships/image" Target="../media/image23.png"/><Relationship Id="rId2" Type="http://schemas.openxmlformats.org/officeDocument/2006/relationships/notesSlide" Target="../notesSlides/notesSlide4.xml"/><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5" Type="http://schemas.openxmlformats.org/officeDocument/2006/relationships/image" Target="../media/image21.png"/><Relationship Id="rId10" Type="http://schemas.openxmlformats.org/officeDocument/2006/relationships/image" Target="../media/image17.jpeg"/><Relationship Id="rId19" Type="http://schemas.openxmlformats.org/officeDocument/2006/relationships/image" Target="../media/image25.png"/><Relationship Id="rId4" Type="http://schemas.openxmlformats.org/officeDocument/2006/relationships/image" Target="../media/image11.jpeg"/><Relationship Id="rId9" Type="http://schemas.openxmlformats.org/officeDocument/2006/relationships/image" Target="../media/image16.jpeg"/><Relationship Id="rId1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jpe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emf"/><Relationship Id="rId4" Type="http://schemas.openxmlformats.org/officeDocument/2006/relationships/image" Target="../media/image33.emf"/></Relationships>
</file>

<file path=ppt/slides/_rels/slide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24944"/>
            <a:ext cx="7772400" cy="1440160"/>
          </a:xfrm>
        </p:spPr>
        <p:txBody>
          <a:bodyPr>
            <a:normAutofit fontScale="90000"/>
          </a:bodyPr>
          <a:lstStyle/>
          <a:p>
            <a:r>
              <a:rPr lang="en-GB" sz="3600" dirty="0"/>
              <a:t>Raising The Bar</a:t>
            </a:r>
            <a:br>
              <a:rPr lang="en-GB" sz="3600" dirty="0"/>
            </a:br>
            <a:r>
              <a:rPr lang="en-GB" sz="3600" dirty="0"/>
              <a:t>Information Share</a:t>
            </a:r>
            <a:br>
              <a:rPr lang="en-GB" sz="3600" dirty="0"/>
            </a:br>
            <a:r>
              <a:rPr lang="en-GB" sz="3600" dirty="0"/>
              <a:t>June 2020</a:t>
            </a:r>
          </a:p>
        </p:txBody>
      </p:sp>
    </p:spTree>
    <p:extLst>
      <p:ext uri="{BB962C8B-B14F-4D97-AF65-F5344CB8AC3E}">
        <p14:creationId xmlns:p14="http://schemas.microsoft.com/office/powerpoint/2010/main" val="1105914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Has it made a difference ?</a:t>
            </a:r>
          </a:p>
        </p:txBody>
      </p:sp>
      <p:sp>
        <p:nvSpPr>
          <p:cNvPr id="3" name="Content Placeholder 2"/>
          <p:cNvSpPr>
            <a:spLocks noGrp="1"/>
          </p:cNvSpPr>
          <p:nvPr>
            <p:ph idx="1"/>
          </p:nvPr>
        </p:nvSpPr>
        <p:spPr>
          <a:xfrm>
            <a:off x="467544" y="1196752"/>
            <a:ext cx="8229600" cy="4277072"/>
          </a:xfrm>
        </p:spPr>
        <p:txBody>
          <a:bodyPr>
            <a:normAutofit/>
          </a:bodyPr>
          <a:lstStyle/>
          <a:p>
            <a:pPr marL="0" lvl="0" indent="0" fontAlgn="base">
              <a:spcAft>
                <a:spcPct val="0"/>
              </a:spcAft>
              <a:buNone/>
            </a:pPr>
            <a:endParaRPr lang="en-GB" altLang="en-US" sz="2400" kern="0" dirty="0">
              <a:solidFill>
                <a:srgbClr val="000000"/>
              </a:solidFill>
              <a:latin typeface="Arial"/>
              <a:cs typeface="+mn-cs"/>
            </a:endParaRPr>
          </a:p>
          <a:p>
            <a:endParaRPr lang="en-GB"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672" y="1556792"/>
            <a:ext cx="5976664" cy="4078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3580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Tragically,</a:t>
            </a:r>
          </a:p>
        </p:txBody>
      </p:sp>
      <p:pic>
        <p:nvPicPr>
          <p:cNvPr id="4" name="Content Placeholder 3" descr="More tests to discover exactly how Ben died"/>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619672" y="1458144"/>
            <a:ext cx="1440160" cy="2160240"/>
          </a:xfrm>
          <a:prstGeom prst="rect">
            <a:avLst/>
          </a:prstGeom>
          <a:noFill/>
          <a:ln>
            <a:noFill/>
          </a:ln>
        </p:spPr>
      </p:pic>
      <p:pic>
        <p:nvPicPr>
          <p:cNvPr id="5" name="Picture 4" descr="The late Robert English"/>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0112" y="1556792"/>
            <a:ext cx="1800200" cy="2024211"/>
          </a:xfrm>
          <a:prstGeom prst="rect">
            <a:avLst/>
          </a:prstGeom>
          <a:noFill/>
          <a:ln>
            <a:noFill/>
          </a:ln>
        </p:spPr>
      </p:pic>
      <p:sp>
        <p:nvSpPr>
          <p:cNvPr id="6" name="TextBox 5"/>
          <p:cNvSpPr txBox="1"/>
          <p:nvPr/>
        </p:nvSpPr>
        <p:spPr>
          <a:xfrm>
            <a:off x="1259632" y="4077072"/>
            <a:ext cx="2376264" cy="646331"/>
          </a:xfrm>
          <a:prstGeom prst="rect">
            <a:avLst/>
          </a:prstGeom>
          <a:noFill/>
        </p:spPr>
        <p:txBody>
          <a:bodyPr wrap="square" rtlCol="0">
            <a:spAutoFit/>
          </a:bodyPr>
          <a:lstStyle/>
          <a:p>
            <a:pPr algn="ctr"/>
            <a:r>
              <a:rPr lang="en-GB" dirty="0"/>
              <a:t>Ben Collins </a:t>
            </a:r>
          </a:p>
          <a:p>
            <a:pPr algn="ctr"/>
            <a:r>
              <a:rPr lang="en-GB" dirty="0"/>
              <a:t>Died 27 July 2015</a:t>
            </a:r>
          </a:p>
        </p:txBody>
      </p:sp>
      <p:sp>
        <p:nvSpPr>
          <p:cNvPr id="7" name="TextBox 6"/>
          <p:cNvSpPr txBox="1"/>
          <p:nvPr/>
        </p:nvSpPr>
        <p:spPr>
          <a:xfrm>
            <a:off x="5292080" y="4077072"/>
            <a:ext cx="2304256" cy="646331"/>
          </a:xfrm>
          <a:prstGeom prst="rect">
            <a:avLst/>
          </a:prstGeom>
          <a:noFill/>
        </p:spPr>
        <p:txBody>
          <a:bodyPr wrap="square" rtlCol="0">
            <a:spAutoFit/>
          </a:bodyPr>
          <a:lstStyle/>
          <a:p>
            <a:pPr algn="ctr"/>
            <a:r>
              <a:rPr lang="en-GB" dirty="0"/>
              <a:t>Robert English</a:t>
            </a:r>
          </a:p>
          <a:p>
            <a:pPr algn="ctr"/>
            <a:r>
              <a:rPr lang="en-GB" dirty="0"/>
              <a:t>Died 10 October 2016</a:t>
            </a:r>
          </a:p>
        </p:txBody>
      </p:sp>
    </p:spTree>
    <p:extLst>
      <p:ext uri="{BB962C8B-B14F-4D97-AF65-F5344CB8AC3E}">
        <p14:creationId xmlns:p14="http://schemas.microsoft.com/office/powerpoint/2010/main" val="3187172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Where can you find them ?</a:t>
            </a:r>
          </a:p>
        </p:txBody>
      </p:sp>
      <p:sp>
        <p:nvSpPr>
          <p:cNvPr id="3" name="Content Placeholder 2"/>
          <p:cNvSpPr>
            <a:spLocks noGrp="1"/>
          </p:cNvSpPr>
          <p:nvPr>
            <p:ph idx="1"/>
          </p:nvPr>
        </p:nvSpPr>
        <p:spPr>
          <a:xfrm>
            <a:off x="395536" y="1274588"/>
            <a:ext cx="8229600" cy="5034731"/>
          </a:xfrm>
        </p:spPr>
        <p:txBody>
          <a:bodyPr>
            <a:normAutofit fontScale="92500" lnSpcReduction="10000"/>
          </a:bodyPr>
          <a:lstStyle/>
          <a:p>
            <a:pPr marL="0" indent="0">
              <a:buNone/>
            </a:pPr>
            <a:r>
              <a:rPr lang="en-GB" dirty="0"/>
              <a:t>H&amp;S pages on portal </a:t>
            </a:r>
          </a:p>
          <a:p>
            <a:pPr marL="0" indent="0">
              <a:buNone/>
            </a:pPr>
            <a:endParaRPr lang="en-GB" dirty="0"/>
          </a:p>
          <a:p>
            <a:pPr marL="0" indent="0">
              <a:buNone/>
            </a:pPr>
            <a:endParaRPr lang="en-GB" dirty="0"/>
          </a:p>
          <a:p>
            <a:pPr marL="0" indent="0">
              <a:buNone/>
            </a:pPr>
            <a:endParaRPr lang="en-GB" dirty="0"/>
          </a:p>
          <a:p>
            <a:pPr marL="0" indent="0">
              <a:buNone/>
            </a:pPr>
            <a:r>
              <a:rPr lang="en-GB" dirty="0"/>
              <a:t>Gov.uk</a:t>
            </a:r>
          </a:p>
          <a:p>
            <a:pPr marL="0" indent="0">
              <a:buNone/>
            </a:pPr>
            <a:endParaRPr lang="en-GB" dirty="0"/>
          </a:p>
          <a:p>
            <a:pPr marL="0" indent="0">
              <a:buNone/>
            </a:pPr>
            <a:endParaRPr lang="en-GB" dirty="0">
              <a:hlinkClick r:id="rId3"/>
            </a:endParaRPr>
          </a:p>
          <a:p>
            <a:pPr marL="0" indent="0">
              <a:buNone/>
            </a:pPr>
            <a:endParaRPr lang="en-GB" dirty="0">
              <a:hlinkClick r:id="rId3"/>
            </a:endParaRPr>
          </a:p>
          <a:p>
            <a:pPr marL="0" indent="0">
              <a:buNone/>
            </a:pPr>
            <a:endParaRPr lang="en-GB" dirty="0">
              <a:hlinkClick r:id="rId3"/>
            </a:endParaRPr>
          </a:p>
          <a:p>
            <a:pPr marL="0" indent="0">
              <a:buNone/>
            </a:pPr>
            <a:r>
              <a:rPr lang="en-GB" dirty="0">
                <a:hlinkClick r:id="rId3"/>
              </a:rPr>
              <a:t>www.highwayssafetyhub.com</a:t>
            </a:r>
            <a:r>
              <a:rPr lang="en-GB" dirty="0"/>
              <a:t> </a:t>
            </a:r>
          </a:p>
        </p:txBody>
      </p:sp>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494111">
            <a:off x="4968516" y="1268761"/>
            <a:ext cx="3458924"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555210">
            <a:off x="5164820" y="3231078"/>
            <a:ext cx="3336950" cy="2145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3885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 what do they contain ?</a:t>
            </a:r>
          </a:p>
        </p:txBody>
      </p:sp>
      <p:sp>
        <p:nvSpPr>
          <p:cNvPr id="4" name="Content Placeholder 3"/>
          <p:cNvSpPr>
            <a:spLocks noGrp="1"/>
          </p:cNvSpPr>
          <p:nvPr>
            <p:ph idx="1"/>
          </p:nvPr>
        </p:nvSpPr>
        <p:spPr>
          <a:xfrm>
            <a:off x="457200" y="1268760"/>
            <a:ext cx="8229600" cy="4608513"/>
          </a:xfrm>
        </p:spPr>
        <p:txBody>
          <a:bodyPr>
            <a:normAutofit lnSpcReduction="10000"/>
          </a:bodyPr>
          <a:lstStyle/>
          <a:p>
            <a:pPr marL="0" indent="0">
              <a:buNone/>
            </a:pPr>
            <a:r>
              <a:rPr lang="en-GB" dirty="0"/>
              <a:t>Lets look at;</a:t>
            </a:r>
          </a:p>
          <a:p>
            <a:pPr marL="0" indent="0">
              <a:buNone/>
            </a:pPr>
            <a:r>
              <a:rPr lang="en-GB" dirty="0"/>
              <a:t>B9 Underground Service Avoidance</a:t>
            </a:r>
          </a:p>
          <a:p>
            <a:pPr marL="0" indent="0">
              <a:buNone/>
            </a:pPr>
            <a:endParaRPr lang="en-GB" dirty="0"/>
          </a:p>
          <a:p>
            <a:pPr marL="0" indent="0">
              <a:buNone/>
            </a:pPr>
            <a:r>
              <a:rPr lang="en-GB" dirty="0"/>
              <a:t>Objective</a:t>
            </a:r>
          </a:p>
          <a:p>
            <a:pPr marL="0" indent="0">
              <a:buNone/>
            </a:pPr>
            <a:r>
              <a:rPr lang="en-GB" dirty="0"/>
              <a:t>Background</a:t>
            </a:r>
          </a:p>
          <a:p>
            <a:pPr marL="0" indent="0">
              <a:buNone/>
            </a:pPr>
            <a:r>
              <a:rPr lang="en-GB" dirty="0"/>
              <a:t>Minimum Requirements</a:t>
            </a:r>
          </a:p>
          <a:p>
            <a:pPr marL="0" indent="0">
              <a:buNone/>
            </a:pPr>
            <a:r>
              <a:rPr lang="en-GB" dirty="0"/>
              <a:t>Desirable Requirements</a:t>
            </a:r>
          </a:p>
          <a:p>
            <a:pPr marL="0" indent="0">
              <a:buNone/>
            </a:pPr>
            <a:r>
              <a:rPr lang="en-GB" dirty="0"/>
              <a:t>References</a:t>
            </a:r>
          </a:p>
        </p:txBody>
      </p:sp>
      <p:pic>
        <p:nvPicPr>
          <p:cNvPr id="717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24128" y="2852936"/>
            <a:ext cx="3024336" cy="1862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2618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Continually Raising the Bar</a:t>
            </a:r>
          </a:p>
        </p:txBody>
      </p:sp>
      <p:pic>
        <p:nvPicPr>
          <p:cNvPr id="4" name="Picture 3"/>
          <p:cNvPicPr>
            <a:picLocks noChangeAspect="1"/>
          </p:cNvPicPr>
          <p:nvPr/>
        </p:nvPicPr>
        <p:blipFill>
          <a:blip r:embed="rId3" cstate="print"/>
          <a:stretch>
            <a:fillRect/>
          </a:stretch>
        </p:blipFill>
        <p:spPr>
          <a:xfrm>
            <a:off x="477912" y="1938394"/>
            <a:ext cx="2634248" cy="3505728"/>
          </a:xfrm>
          <a:prstGeom prst="rect">
            <a:avLst/>
          </a:prstGeom>
        </p:spPr>
      </p:pic>
      <p:sp>
        <p:nvSpPr>
          <p:cNvPr id="6" name="Rounded Rectangle 5"/>
          <p:cNvSpPr/>
          <p:nvPr/>
        </p:nvSpPr>
        <p:spPr>
          <a:xfrm>
            <a:off x="3491880" y="4443997"/>
            <a:ext cx="4608512" cy="1000125"/>
          </a:xfrm>
          <a:prstGeom prst="roundRect">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GB" sz="2000" b="1" dirty="0">
                <a:solidFill>
                  <a:srgbClr val="0D0D0D"/>
                </a:solidFill>
                <a:effectLst/>
                <a:latin typeface="Arial" panose="020B0604020202020204" pitchFamily="34" charset="0"/>
                <a:ea typeface="Calibri" panose="020F0502020204030204" pitchFamily="34" charset="0"/>
                <a:cs typeface="Times New Roman" panose="02020603050405020304" pitchFamily="18" charset="0"/>
              </a:rPr>
              <a:t>LIFESAVER</a:t>
            </a:r>
          </a:p>
          <a:p>
            <a:pPr algn="ctr">
              <a:lnSpc>
                <a:spcPct val="115000"/>
              </a:lnSpc>
              <a:spcAft>
                <a:spcPts val="0"/>
              </a:spcAft>
            </a:pPr>
            <a:r>
              <a:rPr lang="en-GB" sz="1200" dirty="0">
                <a:solidFill>
                  <a:srgbClr val="0D0D0D"/>
                </a:solidFill>
                <a:latin typeface="Arial" panose="020B0604020202020204" pitchFamily="34" charset="0"/>
                <a:ea typeface="Calibri" panose="020F0502020204030204" pitchFamily="34" charset="0"/>
                <a:cs typeface="Times New Roman" panose="02020603050405020304" pitchFamily="18" charset="0"/>
              </a:rPr>
              <a:t>CONDUCTIVE METAL SETTING OUT PINS ARE BANNED ON ALL HIGHWAYS ENGLAND SITES</a:t>
            </a:r>
            <a:endParaRPr lang="en-GB" sz="1100" dirty="0">
              <a:effectLst/>
              <a:ea typeface="Calibri" panose="020F0502020204030204" pitchFamily="34" charset="0"/>
              <a:cs typeface="Times New Roman" panose="02020603050405020304" pitchFamily="18" charset="0"/>
            </a:endParaRPr>
          </a:p>
        </p:txBody>
      </p:sp>
      <p:sp>
        <p:nvSpPr>
          <p:cNvPr id="9" name="Down Arrow Callout 8"/>
          <p:cNvSpPr/>
          <p:nvPr/>
        </p:nvSpPr>
        <p:spPr>
          <a:xfrm>
            <a:off x="3491880" y="1938394"/>
            <a:ext cx="4608512" cy="2340811"/>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“Using steel pins to penetrate the ground could have been avoided. There are a number of ways of conducting similar work which avoids using steel pins to penetrate the ground.” - HSE inspector Paul Thompson</a:t>
            </a:r>
          </a:p>
        </p:txBody>
      </p:sp>
      <p:sp>
        <p:nvSpPr>
          <p:cNvPr id="10" name="Rectangle 9"/>
          <p:cNvSpPr/>
          <p:nvPr/>
        </p:nvSpPr>
        <p:spPr>
          <a:xfrm>
            <a:off x="451272" y="5608914"/>
            <a:ext cx="6064944" cy="246221"/>
          </a:xfrm>
          <a:prstGeom prst="rect">
            <a:avLst/>
          </a:prstGeom>
        </p:spPr>
        <p:txBody>
          <a:bodyPr wrap="square">
            <a:spAutoFit/>
          </a:bodyPr>
          <a:lstStyle/>
          <a:p>
            <a:r>
              <a:rPr lang="en-GB" sz="1000" dirty="0"/>
              <a:t>http://www.shponline.co.uk/underground-cable-strike-caused-jet-of-fire/</a:t>
            </a:r>
          </a:p>
        </p:txBody>
      </p:sp>
    </p:spTree>
    <p:extLst>
      <p:ext uri="{BB962C8B-B14F-4D97-AF65-F5344CB8AC3E}">
        <p14:creationId xmlns:p14="http://schemas.microsoft.com/office/powerpoint/2010/main" val="267134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A1 </a:t>
            </a:r>
            <a:r>
              <a:rPr lang="en-GB" dirty="0" err="1"/>
              <a:t>Leeming</a:t>
            </a:r>
            <a:r>
              <a:rPr lang="en-GB" dirty="0"/>
              <a:t> To Barton Case Study</a:t>
            </a:r>
          </a:p>
        </p:txBody>
      </p:sp>
      <p:sp>
        <p:nvSpPr>
          <p:cNvPr id="3" name="Content Placeholder 2"/>
          <p:cNvSpPr>
            <a:spLocks noGrp="1"/>
          </p:cNvSpPr>
          <p:nvPr>
            <p:ph idx="1"/>
          </p:nvPr>
        </p:nvSpPr>
        <p:spPr/>
        <p:txBody>
          <a:bodyPr>
            <a:normAutofit fontScale="92500" lnSpcReduction="20000"/>
          </a:bodyPr>
          <a:lstStyle/>
          <a:p>
            <a:pPr marL="0" indent="0">
              <a:buNone/>
            </a:pPr>
            <a:r>
              <a:rPr lang="en-GB" dirty="0"/>
              <a:t>The Project</a:t>
            </a:r>
          </a:p>
          <a:p>
            <a:r>
              <a:rPr lang="en-GB" dirty="0"/>
              <a:t>20km of new Motorway </a:t>
            </a:r>
          </a:p>
          <a:p>
            <a:r>
              <a:rPr lang="en-GB" dirty="0"/>
              <a:t>18km of Local Access Road</a:t>
            </a:r>
          </a:p>
          <a:p>
            <a:r>
              <a:rPr lang="en-GB" dirty="0"/>
              <a:t>600,000 tonne of road surface</a:t>
            </a:r>
          </a:p>
          <a:p>
            <a:r>
              <a:rPr lang="en-GB" dirty="0"/>
              <a:t>3 million cubic metres of earth moved </a:t>
            </a:r>
          </a:p>
          <a:p>
            <a:r>
              <a:rPr lang="en-GB" dirty="0"/>
              <a:t>113km of drainage</a:t>
            </a:r>
          </a:p>
          <a:p>
            <a:pPr marL="0" indent="0">
              <a:buNone/>
            </a:pPr>
            <a:r>
              <a:rPr lang="en-GB" dirty="0"/>
              <a:t>The Solution</a:t>
            </a:r>
          </a:p>
          <a:p>
            <a:r>
              <a:rPr lang="en-GB" dirty="0"/>
              <a:t>Early Contractor Involvement </a:t>
            </a:r>
          </a:p>
          <a:p>
            <a:r>
              <a:rPr lang="en-GB" dirty="0"/>
              <a:t>Use of GPS Technology </a:t>
            </a:r>
          </a:p>
        </p:txBody>
      </p:sp>
    </p:spTree>
    <p:extLst>
      <p:ext uri="{BB962C8B-B14F-4D97-AF65-F5344CB8AC3E}">
        <p14:creationId xmlns:p14="http://schemas.microsoft.com/office/powerpoint/2010/main" val="2297677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A1 </a:t>
            </a:r>
            <a:r>
              <a:rPr lang="en-GB" dirty="0" err="1"/>
              <a:t>Leeming</a:t>
            </a:r>
            <a:r>
              <a:rPr lang="en-GB" dirty="0"/>
              <a:t> To Barton Case Study</a:t>
            </a:r>
          </a:p>
        </p:txBody>
      </p:sp>
      <p:sp>
        <p:nvSpPr>
          <p:cNvPr id="3" name="Content Placeholder 2"/>
          <p:cNvSpPr>
            <a:spLocks noGrp="1"/>
          </p:cNvSpPr>
          <p:nvPr>
            <p:ph idx="1"/>
          </p:nvPr>
        </p:nvSpPr>
        <p:spPr>
          <a:xfrm>
            <a:off x="457200" y="1600201"/>
            <a:ext cx="8229600" cy="2044823"/>
          </a:xfrm>
        </p:spPr>
        <p:txBody>
          <a:bodyPr>
            <a:normAutofit fontScale="92500" lnSpcReduction="10000"/>
          </a:bodyPr>
          <a:lstStyle/>
          <a:p>
            <a:pPr marL="0" indent="0">
              <a:buNone/>
            </a:pPr>
            <a:r>
              <a:rPr lang="en-GB" dirty="0"/>
              <a:t>The Benefits</a:t>
            </a:r>
          </a:p>
          <a:p>
            <a:r>
              <a:rPr lang="en-GB" dirty="0"/>
              <a:t>Elimination of 25,000 pins</a:t>
            </a:r>
          </a:p>
          <a:p>
            <a:r>
              <a:rPr lang="en-GB" dirty="0"/>
              <a:t>2 Million RIDDOR Free Hours</a:t>
            </a:r>
          </a:p>
          <a:p>
            <a:r>
              <a:rPr lang="en-GB" dirty="0"/>
              <a:t>British Construction Industry (BCI) Awards </a:t>
            </a:r>
          </a:p>
        </p:txBody>
      </p:sp>
      <p:pic>
        <p:nvPicPr>
          <p:cNvPr id="4" name="Picture 3"/>
          <p:cNvPicPr>
            <a:picLocks noChangeAspect="1"/>
          </p:cNvPicPr>
          <p:nvPr/>
        </p:nvPicPr>
        <p:blipFill>
          <a:blip r:embed="rId3" cstate="print"/>
          <a:stretch>
            <a:fillRect/>
          </a:stretch>
        </p:blipFill>
        <p:spPr>
          <a:xfrm>
            <a:off x="1979712" y="4077072"/>
            <a:ext cx="4032448" cy="2033081"/>
          </a:xfrm>
          <a:prstGeom prst="rect">
            <a:avLst/>
          </a:prstGeom>
        </p:spPr>
      </p:pic>
      <p:pic>
        <p:nvPicPr>
          <p:cNvPr id="5" name="Picture 4"/>
          <p:cNvPicPr>
            <a:picLocks noChangeAspect="1"/>
          </p:cNvPicPr>
          <p:nvPr/>
        </p:nvPicPr>
        <p:blipFill>
          <a:blip r:embed="rId4" cstate="print"/>
          <a:stretch>
            <a:fillRect/>
          </a:stretch>
        </p:blipFill>
        <p:spPr>
          <a:xfrm>
            <a:off x="457200" y="4077072"/>
            <a:ext cx="1666896" cy="2236141"/>
          </a:xfrm>
          <a:prstGeom prst="rect">
            <a:avLst/>
          </a:prstGeom>
        </p:spPr>
      </p:pic>
    </p:spTree>
    <p:extLst>
      <p:ext uri="{BB962C8B-B14F-4D97-AF65-F5344CB8AC3E}">
        <p14:creationId xmlns:p14="http://schemas.microsoft.com/office/powerpoint/2010/main" val="1289295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normAutofit fontScale="90000"/>
          </a:bodyPr>
          <a:lstStyle/>
          <a:p>
            <a:r>
              <a:rPr lang="en-GB" dirty="0"/>
              <a:t>What do you need to do with ‘raising the bar’ guidance ?</a:t>
            </a:r>
          </a:p>
        </p:txBody>
      </p:sp>
      <p:sp>
        <p:nvSpPr>
          <p:cNvPr id="3" name="Content Placeholder 2"/>
          <p:cNvSpPr>
            <a:spLocks noGrp="1"/>
          </p:cNvSpPr>
          <p:nvPr>
            <p:ph idx="1"/>
          </p:nvPr>
        </p:nvSpPr>
        <p:spPr>
          <a:xfrm>
            <a:off x="467544" y="1412776"/>
            <a:ext cx="8229600" cy="4277072"/>
          </a:xfrm>
        </p:spPr>
        <p:txBody>
          <a:bodyPr/>
          <a:lstStyle/>
          <a:p>
            <a:r>
              <a:rPr lang="en-GB" sz="2600" dirty="0"/>
              <a:t>Know what they are and where to find them.</a:t>
            </a:r>
          </a:p>
          <a:p>
            <a:r>
              <a:rPr lang="en-GB" sz="2600" dirty="0"/>
              <a:t>Your responsibility to make sure they are applied on your sites.</a:t>
            </a:r>
          </a:p>
          <a:p>
            <a:r>
              <a:rPr lang="en-GB" sz="2600" dirty="0"/>
              <a:t>Address inspection non conformances effectively.</a:t>
            </a:r>
          </a:p>
          <a:p>
            <a:r>
              <a:rPr lang="en-GB" sz="2600" dirty="0"/>
              <a:t>Use safety leadership tours and excellence wheel / safety maturity assessments as opportunities to check.</a:t>
            </a:r>
          </a:p>
          <a:p>
            <a:endParaRPr lang="en-GB" dirty="0"/>
          </a:p>
        </p:txBody>
      </p:sp>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4509120"/>
            <a:ext cx="2376264"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4247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Technical support</a:t>
            </a:r>
          </a:p>
        </p:txBody>
      </p:sp>
      <p:sp>
        <p:nvSpPr>
          <p:cNvPr id="3" name="Content Placeholder 2"/>
          <p:cNvSpPr>
            <a:spLocks noGrp="1"/>
          </p:cNvSpPr>
          <p:nvPr>
            <p:ph idx="1"/>
          </p:nvPr>
        </p:nvSpPr>
        <p:spPr/>
        <p:txBody>
          <a:bodyPr/>
          <a:lstStyle/>
          <a:p>
            <a:r>
              <a:rPr lang="en-GB" dirty="0"/>
              <a:t>Hub delivery partner champions</a:t>
            </a:r>
          </a:p>
          <a:p>
            <a:r>
              <a:rPr lang="en-GB" dirty="0"/>
              <a:t>Delivery partner H&amp;S advisors</a:t>
            </a:r>
          </a:p>
          <a:p>
            <a:r>
              <a:rPr lang="en-GB" dirty="0"/>
              <a:t>Our Highways England H&amp;S advisors</a:t>
            </a:r>
          </a:p>
          <a:p>
            <a:endParaRPr lang="en-GB" dirty="0"/>
          </a:p>
          <a:p>
            <a:pPr marL="0" indent="0">
              <a:buNone/>
            </a:pPr>
            <a:r>
              <a:rPr lang="en-GB" dirty="0">
                <a:hlinkClick r:id="rId3"/>
              </a:rPr>
              <a:t>www.highwayssafetyhub.com</a:t>
            </a:r>
            <a:r>
              <a:rPr lang="en-GB" dirty="0"/>
              <a:t>  contacts</a:t>
            </a:r>
          </a:p>
        </p:txBody>
      </p:sp>
    </p:spTree>
    <p:extLst>
      <p:ext uri="{BB962C8B-B14F-4D97-AF65-F5344CB8AC3E}">
        <p14:creationId xmlns:p14="http://schemas.microsoft.com/office/powerpoint/2010/main" val="37946256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are we doing next ?</a:t>
            </a:r>
          </a:p>
        </p:txBody>
      </p:sp>
      <p:sp>
        <p:nvSpPr>
          <p:cNvPr id="3" name="Content Placeholder 2"/>
          <p:cNvSpPr>
            <a:spLocks noGrp="1"/>
          </p:cNvSpPr>
          <p:nvPr>
            <p:ph idx="1"/>
          </p:nvPr>
        </p:nvSpPr>
        <p:spPr/>
        <p:txBody>
          <a:bodyPr/>
          <a:lstStyle/>
          <a:p>
            <a:r>
              <a:rPr lang="en-GB" dirty="0"/>
              <a:t>Support of Home Safe &amp; Well</a:t>
            </a:r>
          </a:p>
          <a:p>
            <a:r>
              <a:rPr lang="en-GB" dirty="0"/>
              <a:t>Support Supply Chain Safety Leadership Group working groups.</a:t>
            </a:r>
          </a:p>
          <a:p>
            <a:r>
              <a:rPr lang="en-GB" dirty="0"/>
              <a:t>Continual review of raising the bar</a:t>
            </a:r>
          </a:p>
        </p:txBody>
      </p:sp>
      <p:pic>
        <p:nvPicPr>
          <p:cNvPr id="4" name="Picture 3">
            <a:extLst>
              <a:ext uri="{FF2B5EF4-FFF2-40B4-BE49-F238E27FC236}">
                <a16:creationId xmlns:a16="http://schemas.microsoft.com/office/drawing/2014/main" id="{FB49CC51-23EA-4DA7-80EC-6051B5C48FF2}"/>
              </a:ext>
            </a:extLst>
          </p:cNvPr>
          <p:cNvPicPr>
            <a:picLocks noChangeAspect="1"/>
          </p:cNvPicPr>
          <p:nvPr/>
        </p:nvPicPr>
        <p:blipFill>
          <a:blip r:embed="rId3"/>
          <a:stretch>
            <a:fillRect/>
          </a:stretch>
        </p:blipFill>
        <p:spPr>
          <a:xfrm>
            <a:off x="457199" y="4437112"/>
            <a:ext cx="3126129" cy="1622724"/>
          </a:xfrm>
          <a:prstGeom prst="rect">
            <a:avLst/>
          </a:prstGeom>
        </p:spPr>
      </p:pic>
    </p:spTree>
    <p:extLst>
      <p:ext uri="{BB962C8B-B14F-4D97-AF65-F5344CB8AC3E}">
        <p14:creationId xmlns:p14="http://schemas.microsoft.com/office/powerpoint/2010/main" val="1888222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GB" altLang="en-US"/>
              <a:t>House Keeping</a:t>
            </a:r>
          </a:p>
        </p:txBody>
      </p:sp>
      <p:sp>
        <p:nvSpPr>
          <p:cNvPr id="3" name="Content Placeholder 2"/>
          <p:cNvSpPr>
            <a:spLocks noGrp="1"/>
          </p:cNvSpPr>
          <p:nvPr>
            <p:ph idx="1"/>
          </p:nvPr>
        </p:nvSpPr>
        <p:spPr>
          <a:xfrm>
            <a:off x="457200" y="1600200"/>
            <a:ext cx="6275388" cy="4276725"/>
          </a:xfrm>
        </p:spPr>
        <p:txBody>
          <a:bodyPr rtlCol="0">
            <a:normAutofit lnSpcReduction="10000"/>
          </a:bodyPr>
          <a:lstStyle/>
          <a:p>
            <a:pPr eaLnBrk="1" fontAlgn="auto" hangingPunct="1">
              <a:spcAft>
                <a:spcPts val="0"/>
              </a:spcAft>
              <a:defRPr/>
            </a:pPr>
            <a:r>
              <a:rPr lang="en-GB" sz="2000" dirty="0">
                <a:solidFill>
                  <a:schemeClr val="tx1">
                    <a:lumMod val="75000"/>
                    <a:lumOff val="25000"/>
                  </a:schemeClr>
                </a:solidFill>
              </a:rPr>
              <a:t>During the Webinar your phone will be muted to reduce background noise. </a:t>
            </a:r>
          </a:p>
          <a:p>
            <a:pPr marL="0" indent="0" eaLnBrk="1" fontAlgn="auto" hangingPunct="1">
              <a:spcAft>
                <a:spcPts val="0"/>
              </a:spcAft>
              <a:buFont typeface="Wingdings" pitchFamily="2" charset="2"/>
              <a:buNone/>
              <a:defRPr/>
            </a:pPr>
            <a:endParaRPr lang="en-GB" sz="2000" dirty="0">
              <a:solidFill>
                <a:schemeClr val="tx1">
                  <a:lumMod val="75000"/>
                  <a:lumOff val="25000"/>
                </a:schemeClr>
              </a:solidFill>
            </a:endParaRPr>
          </a:p>
          <a:p>
            <a:pPr eaLnBrk="1" fontAlgn="auto" hangingPunct="1">
              <a:spcAft>
                <a:spcPts val="0"/>
              </a:spcAft>
              <a:defRPr/>
            </a:pPr>
            <a:r>
              <a:rPr lang="en-GB" sz="2000" dirty="0">
                <a:solidFill>
                  <a:schemeClr val="tx1">
                    <a:lumMod val="75000"/>
                    <a:lumOff val="25000"/>
                  </a:schemeClr>
                </a:solidFill>
              </a:rPr>
              <a:t>We are sat in an open office and there may be noise beyond our control </a:t>
            </a:r>
          </a:p>
          <a:p>
            <a:pPr eaLnBrk="1" fontAlgn="auto" hangingPunct="1">
              <a:spcAft>
                <a:spcPts val="0"/>
              </a:spcAft>
              <a:defRPr/>
            </a:pPr>
            <a:endParaRPr lang="en-GB" sz="2000" dirty="0">
              <a:solidFill>
                <a:schemeClr val="tx1">
                  <a:lumMod val="75000"/>
                  <a:lumOff val="25000"/>
                </a:schemeClr>
              </a:solidFill>
            </a:endParaRPr>
          </a:p>
          <a:p>
            <a:pPr eaLnBrk="1" fontAlgn="auto" hangingPunct="1">
              <a:spcAft>
                <a:spcPts val="0"/>
              </a:spcAft>
              <a:defRPr/>
            </a:pPr>
            <a:r>
              <a:rPr lang="en-GB" sz="2000" dirty="0">
                <a:solidFill>
                  <a:schemeClr val="tx1">
                    <a:lumMod val="75000"/>
                    <a:lumOff val="25000"/>
                  </a:schemeClr>
                </a:solidFill>
              </a:rPr>
              <a:t>This Webinar is interactive and your questions are very welcome/ To ask a question, type it into the chat box; these will be answered during the event. </a:t>
            </a:r>
          </a:p>
          <a:p>
            <a:pPr marL="0" indent="0" eaLnBrk="1" fontAlgn="auto" hangingPunct="1">
              <a:spcAft>
                <a:spcPts val="0"/>
              </a:spcAft>
              <a:buFont typeface="Wingdings" pitchFamily="2" charset="2"/>
              <a:buNone/>
              <a:defRPr/>
            </a:pPr>
            <a:endParaRPr lang="en-GB" sz="2000" dirty="0">
              <a:solidFill>
                <a:schemeClr val="tx1">
                  <a:lumMod val="75000"/>
                  <a:lumOff val="25000"/>
                </a:schemeClr>
              </a:solidFill>
            </a:endParaRPr>
          </a:p>
          <a:p>
            <a:pPr eaLnBrk="1" fontAlgn="auto" hangingPunct="1">
              <a:spcAft>
                <a:spcPts val="0"/>
              </a:spcAft>
              <a:defRPr/>
            </a:pPr>
            <a:r>
              <a:rPr lang="en-GB" sz="2000" dirty="0">
                <a:solidFill>
                  <a:schemeClr val="tx1">
                    <a:lumMod val="75000"/>
                    <a:lumOff val="25000"/>
                  </a:schemeClr>
                </a:solidFill>
              </a:rPr>
              <a:t>If time is limited, any unanswered questions will be added to the Q&amp;A and included within the slide pack that will be made available after the event. </a:t>
            </a:r>
          </a:p>
        </p:txBody>
      </p:sp>
      <p:pic>
        <p:nvPicPr>
          <p:cNvPr id="1638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7625" y="115888"/>
            <a:ext cx="1331913"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4700" y="1819275"/>
            <a:ext cx="120967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29438" y="3789363"/>
            <a:ext cx="16002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197897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a:t>
            </a:r>
          </a:p>
        </p:txBody>
      </p:sp>
      <p:sp>
        <p:nvSpPr>
          <p:cNvPr id="3" name="Content Placeholder 2"/>
          <p:cNvSpPr>
            <a:spLocks noGrp="1"/>
          </p:cNvSpPr>
          <p:nvPr>
            <p:ph idx="1"/>
          </p:nvPr>
        </p:nvSpPr>
        <p:spPr/>
        <p:txBody>
          <a:bodyPr>
            <a:normAutofit fontScale="92500" lnSpcReduction="20000"/>
          </a:bodyPr>
          <a:lstStyle/>
          <a:p>
            <a:pPr marL="0" indent="0">
              <a:buNone/>
            </a:pPr>
            <a:r>
              <a:rPr lang="en-GB" dirty="0"/>
              <a:t>Today we have covered;</a:t>
            </a:r>
          </a:p>
          <a:p>
            <a:r>
              <a:rPr lang="en-GB" dirty="0"/>
              <a:t>What is the MP health &amp; safety hub</a:t>
            </a:r>
          </a:p>
          <a:p>
            <a:r>
              <a:rPr lang="en-GB" dirty="0"/>
              <a:t>What is raising the bar</a:t>
            </a:r>
          </a:p>
          <a:p>
            <a:r>
              <a:rPr lang="en-GB" dirty="0"/>
              <a:t>What you need to do </a:t>
            </a:r>
          </a:p>
          <a:p>
            <a:r>
              <a:rPr lang="en-GB" dirty="0"/>
              <a:t>Where to find them </a:t>
            </a:r>
            <a:r>
              <a:rPr lang="en-GB" dirty="0">
                <a:hlinkClick r:id="rId3"/>
              </a:rPr>
              <a:t>www.highwayssafetyhub.com</a:t>
            </a:r>
            <a:r>
              <a:rPr lang="en-GB" dirty="0"/>
              <a:t> </a:t>
            </a:r>
          </a:p>
          <a:p>
            <a:r>
              <a:rPr lang="en-GB" dirty="0"/>
              <a:t>Who can support you</a:t>
            </a:r>
          </a:p>
          <a:p>
            <a:r>
              <a:rPr lang="en-GB" dirty="0"/>
              <a:t>Please support us</a:t>
            </a:r>
          </a:p>
          <a:p>
            <a:pPr marL="0" indent="0" algn="ctr">
              <a:buNone/>
            </a:pPr>
            <a:r>
              <a:rPr lang="en-GB" sz="3600" dirty="0"/>
              <a:t>Thankyou for listening</a:t>
            </a:r>
          </a:p>
        </p:txBody>
      </p:sp>
    </p:spTree>
    <p:extLst>
      <p:ext uri="{BB962C8B-B14F-4D97-AF65-F5344CB8AC3E}">
        <p14:creationId xmlns:p14="http://schemas.microsoft.com/office/powerpoint/2010/main" val="467595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GB" sz="3600" b="1" dirty="0"/>
          </a:p>
          <a:p>
            <a:pPr marL="0" indent="0" algn="ctr">
              <a:buNone/>
            </a:pPr>
            <a:endParaRPr lang="en-GB" sz="3600" b="1" dirty="0"/>
          </a:p>
        </p:txBody>
      </p:sp>
      <p:pic>
        <p:nvPicPr>
          <p:cNvPr id="3074" name="Picture 2" descr="http://en.hdyo.org/assets/ask-question-1-ff9bc6fa5eaa0d7667ae7a5a4c61330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764704"/>
            <a:ext cx="6510530" cy="4922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826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Questions and Answers</a:t>
            </a:r>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441041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Introduction</a:t>
            </a:r>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844824"/>
            <a:ext cx="2134068" cy="198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2120" y="428303"/>
            <a:ext cx="2981669" cy="4204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15816" y="1628800"/>
            <a:ext cx="2428338" cy="2512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11560" y="4797152"/>
            <a:ext cx="5040560" cy="1200329"/>
          </a:xfrm>
          <a:prstGeom prst="rect">
            <a:avLst/>
          </a:prstGeom>
          <a:noFill/>
        </p:spPr>
        <p:txBody>
          <a:bodyPr wrap="square" rtlCol="0">
            <a:spAutoFit/>
          </a:bodyPr>
          <a:lstStyle/>
          <a:p>
            <a:r>
              <a:rPr lang="en-GB" b="1" dirty="0"/>
              <a:t>‘’</a:t>
            </a:r>
            <a:r>
              <a:rPr lang="en-GB" sz="2400" b="1" dirty="0"/>
              <a:t>No one should be harmed when travelling or working on the strategic road network’’</a:t>
            </a:r>
          </a:p>
        </p:txBody>
      </p:sp>
    </p:spTree>
    <p:extLst>
      <p:ext uri="{BB962C8B-B14F-4D97-AF65-F5344CB8AC3E}">
        <p14:creationId xmlns:p14="http://schemas.microsoft.com/office/powerpoint/2010/main" val="2732174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the MP H&amp;S Hub ?</a:t>
            </a:r>
          </a:p>
        </p:txBody>
      </p:sp>
      <p:pic>
        <p:nvPicPr>
          <p:cNvPr id="3076" name="Picture 4" descr="MAN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1680" y="1484784"/>
            <a:ext cx="5616624" cy="4055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3502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Who are we ?</a:t>
            </a:r>
          </a:p>
        </p:txBody>
      </p:sp>
      <p:pic>
        <p:nvPicPr>
          <p:cNvPr id="7" name="Picture 15" descr="bam-nuttall"/>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10936" y="2367134"/>
            <a:ext cx="17049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Balfour-beatt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53308" y="1614339"/>
            <a:ext cx="1963737" cy="64293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 name="Picture 7" descr="costai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26620" y="1364779"/>
            <a:ext cx="788987"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7" descr="GallifordTry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78406" y="1935808"/>
            <a:ext cx="17399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 descr="morgan-sindal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5576" y="3884612"/>
            <a:ext cx="1152525"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7" descr="ANd9GcS76RvLJtHUNveTddcgYdKMxHdpAYb5w5Ug1-o31T5lncKGBbNH"/>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64288" y="3710012"/>
            <a:ext cx="95885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9" descr="Fluor_Key_Facts_and_Figures_in_brief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03287" y="5191125"/>
            <a:ext cx="1819275"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9" descr="cari"/>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055243" y="4924425"/>
            <a:ext cx="2560638"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7" descr="skanska"/>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795962" y="5247481"/>
            <a:ext cx="17875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logo-monchel"/>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803925" y="4661693"/>
            <a:ext cx="1319213"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5" descr="Image result for highways england">
            <a:hlinkClick r:id="rId13"/>
          </p:cNvPr>
          <p:cNvSpPr>
            <a:spLocks noChangeAspect="1" noChangeArrowheads="1"/>
          </p:cNvSpPr>
          <p:nvPr/>
        </p:nvSpPr>
        <p:spPr bwMode="auto">
          <a:xfrm>
            <a:off x="155575" y="-669925"/>
            <a:ext cx="3314700" cy="1409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4" name="Picture 6"/>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095625" y="2686880"/>
            <a:ext cx="2206974" cy="938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864768" y="3902174"/>
            <a:ext cx="1050032" cy="1050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520261" y="813593"/>
            <a:ext cx="2162175" cy="1271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13305" y="1449387"/>
            <a:ext cx="950119" cy="950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782483" y="3716293"/>
            <a:ext cx="1539536" cy="576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154583" y="2867935"/>
            <a:ext cx="2187546" cy="529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55576" y="3363867"/>
            <a:ext cx="1669185" cy="603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556718" y="4661693"/>
            <a:ext cx="1728787"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9480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Our Objectives</a:t>
            </a:r>
          </a:p>
        </p:txBody>
      </p:sp>
      <p:sp>
        <p:nvSpPr>
          <p:cNvPr id="5" name="Rectangle 4"/>
          <p:cNvSpPr txBox="1">
            <a:spLocks noChangeArrowheads="1"/>
          </p:cNvSpPr>
          <p:nvPr/>
        </p:nvSpPr>
        <p:spPr bwMode="auto">
          <a:xfrm>
            <a:off x="4644008" y="1340768"/>
            <a:ext cx="4146550"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altLang="en-US" sz="2400" b="0" i="0" u="none" strike="noStrike" kern="0" cap="none" spc="0" normalizeH="0" baseline="0" noProof="0" dirty="0">
                <a:ln>
                  <a:noFill/>
                </a:ln>
                <a:solidFill>
                  <a:srgbClr val="000000"/>
                </a:solidFill>
                <a:effectLst/>
                <a:uLnTx/>
                <a:uFillTx/>
                <a:latin typeface="Arial"/>
                <a:ea typeface="+mn-ea"/>
                <a:cs typeface="+mn-cs"/>
              </a:rPr>
              <a:t>RAISE STANDARDS TO NEXT LEVEL</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GB" altLang="en-US" sz="2400" b="0" i="0" u="none" strike="noStrike" kern="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GB" altLang="en-US" sz="2400" b="0" i="0" u="none" strike="noStrike" kern="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GB" altLang="en-US" sz="2400" b="0" i="0" u="none" strike="noStrike" kern="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altLang="en-US" sz="2400" b="0" i="0" u="none" strike="noStrike" kern="0" cap="none" spc="0" normalizeH="0" baseline="0" noProof="0" dirty="0">
                <a:ln>
                  <a:noFill/>
                </a:ln>
                <a:solidFill>
                  <a:srgbClr val="000000"/>
                </a:solidFill>
                <a:effectLst/>
                <a:uLnTx/>
                <a:uFillTx/>
                <a:latin typeface="Arial"/>
                <a:ea typeface="+mn-ea"/>
                <a:cs typeface="+mn-cs"/>
              </a:rPr>
              <a:t>IMPROVE ENGAGEMENT WITH SUPPLY CHAIN</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GB" altLang="en-US" sz="2400" b="0" i="0" u="none" strike="noStrike" kern="0" cap="none" spc="0" normalizeH="0" baseline="0" noProof="0" dirty="0">
              <a:ln>
                <a:noFill/>
              </a:ln>
              <a:solidFill>
                <a:srgbClr val="000000"/>
              </a:solidFill>
              <a:effectLst/>
              <a:uLnTx/>
              <a:uFillTx/>
              <a:latin typeface="Arial"/>
              <a:ea typeface="+mn-ea"/>
              <a:cs typeface="+mn-cs"/>
            </a:endParaRPr>
          </a:p>
        </p:txBody>
      </p:sp>
      <p:sp>
        <p:nvSpPr>
          <p:cNvPr id="7" name="Rectangle 3"/>
          <p:cNvSpPr txBox="1">
            <a:spLocks noChangeArrowheads="1"/>
          </p:cNvSpPr>
          <p:nvPr/>
        </p:nvSpPr>
        <p:spPr bwMode="auto">
          <a:xfrm>
            <a:off x="303213" y="1340768"/>
            <a:ext cx="4146550"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altLang="en-US" sz="2400" b="0" i="0" u="none" strike="noStrike" kern="0" cap="none" spc="0" normalizeH="0" baseline="0" noProof="0" dirty="0">
                <a:ln>
                  <a:noFill/>
                </a:ln>
                <a:solidFill>
                  <a:srgbClr val="000000"/>
                </a:solidFill>
                <a:effectLst/>
                <a:uLnTx/>
                <a:uFillTx/>
                <a:latin typeface="Arial"/>
                <a:ea typeface="+mn-ea"/>
                <a:cs typeface="+mn-cs"/>
              </a:rPr>
              <a:t>IMPROVE QUALITY OF H&amp;S TASKS</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GB" altLang="en-US" sz="2400" b="0" i="0" u="none" strike="noStrike" kern="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GB" altLang="en-US" sz="2400" b="0" i="0" u="none" strike="noStrike" kern="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GB" altLang="en-US" sz="2400" b="0" i="0" u="none" strike="noStrike" kern="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altLang="en-US" sz="2400" b="0" i="0" u="none" strike="noStrike" kern="0" cap="none" spc="0" normalizeH="0" baseline="0" noProof="0" dirty="0">
                <a:ln>
                  <a:noFill/>
                </a:ln>
                <a:solidFill>
                  <a:srgbClr val="000000"/>
                </a:solidFill>
                <a:effectLst/>
                <a:uLnTx/>
                <a:uFillTx/>
                <a:latin typeface="Arial"/>
                <a:ea typeface="+mn-ea"/>
                <a:cs typeface="+mn-cs"/>
              </a:rPr>
              <a:t>IDENTIFY AND ADOPT BEST PRACTICE</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GB" altLang="en-US" sz="2400" b="0" i="0" u="none" strike="noStrike" kern="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GB" altLang="en-US" sz="2400" b="0" i="0" u="none" strike="noStrike" kern="0" cap="none" spc="0" normalizeH="0" baseline="0" noProof="0" dirty="0">
              <a:ln>
                <a:noFill/>
              </a:ln>
              <a:solidFill>
                <a:srgbClr val="000000"/>
              </a:solidFill>
              <a:effectLst/>
              <a:uLnTx/>
              <a:uFillTx/>
              <a:latin typeface="Arial"/>
              <a:ea typeface="+mn-ea"/>
              <a:cs typeface="+mn-cs"/>
            </a:endParaRPr>
          </a:p>
        </p:txBody>
      </p:sp>
      <p:pic>
        <p:nvPicPr>
          <p:cNvPr id="8" name="Picture 6" descr="Quality+Se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6563" y="2132856"/>
            <a:ext cx="1155700"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DSCF426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21581" y="4437112"/>
            <a:ext cx="2309813"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descr="6032736348_45519c26d7_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24128" y="4383186"/>
            <a:ext cx="2286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65155" y="2132856"/>
            <a:ext cx="2304256" cy="1360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5692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have we delivered ?</a:t>
            </a:r>
          </a:p>
        </p:txBody>
      </p:sp>
      <p:sp>
        <p:nvSpPr>
          <p:cNvPr id="4" name="Rectangle 3"/>
          <p:cNvSpPr>
            <a:spLocks noGrp="1" noChangeArrowheads="1"/>
          </p:cNvSpPr>
          <p:nvPr>
            <p:ph idx="1"/>
          </p:nvPr>
        </p:nvSpPr>
        <p:spPr>
          <a:xfrm>
            <a:off x="467544" y="1628800"/>
            <a:ext cx="8229600" cy="4277072"/>
          </a:xfrm>
        </p:spPr>
        <p:txBody>
          <a:bodyPr>
            <a:normAutofit fontScale="92500" lnSpcReduction="10000"/>
          </a:bodyPr>
          <a:lstStyle/>
          <a:p>
            <a:pPr marL="0" indent="0" eaLnBrk="1" hangingPunct="1">
              <a:buNone/>
            </a:pPr>
            <a:endParaRPr lang="en-GB" altLang="en-US" sz="2400" dirty="0"/>
          </a:p>
          <a:p>
            <a:pPr lvl="1" algn="ctr" eaLnBrk="1" hangingPunct="1">
              <a:buFont typeface="Arial" charset="0"/>
              <a:buChar char="•"/>
            </a:pPr>
            <a:endParaRPr lang="en-GB" altLang="en-US" sz="2400" b="1" dirty="0"/>
          </a:p>
          <a:p>
            <a:pPr marL="457200" lvl="1" indent="0" algn="ctr" eaLnBrk="1" hangingPunct="1">
              <a:buNone/>
            </a:pPr>
            <a:endParaRPr lang="en-GB" altLang="en-US" sz="2400" b="1" dirty="0"/>
          </a:p>
          <a:p>
            <a:pPr lvl="1" algn="ctr" eaLnBrk="1" hangingPunct="1">
              <a:buFont typeface="Arial" charset="0"/>
              <a:buChar char="•"/>
            </a:pPr>
            <a:endParaRPr lang="en-GB" altLang="en-US" sz="2400" b="1" dirty="0"/>
          </a:p>
          <a:p>
            <a:pPr marL="457200" lvl="1" indent="0" algn="ctr" eaLnBrk="1" hangingPunct="1">
              <a:buNone/>
            </a:pPr>
            <a:endParaRPr lang="en-GB" altLang="en-US" sz="2400" b="1" dirty="0"/>
          </a:p>
          <a:p>
            <a:pPr lvl="1" algn="ctr" eaLnBrk="1" hangingPunct="1">
              <a:buFont typeface="Arial" charset="0"/>
              <a:buChar char="•"/>
            </a:pPr>
            <a:endParaRPr lang="en-GB" altLang="en-US" sz="2400" b="1" dirty="0"/>
          </a:p>
          <a:p>
            <a:pPr marL="457200" lvl="1" indent="0" algn="ctr" eaLnBrk="1" hangingPunct="1">
              <a:buNone/>
            </a:pPr>
            <a:endParaRPr lang="en-GB" altLang="en-US" sz="2400" b="1" dirty="0"/>
          </a:p>
          <a:p>
            <a:pPr lvl="1" algn="ctr" eaLnBrk="1" hangingPunct="1">
              <a:buFont typeface="Arial" charset="0"/>
              <a:buChar char="•"/>
            </a:pPr>
            <a:endParaRPr lang="en-GB" altLang="en-US" sz="2400" b="1" dirty="0"/>
          </a:p>
          <a:p>
            <a:pPr lvl="1" algn="ctr" eaLnBrk="1" hangingPunct="1">
              <a:buFont typeface="Arial" charset="0"/>
              <a:buChar char="•"/>
            </a:pPr>
            <a:endParaRPr lang="en-GB" altLang="en-US" sz="2400" b="1" dirty="0"/>
          </a:p>
          <a:p>
            <a:pPr lvl="1" algn="ctr" eaLnBrk="1" hangingPunct="1">
              <a:buFont typeface="Arial" charset="0"/>
              <a:buChar char="•"/>
            </a:pPr>
            <a:endParaRPr lang="en-GB" altLang="en-US" sz="2400" b="1" dirty="0"/>
          </a:p>
          <a:p>
            <a:pPr lvl="1" algn="ctr" eaLnBrk="1" hangingPunct="1">
              <a:buFont typeface="Arial" charset="0"/>
              <a:buChar char="•"/>
            </a:pPr>
            <a:r>
              <a:rPr lang="en-GB" altLang="en-US" sz="2400" b="1" dirty="0"/>
              <a:t>COLLABORATION &amp; ENGAGEMENT</a:t>
            </a:r>
          </a:p>
          <a:p>
            <a:pPr lvl="1" eaLnBrk="1" hangingPunct="1"/>
            <a:endParaRPr lang="en-GB" altLang="en-US" sz="2400" dirty="0"/>
          </a:p>
          <a:p>
            <a:pPr eaLnBrk="1" hangingPunct="1">
              <a:buFontTx/>
              <a:buChar char="•"/>
            </a:pPr>
            <a:endParaRPr lang="en-GB" altLang="en-US" sz="2400" dirty="0"/>
          </a:p>
          <a:p>
            <a:pPr eaLnBrk="1" hangingPunct="1"/>
            <a:endParaRPr lang="en-GB" altLang="en-US" sz="2400" dirty="0"/>
          </a:p>
          <a:p>
            <a:pPr eaLnBrk="1" hangingPunct="1"/>
            <a:endParaRPr lang="en-GB" altLang="en-US" sz="2400" dirty="0"/>
          </a:p>
          <a:p>
            <a:pPr eaLnBrk="1" hangingPunct="1"/>
            <a:endParaRPr lang="en-GB" altLang="en-US" sz="2400" dirty="0"/>
          </a:p>
        </p:txBody>
      </p:sp>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32513">
            <a:off x="5393462" y="3097205"/>
            <a:ext cx="2519621" cy="1798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271668">
            <a:off x="4244056" y="1531421"/>
            <a:ext cx="2640402" cy="1833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5616" y="3485526"/>
            <a:ext cx="2376264" cy="1777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15616" y="1174324"/>
            <a:ext cx="2267322" cy="2216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6365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Raising The Bar Guidance</a:t>
            </a:r>
          </a:p>
        </p:txBody>
      </p:sp>
      <p:pic>
        <p:nvPicPr>
          <p:cNvPr id="4101" name="Picture 5"/>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631305" y="2093507"/>
            <a:ext cx="5881389" cy="329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4387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What areas does Raising The Bar cover ?</a:t>
            </a:r>
          </a:p>
        </p:txBody>
      </p:sp>
      <p:pic>
        <p:nvPicPr>
          <p:cNvPr id="614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115616" y="1484784"/>
            <a:ext cx="6592745" cy="411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15616" y="5805264"/>
            <a:ext cx="3816424" cy="646331"/>
          </a:xfrm>
          <a:prstGeom prst="rect">
            <a:avLst/>
          </a:prstGeom>
          <a:noFill/>
        </p:spPr>
        <p:txBody>
          <a:bodyPr wrap="square" rtlCol="0">
            <a:spAutoFit/>
          </a:bodyPr>
          <a:lstStyle/>
          <a:p>
            <a:r>
              <a:rPr lang="en-GB" sz="3600" dirty="0"/>
              <a:t>And more !</a:t>
            </a:r>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73085" y="3545848"/>
            <a:ext cx="886011" cy="891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61772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E_PPT_STD_White.potx" id="{C5DC826B-221C-4BFA-AE2D-5348A1F43056}" vid="{D717856E-93EF-4870-8349-848641DF949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1658</TotalTime>
  <Words>3005</Words>
  <Application>Microsoft Office PowerPoint</Application>
  <PresentationFormat>On-screen Show (4:3)</PresentationFormat>
  <Paragraphs>339</Paragraphs>
  <Slides>22</Slides>
  <Notes>21</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Times New Roman</vt:lpstr>
      <vt:lpstr>Wingdings</vt:lpstr>
      <vt:lpstr>Office Theme</vt:lpstr>
      <vt:lpstr>Raising The Bar Information Share June 2020</vt:lpstr>
      <vt:lpstr>House Keeping</vt:lpstr>
      <vt:lpstr>Introduction</vt:lpstr>
      <vt:lpstr>What is the MP H&amp;S Hub ?</vt:lpstr>
      <vt:lpstr>Who are we ?</vt:lpstr>
      <vt:lpstr>Our Objectives</vt:lpstr>
      <vt:lpstr>What have we delivered ?</vt:lpstr>
      <vt:lpstr>Raising The Bar Guidance</vt:lpstr>
      <vt:lpstr>What areas does Raising The Bar cover ?</vt:lpstr>
      <vt:lpstr>Has it made a difference ?</vt:lpstr>
      <vt:lpstr>Tragically,</vt:lpstr>
      <vt:lpstr>Where can you find them ?</vt:lpstr>
      <vt:lpstr>So what do they contain ?</vt:lpstr>
      <vt:lpstr>Continually Raising the Bar</vt:lpstr>
      <vt:lpstr>A1 Leeming To Barton Case Study</vt:lpstr>
      <vt:lpstr>A1 Leeming To Barton Case Study</vt:lpstr>
      <vt:lpstr>What do you need to do with ‘raising the bar’ guidance ?</vt:lpstr>
      <vt:lpstr>Technical support</vt:lpstr>
      <vt:lpstr>What are we doing next ?</vt:lpstr>
      <vt:lpstr>Summary</vt:lpstr>
      <vt:lpstr>PowerPoint Presentation</vt:lpstr>
      <vt:lpstr>Questions and Answers</vt:lpstr>
    </vt:vector>
  </TitlesOfParts>
  <Company>Highways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Ade Dalby</dc:creator>
  <cp:lastModifiedBy>Philip Farrar (Galliford Try)</cp:lastModifiedBy>
  <cp:revision>117</cp:revision>
  <cp:lastPrinted>2015-06-27T11:37:36Z</cp:lastPrinted>
  <dcterms:created xsi:type="dcterms:W3CDTF">2015-06-27T11:35:06Z</dcterms:created>
  <dcterms:modified xsi:type="dcterms:W3CDTF">2020-06-09T16:19:34Z</dcterms:modified>
</cp:coreProperties>
</file>