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302" r:id="rId5"/>
    <p:sldId id="277" r:id="rId6"/>
    <p:sldId id="299" r:id="rId7"/>
    <p:sldId id="311" r:id="rId8"/>
    <p:sldId id="287" r:id="rId9"/>
    <p:sldId id="316" r:id="rId10"/>
    <p:sldId id="314" r:id="rId11"/>
    <p:sldId id="315" r:id="rId12"/>
    <p:sldId id="313" r:id="rId13"/>
    <p:sldId id="317" r:id="rId14"/>
    <p:sldId id="318" r:id="rId15"/>
    <p:sldId id="31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pos="72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D00"/>
    <a:srgbClr val="F67B00"/>
    <a:srgbClr val="E569B3"/>
    <a:srgbClr val="EE9512"/>
    <a:srgbClr val="FF5B5B"/>
    <a:srgbClr val="518D79"/>
    <a:srgbClr val="C3F3F1"/>
    <a:srgbClr val="E6E6E6"/>
    <a:srgbClr val="CBF5F3"/>
    <a:srgbClr val="B9F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E94275-A26B-4469-8052-325D79E51C4C}" v="7" dt="2023-03-29T08:15:42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3867" autoAdjust="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  <p:guide pos="415"/>
        <p:guide pos="7267"/>
      </p:guideLst>
    </p:cSldViewPr>
  </p:slideViewPr>
  <p:outlineViewPr>
    <p:cViewPr>
      <p:scale>
        <a:sx n="33" d="100"/>
        <a:sy n="33" d="100"/>
      </p:scale>
      <p:origin x="0" y="-1420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92CB-7B22-4B19-8043-C7DC223868FC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4B73D-144E-4479-B300-F3AE3BB6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31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B73D-144E-4479-B300-F3AE3BB680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81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009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43EC78-88E8-451A-854F-761A6A1D0151}"/>
              </a:ext>
            </a:extLst>
          </p:cNvPr>
          <p:cNvSpPr/>
          <p:nvPr userDrawn="1"/>
        </p:nvSpPr>
        <p:spPr>
          <a:xfrm>
            <a:off x="4" y="0"/>
            <a:ext cx="9078065" cy="4430812"/>
          </a:xfrm>
          <a:custGeom>
            <a:avLst/>
            <a:gdLst>
              <a:gd name="connsiteX0" fmla="*/ 0 w 9078065"/>
              <a:gd name="connsiteY0" fmla="*/ 0 h 4430812"/>
              <a:gd name="connsiteX1" fmla="*/ 9078065 w 9078065"/>
              <a:gd name="connsiteY1" fmla="*/ 0 h 4430812"/>
              <a:gd name="connsiteX2" fmla="*/ 8614924 w 9078065"/>
              <a:gd name="connsiteY2" fmla="*/ 3393971 h 4430812"/>
              <a:gd name="connsiteX3" fmla="*/ 0 w 9078065"/>
              <a:gd name="connsiteY3" fmla="*/ 4430812 h 443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8065" h="4430812">
                <a:moveTo>
                  <a:pt x="0" y="0"/>
                </a:moveTo>
                <a:lnTo>
                  <a:pt x="9078065" y="0"/>
                </a:lnTo>
                <a:lnTo>
                  <a:pt x="8614924" y="3393971"/>
                </a:lnTo>
                <a:lnTo>
                  <a:pt x="0" y="4430812"/>
                </a:lnTo>
                <a:close/>
              </a:path>
            </a:pathLst>
          </a:custGeom>
          <a:solidFill>
            <a:srgbClr val="008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800" dirty="0"/>
              <a:t>          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F39166A-4ED9-47E3-A08F-F204B210E7B7}"/>
              </a:ext>
            </a:extLst>
          </p:cNvPr>
          <p:cNvSpPr/>
          <p:nvPr userDrawn="1"/>
        </p:nvSpPr>
        <p:spPr>
          <a:xfrm>
            <a:off x="0" y="-3445"/>
            <a:ext cx="12182984" cy="1633217"/>
          </a:xfrm>
          <a:custGeom>
            <a:avLst/>
            <a:gdLst>
              <a:gd name="connsiteX0" fmla="*/ 0 w 12182984"/>
              <a:gd name="connsiteY0" fmla="*/ 0 h 1633217"/>
              <a:gd name="connsiteX1" fmla="*/ 12182984 w 12182984"/>
              <a:gd name="connsiteY1" fmla="*/ 0 h 1633217"/>
              <a:gd name="connsiteX2" fmla="*/ 12182984 w 12182984"/>
              <a:gd name="connsiteY2" fmla="*/ 851811 h 1633217"/>
              <a:gd name="connsiteX3" fmla="*/ 0 w 12182984"/>
              <a:gd name="connsiteY3" fmla="*/ 1633217 h 16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2984" h="1633217">
                <a:moveTo>
                  <a:pt x="0" y="0"/>
                </a:moveTo>
                <a:lnTo>
                  <a:pt x="12182984" y="0"/>
                </a:lnTo>
                <a:lnTo>
                  <a:pt x="12182984" y="851811"/>
                </a:lnTo>
                <a:lnTo>
                  <a:pt x="0" y="16332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D73EC22-356F-46D4-8F83-97C16950632C}"/>
              </a:ext>
            </a:extLst>
          </p:cNvPr>
          <p:cNvSpPr/>
          <p:nvPr/>
        </p:nvSpPr>
        <p:spPr>
          <a:xfrm>
            <a:off x="8103039" y="2952212"/>
            <a:ext cx="4086532" cy="3905788"/>
          </a:xfrm>
          <a:custGeom>
            <a:avLst/>
            <a:gdLst>
              <a:gd name="connsiteX0" fmla="*/ 4079474 w 4086532"/>
              <a:gd name="connsiteY0" fmla="*/ 0 h 3905788"/>
              <a:gd name="connsiteX1" fmla="*/ 4086030 w 4086532"/>
              <a:gd name="connsiteY1" fmla="*/ 3694368 h 3905788"/>
              <a:gd name="connsiteX2" fmla="*/ 4086532 w 4086532"/>
              <a:gd name="connsiteY2" fmla="*/ 3905788 h 3905788"/>
              <a:gd name="connsiteX3" fmla="*/ 0 w 4086532"/>
              <a:gd name="connsiteY3" fmla="*/ 3905788 h 3905788"/>
              <a:gd name="connsiteX4" fmla="*/ 510083 w 4086532"/>
              <a:gd name="connsiteY4" fmla="*/ 443323 h 390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532" h="3905788">
                <a:moveTo>
                  <a:pt x="4079474" y="0"/>
                </a:moveTo>
                <a:cubicBezTo>
                  <a:pt x="4083337" y="1242406"/>
                  <a:pt x="4083845" y="2462912"/>
                  <a:pt x="4086030" y="3694368"/>
                </a:cubicBezTo>
                <a:lnTo>
                  <a:pt x="4086532" y="3905788"/>
                </a:lnTo>
                <a:lnTo>
                  <a:pt x="0" y="3905788"/>
                </a:lnTo>
                <a:lnTo>
                  <a:pt x="510083" y="443323"/>
                </a:lnTo>
                <a:close/>
              </a:path>
            </a:pathLst>
          </a:custGeom>
          <a:solidFill>
            <a:srgbClr val="5BB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8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62927" y="2007605"/>
            <a:ext cx="8505915" cy="1876362"/>
          </a:xfrm>
        </p:spPr>
        <p:txBody>
          <a:bodyPr anchor="t" anchorCtr="0">
            <a:normAutofit/>
          </a:bodyPr>
          <a:lstStyle>
            <a:lvl1pPr algn="ctr">
              <a:lnSpc>
                <a:spcPct val="100000"/>
              </a:lnSpc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 Safety &amp; Wellbeing – monthly messages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4F8153-4C69-4DE2-80DA-9CA1D5886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t="15448" r="7590" b="15448"/>
          <a:stretch/>
        </p:blipFill>
        <p:spPr>
          <a:xfrm>
            <a:off x="319318" y="367292"/>
            <a:ext cx="2677791" cy="924208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67894DC-124B-4273-99C9-5A16A90A4EA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62929" y="6018096"/>
            <a:ext cx="85151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October  2019</a:t>
            </a:r>
          </a:p>
        </p:txBody>
      </p:sp>
      <p:pic>
        <p:nvPicPr>
          <p:cNvPr id="2050" name="Picture 2" descr="C:\Users\goodwc2\Desktop\HSAW Master Reversed White id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625" y="5926782"/>
            <a:ext cx="1449420" cy="6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13917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Home Safe &amp; Well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457934"/>
            <a:ext cx="11090275" cy="44920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points taken from the PR – Performance across SC, HE </a:t>
            </a:r>
            <a:r>
              <a:rPr lang="en-US" dirty="0" err="1"/>
              <a:t>etc</a:t>
            </a:r>
            <a:endParaRPr lang="en-US" dirty="0"/>
          </a:p>
          <a:p>
            <a:pPr lvl="0"/>
            <a:r>
              <a:rPr lang="en-US" dirty="0"/>
              <a:t>Focus around the </a:t>
            </a:r>
            <a:r>
              <a:rPr lang="en-US" dirty="0" err="1"/>
              <a:t>HSaW</a:t>
            </a:r>
            <a:r>
              <a:rPr lang="en-US" dirty="0"/>
              <a:t> measures – LTIs, Service Strikes, </a:t>
            </a:r>
            <a:r>
              <a:rPr lang="en-US" dirty="0" err="1"/>
              <a:t>etc</a:t>
            </a:r>
            <a:endParaRPr lang="en-US" dirty="0"/>
          </a:p>
          <a:p>
            <a:pPr lvl="0"/>
            <a:r>
              <a:rPr lang="en-US" dirty="0"/>
              <a:t>Any big hitters from Corporate Actions – messages that need sharing </a:t>
            </a:r>
          </a:p>
        </p:txBody>
      </p:sp>
    </p:spTree>
    <p:extLst>
      <p:ext uri="{BB962C8B-B14F-4D97-AF65-F5344CB8AC3E}">
        <p14:creationId xmlns:p14="http://schemas.microsoft.com/office/powerpoint/2010/main" val="260592852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457934"/>
            <a:ext cx="5292095" cy="44920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9042" y="1457934"/>
            <a:ext cx="5292095" cy="44920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4912958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2031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36433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B2DFCE-F0CD-4680-825B-E531E78843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959" y="5805916"/>
            <a:ext cx="2294438" cy="97200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365126"/>
            <a:ext cx="11090275" cy="942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457934"/>
            <a:ext cx="11090275" cy="447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26" name="Picture 2" descr="C:\Users\goodwc2\Desktop\HSAW Master RGB ident HR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85" y="5908414"/>
            <a:ext cx="1404666" cy="76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22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4" r:id="rId2"/>
    <p:sldLayoutId id="2147483676" r:id="rId3"/>
    <p:sldLayoutId id="2147483678" r:id="rId4"/>
    <p:sldLayoutId id="2147483679" r:id="rId5"/>
  </p:sldLayoutIdLst>
  <p:hf sldNum="0" hdr="0" ft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E5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5576" indent="-255576" algn="l" defTabSz="914354" rtl="0" eaLnBrk="1" latinLnBrk="0" hangingPunct="1">
        <a:lnSpc>
          <a:spcPct val="100000"/>
        </a:lnSpc>
        <a:spcBef>
          <a:spcPts val="1000"/>
        </a:spcBef>
        <a:buClr>
          <a:srgbClr val="008BCB"/>
        </a:buClr>
        <a:buFont typeface="Wingdings" panose="05000000000000000000" pitchFamily="2" charset="2"/>
        <a:buChar char="§"/>
        <a:defRPr sz="24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25438" indent="-249226" algn="l" defTabSz="914354" rtl="0" eaLnBrk="1" latinLnBrk="0" hangingPunct="1">
        <a:lnSpc>
          <a:spcPct val="10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−"/>
        <a:defRPr sz="20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0528" indent="-165092" algn="l" defTabSz="914354" rtl="0" eaLnBrk="1" latinLnBrk="0" hangingPunct="1">
        <a:lnSpc>
          <a:spcPct val="10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•"/>
        <a:defRPr sz="18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28634" indent="-138107" algn="l" defTabSz="914354" rtl="0" eaLnBrk="1" latinLnBrk="0" hangingPunct="1">
        <a:lnSpc>
          <a:spcPct val="9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•"/>
        <a:defRPr sz="16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82614" indent="-153980" algn="l" defTabSz="914354" rtl="0" eaLnBrk="1" latinLnBrk="0" hangingPunct="1">
        <a:lnSpc>
          <a:spcPct val="9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•"/>
        <a:defRPr sz="16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4" orient="horz" pos="913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47" userDrawn="1">
          <p15:clr>
            <a:srgbClr val="F26B43"/>
          </p15:clr>
        </p15:guide>
        <p15:guide id="7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highwayssafetyhub.com/suicide-prevent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57E4-EA7F-43B2-BD93-5B9BB64CE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799" y="2155272"/>
            <a:ext cx="10375796" cy="1876362"/>
          </a:xfrm>
        </p:spPr>
        <p:txBody>
          <a:bodyPr>
            <a:normAutofit fontScale="90000"/>
          </a:bodyPr>
          <a:lstStyle/>
          <a:p>
            <a:r>
              <a:rPr lang="en-GB" dirty="0"/>
              <a:t>Principal Designer Working Group (Meeting 31)</a:t>
            </a:r>
            <a:br>
              <a:rPr lang="en-GB" dirty="0"/>
            </a:br>
            <a:br>
              <a:rPr lang="en-GB" dirty="0"/>
            </a:br>
            <a:r>
              <a:rPr lang="en-GB" dirty="0"/>
              <a:t>March 2023</a:t>
            </a:r>
          </a:p>
        </p:txBody>
      </p:sp>
    </p:spTree>
    <p:extLst>
      <p:ext uri="{BB962C8B-B14F-4D97-AF65-F5344CB8AC3E}">
        <p14:creationId xmlns:p14="http://schemas.microsoft.com/office/powerpoint/2010/main" val="179268832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FBD18-B729-5E0C-7FC7-2BF1CEF11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Step 3: Design Guidance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DFA90-D0B3-6182-1BDD-11E8C842F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457934"/>
            <a:ext cx="10564178" cy="1790092"/>
          </a:xfrm>
        </p:spPr>
        <p:txBody>
          <a:bodyPr>
            <a:normAutofit/>
          </a:bodyPr>
          <a:lstStyle/>
          <a:p>
            <a:pPr algn="just" rtl="0" fontAlgn="base"/>
            <a:r>
              <a:rPr lang="en-GB" dirty="0"/>
              <a:t>Design principals</a:t>
            </a:r>
          </a:p>
          <a:p>
            <a:pPr algn="just" rtl="0" fontAlgn="base"/>
            <a:r>
              <a:rPr lang="en-GB" dirty="0"/>
              <a:t>Recommended design mitigation based on risk values</a:t>
            </a:r>
          </a:p>
          <a:p>
            <a:pPr algn="just" rtl="0" fontAlgn="base"/>
            <a:r>
              <a:rPr lang="en-GB" dirty="0"/>
              <a:t>Applies to Major Projects and Operations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861320-C6EB-EC00-9C8E-DABEC5A50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88" y="3538537"/>
            <a:ext cx="10473712" cy="165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72938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AAD0-3A81-56EE-56C8-5924F7761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DFBCE-43A6-B0D6-6D94-0CCFC381B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Finalise the design guidance</a:t>
            </a:r>
          </a:p>
          <a:p>
            <a:r>
              <a:rPr lang="en-GB" dirty="0"/>
              <a:t>Update relevant products in PCF, 3D and associated standards.</a:t>
            </a:r>
          </a:p>
          <a:p>
            <a:r>
              <a:rPr lang="en-GB" dirty="0"/>
              <a:t>Share the risk reports</a:t>
            </a:r>
          </a:p>
          <a:p>
            <a:r>
              <a:rPr lang="en-GB" dirty="0"/>
              <a:t>Continue with risk tool development</a:t>
            </a:r>
          </a:p>
          <a:p>
            <a:r>
              <a:rPr lang="en-GB" dirty="0"/>
              <a:t>Develop a standard for suicide prevention?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994907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9D500-92BB-45B5-A7F3-95D8FEC67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2778" y="2879475"/>
            <a:ext cx="8505915" cy="1876362"/>
          </a:xfrm>
        </p:spPr>
        <p:txBody>
          <a:bodyPr/>
          <a:lstStyle/>
          <a:p>
            <a:r>
              <a:rPr lang="en-GB" dirty="0"/>
              <a:t>Thank you –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47839858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636F-9EEF-454C-B6FB-3FE098B1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847165"/>
            <a:ext cx="6586491" cy="1020020"/>
          </a:xfrm>
        </p:spPr>
        <p:txBody>
          <a:bodyPr anchor="b">
            <a:normAutofit/>
          </a:bodyPr>
          <a:lstStyle/>
          <a:p>
            <a:r>
              <a:rPr lang="en-GB" dirty="0"/>
              <a:t>What do we know about suicides on the SRN?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7F5DC-0F87-40F6-A5F6-CF596B422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344001"/>
            <a:ext cx="6997969" cy="39052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Estimated 50 suicides per year on our network.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Even more suicide attempts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7309D7-FC0A-4328-B885-613D016FA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0" r="40466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082840-7DF3-29BB-E820-E1C822A4A8AE}"/>
              </a:ext>
            </a:extLst>
          </p:cNvPr>
          <p:cNvGraphicFramePr>
            <a:graphicFrameLocks noGrp="1"/>
          </p:cNvGraphicFramePr>
          <p:nvPr/>
        </p:nvGraphicFramePr>
        <p:xfrm>
          <a:off x="5244648" y="3493585"/>
          <a:ext cx="6028055" cy="651866"/>
        </p:xfrm>
        <a:graphic>
          <a:graphicData uri="http://schemas.openxmlformats.org/drawingml/2006/table">
            <a:tbl>
              <a:tblPr firstRow="1" firstCol="1" bandRow="1"/>
              <a:tblGrid>
                <a:gridCol w="463550">
                  <a:extLst>
                    <a:ext uri="{9D8B030D-6E8A-4147-A177-3AD203B41FA5}">
                      <a16:colId xmlns:a16="http://schemas.microsoft.com/office/drawing/2014/main" val="3883056227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521572448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1966200299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1177661083"/>
                    </a:ext>
                  </a:extLst>
                </a:gridCol>
                <a:gridCol w="464185">
                  <a:extLst>
                    <a:ext uri="{9D8B030D-6E8A-4147-A177-3AD203B41FA5}">
                      <a16:colId xmlns:a16="http://schemas.microsoft.com/office/drawing/2014/main" val="868004730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4177216770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3489107374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992069440"/>
                    </a:ext>
                  </a:extLst>
                </a:gridCol>
                <a:gridCol w="464185">
                  <a:extLst>
                    <a:ext uri="{9D8B030D-6E8A-4147-A177-3AD203B41FA5}">
                      <a16:colId xmlns:a16="http://schemas.microsoft.com/office/drawing/2014/main" val="2585258430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3909838840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54970365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579456562"/>
                    </a:ext>
                  </a:extLst>
                </a:gridCol>
                <a:gridCol w="464185">
                  <a:extLst>
                    <a:ext uri="{9D8B030D-6E8A-4147-A177-3AD203B41FA5}">
                      <a16:colId xmlns:a16="http://schemas.microsoft.com/office/drawing/2014/main" val="348642301"/>
                    </a:ext>
                  </a:extLst>
                </a:gridCol>
              </a:tblGrid>
              <a:tr h="245437">
                <a:tc gridSpan="1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– 2021 Three-year monthly average of suspected suicides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958062"/>
                  </a:ext>
                </a:extLst>
              </a:tr>
              <a:tr h="197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409656"/>
                  </a:ext>
                </a:extLst>
              </a:tr>
              <a:tr h="209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54561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F67C1F1-52DB-3611-79EE-F28748FA2E64}"/>
              </a:ext>
            </a:extLst>
          </p:cNvPr>
          <p:cNvGraphicFramePr>
            <a:graphicFrameLocks noGrp="1"/>
          </p:cNvGraphicFramePr>
          <p:nvPr/>
        </p:nvGraphicFramePr>
        <p:xfrm>
          <a:off x="5244648" y="2866068"/>
          <a:ext cx="5949315" cy="521146"/>
        </p:xfrm>
        <a:graphic>
          <a:graphicData uri="http://schemas.openxmlformats.org/drawingml/2006/table">
            <a:tbl>
              <a:tblPr firstRow="1" firstCol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3516324566"/>
                    </a:ext>
                  </a:extLst>
                </a:gridCol>
                <a:gridCol w="457835">
                  <a:extLst>
                    <a:ext uri="{9D8B030D-6E8A-4147-A177-3AD203B41FA5}">
                      <a16:colId xmlns:a16="http://schemas.microsoft.com/office/drawing/2014/main" val="151476178"/>
                    </a:ext>
                  </a:extLst>
                </a:gridCol>
                <a:gridCol w="457835">
                  <a:extLst>
                    <a:ext uri="{9D8B030D-6E8A-4147-A177-3AD203B41FA5}">
                      <a16:colId xmlns:a16="http://schemas.microsoft.com/office/drawing/2014/main" val="34721907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597818346"/>
                    </a:ext>
                  </a:extLst>
                </a:gridCol>
                <a:gridCol w="457835">
                  <a:extLst>
                    <a:ext uri="{9D8B030D-6E8A-4147-A177-3AD203B41FA5}">
                      <a16:colId xmlns:a16="http://schemas.microsoft.com/office/drawing/2014/main" val="1840805047"/>
                    </a:ext>
                  </a:extLst>
                </a:gridCol>
                <a:gridCol w="457835">
                  <a:extLst>
                    <a:ext uri="{9D8B030D-6E8A-4147-A177-3AD203B41FA5}">
                      <a16:colId xmlns:a16="http://schemas.microsoft.com/office/drawing/2014/main" val="182635767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538422769"/>
                    </a:ext>
                  </a:extLst>
                </a:gridCol>
                <a:gridCol w="457835">
                  <a:extLst>
                    <a:ext uri="{9D8B030D-6E8A-4147-A177-3AD203B41FA5}">
                      <a16:colId xmlns:a16="http://schemas.microsoft.com/office/drawing/2014/main" val="999866418"/>
                    </a:ext>
                  </a:extLst>
                </a:gridCol>
                <a:gridCol w="457835">
                  <a:extLst>
                    <a:ext uri="{9D8B030D-6E8A-4147-A177-3AD203B41FA5}">
                      <a16:colId xmlns:a16="http://schemas.microsoft.com/office/drawing/2014/main" val="406051308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245510805"/>
                    </a:ext>
                  </a:extLst>
                </a:gridCol>
                <a:gridCol w="457835">
                  <a:extLst>
                    <a:ext uri="{9D8B030D-6E8A-4147-A177-3AD203B41FA5}">
                      <a16:colId xmlns:a16="http://schemas.microsoft.com/office/drawing/2014/main" val="1797633649"/>
                    </a:ext>
                  </a:extLst>
                </a:gridCol>
                <a:gridCol w="457835">
                  <a:extLst>
                    <a:ext uri="{9D8B030D-6E8A-4147-A177-3AD203B41FA5}">
                      <a16:colId xmlns:a16="http://schemas.microsoft.com/office/drawing/2014/main" val="910054722"/>
                    </a:ext>
                  </a:extLst>
                </a:gridCol>
                <a:gridCol w="457835">
                  <a:extLst>
                    <a:ext uri="{9D8B030D-6E8A-4147-A177-3AD203B41FA5}">
                      <a16:colId xmlns:a16="http://schemas.microsoft.com/office/drawing/2014/main" val="2590955384"/>
                    </a:ext>
                  </a:extLst>
                </a:gridCol>
              </a:tblGrid>
              <a:tr h="0">
                <a:tc gridSpan="1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Number of suspected suicides per month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512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044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075776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0EFBA721-7BD3-E8F8-720D-3B44A0660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859" y="5127007"/>
            <a:ext cx="6637112" cy="3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4642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EF95A-F254-3293-34CF-36D045A5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and industry wide-approach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773F1E-A3AF-EFD8-9E61-A9BCC58BA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Raising the bar guidance</a:t>
            </a:r>
          </a:p>
          <a:p>
            <a:pPr lvl="2"/>
            <a:r>
              <a:rPr lang="en-GB" dirty="0">
                <a:hlinkClick r:id="rId2"/>
              </a:rPr>
              <a:t>Highways Safety Hub</a:t>
            </a:r>
            <a:endParaRPr lang="en-GB" dirty="0"/>
          </a:p>
          <a:p>
            <a:pPr marL="276212" lvl="1" indent="0">
              <a:buNone/>
            </a:pPr>
            <a:endParaRPr lang="en-GB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HART Reporting</a:t>
            </a:r>
          </a:p>
          <a:p>
            <a:pPr marL="276212" lvl="1" indent="0">
              <a:buNone/>
            </a:pPr>
            <a:endParaRPr lang="en-GB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Training</a:t>
            </a:r>
          </a:p>
          <a:p>
            <a:endParaRPr lang="en-GB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64F85F67-F148-DE92-102E-05EB8176F5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83480" y="399524"/>
            <a:ext cx="4138873" cy="65281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E5239E4-957A-FF74-6693-7A680C95D3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86" r="5031" b="160"/>
          <a:stretch>
            <a:fillRect/>
          </a:stretch>
        </p:blipFill>
        <p:spPr>
          <a:xfrm>
            <a:off x="4226560" y="1457933"/>
            <a:ext cx="5158997" cy="51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8912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4E38-CEA4-4BE4-ADB4-9FB06E2AF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Frequency Locations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2C8601B8-BDD5-46A4-AD02-98D2E67F5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539" r="13890" b="2"/>
          <a:stretch/>
        </p:blipFill>
        <p:spPr>
          <a:xfrm>
            <a:off x="4701018" y="1478591"/>
            <a:ext cx="3337196" cy="2325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90E7EE-BDB1-4922-A4CA-B83155895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390" y="1326583"/>
            <a:ext cx="2796443" cy="2045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6DBC6F-CDEE-43D0-AA0E-F89A2BDE8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074" y="4982919"/>
            <a:ext cx="3179136" cy="1476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D23E-F60D-441B-8157-0ADDE131F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9749" y="4012592"/>
            <a:ext cx="4047620" cy="1559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35443E-77F5-46A8-AE54-EF910CF993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681" y="1786271"/>
            <a:ext cx="3135895" cy="25199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4D3CD9-219C-437A-A842-FD70846206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55" y="3955311"/>
            <a:ext cx="4268128" cy="214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0815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7455C6-0FC0-4B05-AC3F-F65C4E662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5389" y="1717766"/>
            <a:ext cx="4051799" cy="2046159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285E956E-E499-4FA1-9CB2-3FDC3F099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558" y="1648047"/>
            <a:ext cx="4733643" cy="1881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9C443C-A343-42E9-8C34-21821BCF6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260" y="4104167"/>
            <a:ext cx="3705625" cy="18250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BBCD38-ED13-419D-BCC8-5FAD8AB246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829" y="4061637"/>
            <a:ext cx="3632982" cy="176199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4179F87-E862-4F6B-8749-94C2100D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Frequency locations</a:t>
            </a:r>
          </a:p>
        </p:txBody>
      </p:sp>
    </p:spTree>
    <p:extLst>
      <p:ext uri="{BB962C8B-B14F-4D97-AF65-F5344CB8AC3E}">
        <p14:creationId xmlns:p14="http://schemas.microsoft.com/office/powerpoint/2010/main" val="358920520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2B024-2B2D-72B3-D071-EC5EC4017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Advisory Group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1423B0-F616-7BED-2167-1AC1A487A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1897" y="2436155"/>
            <a:ext cx="4827703" cy="261044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356BFD-B67F-6B71-76DE-C6939A08348C}"/>
              </a:ext>
            </a:extLst>
          </p:cNvPr>
          <p:cNvSpPr txBox="1"/>
          <p:nvPr/>
        </p:nvSpPr>
        <p:spPr>
          <a:xfrm>
            <a:off x="7905228" y="1367657"/>
            <a:ext cx="3564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Operations Renewals and Improvements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5BD73E-84B9-2571-A5F7-5B6D15F64E7E}"/>
              </a:ext>
            </a:extLst>
          </p:cNvPr>
          <p:cNvSpPr txBox="1"/>
          <p:nvPr/>
        </p:nvSpPr>
        <p:spPr>
          <a:xfrm>
            <a:off x="8771328" y="3310406"/>
            <a:ext cx="260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Road Safety Audits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43D541-8D7E-0DD0-5305-9A7F8B87CBF9}"/>
              </a:ext>
            </a:extLst>
          </p:cNvPr>
          <p:cNvSpPr txBox="1"/>
          <p:nvPr/>
        </p:nvSpPr>
        <p:spPr>
          <a:xfrm>
            <a:off x="995680" y="1794968"/>
            <a:ext cx="3291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Suicide Prevention - SME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41AF13-13A0-97B0-9C9D-AD6AB9BB2755}"/>
              </a:ext>
            </a:extLst>
          </p:cNvPr>
          <p:cNvSpPr txBox="1"/>
          <p:nvPr/>
        </p:nvSpPr>
        <p:spPr>
          <a:xfrm>
            <a:off x="819150" y="3429000"/>
            <a:ext cx="210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Major Projects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2A6279-91A9-49DF-1503-4279C0607ABF}"/>
              </a:ext>
            </a:extLst>
          </p:cNvPr>
          <p:cNvSpPr txBox="1"/>
          <p:nvPr/>
        </p:nvSpPr>
        <p:spPr>
          <a:xfrm>
            <a:off x="5395260" y="1502137"/>
            <a:ext cx="140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Designers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1C3998-1ADC-5DF8-8A66-8A15F888EE12}"/>
              </a:ext>
            </a:extLst>
          </p:cNvPr>
          <p:cNvSpPr txBox="1"/>
          <p:nvPr/>
        </p:nvSpPr>
        <p:spPr>
          <a:xfrm>
            <a:off x="2686050" y="5226117"/>
            <a:ext cx="2417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Standard Owners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D4A8AD-1FD9-E0A6-1ED0-E8F220364F1C}"/>
              </a:ext>
            </a:extLst>
          </p:cNvPr>
          <p:cNvSpPr txBox="1"/>
          <p:nvPr/>
        </p:nvSpPr>
        <p:spPr>
          <a:xfrm>
            <a:off x="5831240" y="5853946"/>
            <a:ext cx="3008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Risk Requirements</a:t>
            </a:r>
          </a:p>
        </p:txBody>
      </p:sp>
    </p:spTree>
    <p:extLst>
      <p:ext uri="{BB962C8B-B14F-4D97-AF65-F5344CB8AC3E}">
        <p14:creationId xmlns:p14="http://schemas.microsoft.com/office/powerpoint/2010/main" val="2529887304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CC32E2F-9393-E859-B8D1-0B3D8594B9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052236"/>
            <a:ext cx="10905066" cy="275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CF1394-B4A6-1C69-A91F-F6E79AA52087}"/>
              </a:ext>
            </a:extLst>
          </p:cNvPr>
          <p:cNvSpPr txBox="1"/>
          <p:nvPr/>
        </p:nvSpPr>
        <p:spPr>
          <a:xfrm>
            <a:off x="952500" y="761999"/>
            <a:ext cx="9603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0" dirty="0">
                <a:solidFill>
                  <a:srgbClr val="000000"/>
                </a:solidFill>
                <a:effectLst/>
                <a:latin typeface="WordVisi_MSFontService"/>
              </a:rPr>
              <a:t>Overview of Suicide Prevention Risk Management Process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3625332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41338-5C16-C72F-1B8F-855303409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Step 1: Assess the risk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BF0DE-1D40-82E0-394C-5A6876CE3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Deprivation data</a:t>
            </a:r>
          </a:p>
          <a:p>
            <a:r>
              <a:rPr lang="en-GB" dirty="0"/>
              <a:t>ControlWorks Data</a:t>
            </a:r>
          </a:p>
          <a:p>
            <a:r>
              <a:rPr lang="en-GB" dirty="0"/>
              <a:t>HART Data</a:t>
            </a:r>
          </a:p>
          <a:p>
            <a:r>
              <a:rPr lang="en-GB" dirty="0"/>
              <a:t>National Suicide Datal</a:t>
            </a:r>
          </a:p>
          <a:p>
            <a:r>
              <a:rPr lang="en-GB" dirty="0"/>
              <a:t>Suspected Suicide </a:t>
            </a:r>
          </a:p>
          <a:p>
            <a:endParaRPr lang="en-GB" dirty="0"/>
          </a:p>
          <a:p>
            <a:r>
              <a:rPr lang="en-GB" dirty="0"/>
              <a:t>Reports due July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762E50-4D7A-9F85-8BFE-522CB6E37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239" y="1307508"/>
            <a:ext cx="5516245" cy="43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99468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435B5-E98F-B6EB-CB84-48A8A9112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0" y="174032"/>
            <a:ext cx="10553895" cy="92134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kumimoji="0" lang="en-US" altLang="en-US" sz="2700" b="1" i="1" u="none" strike="noStrike" cap="none" normalizeH="0" baseline="0" dirty="0">
                <a:ln>
                  <a:noFill/>
                </a:ln>
                <a:effectLst/>
                <a:latin typeface="+mn-lt"/>
              </a:rPr>
              <a:t>Step 2 : Risk assessment table for suicide risk at structures</a:t>
            </a:r>
            <a:r>
              <a:rPr kumimoji="0" lang="en-US" altLang="en-US" sz="27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</a:t>
            </a:r>
            <a:br>
              <a:rPr kumimoji="0" lang="en-US" altLang="en-US" sz="4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4452E04-BFA9-E2F3-6307-659E55580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184" y="1459907"/>
            <a:ext cx="10175630" cy="7679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46EC10-7408-45F0-8534-B3394D15DE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274611"/>
              </p:ext>
            </p:extLst>
          </p:nvPr>
        </p:nvGraphicFramePr>
        <p:xfrm>
          <a:off x="353694" y="700624"/>
          <a:ext cx="10830118" cy="6415215"/>
        </p:xfrm>
        <a:graphic>
          <a:graphicData uri="http://schemas.openxmlformats.org/drawingml/2006/table">
            <a:tbl>
              <a:tblPr firstRow="1" bandRow="1"/>
              <a:tblGrid>
                <a:gridCol w="656359">
                  <a:extLst>
                    <a:ext uri="{9D8B030D-6E8A-4147-A177-3AD203B41FA5}">
                      <a16:colId xmlns:a16="http://schemas.microsoft.com/office/drawing/2014/main" val="2040819738"/>
                    </a:ext>
                  </a:extLst>
                </a:gridCol>
                <a:gridCol w="76370">
                  <a:extLst>
                    <a:ext uri="{9D8B030D-6E8A-4147-A177-3AD203B41FA5}">
                      <a16:colId xmlns:a16="http://schemas.microsoft.com/office/drawing/2014/main" val="365805808"/>
                    </a:ext>
                  </a:extLst>
                </a:gridCol>
                <a:gridCol w="482911">
                  <a:extLst>
                    <a:ext uri="{9D8B030D-6E8A-4147-A177-3AD203B41FA5}">
                      <a16:colId xmlns:a16="http://schemas.microsoft.com/office/drawing/2014/main" val="1449524900"/>
                    </a:ext>
                  </a:extLst>
                </a:gridCol>
                <a:gridCol w="1743447">
                  <a:extLst>
                    <a:ext uri="{9D8B030D-6E8A-4147-A177-3AD203B41FA5}">
                      <a16:colId xmlns:a16="http://schemas.microsoft.com/office/drawing/2014/main" val="2652486618"/>
                    </a:ext>
                  </a:extLst>
                </a:gridCol>
                <a:gridCol w="1616517">
                  <a:extLst>
                    <a:ext uri="{9D8B030D-6E8A-4147-A177-3AD203B41FA5}">
                      <a16:colId xmlns:a16="http://schemas.microsoft.com/office/drawing/2014/main" val="3144100145"/>
                    </a:ext>
                  </a:extLst>
                </a:gridCol>
                <a:gridCol w="1498988">
                  <a:extLst>
                    <a:ext uri="{9D8B030D-6E8A-4147-A177-3AD203B41FA5}">
                      <a16:colId xmlns:a16="http://schemas.microsoft.com/office/drawing/2014/main" val="3777656206"/>
                    </a:ext>
                  </a:extLst>
                </a:gridCol>
                <a:gridCol w="1597712">
                  <a:extLst>
                    <a:ext uri="{9D8B030D-6E8A-4147-A177-3AD203B41FA5}">
                      <a16:colId xmlns:a16="http://schemas.microsoft.com/office/drawing/2014/main" val="1156827422"/>
                    </a:ext>
                  </a:extLst>
                </a:gridCol>
                <a:gridCol w="1510741">
                  <a:extLst>
                    <a:ext uri="{9D8B030D-6E8A-4147-A177-3AD203B41FA5}">
                      <a16:colId xmlns:a16="http://schemas.microsoft.com/office/drawing/2014/main" val="3536740765"/>
                    </a:ext>
                  </a:extLst>
                </a:gridCol>
                <a:gridCol w="1647073">
                  <a:extLst>
                    <a:ext uri="{9D8B030D-6E8A-4147-A177-3AD203B41FA5}">
                      <a16:colId xmlns:a16="http://schemas.microsoft.com/office/drawing/2014/main" val="596710328"/>
                    </a:ext>
                  </a:extLst>
                </a:gridCol>
              </a:tblGrid>
              <a:tr h="485895">
                <a:tc rowSpan="3" gridSpan="4">
                  <a:txBody>
                    <a:bodyPr/>
                    <a:lstStyle/>
                    <a:p>
                      <a:pPr fontAlgn="t"/>
                      <a:endParaRPr lang="en-GB" sz="10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6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Likelihood (I) x Severity (S) = Risk Value (R)</a:t>
                      </a:r>
                      <a:r>
                        <a:rPr lang="en-GB" sz="1600" b="0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600" b="0" i="0" dirty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B5E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endParaRPr lang="en-GB" sz="10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Severity (S)</a:t>
                      </a:r>
                      <a:r>
                        <a:rPr lang="en-GB" sz="1400" b="0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400" b="0" i="0" dirty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B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042406"/>
                  </a:ext>
                </a:extLst>
              </a:tr>
              <a:tr h="312281">
                <a:tc gridSpan="4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GB" sz="1000">
                        <a:effectLst/>
                      </a:endParaRPr>
                    </a:p>
                    <a:p>
                      <a:pPr algn="ctr" rtl="0" fontAlgn="base"/>
                      <a:r>
                        <a:rPr lang="en-GB" sz="1000" b="1" i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GB" sz="10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1" i="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GB" sz="12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1" i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1" i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1" i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990170"/>
                  </a:ext>
                </a:extLst>
              </a:tr>
              <a:tr h="0">
                <a:tc gridSpan="4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GB" sz="1000">
                        <a:effectLst/>
                      </a:endParaRPr>
                    </a:p>
                    <a:p>
                      <a:pPr algn="ctr" rtl="0" fontAlgn="base"/>
                      <a:r>
                        <a:rPr lang="en-GB" sz="1000" b="1" i="0">
                          <a:effectLst/>
                          <a:latin typeface="Arial" panose="020B0604020202020204" pitchFamily="34" charset="0"/>
                        </a:rPr>
                        <a:t>Very low</a:t>
                      </a:r>
                      <a:r>
                        <a:rPr lang="en-GB" sz="1000" b="0" i="0">
                          <a:effectLst/>
                          <a:latin typeface="Arial" panose="020B0604020202020204" pitchFamily="34" charset="0"/>
                        </a:rPr>
                        <a:t> probability of death if an attempt is made </a:t>
                      </a:r>
                      <a:endParaRPr lang="en-GB" sz="10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1" i="0" dirty="0">
                          <a:effectLst/>
                          <a:latin typeface="Arial" panose="020B0604020202020204" pitchFamily="34" charset="0"/>
                        </a:rPr>
                        <a:t>Low </a:t>
                      </a:r>
                      <a:r>
                        <a:rPr lang="en-GB" sz="1200" b="0" i="0" dirty="0">
                          <a:effectLst/>
                          <a:latin typeface="Arial" panose="020B0604020202020204" pitchFamily="34" charset="0"/>
                        </a:rPr>
                        <a:t>probability of death if an attempt is made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1" i="0">
                          <a:effectLst/>
                          <a:latin typeface="Arial" panose="020B0604020202020204" pitchFamily="34" charset="0"/>
                        </a:rPr>
                        <a:t>Medium </a:t>
                      </a:r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probability of death if an attempt is made </a:t>
                      </a:r>
                      <a:endParaRPr lang="en-GB" sz="12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1" i="0">
                          <a:effectLst/>
                          <a:latin typeface="Arial" panose="020B0604020202020204" pitchFamily="34" charset="0"/>
                        </a:rPr>
                        <a:t>High</a:t>
                      </a:r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 probability of death if an attempt is made </a:t>
                      </a:r>
                      <a:endParaRPr lang="en-GB" sz="12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1" i="0">
                          <a:effectLst/>
                          <a:latin typeface="Arial" panose="020B0604020202020204" pitchFamily="34" charset="0"/>
                        </a:rPr>
                        <a:t>Very High</a:t>
                      </a:r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 probability of death if an attempt is made </a:t>
                      </a:r>
                      <a:endParaRPr lang="en-GB" sz="12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233541"/>
                  </a:ext>
                </a:extLst>
              </a:tr>
              <a:tr h="312281">
                <a:tc rowSpan="5" gridSpan="2">
                  <a:txBody>
                    <a:bodyPr/>
                    <a:lstStyle/>
                    <a:p>
                      <a:pPr fontAlgn="t"/>
                      <a:endParaRPr lang="en-GB" sz="10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0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0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0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Likelihood </a:t>
                      </a:r>
                      <a:r>
                        <a:rPr lang="en-GB" sz="1000" b="0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0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(l)</a:t>
                      </a:r>
                      <a:r>
                        <a:rPr lang="en-GB" sz="1000" b="0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b="0" i="0" dirty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B5E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GB" sz="1000">
                        <a:effectLst/>
                      </a:endParaRPr>
                    </a:p>
                    <a:p>
                      <a:pPr algn="l" rtl="0" fontAlgn="base"/>
                      <a:r>
                        <a:rPr lang="en-GB" sz="1000" b="1" i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GB" sz="10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0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000" b="1" i="0" dirty="0">
                          <a:effectLst/>
                          <a:latin typeface="Arial" panose="020B0604020202020204" pitchFamily="34" charset="0"/>
                        </a:rPr>
                        <a:t>Very unlikely;</a:t>
                      </a:r>
                      <a:r>
                        <a:rPr lang="en-GB" sz="1000" b="0" i="0" dirty="0">
                          <a:effectLst/>
                          <a:latin typeface="Arial" panose="020B0604020202020204" pitchFamily="34" charset="0"/>
                        </a:rPr>
                        <a:t> no attempts over the next 5 years </a:t>
                      </a:r>
                      <a:endParaRPr lang="en-GB" sz="1000" b="0" i="0" dirty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000">
                        <a:effectLst/>
                      </a:endParaRPr>
                    </a:p>
                    <a:p>
                      <a:pPr algn="ctr" rtl="0" fontAlgn="base"/>
                      <a:r>
                        <a:rPr lang="en-GB" sz="1000" b="0" i="0">
                          <a:effectLst/>
                          <a:latin typeface="Arial" panose="020B0604020202020204" pitchFamily="34" charset="0"/>
                        </a:rPr>
                        <a:t>1 </a:t>
                      </a:r>
                      <a:endParaRPr lang="en-GB" sz="10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2 </a:t>
                      </a:r>
                      <a:endParaRPr lang="en-GB" sz="12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i="0" dirty="0">
                          <a:effectLst/>
                          <a:latin typeface="Arial" panose="020B0604020202020204" pitchFamily="34" charset="0"/>
                        </a:rPr>
                        <a:t>3 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4 </a:t>
                      </a:r>
                      <a:endParaRPr lang="en-GB" sz="12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5 </a:t>
                      </a:r>
                      <a:endParaRPr lang="en-GB" sz="12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461825"/>
                  </a:ext>
                </a:extLst>
              </a:tr>
              <a:tr h="312281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GB" sz="1000">
                        <a:effectLst/>
                      </a:endParaRPr>
                    </a:p>
                    <a:p>
                      <a:pPr algn="l" rtl="0" fontAlgn="base"/>
                      <a:r>
                        <a:rPr lang="en-GB" sz="1000" b="1" i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GB" sz="10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000">
                        <a:effectLst/>
                      </a:endParaRPr>
                    </a:p>
                    <a:p>
                      <a:pPr algn="l" rtl="0" fontAlgn="base"/>
                      <a:r>
                        <a:rPr lang="en-GB" sz="1000" b="1" i="0">
                          <a:effectLst/>
                          <a:latin typeface="Arial" panose="020B0604020202020204" pitchFamily="34" charset="0"/>
                        </a:rPr>
                        <a:t>Unlikely</a:t>
                      </a:r>
                      <a:r>
                        <a:rPr lang="en-GB" sz="1000" b="0" i="0">
                          <a:effectLst/>
                          <a:latin typeface="Arial" panose="020B0604020202020204" pitchFamily="34" charset="0"/>
                        </a:rPr>
                        <a:t>; 1-2 attempts over the next 5 years  </a:t>
                      </a:r>
                      <a:endParaRPr lang="en-GB" sz="10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000">
                        <a:effectLst/>
                      </a:endParaRPr>
                    </a:p>
                    <a:p>
                      <a:pPr algn="ctr" rtl="0" fontAlgn="base"/>
                      <a:r>
                        <a:rPr lang="en-GB" sz="1000" b="0" i="0">
                          <a:effectLst/>
                          <a:latin typeface="Arial" panose="020B0604020202020204" pitchFamily="34" charset="0"/>
                        </a:rPr>
                        <a:t>2 </a:t>
                      </a:r>
                      <a:endParaRPr lang="en-GB" sz="10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4 </a:t>
                      </a:r>
                      <a:endParaRPr lang="en-GB" sz="12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6 </a:t>
                      </a:r>
                      <a:endParaRPr lang="en-GB" sz="12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i="0" dirty="0">
                          <a:effectLst/>
                          <a:latin typeface="Arial" panose="020B0604020202020204" pitchFamily="34" charset="0"/>
                        </a:rPr>
                        <a:t>8 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10 </a:t>
                      </a:r>
                      <a:endParaRPr lang="en-GB" sz="12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656091"/>
                  </a:ext>
                </a:extLst>
              </a:tr>
              <a:tr h="312281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GB" sz="1000">
                        <a:effectLst/>
                      </a:endParaRPr>
                    </a:p>
                    <a:p>
                      <a:pPr algn="l" rtl="0" fontAlgn="base"/>
                      <a:r>
                        <a:rPr lang="en-GB" sz="1000" b="1" i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GB" sz="10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000">
                        <a:effectLst/>
                      </a:endParaRPr>
                    </a:p>
                    <a:p>
                      <a:pPr algn="l" rtl="0" fontAlgn="base"/>
                      <a:r>
                        <a:rPr lang="en-GB" sz="1000" b="1" i="0">
                          <a:effectLst/>
                          <a:latin typeface="Arial" panose="020B0604020202020204" pitchFamily="34" charset="0"/>
                        </a:rPr>
                        <a:t>May happen;</a:t>
                      </a:r>
                      <a:r>
                        <a:rPr lang="en-GB" sz="1000" b="0" i="0">
                          <a:effectLst/>
                          <a:latin typeface="Arial" panose="020B0604020202020204" pitchFamily="34" charset="0"/>
                        </a:rPr>
                        <a:t> 3-5 attempts over the next 5 years  </a:t>
                      </a:r>
                      <a:endParaRPr lang="en-GB" sz="10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000">
                        <a:effectLst/>
                      </a:endParaRPr>
                    </a:p>
                    <a:p>
                      <a:pPr algn="ctr" rtl="0" fontAlgn="base"/>
                      <a:r>
                        <a:rPr lang="en-GB" sz="1000" b="0" i="0">
                          <a:effectLst/>
                          <a:latin typeface="Arial" panose="020B0604020202020204" pitchFamily="34" charset="0"/>
                        </a:rPr>
                        <a:t>3 </a:t>
                      </a:r>
                      <a:endParaRPr lang="en-GB" sz="10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6 </a:t>
                      </a:r>
                      <a:endParaRPr lang="en-GB" sz="12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i="0" dirty="0">
                          <a:effectLst/>
                          <a:latin typeface="Arial" panose="020B0604020202020204" pitchFamily="34" charset="0"/>
                        </a:rPr>
                        <a:t>9 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12 </a:t>
                      </a:r>
                      <a:endParaRPr lang="en-GB" sz="12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15 </a:t>
                      </a:r>
                      <a:endParaRPr lang="en-GB" sz="12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092836"/>
                  </a:ext>
                </a:extLst>
              </a:tr>
              <a:tr h="312281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GB" sz="1000">
                        <a:effectLst/>
                      </a:endParaRPr>
                    </a:p>
                    <a:p>
                      <a:pPr algn="l" rtl="0" fontAlgn="base"/>
                      <a:r>
                        <a:rPr lang="en-GB" sz="1000" b="1" i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GB" sz="10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000">
                        <a:effectLst/>
                      </a:endParaRPr>
                    </a:p>
                    <a:p>
                      <a:pPr algn="l" rtl="0" fontAlgn="base"/>
                      <a:r>
                        <a:rPr lang="en-GB" sz="1000" b="1" i="0">
                          <a:effectLst/>
                          <a:latin typeface="Arial" panose="020B0604020202020204" pitchFamily="34" charset="0"/>
                        </a:rPr>
                        <a:t>Likely</a:t>
                      </a:r>
                      <a:r>
                        <a:rPr lang="en-GB" sz="1000" b="0" i="0">
                          <a:effectLst/>
                          <a:latin typeface="Arial" panose="020B0604020202020204" pitchFamily="34" charset="0"/>
                        </a:rPr>
                        <a:t>; 6-10 attempts over the next 5 years </a:t>
                      </a:r>
                      <a:endParaRPr lang="en-GB" sz="10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000">
                        <a:effectLst/>
                      </a:endParaRPr>
                    </a:p>
                    <a:p>
                      <a:pPr algn="ctr" rtl="0" fontAlgn="base"/>
                      <a:r>
                        <a:rPr lang="en-GB" sz="1000" b="0" i="0">
                          <a:effectLst/>
                          <a:latin typeface="Arial" panose="020B0604020202020204" pitchFamily="34" charset="0"/>
                        </a:rPr>
                        <a:t>4 </a:t>
                      </a:r>
                      <a:endParaRPr lang="en-GB" sz="10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8 </a:t>
                      </a:r>
                      <a:endParaRPr lang="en-GB" sz="12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12 </a:t>
                      </a:r>
                      <a:endParaRPr lang="en-GB" sz="12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i="0" dirty="0">
                          <a:effectLst/>
                          <a:latin typeface="Arial" panose="020B0604020202020204" pitchFamily="34" charset="0"/>
                        </a:rPr>
                        <a:t>16 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i="0" dirty="0">
                          <a:effectLst/>
                          <a:latin typeface="Arial" panose="020B0604020202020204" pitchFamily="34" charset="0"/>
                        </a:rPr>
                        <a:t>20 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80260"/>
                  </a:ext>
                </a:extLst>
              </a:tr>
              <a:tr h="312281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GB" sz="1000">
                        <a:effectLst/>
                      </a:endParaRPr>
                    </a:p>
                    <a:p>
                      <a:pPr algn="l" rtl="0" fontAlgn="base"/>
                      <a:r>
                        <a:rPr lang="en-GB" sz="1000" b="1" i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n-GB" sz="10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000">
                        <a:effectLst/>
                      </a:endParaRPr>
                    </a:p>
                    <a:p>
                      <a:pPr algn="l" rtl="0" fontAlgn="base"/>
                      <a:r>
                        <a:rPr lang="en-GB" sz="1000" b="1" i="0">
                          <a:effectLst/>
                          <a:latin typeface="Arial" panose="020B0604020202020204" pitchFamily="34" charset="0"/>
                        </a:rPr>
                        <a:t>Almost certain;</a:t>
                      </a:r>
                      <a:r>
                        <a:rPr lang="en-GB" sz="1000" b="0" i="0">
                          <a:effectLst/>
                          <a:latin typeface="Arial" panose="020B0604020202020204" pitchFamily="34" charset="0"/>
                        </a:rPr>
                        <a:t> over 10 attempts over the next 5 years </a:t>
                      </a:r>
                      <a:endParaRPr lang="en-GB" sz="10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i="0" dirty="0">
                          <a:effectLst/>
                          <a:latin typeface="Arial" panose="020B0604020202020204" pitchFamily="34" charset="0"/>
                        </a:rPr>
                        <a:t>5 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i="0" dirty="0">
                          <a:effectLst/>
                          <a:latin typeface="Arial" panose="020B0604020202020204" pitchFamily="34" charset="0"/>
                        </a:rPr>
                        <a:t>10 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i="0" dirty="0">
                          <a:effectLst/>
                          <a:latin typeface="Arial" panose="020B0604020202020204" pitchFamily="34" charset="0"/>
                        </a:rPr>
                        <a:t>15 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i="0" dirty="0">
                          <a:effectLst/>
                          <a:latin typeface="Arial" panose="020B0604020202020204" pitchFamily="34" charset="0"/>
                        </a:rPr>
                        <a:t>20 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i="0" dirty="0">
                          <a:effectLst/>
                          <a:latin typeface="Arial" panose="020B0604020202020204" pitchFamily="34" charset="0"/>
                        </a:rPr>
                        <a:t>25 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079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en-GB" sz="1000">
                        <a:effectLst/>
                      </a:endParaRPr>
                    </a:p>
                    <a:p>
                      <a:pPr algn="l" rtl="0" fontAlgn="base"/>
                      <a:r>
                        <a:rPr lang="en-GB" sz="10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fontAlgn="t"/>
                      <a:endParaRPr lang="en-GB" sz="12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333455"/>
                  </a:ext>
                </a:extLst>
              </a:tr>
              <a:tr h="312281">
                <a:tc gridSpan="4">
                  <a:txBody>
                    <a:bodyPr/>
                    <a:lstStyle/>
                    <a:p>
                      <a:pPr fontAlgn="t"/>
                      <a:endParaRPr lang="en-GB" sz="10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0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Risk Value (R)</a:t>
                      </a:r>
                      <a:r>
                        <a:rPr lang="en-GB" sz="1000" b="0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b="0" i="0" dirty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B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fontAlgn="t"/>
                      <a:endParaRPr lang="en-GB" sz="12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Required action </a:t>
                      </a:r>
                      <a:r>
                        <a:rPr lang="en-GB" sz="1200" b="0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B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527418"/>
                  </a:ext>
                </a:extLst>
              </a:tr>
              <a:tr h="312281">
                <a:tc gridSpan="4">
                  <a:txBody>
                    <a:bodyPr/>
                    <a:lstStyle/>
                    <a:p>
                      <a:pPr fontAlgn="t"/>
                      <a:endParaRPr lang="en-GB" sz="1000">
                        <a:effectLst/>
                      </a:endParaRPr>
                    </a:p>
                    <a:p>
                      <a:pPr algn="l" rtl="0" fontAlgn="base"/>
                      <a:r>
                        <a:rPr lang="en-GB" sz="1000" b="0" i="0">
                          <a:effectLst/>
                          <a:latin typeface="Arial" panose="020B0604020202020204" pitchFamily="34" charset="0"/>
                        </a:rPr>
                        <a:t>Potentially low (1-9) </a:t>
                      </a:r>
                      <a:endParaRPr lang="en-GB" sz="10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fontAlgn="t"/>
                      <a:endParaRPr lang="en-GB" sz="12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0" i="0" dirty="0">
                          <a:effectLst/>
                          <a:latin typeface="Arial" panose="020B0604020202020204" pitchFamily="34" charset="0"/>
                        </a:rPr>
                        <a:t>Existing control measures should be maintained and reviewed, and future proofing should be considered. 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123781"/>
                  </a:ext>
                </a:extLst>
              </a:tr>
              <a:tr h="312281">
                <a:tc gridSpan="4">
                  <a:txBody>
                    <a:bodyPr/>
                    <a:lstStyle/>
                    <a:p>
                      <a:pPr fontAlgn="t"/>
                      <a:endParaRPr lang="en-GB" sz="1000">
                        <a:effectLst/>
                      </a:endParaRPr>
                    </a:p>
                    <a:p>
                      <a:pPr algn="l" rtl="0" fontAlgn="base"/>
                      <a:r>
                        <a:rPr lang="en-GB" sz="1000" b="0" i="0">
                          <a:effectLst/>
                          <a:latin typeface="Arial" panose="020B0604020202020204" pitchFamily="34" charset="0"/>
                        </a:rPr>
                        <a:t>Potentially medium (10-19) </a:t>
                      </a:r>
                      <a:endParaRPr lang="en-GB" sz="10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fontAlgn="t"/>
                      <a:endParaRPr lang="en-GB" sz="12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0" i="0" dirty="0">
                          <a:effectLst/>
                          <a:latin typeface="Arial" panose="020B0604020202020204" pitchFamily="34" charset="0"/>
                        </a:rPr>
                        <a:t>Suicide reduction measures should be considered in the design on a case-by-case basis. 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770775"/>
                  </a:ext>
                </a:extLst>
              </a:tr>
              <a:tr h="312281">
                <a:tc gridSpan="4">
                  <a:txBody>
                    <a:bodyPr/>
                    <a:lstStyle/>
                    <a:p>
                      <a:pPr fontAlgn="t"/>
                      <a:endParaRPr lang="en-GB" sz="1000">
                        <a:effectLst/>
                      </a:endParaRPr>
                    </a:p>
                    <a:p>
                      <a:pPr algn="l" rtl="0" fontAlgn="base"/>
                      <a:r>
                        <a:rPr lang="en-GB" sz="1000" b="0" i="0">
                          <a:effectLst/>
                          <a:latin typeface="Arial" panose="020B0604020202020204" pitchFamily="34" charset="0"/>
                        </a:rPr>
                        <a:t>Potentially high (20-25) </a:t>
                      </a:r>
                      <a:endParaRPr lang="en-GB" sz="1000" b="0" i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fontAlgn="t"/>
                      <a:endParaRPr lang="en-GB" sz="12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0" i="0" dirty="0">
                          <a:effectLst/>
                          <a:latin typeface="Arial" panose="020B0604020202020204" pitchFamily="34" charset="0"/>
                        </a:rPr>
                        <a:t>Suicide reduction measures should be included in the design.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7069" marR="47069" marT="23535" marB="2353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15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719718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SLC 2018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5106A6FB05E5439A2F0D1B69EDED6F" ma:contentTypeVersion="13" ma:contentTypeDescription="Create a new document." ma:contentTypeScope="" ma:versionID="e99e31b2fc1d561e14e32e14c2989b00">
  <xsd:schema xmlns:xsd="http://www.w3.org/2001/XMLSchema" xmlns:xs="http://www.w3.org/2001/XMLSchema" xmlns:p="http://schemas.microsoft.com/office/2006/metadata/properties" xmlns:ns3="98415b2f-add2-4b35-b369-1128b622e12c" xmlns:ns4="c8102877-199c-4d9c-afa9-6509e1660fee" targetNamespace="http://schemas.microsoft.com/office/2006/metadata/properties" ma:root="true" ma:fieldsID="80add61a39b36b067b2fb60516e66ed7" ns3:_="" ns4:_="">
    <xsd:import namespace="98415b2f-add2-4b35-b369-1128b622e12c"/>
    <xsd:import namespace="c8102877-199c-4d9c-afa9-6509e1660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415b2f-add2-4b35-b369-1128b622e1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102877-199c-4d9c-afa9-6509e1660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447B32-2B03-49D5-BD5F-35F61ACF81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50FF65-4184-43DD-9A37-30786BAB8B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415b2f-add2-4b35-b369-1128b622e12c"/>
    <ds:schemaRef ds:uri="c8102877-199c-4d9c-afa9-6509e1660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5FE34B-E9F2-44E0-8884-6C1EC5B399D7}">
  <ds:schemaRefs>
    <ds:schemaRef ds:uri="http://schemas.openxmlformats.org/package/2006/metadata/core-properties"/>
    <ds:schemaRef ds:uri="http://schemas.microsoft.com/office/2006/documentManagement/types"/>
    <ds:schemaRef ds:uri="98415b2f-add2-4b35-b369-1128b622e12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c8102877-199c-4d9c-afa9-6509e1660fe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10621</TotalTime>
  <Words>465</Words>
  <Application>Microsoft Office PowerPoint</Application>
  <PresentationFormat>Widescreen</PresentationFormat>
  <Paragraphs>222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WordVisi_MSFontService</vt:lpstr>
      <vt:lpstr>SLC 2018 template</vt:lpstr>
      <vt:lpstr>Principal Designer Working Group (Meeting 31)  March 2023</vt:lpstr>
      <vt:lpstr>What do we know about suicides on the SRN?</vt:lpstr>
      <vt:lpstr>Setting and industry wide-approach</vt:lpstr>
      <vt:lpstr>High Frequency Locations</vt:lpstr>
      <vt:lpstr>High Frequency locations</vt:lpstr>
      <vt:lpstr>Advisory Group</vt:lpstr>
      <vt:lpstr>PowerPoint Presentation</vt:lpstr>
      <vt:lpstr>Step 1: Assess the risk </vt:lpstr>
      <vt:lpstr>Step 2 : Risk assessment table for suicide risk at structures  </vt:lpstr>
      <vt:lpstr> Step 3: Design Guidance</vt:lpstr>
      <vt:lpstr>Next Steps</vt:lpstr>
      <vt:lpstr>Thank you –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 Williams</dc:creator>
  <cp:lastModifiedBy>Potter, Doug</cp:lastModifiedBy>
  <cp:revision>223</cp:revision>
  <dcterms:created xsi:type="dcterms:W3CDTF">2018-05-18T12:46:23Z</dcterms:created>
  <dcterms:modified xsi:type="dcterms:W3CDTF">2023-03-29T12:16:28Z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0x010100245106A6FB05E5439A2F0D1B69EDED6F</vt:lpwstr>
  </property>
</Properties>
</file>