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0" r:id="rId2"/>
    <p:sldId id="269" r:id="rId3"/>
    <p:sldId id="271" r:id="rId4"/>
    <p:sldId id="256" r:id="rId5"/>
    <p:sldId id="263" r:id="rId6"/>
    <p:sldId id="267" r:id="rId7"/>
    <p:sldId id="268" r:id="rId8"/>
    <p:sldId id="273" r:id="rId9"/>
    <p:sldId id="272" r:id="rId10"/>
    <p:sldId id="270" r:id="rId11"/>
    <p:sldId id="277" r:id="rId12"/>
    <p:sldId id="282" r:id="rId13"/>
    <p:sldId id="274" r:id="rId14"/>
    <p:sldId id="275" r:id="rId15"/>
    <p:sldId id="276" r:id="rId16"/>
    <p:sldId id="257" r:id="rId17"/>
    <p:sldId id="258" r:id="rId18"/>
    <p:sldId id="260" r:id="rId19"/>
    <p:sldId id="261" r:id="rId20"/>
    <p:sldId id="262" r:id="rId21"/>
    <p:sldId id="279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[LEAN Survey - CONTACT DETAILS.xlsx]LEAN - Contact Details !PivotTable3</c:name>
    <c:fmtId val="5"/>
  </c:pivotSource>
  <c:chart>
    <c:title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pieChart>
        <c:varyColors val="1"/>
        <c:ser>
          <c:idx val="0"/>
          <c:order val="0"/>
          <c:tx>
            <c:strRef>
              <c:f>'LEAN - Contact Details '!$I$1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'LEAN - Contact Details '!$H$2:$H$8</c:f>
              <c:strCache>
                <c:ptCount val="6"/>
                <c:pt idx="0">
                  <c:v>ac</c:v>
                </c:pt>
                <c:pt idx="1">
                  <c:v>cl</c:v>
                </c:pt>
                <c:pt idx="2">
                  <c:v>cont</c:v>
                </c:pt>
                <c:pt idx="3">
                  <c:v>des</c:v>
                </c:pt>
                <c:pt idx="4">
                  <c:v>priv</c:v>
                </c:pt>
                <c:pt idx="5">
                  <c:v>(blank)</c:v>
                </c:pt>
              </c:strCache>
            </c:strRef>
          </c:cat>
          <c:val>
            <c:numRef>
              <c:f>'LEAN - Contact Details '!$I$2:$I$8</c:f>
              <c:numCache>
                <c:formatCode>General</c:formatCode>
                <c:ptCount val="6"/>
                <c:pt idx="0">
                  <c:v>3</c:v>
                </c:pt>
                <c:pt idx="1">
                  <c:v>6</c:v>
                </c:pt>
                <c:pt idx="2">
                  <c:v>17</c:v>
                </c:pt>
                <c:pt idx="3">
                  <c:v>17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3-473B-8B6B-AEF134B3E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44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5C44F-ADC4-4458-AD4A-330AF27087B5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F7217-A697-4304-842D-63A2136B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23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847E-F27B-449B-9D92-DDC8CD27EC4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50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Overview of members.</a:t>
            </a:r>
          </a:p>
          <a:p>
            <a:endParaRPr lang="en-GB" dirty="0"/>
          </a:p>
          <a:p>
            <a:r>
              <a:rPr lang="en-GB" dirty="0"/>
              <a:t>Quite a few major consulting companies – sector list in your pack – Arup, Atkins, WYG. Big one missing is Gleeds.</a:t>
            </a:r>
          </a:p>
          <a:p>
            <a:endParaRPr lang="en-GB" dirty="0"/>
          </a:p>
          <a:p>
            <a:r>
              <a:rPr lang="en-GB" dirty="0"/>
              <a:t>Grown by 20% in last 12 months, 68 members (20% of my budget)</a:t>
            </a:r>
          </a:p>
          <a:p>
            <a:endParaRPr lang="en-GB" dirty="0"/>
          </a:p>
          <a:p>
            <a:r>
              <a:rPr lang="en-GB" dirty="0"/>
              <a:t>If you join you will have an opportunity to engage and work with  clients, T1 contractors and other major consulting companies at practitioner level to improve performance on industry wide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57249-388D-4E7F-AE61-1F746427BF3E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5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7217-A697-4304-842D-63A2136B9B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78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IR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11509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288" y="6237288"/>
            <a:ext cx="244792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000">
                <a:solidFill>
                  <a:srgbClr val="669900"/>
                </a:solidFill>
                <a:latin typeface="Tahoma" pitchFamily="34" charset="0"/>
                <a:cs typeface="Arial" pitchFamily="34" charset="0"/>
              </a:rPr>
              <a:t>www.ciria.org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130425"/>
            <a:ext cx="7989887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86200"/>
            <a:ext cx="7304087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056639BD-D6F2-47BA-B323-2148F79CD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53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056639BD-D6F2-47BA-B323-2148F79CD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75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056639BD-D6F2-47BA-B323-2148F79CD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663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17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056639BD-D6F2-47BA-B323-2148F79CD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63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056639BD-D6F2-47BA-B323-2148F79CD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85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056639BD-D6F2-47BA-B323-2148F79CD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80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056639BD-D6F2-47BA-B323-2148F79CD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17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056639BD-D6F2-47BA-B323-2148F79CD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8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056639BD-D6F2-47BA-B323-2148F79CD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31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056639BD-D6F2-47BA-B323-2148F79CD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84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056639BD-D6F2-47BA-B323-2148F79CD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71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95288" y="6237288"/>
            <a:ext cx="244792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000">
                <a:solidFill>
                  <a:srgbClr val="669900"/>
                </a:solidFill>
                <a:latin typeface="Tahoma" pitchFamily="34" charset="0"/>
                <a:cs typeface="Arial" pitchFamily="34" charset="0"/>
              </a:rPr>
              <a:t>www.ciria.org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067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pitchFamily="34" charset="0"/>
              </a:defRPr>
            </a:lvl1pPr>
          </a:lstStyle>
          <a:p>
            <a:fld id="{056639BD-D6F2-47BA-B323-2148F79CD889}" type="slidenum">
              <a:rPr lang="en-GB" smtClean="0"/>
              <a:t>‹#›</a:t>
            </a:fld>
            <a:endParaRPr lang="en-GB"/>
          </a:p>
        </p:txBody>
      </p:sp>
      <p:pic>
        <p:nvPicPr>
          <p:cNvPr id="2055" name="Picture 7" descr="CIRIA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11509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99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9900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9900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9900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9900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9900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9900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9900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9900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Owen.Jenkins@ciria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9" Type="http://schemas.openxmlformats.org/officeDocument/2006/relationships/image" Target="../media/image38.jpeg"/><Relationship Id="rId21" Type="http://schemas.openxmlformats.org/officeDocument/2006/relationships/image" Target="../media/image20.png"/><Relationship Id="rId34" Type="http://schemas.openxmlformats.org/officeDocument/2006/relationships/image" Target="../media/image33.jpeg"/><Relationship Id="rId42" Type="http://schemas.openxmlformats.org/officeDocument/2006/relationships/image" Target="../media/image41.jpeg"/><Relationship Id="rId47" Type="http://schemas.openxmlformats.org/officeDocument/2006/relationships/image" Target="../media/image46.jpeg"/><Relationship Id="rId50" Type="http://schemas.openxmlformats.org/officeDocument/2006/relationships/image" Target="../media/image49.jpeg"/><Relationship Id="rId55" Type="http://schemas.openxmlformats.org/officeDocument/2006/relationships/image" Target="../media/image5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41" Type="http://schemas.openxmlformats.org/officeDocument/2006/relationships/image" Target="../media/image40.jpeg"/><Relationship Id="rId54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32" Type="http://schemas.openxmlformats.org/officeDocument/2006/relationships/image" Target="../media/image31.jpeg"/><Relationship Id="rId37" Type="http://schemas.openxmlformats.org/officeDocument/2006/relationships/image" Target="../media/image36.jpeg"/><Relationship Id="rId40" Type="http://schemas.openxmlformats.org/officeDocument/2006/relationships/image" Target="../media/image39.jpeg"/><Relationship Id="rId45" Type="http://schemas.openxmlformats.org/officeDocument/2006/relationships/image" Target="../media/image44.jpeg"/><Relationship Id="rId53" Type="http://schemas.openxmlformats.org/officeDocument/2006/relationships/image" Target="../media/image52.jpeg"/><Relationship Id="rId58" Type="http://schemas.openxmlformats.org/officeDocument/2006/relationships/image" Target="../media/image57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36" Type="http://schemas.openxmlformats.org/officeDocument/2006/relationships/image" Target="../media/image35.jpeg"/><Relationship Id="rId49" Type="http://schemas.openxmlformats.org/officeDocument/2006/relationships/image" Target="../media/image48.jpeg"/><Relationship Id="rId57" Type="http://schemas.openxmlformats.org/officeDocument/2006/relationships/image" Target="../media/image56.jpeg"/><Relationship Id="rId61" Type="http://schemas.openxmlformats.org/officeDocument/2006/relationships/image" Target="../media/image60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4" Type="http://schemas.openxmlformats.org/officeDocument/2006/relationships/image" Target="../media/image43.jpeg"/><Relationship Id="rId52" Type="http://schemas.openxmlformats.org/officeDocument/2006/relationships/image" Target="../media/image51.jpeg"/><Relationship Id="rId60" Type="http://schemas.openxmlformats.org/officeDocument/2006/relationships/image" Target="../media/image59.tiff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Relationship Id="rId35" Type="http://schemas.openxmlformats.org/officeDocument/2006/relationships/image" Target="../media/image34.jpeg"/><Relationship Id="rId43" Type="http://schemas.openxmlformats.org/officeDocument/2006/relationships/image" Target="../media/image42.jpeg"/><Relationship Id="rId48" Type="http://schemas.openxmlformats.org/officeDocument/2006/relationships/image" Target="../media/image47.jpeg"/><Relationship Id="rId56" Type="http://schemas.openxmlformats.org/officeDocument/2006/relationships/image" Target="../media/image55.jpeg"/><Relationship Id="rId8" Type="http://schemas.openxmlformats.org/officeDocument/2006/relationships/image" Target="../media/image7.jpeg"/><Relationship Id="rId51" Type="http://schemas.openxmlformats.org/officeDocument/2006/relationships/image" Target="../media/image50.jpeg"/><Relationship Id="rId3" Type="http://schemas.openxmlformats.org/officeDocument/2006/relationships/image" Target="../media/image2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38" Type="http://schemas.openxmlformats.org/officeDocument/2006/relationships/image" Target="../media/image37.jpeg"/><Relationship Id="rId46" Type="http://schemas.openxmlformats.org/officeDocument/2006/relationships/image" Target="../media/image45.jpeg"/><Relationship Id="rId59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ria.org/lean" TargetMode="External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CIRIA work relating to Lean in Construction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Owen Jenkins, CIRIA</a:t>
            </a: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645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4703"/>
            <a:ext cx="772875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71625" y="2643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6216" y="4509120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Applying Lean tools to H&amp;S hazards</a:t>
            </a:r>
          </a:p>
        </p:txBody>
      </p:sp>
    </p:spTree>
    <p:extLst>
      <p:ext uri="{BB962C8B-B14F-4D97-AF65-F5344CB8AC3E}">
        <p14:creationId xmlns:p14="http://schemas.microsoft.com/office/powerpoint/2010/main" val="72400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7560840" cy="578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230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29" y="3645024"/>
            <a:ext cx="9144000" cy="8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09174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476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86" y="723900"/>
            <a:ext cx="42291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24" y="1412776"/>
            <a:ext cx="41243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484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64288" y="116632"/>
            <a:ext cx="1800200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2492"/>
            <a:ext cx="40862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00" y="852492"/>
            <a:ext cx="3927592" cy="60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87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7800"/>
            <a:ext cx="39909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47800"/>
            <a:ext cx="40957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835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/>
          <a:lstStyle/>
          <a:p>
            <a:r>
              <a:rPr lang="en-GB" dirty="0"/>
              <a:t>Post publication survey </a:t>
            </a:r>
            <a:br>
              <a:rPr lang="en-GB" dirty="0"/>
            </a:br>
            <a:r>
              <a:rPr lang="en-GB" dirty="0"/>
              <a:t>Respondents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9866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5105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3867150"/>
            <a:ext cx="49815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246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476672"/>
            <a:ext cx="439022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371" y="476672"/>
            <a:ext cx="4518629" cy="597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995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04775"/>
            <a:ext cx="500062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62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067128" cy="1012974"/>
          </a:xfrm>
        </p:spPr>
        <p:txBody>
          <a:bodyPr/>
          <a:lstStyle/>
          <a:p>
            <a:r>
              <a:rPr lang="en-GB" sz="4800" b="1" dirty="0"/>
              <a:t>CIRIA  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136904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800" b="1" dirty="0"/>
              <a:t>We work collaboratively to be the leading provider of knowledge aimed at improving performance in our chosen themes in the construction and built environment sectors. </a:t>
            </a:r>
          </a:p>
          <a:p>
            <a:pPr marL="0" indent="0">
              <a:buNone/>
            </a:pP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000" dirty="0"/>
              <a:t>	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884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2" y="34675"/>
            <a:ext cx="5019675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82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Diary date 10 July 2018</a:t>
            </a:r>
            <a:br>
              <a:rPr lang="en-GB" dirty="0"/>
            </a:br>
            <a:r>
              <a:rPr lang="en-GB" dirty="0"/>
              <a:t>London 2:00pm – 4:30pm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0120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Provisional programme</a:t>
            </a:r>
          </a:p>
          <a:p>
            <a:pPr marL="0" indent="0">
              <a:buNone/>
            </a:pPr>
            <a:r>
              <a:rPr lang="en-GB" sz="2000" dirty="0"/>
              <a:t>Introduction to Lean and H&amp;S</a:t>
            </a:r>
          </a:p>
          <a:p>
            <a:pPr marL="0" indent="0">
              <a:buNone/>
            </a:pPr>
            <a:r>
              <a:rPr lang="en-GB" sz="2000" dirty="0"/>
              <a:t>David Anderson, BAM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Reducing H&amp;S risks through Lean </a:t>
            </a:r>
          </a:p>
          <a:p>
            <a:pPr marL="0" indent="0">
              <a:buNone/>
            </a:pPr>
            <a:r>
              <a:rPr lang="en-GB" sz="2000" dirty="0"/>
              <a:t>Richard O’Connor, transform business improvement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Choosing by Advantages</a:t>
            </a:r>
          </a:p>
          <a:p>
            <a:pPr marL="0" indent="0">
              <a:buNone/>
            </a:pPr>
            <a:r>
              <a:rPr lang="en-GB" sz="2000" dirty="0"/>
              <a:t>Randi Christensen COWI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Cultural aspects</a:t>
            </a:r>
          </a:p>
          <a:p>
            <a:pPr marL="0" indent="0">
              <a:buNone/>
            </a:pPr>
            <a:r>
              <a:rPr lang="en-GB" sz="2000" dirty="0"/>
              <a:t>Tony Roscoe, Kier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 + BIM and H&amp;S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61188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Thank you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Owen.Jenkins@ciria.org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32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94" y="374800"/>
            <a:ext cx="5085159" cy="583406"/>
          </a:xfrm>
        </p:spPr>
        <p:txBody>
          <a:bodyPr/>
          <a:lstStyle/>
          <a:p>
            <a:pPr algn="l"/>
            <a:r>
              <a:rPr lang="en-GB" sz="3200" b="1" dirty="0"/>
              <a:t>CIRIA members </a:t>
            </a:r>
          </a:p>
        </p:txBody>
      </p:sp>
      <p:pic>
        <p:nvPicPr>
          <p:cNvPr id="1029" name="Picture 5" descr="C:\Users\karl chads\Desktop\AMC-logo-2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29562" y="-1014413"/>
            <a:ext cx="855179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karl chads\Desktop\Atkins%20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625" y="1388905"/>
            <a:ext cx="1230221" cy="263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karl chads\Desktop\Balfour%20Beatty%20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93" y="2100533"/>
            <a:ext cx="1012563" cy="16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karl chads\Desktop\Black_Veatch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85" y="5183756"/>
            <a:ext cx="1193595" cy="334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karl chads\Desktop\Burohappol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5" y="2264272"/>
            <a:ext cx="884781" cy="158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karl chads\Desktop\BW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17" y="5645036"/>
            <a:ext cx="683479" cy="40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karl chads\Desktop\CH2M2015logo125x4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19" y="4759306"/>
            <a:ext cx="894501" cy="30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www.ciria.org/images/member%20logos/EA%20logo%20(CMYK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299" y="3083206"/>
            <a:ext cx="884781" cy="25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www.ciria.org/images/member%20logos/Galliford-Try-Logo-CMY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26" y="2742272"/>
            <a:ext cx="912344" cy="309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www.ciria.org/images/member%20logos/G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479" y="3317165"/>
            <a:ext cx="864371" cy="44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www.ciria.org/images/member%20logos/hs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92" y="4293069"/>
            <a:ext cx="1043145" cy="319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://www.ciria.org/images/member%20logos/HRW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92" y="3177177"/>
            <a:ext cx="915462" cy="31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://www.ciria.org/images/member%20logos/IMPERIAL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52" y="1623730"/>
            <a:ext cx="877728" cy="337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Users\karl chads\Desktop\ICE_logo_black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41" y="1396525"/>
            <a:ext cx="832822" cy="527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www.ciria.org/images/member%20logos/Loughborough%20(CMYK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0" y="3651198"/>
            <a:ext cx="1044068" cy="240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www.ciria.org/images/member%20logos/londonunderground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15" y="1384856"/>
            <a:ext cx="560432" cy="455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http://www.ciria.org/images/member%20logos/GTC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090" y="1388429"/>
            <a:ext cx="689370" cy="697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http://www.ciria.org/images/member%20logos/golders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66" y="3856385"/>
            <a:ext cx="1007957" cy="38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6" descr="http://www.ciria.org/images/member%20logos/MM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94" y="1439405"/>
            <a:ext cx="682450" cy="68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ciria.org/images/member%20logos/bamnuttall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16" y="3708423"/>
            <a:ext cx="964833" cy="479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ciria.org/images/member%20logos/images-(6)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04" y="2185960"/>
            <a:ext cx="1148224" cy="217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www.ciria.org/images/member%20logos/nw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5" y="2569241"/>
            <a:ext cx="1125621" cy="26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www.ciria.org/images/member%20logos/rssblogo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75" y="1757371"/>
            <a:ext cx="582242" cy="32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http://www.ciria.org/images/member%20logos/logo-rhdhv-large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01" y="2624067"/>
            <a:ext cx="882845" cy="427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http://www.ciria.org/images/member%20logos/scottish%20water%20logo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52" y="5708239"/>
            <a:ext cx="884277" cy="409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0" descr="http://www.ciria.org/images/member%20logos/sellafield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836" y="5645036"/>
            <a:ext cx="1216975" cy="304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http://www.ciria.org/images/member%20logos/sir-robert-mcalpine-ltd-log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97" y="2135943"/>
            <a:ext cx="855264" cy="42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4" descr="http://www.ciria.org/images/member%20logos/logo-anniversary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59" y="3284635"/>
            <a:ext cx="670676" cy="40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0" descr="http://www.ciria.org/images/member%20logos/Temple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52" y="3603224"/>
            <a:ext cx="640178" cy="508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4" descr="http://www.ciria.org/images/member%20logos/thames-water.jp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929" y="4370091"/>
            <a:ext cx="592931" cy="585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8" descr="http://www.ciria.org/images/buttons/icons/UU%20blue%20logo,%203-16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295" y="4050437"/>
            <a:ext cx="786405" cy="371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0" descr="http://www.ciria.org/images/member%20logos/standalone-ucl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43" y="5105843"/>
            <a:ext cx="950925" cy="278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2" descr="http://www.ciria.org/images/member%20logos/legacy-uor-home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01" y="4662985"/>
            <a:ext cx="937922" cy="323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6" descr="http://www.ciria.org/images/member%20logos/logo-wyg.jp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01" y="3427487"/>
            <a:ext cx="486992" cy="48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8" descr="http://www.ciria.org/images/member%20logos/images-(7)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396" y="3641188"/>
            <a:ext cx="946274" cy="329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0" descr="http://www.ciria.org/images/member%20logos/MWHGlobal_logo.svg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23" y="5025661"/>
            <a:ext cx="1018688" cy="416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4" descr="http://www.ciria.org/images/member%20logos/morgan-sindall-Infrastructu.jp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647" y="1396525"/>
            <a:ext cx="665652" cy="478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PLUTO\Publishing\Editorial\TempEdit\C764 Hidden bridge defects\Frontcover\Logos\AECOM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44" y="5319561"/>
            <a:ext cx="938234" cy="212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PLUTO\Publishing\Editorial\TempEdit\C764 Hidden bridge defects\Frontcover\Logos\Arup.jp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61" y="1415986"/>
            <a:ext cx="808218" cy="261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C754 UXO\Front cover\Logos\Dynasafe BACTEC.jp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41" y="2700009"/>
            <a:ext cx="842918" cy="339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M:\Logos\Other organisations\Maccaferri\Maccaferri.jp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24" y="3390072"/>
            <a:ext cx="1007861" cy="191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:\Logos\Other organisations\Marshalls\Marshalls creating better Spaces Logo  jpeg.jp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215" y="2804589"/>
            <a:ext cx="713087" cy="42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M:\Logos\Other organisations\Arcadis\ARCADIS Infrastructure Environment Buildings.jp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239" y="4235940"/>
            <a:ext cx="1291742" cy="32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:\Logos\Other organisations\Farrow Walsh\FW Logo.jp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15" y="5044839"/>
            <a:ext cx="551624" cy="515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:\Logos\Other organisations\Multiplex\Multiplex_BLACK.jpg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13" y="4662985"/>
            <a:ext cx="1069853" cy="276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M:\Logos\Other organisations\Polypipe\1200px-Polypipe.jp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24" y="5777568"/>
            <a:ext cx="1177499" cy="270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M:\Logos\Other organisations\Southern Water\SouthernWater.jp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52" y="2257035"/>
            <a:ext cx="941828" cy="276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M:\Logos\Other organisations\Ministry of Justice\MoJ logo.jp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93" y="4470917"/>
            <a:ext cx="913972" cy="28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M:\Logos\Other organisations\Highways England\Highways England.jp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5" y="3055214"/>
            <a:ext cx="960495" cy="30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M:\Logos\Other organisations\Tarmac\Tarmac logo.jp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580" y="2643701"/>
            <a:ext cx="726115" cy="22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M:\Logos\Other organisations\TopCon\TopCon.jp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92" y="5753134"/>
            <a:ext cx="1193478" cy="19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M:\Logos\Other organisations\UKCG\UKCG.JP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334" y="3519817"/>
            <a:ext cx="388553" cy="768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M:\Logos\Other organisations\United Utilities\UnitedUtilities.jp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609" y="5516773"/>
            <a:ext cx="923882" cy="305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M:\Logos\Other organisations\RSK\RSK.jp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441" y="3129351"/>
            <a:ext cx="794966" cy="29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M:\Logos\Other organisations\Network Rail\Network Rail.jp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70" y="2135943"/>
            <a:ext cx="942100" cy="31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51" y="2453393"/>
            <a:ext cx="1010562" cy="758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00" y="5067013"/>
            <a:ext cx="1199747" cy="45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35" y="4361165"/>
            <a:ext cx="1337931" cy="502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3" y="4774257"/>
            <a:ext cx="696038" cy="698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910396" y="404664"/>
            <a:ext cx="1239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0512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7"/>
            <a:ext cx="2409825" cy="3438525"/>
          </a:xfrm>
          <a:prstGeom prst="rect">
            <a:avLst/>
          </a:prstGeom>
          <a:noFill/>
          <a:ln>
            <a:noFill/>
          </a:ln>
          <a:effectLst>
            <a:outerShdw blurRad="50800" dist="139700" dir="45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843808" y="692695"/>
            <a:ext cx="2880319" cy="3968903"/>
            <a:chOff x="3131841" y="692696"/>
            <a:chExt cx="2880319" cy="3968903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268760"/>
              <a:ext cx="2088232" cy="33928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76200" dir="1680000" algn="ctr" rotWithShape="0">
                <a:srgbClr val="000000">
                  <a:alpha val="4313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1124744"/>
              <a:ext cx="2088232" cy="33928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76200" dir="1680000" algn="ctr" rotWithShape="0">
                <a:srgbClr val="000000">
                  <a:alpha val="4313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980728"/>
              <a:ext cx="2088232" cy="33928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76200" dir="1680000" algn="ctr" rotWithShape="0">
                <a:srgbClr val="000000">
                  <a:alpha val="4313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241" y="845096"/>
              <a:ext cx="2088232" cy="33928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76200" dir="1680000" algn="ctr" rotWithShape="0">
                <a:srgbClr val="000000">
                  <a:alpha val="4313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1" y="692696"/>
              <a:ext cx="2088232" cy="33928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76200" dir="1680000" algn="ctr" rotWithShape="0">
                <a:srgbClr val="000000">
                  <a:alpha val="4313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38694"/>
            <a:ext cx="2258215" cy="3283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144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hevron 4"/>
          <p:cNvSpPr/>
          <p:nvPr/>
        </p:nvSpPr>
        <p:spPr>
          <a:xfrm>
            <a:off x="683568" y="44624"/>
            <a:ext cx="1512168" cy="43204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2011</a:t>
            </a:r>
          </a:p>
        </p:txBody>
      </p:sp>
      <p:sp>
        <p:nvSpPr>
          <p:cNvPr id="13" name="Chevron 12"/>
          <p:cNvSpPr/>
          <p:nvPr/>
        </p:nvSpPr>
        <p:spPr>
          <a:xfrm>
            <a:off x="3215183" y="116632"/>
            <a:ext cx="1512168" cy="43204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2013</a:t>
            </a:r>
          </a:p>
        </p:txBody>
      </p:sp>
      <p:sp>
        <p:nvSpPr>
          <p:cNvPr id="14" name="Chevron 13"/>
          <p:cNvSpPr/>
          <p:nvPr/>
        </p:nvSpPr>
        <p:spPr>
          <a:xfrm>
            <a:off x="6313175" y="101894"/>
            <a:ext cx="1512168" cy="43204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15" name="Chevron 14"/>
          <p:cNvSpPr/>
          <p:nvPr/>
        </p:nvSpPr>
        <p:spPr>
          <a:xfrm>
            <a:off x="6316399" y="4445574"/>
            <a:ext cx="1512168" cy="43204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2018/19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4440" y="5085184"/>
            <a:ext cx="3734380" cy="147732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Building Lean capacity through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Lean and the design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Quantifying lean benefits – case studies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5736" y="4661598"/>
            <a:ext cx="2999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Lean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Lean benefits realisation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Lean and BIM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Lean and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Lean for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Working with Lean consultants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52" y="891094"/>
            <a:ext cx="2258215" cy="3283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144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61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" y="1484784"/>
            <a:ext cx="77343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4885"/>
            <a:ext cx="8229600" cy="404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806334" cy="38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211144"/>
            <a:ext cx="36557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5"/>
              </a:rPr>
              <a:t>www.ciria.org/lean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40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3960440" cy="57577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144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04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700808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/>
              <a:t>communicating with all those concerned with successful production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/>
              <a:t>analysing the processes involved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/>
              <a:t>identifying what is inefficient, ineffective or dangerous and removing the associated ‘waste’.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609" y="33265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Lean</a:t>
            </a:r>
          </a:p>
        </p:txBody>
      </p:sp>
    </p:spTree>
    <p:extLst>
      <p:ext uri="{BB962C8B-B14F-4D97-AF65-F5344CB8AC3E}">
        <p14:creationId xmlns:p14="http://schemas.microsoft.com/office/powerpoint/2010/main" val="79976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804" y="1484784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Health e.g. </a:t>
            </a:r>
          </a:p>
          <a:p>
            <a:endParaRPr lang="en-GB" b="1" dirty="0"/>
          </a:p>
          <a:p>
            <a:pPr lvl="0"/>
            <a:r>
              <a:rPr lang="en-GB" dirty="0"/>
              <a:t>Pressures leading to stress and affecting mental wellbeing.</a:t>
            </a:r>
          </a:p>
          <a:p>
            <a:pPr lvl="0"/>
            <a:r>
              <a:rPr lang="en-GB" dirty="0"/>
              <a:t>Exposure to harmful chemicals, combustion hazard, noise and dust resulting in respiratory and other physical conditions.</a:t>
            </a:r>
          </a:p>
          <a:p>
            <a:endParaRPr lang="en-GB" b="1" dirty="0"/>
          </a:p>
          <a:p>
            <a:r>
              <a:rPr lang="en-GB" b="1" dirty="0"/>
              <a:t>Physical e.g. </a:t>
            </a:r>
          </a:p>
          <a:p>
            <a:pPr lvl="0"/>
            <a:r>
              <a:rPr lang="en-GB" dirty="0"/>
              <a:t>Musculoskeletal disorders arising from use of vibration-inducing equipment.</a:t>
            </a:r>
          </a:p>
          <a:p>
            <a:pPr lvl="0"/>
            <a:r>
              <a:rPr lang="en-GB" dirty="0"/>
              <a:t>Slips, trips and falls caused by poor site management and storage of materials.</a:t>
            </a:r>
          </a:p>
          <a:p>
            <a:pPr lvl="0"/>
            <a:r>
              <a:rPr lang="en-GB" dirty="0"/>
              <a:t>Physical injuries arising from poor site set-up and management (including being hit by vehicles).</a:t>
            </a:r>
          </a:p>
          <a:p>
            <a:pPr lvl="0"/>
            <a:endParaRPr lang="en-GB" dirty="0"/>
          </a:p>
          <a:p>
            <a:r>
              <a:rPr lang="en-GB" b="1" dirty="0"/>
              <a:t>Locational e.g. </a:t>
            </a:r>
          </a:p>
          <a:p>
            <a:pPr lvl="0"/>
            <a:r>
              <a:rPr lang="en-GB" dirty="0"/>
              <a:t>Risks arising from working at height.</a:t>
            </a:r>
          </a:p>
          <a:p>
            <a:pPr lvl="0"/>
            <a:r>
              <a:rPr lang="en-GB" dirty="0"/>
              <a:t>Risks arising from work under suspended loads or from other falling objects.</a:t>
            </a:r>
          </a:p>
          <a:p>
            <a:r>
              <a:rPr lang="en-GB" dirty="0"/>
              <a:t>Poor ergonomics.</a:t>
            </a:r>
          </a:p>
        </p:txBody>
      </p:sp>
    </p:spTree>
    <p:extLst>
      <p:ext uri="{BB962C8B-B14F-4D97-AF65-F5344CB8AC3E}">
        <p14:creationId xmlns:p14="http://schemas.microsoft.com/office/powerpoint/2010/main" val="3361611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underlying causes of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Risk assessment and communication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Information / changes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1626479253"/>
      </p:ext>
    </p:extLst>
  </p:cSld>
  <p:clrMapOvr>
    <a:masterClrMapping/>
  </p:clrMapOvr>
</p:sld>
</file>

<file path=ppt/theme/theme1.xml><?xml version="1.0" encoding="utf-8"?>
<a:theme xmlns:a="http://schemas.openxmlformats.org/drawingml/2006/main" name="CIRIA PPT THEME">
  <a:themeElements>
    <a:clrScheme name="CIRIA 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RIA slide mast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RIA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IA 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IA 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IA 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IA 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IA 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IA 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IA 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IA 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IA 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IA 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IA 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CIRIA-TEMPLATE</Template>
  <TotalTime>252</TotalTime>
  <Words>391</Words>
  <Application>Microsoft Office PowerPoint</Application>
  <PresentationFormat>On-screen Show (4:3)</PresentationFormat>
  <Paragraphs>82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Tahoma</vt:lpstr>
      <vt:lpstr>CIRIA PPT THEME</vt:lpstr>
      <vt:lpstr>CIRIA work relating to Lean in Construction</vt:lpstr>
      <vt:lpstr>CIRIA  </vt:lpstr>
      <vt:lpstr>CIRIA members </vt:lpstr>
      <vt:lpstr>PowerPoint Presentation</vt:lpstr>
      <vt:lpstr>PowerPoint Presentation</vt:lpstr>
      <vt:lpstr>PowerPoint Presentation</vt:lpstr>
      <vt:lpstr> </vt:lpstr>
      <vt:lpstr>PowerPoint Presentation</vt:lpstr>
      <vt:lpstr>Some underlying causes of hazards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 publication survey  Respondents</vt:lpstr>
      <vt:lpstr>PowerPoint Presentation</vt:lpstr>
      <vt:lpstr>PowerPoint Presentation</vt:lpstr>
      <vt:lpstr>PowerPoint Presentation</vt:lpstr>
      <vt:lpstr>PowerPoint Presentation</vt:lpstr>
      <vt:lpstr>Diary date 10 July 2018 London 2:00pm – 4:30pm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Jenkins</dc:creator>
  <cp:lastModifiedBy>Potter, Doug</cp:lastModifiedBy>
  <cp:revision>19</cp:revision>
  <dcterms:created xsi:type="dcterms:W3CDTF">2018-05-15T18:00:27Z</dcterms:created>
  <dcterms:modified xsi:type="dcterms:W3CDTF">2018-05-17T18:13:59Z</dcterms:modified>
</cp:coreProperties>
</file>