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 id="2147483759" r:id="rId5"/>
    <p:sldMasterId id="2147483779" r:id="rId6"/>
    <p:sldMasterId id="2147483795" r:id="rId7"/>
  </p:sldMasterIdLst>
  <p:notesMasterIdLst>
    <p:notesMasterId r:id="rId13"/>
  </p:notesMasterIdLst>
  <p:handoutMasterIdLst>
    <p:handoutMasterId r:id="rId14"/>
  </p:handoutMasterIdLst>
  <p:sldIdLst>
    <p:sldId id="1066" r:id="rId8"/>
    <p:sldId id="1047" r:id="rId9"/>
    <p:sldId id="1067" r:id="rId10"/>
    <p:sldId id="1068" r:id="rId11"/>
    <p:sldId id="10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340" userDrawn="1">
          <p15:clr>
            <a:srgbClr val="A4A3A4"/>
          </p15:clr>
        </p15:guide>
        <p15:guide id="4" pos="5420" userDrawn="1">
          <p15:clr>
            <a:srgbClr val="A4A3A4"/>
          </p15:clr>
        </p15:guide>
        <p15:guide id="5" orient="horz" pos="640" userDrawn="1">
          <p15:clr>
            <a:srgbClr val="A4A3A4"/>
          </p15:clr>
        </p15:guide>
        <p15:guide id="6" orient="horz" pos="39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Haggerty" initials="KH" lastIdx="38" clrIdx="0"/>
  <p:cmAuthor id="2" name="Rachel Stevens" initials="RS" lastIdx="2" clrIdx="1"/>
  <p:cmAuthor id="3" name="Rachel Stevens" initials="RS [2]" lastIdx="1" clrIdx="2"/>
  <p:cmAuthor id="4" name="Rachel Stevens" initials="RS [3]" lastIdx="1" clrIdx="3"/>
  <p:cmAuthor id="5" name="Rachel Stevens" initials="RS [4]" lastIdx="1" clrIdx="4"/>
  <p:cmAuthor id="6" name="Rachel Stevens" initials="RS [5]" lastIdx="1" clrIdx="5"/>
  <p:cmAuthor id="7" name="Rachel Stevens" initials="RS [6]" lastIdx="1" clrIdx="6"/>
  <p:cmAuthor id="8" name="Rachel Stevens" initials="RS [7]" lastIdx="1" clrIdx="7"/>
  <p:cmAuthor id="9" name="Rachel Stevens" initials="RS [8]" lastIdx="1" clrIdx="8"/>
  <p:cmAuthor id="10" name="Rachel Stevens" initials="RS [9]" lastIdx="1" clrIdx="9"/>
  <p:cmAuthor id="11" name="Rachel Stevens" initials="RS [10]" lastIdx="1" clrIdx="10"/>
  <p:cmAuthor id="12" name="Rachel Stevens" initials="RS [11]" lastIdx="1" clrIdx="11"/>
  <p:cmAuthor id="13" name="Rachel Stevens" initials="RS [12]" lastIdx="1" clrIdx="12"/>
  <p:cmAuthor id="14" name="Rachel Stevens" initials="RS [13]" lastIdx="1" clrIdx="13"/>
  <p:cmAuthor id="15" name="Rachel Stevens" initials="RS [14]" lastIdx="1" clrIdx="14"/>
  <p:cmAuthor id="16" name="Rachel Stevens" initials="RS [15]" lastIdx="1" clrIdx="15"/>
  <p:cmAuthor id="17" name="Rachel Stevens" initials="RS [16]" lastIdx="1" clrIdx="16"/>
  <p:cmAuthor id="18" name="Lamport, Mark" initials="LM" lastIdx="1" clrIdx="17">
    <p:extLst>
      <p:ext uri="{19B8F6BF-5375-455C-9EA6-DF929625EA0E}">
        <p15:presenceInfo xmlns:p15="http://schemas.microsoft.com/office/powerpoint/2012/main" userId="S::Mark.Lamport@arcadis.com::387912d2-6aaa-4f94-9c2c-d240e8f46b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E4"/>
    <a:srgbClr val="E41F13"/>
    <a:srgbClr val="C3D200"/>
    <a:srgbClr val="F8DA40"/>
    <a:srgbClr val="55575A"/>
    <a:srgbClr val="0DA64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5076" autoAdjust="0"/>
  </p:normalViewPr>
  <p:slideViewPr>
    <p:cSldViewPr snapToGrid="0" snapToObjects="1">
      <p:cViewPr varScale="1">
        <p:scale>
          <a:sx n="124" d="100"/>
          <a:sy n="124" d="100"/>
        </p:scale>
        <p:origin x="1362" y="90"/>
      </p:cViewPr>
      <p:guideLst>
        <p:guide orient="horz" pos="2160"/>
        <p:guide pos="2880"/>
        <p:guide pos="340"/>
        <p:guide pos="5420"/>
        <p:guide orient="horz" pos="640"/>
        <p:guide orient="horz" pos="3974"/>
      </p:guideLst>
    </p:cSldViewPr>
  </p:slideViewPr>
  <p:notesTextViewPr>
    <p:cViewPr>
      <p:scale>
        <a:sx n="100" d="100"/>
        <a:sy n="100" d="100"/>
      </p:scale>
      <p:origin x="0" y="0"/>
    </p:cViewPr>
  </p:notesTextViewPr>
  <p:sorterViewPr>
    <p:cViewPr>
      <p:scale>
        <a:sx n="100" d="100"/>
        <a:sy n="100" d="100"/>
      </p:scale>
      <p:origin x="0" y="-6896"/>
    </p:cViewPr>
  </p:sorterViewPr>
  <p:notesViewPr>
    <p:cSldViewPr snapToGrid="0" snapToObjects="1" showGuides="1">
      <p:cViewPr varScale="1">
        <p:scale>
          <a:sx n="62" d="100"/>
          <a:sy n="62" d="100"/>
        </p:scale>
        <p:origin x="20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70C1AE-E104-4D3A-907F-567DB33B884D}" type="slidenum">
              <a:rPr lang="en-US" smtClean="0"/>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28360" y="207157"/>
            <a:ext cx="2560320" cy="271519"/>
          </a:xfrm>
          <a:prstGeom prst="rect">
            <a:avLst/>
          </a:prstGeom>
        </p:spPr>
      </p:pic>
    </p:spTree>
    <p:extLst>
      <p:ext uri="{BB962C8B-B14F-4D97-AF65-F5344CB8AC3E}">
        <p14:creationId xmlns:p14="http://schemas.microsoft.com/office/powerpoint/2010/main" val="299180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DF254-2EC7-45F9-BD30-BE0E7C158C9E}"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9746" y="172437"/>
            <a:ext cx="2560320" cy="271518"/>
          </a:xfrm>
          <a:prstGeom prst="rect">
            <a:avLst/>
          </a:prstGeom>
        </p:spPr>
      </p:pic>
    </p:spTree>
    <p:extLst>
      <p:ext uri="{BB962C8B-B14F-4D97-AF65-F5344CB8AC3E}">
        <p14:creationId xmlns:p14="http://schemas.microsoft.com/office/powerpoint/2010/main" val="36285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Andrew Hunter – EA Framework</a:t>
            </a:r>
          </a:p>
        </p:txBody>
      </p:sp>
      <p:sp>
        <p:nvSpPr>
          <p:cNvPr id="4" name="Slide Number Placeholder 3"/>
          <p:cNvSpPr>
            <a:spLocks noGrp="1"/>
          </p:cNvSpPr>
          <p:nvPr>
            <p:ph type="sldNum" sz="quarter" idx="5"/>
          </p:nvPr>
        </p:nvSpPr>
        <p:spPr/>
        <p:txBody>
          <a:bodyPr/>
          <a:lstStyle/>
          <a:p>
            <a:fld id="{928DF254-2EC7-45F9-BD30-BE0E7C158C9E}" type="slidenum">
              <a:rPr lang="en-US" smtClean="0"/>
              <a:t>2</a:t>
            </a:fld>
            <a:endParaRPr lang="en-US" dirty="0"/>
          </a:p>
        </p:txBody>
      </p:sp>
    </p:spTree>
    <p:extLst>
      <p:ext uri="{BB962C8B-B14F-4D97-AF65-F5344CB8AC3E}">
        <p14:creationId xmlns:p14="http://schemas.microsoft.com/office/powerpoint/2010/main" val="234391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1F497D"/>
                </a:solidFill>
                <a:effectLst/>
                <a:latin typeface="Calibri" panose="020F0502020204030204" pitchFamily="34" charset="0"/>
                <a:ea typeface="Calibri" panose="020F0502020204030204" pitchFamily="34" charset="0"/>
              </a:rPr>
              <a:t>Raising the bar 9 – avoidance of services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Thanks for everyone who sent in comments, I have been able to include most of them. The revised version has gone to the Supply Chain Leadership Group, they liked the document, endorsed it but then had a few concerns that the mandatory elements within the guidance appeared stronger than the Common Intent document they had just published…. There is now a discussion with Lesley </a:t>
            </a:r>
            <a:r>
              <a:rPr lang="en-GB" sz="1800" dirty="0" err="1">
                <a:solidFill>
                  <a:srgbClr val="1F497D"/>
                </a:solidFill>
                <a:effectLst/>
                <a:latin typeface="Calibri" panose="020F0502020204030204" pitchFamily="34" charset="0"/>
                <a:ea typeface="Calibri" panose="020F0502020204030204" pitchFamily="34" charset="0"/>
              </a:rPr>
              <a:t>Waud</a:t>
            </a:r>
            <a:r>
              <a:rPr lang="en-GB" sz="1800" dirty="0">
                <a:solidFill>
                  <a:srgbClr val="1F497D"/>
                </a:solidFill>
                <a:effectLst/>
                <a:latin typeface="Calibri" panose="020F0502020204030204" pitchFamily="34" charset="0"/>
                <a:ea typeface="Calibri" panose="020F0502020204030204" pitchFamily="34" charset="0"/>
              </a:rPr>
              <a:t> about how and if the Common Intent document should be revised. There is a call on Monday for a final decision so if I hear anything at all I will let you know. I’m not on that call unfortunately. Basically the revised </a:t>
            </a:r>
            <a:r>
              <a:rPr lang="en-GB" sz="1800" dirty="0" err="1">
                <a:solidFill>
                  <a:srgbClr val="1F497D"/>
                </a:solidFill>
                <a:effectLst/>
                <a:latin typeface="Calibri" panose="020F0502020204030204" pitchFamily="34" charset="0"/>
                <a:ea typeface="Calibri" panose="020F0502020204030204" pitchFamily="34" charset="0"/>
              </a:rPr>
              <a:t>RtB</a:t>
            </a:r>
            <a:r>
              <a:rPr lang="en-GB" sz="1800" dirty="0">
                <a:solidFill>
                  <a:srgbClr val="1F497D"/>
                </a:solidFill>
                <a:effectLst/>
                <a:latin typeface="Calibri" panose="020F0502020204030204" pitchFamily="34" charset="0"/>
                <a:ea typeface="Calibri" panose="020F0502020204030204" pitchFamily="34" charset="0"/>
              </a:rPr>
              <a:t> 9 is imminent in terms of being published pending on this Common Intent document.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RDP – Management of statutory undertakers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Draft documentation has been prepared for one solution of how to manage stats where this forms part of a contract with Highways England. It is recognised that handed over work areas do not work for every situation and may not be appropriate. Moving forwards, these documents will be put up on the Hub under the services guidance tile together with other template style documents which offer different ways to approach stats management. We have had a presentation from Chris Gee Head of Utilities and are engaging with him and the work he is doing in the background too with the top 10 stats should help.</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CPF Metric – Service Strikes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New CPF metric attached – we are trying to understand the metric requirements at the moment and will have to report on in for RDP from October. The idea is that the metric includes some leading measures as well as lagging – so not just concentrating on how many strikes you might have had.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928DF254-2EC7-45F9-BD30-BE0E7C158C9E}" type="slidenum">
              <a:rPr lang="en-US" smtClean="0"/>
              <a:t>3</a:t>
            </a:fld>
            <a:endParaRPr lang="en-US" dirty="0"/>
          </a:p>
        </p:txBody>
      </p:sp>
    </p:spTree>
    <p:extLst>
      <p:ext uri="{BB962C8B-B14F-4D97-AF65-F5344CB8AC3E}">
        <p14:creationId xmlns:p14="http://schemas.microsoft.com/office/powerpoint/2010/main" val="1917259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1F497D"/>
                </a:solidFill>
                <a:effectLst/>
                <a:latin typeface="Calibri" panose="020F0502020204030204" pitchFamily="34" charset="0"/>
                <a:ea typeface="Calibri" panose="020F0502020204030204" pitchFamily="34" charset="0"/>
              </a:rPr>
              <a:t>Raising the bar 9 – avoidance of services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Thanks for everyone who sent in comments, I have been able to include most of them. The revised version has gone to the Supply Chain Leadership Group, they liked the document, endorsed it but then had a few concerns that the mandatory elements within the guidance appeared stronger than the Common Intent document they had just published…. There is now a discussion with Lesley </a:t>
            </a:r>
            <a:r>
              <a:rPr lang="en-GB" sz="1800" dirty="0" err="1">
                <a:solidFill>
                  <a:srgbClr val="1F497D"/>
                </a:solidFill>
                <a:effectLst/>
                <a:latin typeface="Calibri" panose="020F0502020204030204" pitchFamily="34" charset="0"/>
                <a:ea typeface="Calibri" panose="020F0502020204030204" pitchFamily="34" charset="0"/>
              </a:rPr>
              <a:t>Waud</a:t>
            </a:r>
            <a:r>
              <a:rPr lang="en-GB" sz="1800" dirty="0">
                <a:solidFill>
                  <a:srgbClr val="1F497D"/>
                </a:solidFill>
                <a:effectLst/>
                <a:latin typeface="Calibri" panose="020F0502020204030204" pitchFamily="34" charset="0"/>
                <a:ea typeface="Calibri" panose="020F0502020204030204" pitchFamily="34" charset="0"/>
              </a:rPr>
              <a:t> about how and if the Common Intent document should be revised. There is a call on Monday for a final decision so if I hear anything at all I will let you know. I’m not on that call unfortunately. Basically the revised </a:t>
            </a:r>
            <a:r>
              <a:rPr lang="en-GB" sz="1800" dirty="0" err="1">
                <a:solidFill>
                  <a:srgbClr val="1F497D"/>
                </a:solidFill>
                <a:effectLst/>
                <a:latin typeface="Calibri" panose="020F0502020204030204" pitchFamily="34" charset="0"/>
                <a:ea typeface="Calibri" panose="020F0502020204030204" pitchFamily="34" charset="0"/>
              </a:rPr>
              <a:t>RtB</a:t>
            </a:r>
            <a:r>
              <a:rPr lang="en-GB" sz="1800" dirty="0">
                <a:solidFill>
                  <a:srgbClr val="1F497D"/>
                </a:solidFill>
                <a:effectLst/>
                <a:latin typeface="Calibri" panose="020F0502020204030204" pitchFamily="34" charset="0"/>
                <a:ea typeface="Calibri" panose="020F0502020204030204" pitchFamily="34" charset="0"/>
              </a:rPr>
              <a:t> 9 is imminent in terms of being published pending on this Common Intent document.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RDP – Management of statutory undertakers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Draft documentation has been prepared for one solution of how to manage stats where this forms part of a contract with Highways England. It is recognised that handed over work areas do not work for every situation and may not be appropriate. Moving forwards, these documents will be put up on the Hub under the services guidance tile together with other template style documents which offer different ways to approach stats management. We have had a presentation from Chris Gee Head of Utilities and are engaging with him and the work he is doing in the background too with the top 10 stats should help.</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CPF Metric – Service Strikes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New CPF metric attached – we are trying to understand the metric requirements at the moment and will have to report on in for RDP from October. The idea is that the metric includes some leading measures as well as lagging – so not just concentrating on how many strikes you might have had.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928DF254-2EC7-45F9-BD30-BE0E7C158C9E}" type="slidenum">
              <a:rPr lang="en-US" smtClean="0"/>
              <a:t>4</a:t>
            </a:fld>
            <a:endParaRPr lang="en-US" dirty="0"/>
          </a:p>
        </p:txBody>
      </p:sp>
    </p:spTree>
    <p:extLst>
      <p:ext uri="{BB962C8B-B14F-4D97-AF65-F5344CB8AC3E}">
        <p14:creationId xmlns:p14="http://schemas.microsoft.com/office/powerpoint/2010/main" val="102813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1F497D"/>
                </a:solidFill>
                <a:effectLst/>
                <a:latin typeface="Calibri" panose="020F0502020204030204" pitchFamily="34" charset="0"/>
                <a:ea typeface="Calibri" panose="020F0502020204030204" pitchFamily="34" charset="0"/>
              </a:rPr>
              <a:t>Raising the bar 9 – avoidance of services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Thanks for everyone who sent in comments, I have been able to include most of them. The revised version has gone to the Supply Chain Leadership Group, they liked the document, endorsed it but then had a few concerns that the mandatory elements within the guidance appeared stronger than the Common Intent document they had just published…. There is now a discussion with Lesley </a:t>
            </a:r>
            <a:r>
              <a:rPr lang="en-GB" sz="1800" dirty="0" err="1">
                <a:solidFill>
                  <a:srgbClr val="1F497D"/>
                </a:solidFill>
                <a:effectLst/>
                <a:latin typeface="Calibri" panose="020F0502020204030204" pitchFamily="34" charset="0"/>
                <a:ea typeface="Calibri" panose="020F0502020204030204" pitchFamily="34" charset="0"/>
              </a:rPr>
              <a:t>Waud</a:t>
            </a:r>
            <a:r>
              <a:rPr lang="en-GB" sz="1800" dirty="0">
                <a:solidFill>
                  <a:srgbClr val="1F497D"/>
                </a:solidFill>
                <a:effectLst/>
                <a:latin typeface="Calibri" panose="020F0502020204030204" pitchFamily="34" charset="0"/>
                <a:ea typeface="Calibri" panose="020F0502020204030204" pitchFamily="34" charset="0"/>
              </a:rPr>
              <a:t> about how and if the Common Intent document should be revised. There is a call on Monday for a final decision so if I hear anything at all I will let you know. I’m not on that call unfortunately. Basically the revised </a:t>
            </a:r>
            <a:r>
              <a:rPr lang="en-GB" sz="1800" dirty="0" err="1">
                <a:solidFill>
                  <a:srgbClr val="1F497D"/>
                </a:solidFill>
                <a:effectLst/>
                <a:latin typeface="Calibri" panose="020F0502020204030204" pitchFamily="34" charset="0"/>
                <a:ea typeface="Calibri" panose="020F0502020204030204" pitchFamily="34" charset="0"/>
              </a:rPr>
              <a:t>RtB</a:t>
            </a:r>
            <a:r>
              <a:rPr lang="en-GB" sz="1800" dirty="0">
                <a:solidFill>
                  <a:srgbClr val="1F497D"/>
                </a:solidFill>
                <a:effectLst/>
                <a:latin typeface="Calibri" panose="020F0502020204030204" pitchFamily="34" charset="0"/>
                <a:ea typeface="Calibri" panose="020F0502020204030204" pitchFamily="34" charset="0"/>
              </a:rPr>
              <a:t> 9 is imminent in terms of being published pending on this Common Intent document.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RDP – Management of statutory undertakers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Draft documentation has been prepared for one solution of how to manage stats where this forms part of a contract with Highways England. It is recognised that handed over work areas do not work for every situation and may not be appropriate. Moving forwards, these documents will be put up on the Hub under the services guidance tile together with other template style documents which offer different ways to approach stats management. We have had a presentation from Chris Gee Head of Utilities and are engaging with him and the work he is doing in the background too with the top 10 stats should help.</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CPF Metric – Service Strikes</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New CPF metric attached – we are trying to understand the metric requirements at the moment and will have to report on in for RDP from October. The idea is that the metric includes some leading measures as well as lagging – so not just concentrating on how many strikes you might have had. </a:t>
            </a:r>
            <a:endParaRPr lang="en-GB" sz="1800" dirty="0">
              <a:effectLst/>
              <a:latin typeface="Calibri" panose="020F0502020204030204" pitchFamily="34" charset="0"/>
              <a:ea typeface="Calibri" panose="020F0502020204030204" pitchFamily="34" charset="0"/>
            </a:endParaRPr>
          </a:p>
          <a:p>
            <a:r>
              <a:rPr lang="en-GB" sz="1800" dirty="0">
                <a:solidFill>
                  <a:srgbClr val="1F497D"/>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928DF254-2EC7-45F9-BD30-BE0E7C158C9E}" type="slidenum">
              <a:rPr lang="en-US" smtClean="0"/>
              <a:t>5</a:t>
            </a:fld>
            <a:endParaRPr lang="en-US" dirty="0"/>
          </a:p>
        </p:txBody>
      </p:sp>
    </p:spTree>
    <p:extLst>
      <p:ext uri="{BB962C8B-B14F-4D97-AF65-F5344CB8AC3E}">
        <p14:creationId xmlns:p14="http://schemas.microsoft.com/office/powerpoint/2010/main" val="132038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Orange"/>
          <p:cNvSpPr/>
          <p:nvPr userDrawn="1"/>
        </p:nvSpPr>
        <p:spPr>
          <a:xfrm>
            <a:off x="-9144" y="1792224"/>
            <a:ext cx="9153144" cy="5065776"/>
          </a:xfrm>
          <a:prstGeom prst="rect">
            <a:avLst/>
          </a:pr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2" name="Title"/>
          <p:cNvSpPr>
            <a:spLocks noGrp="1"/>
          </p:cNvSpPr>
          <p:nvPr>
            <p:ph type="ctrTitle" hasCustomPrompt="1"/>
          </p:nvPr>
        </p:nvSpPr>
        <p:spPr>
          <a:xfrm>
            <a:off x="541231" y="2279809"/>
            <a:ext cx="8057464" cy="500697"/>
          </a:xfrm>
        </p:spPr>
        <p:txBody>
          <a:bodyPr lIns="0" tIns="0" rIns="0" bIns="0" anchor="t">
            <a:noAutofit/>
          </a:bodyPr>
          <a:lstStyle>
            <a:lvl1pPr algn="l">
              <a:defRPr sz="3800" cap="all" baseline="0">
                <a:solidFill>
                  <a:srgbClr val="FFFFFF"/>
                </a:solidFill>
              </a:defRPr>
            </a:lvl1pPr>
          </a:lstStyle>
          <a:p>
            <a:r>
              <a:rPr lang="en-US" dirty="0"/>
              <a:t>Presentation title</a:t>
            </a:r>
          </a:p>
        </p:txBody>
      </p:sp>
      <p:sp>
        <p:nvSpPr>
          <p:cNvPr id="3" name="Subtitle"/>
          <p:cNvSpPr>
            <a:spLocks noGrp="1"/>
          </p:cNvSpPr>
          <p:nvPr>
            <p:ph type="subTitle" idx="1" hasCustomPrompt="1"/>
          </p:nvPr>
        </p:nvSpPr>
        <p:spPr>
          <a:xfrm>
            <a:off x="541231" y="2967831"/>
            <a:ext cx="6609664" cy="509587"/>
          </a:xfrm>
          <a:prstGeom prst="rect">
            <a:avLst/>
          </a:prstGeom>
        </p:spPr>
        <p:txBody>
          <a:bodyPr lIns="0" tIns="0" rIns="0" bIns="0" anchor="t">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10" name="Date"/>
          <p:cNvSpPr>
            <a:spLocks noGrp="1"/>
          </p:cNvSpPr>
          <p:nvPr>
            <p:ph type="body" sz="quarter" idx="10" hasCustomPrompt="1"/>
          </p:nvPr>
        </p:nvSpPr>
        <p:spPr>
          <a:xfrm>
            <a:off x="541231" y="4017168"/>
            <a:ext cx="5565775" cy="523875"/>
          </a:xfrm>
          <a:prstGeom prst="rect">
            <a:avLst/>
          </a:prstGeom>
        </p:spPr>
        <p:txBody>
          <a:bodyPr lIns="0" tIns="0">
            <a:normAutofit/>
          </a:bodyPr>
          <a:lstStyle>
            <a:lvl1pPr marL="0" indent="0">
              <a:buFontTx/>
              <a:buNone/>
              <a:defRPr sz="1800">
                <a:solidFill>
                  <a:schemeClr val="tx1"/>
                </a:solidFill>
              </a:defRPr>
            </a:lvl1pPr>
          </a:lstStyle>
          <a:p>
            <a:pPr lvl="0"/>
            <a:r>
              <a:rPr lang="en-US" dirty="0"/>
              <a:t>Date</a:t>
            </a:r>
          </a:p>
        </p:txBody>
      </p:sp>
      <p:cxnSp>
        <p:nvCxnSpPr>
          <p:cNvPr id="17" name="Diagonal Line 2"/>
          <p:cNvCxnSpPr/>
          <p:nvPr userDrawn="1"/>
        </p:nvCxnSpPr>
        <p:spPr>
          <a:xfrm flipH="1">
            <a:off x="5095875" y="2898648"/>
            <a:ext cx="4057270" cy="3959352"/>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8" name="Diagonal Line 1"/>
          <p:cNvCxnSpPr/>
          <p:nvPr userDrawn="1"/>
        </p:nvCxnSpPr>
        <p:spPr>
          <a:xfrm flipH="1">
            <a:off x="6794500" y="4445793"/>
            <a:ext cx="2349501" cy="241220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Horizontal Line"/>
          <p:cNvCxnSpPr/>
          <p:nvPr userDrawn="1"/>
        </p:nvCxnSpPr>
        <p:spPr>
          <a:xfrm flipH="1">
            <a:off x="1" y="6015323"/>
            <a:ext cx="9153143" cy="0"/>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1"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256692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2340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7962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99571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15218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64536797"/>
      </p:ext>
    </p:extLst>
  </p:cSld>
  <p:clrMapOvr>
    <a:masterClrMapping/>
  </p:clrMapOvr>
  <p:extLst>
    <p:ext uri="{DCECCB84-F9BA-43D5-87BE-67443E8EF086}">
      <p15:sldGuideLst xmlns:p15="http://schemas.microsoft.com/office/powerpoint/2012/main">
        <p15:guide id="1" orient="horz" pos="3566" userDrawn="1">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12023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18419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25897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1013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3157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image">
    <p:spTree>
      <p:nvGrpSpPr>
        <p:cNvPr id="1" name=""/>
        <p:cNvGrpSpPr/>
        <p:nvPr/>
      </p:nvGrpSpPr>
      <p:grpSpPr>
        <a:xfrm>
          <a:off x="0" y="0"/>
          <a:ext cx="0" cy="0"/>
          <a:chOff x="0" y="0"/>
          <a:chExt cx="0" cy="0"/>
        </a:xfrm>
      </p:grpSpPr>
      <p:sp>
        <p:nvSpPr>
          <p:cNvPr id="6" name="Picture Placeholder"/>
          <p:cNvSpPr>
            <a:spLocks noGrp="1"/>
          </p:cNvSpPr>
          <p:nvPr>
            <p:ph type="pic" sz="quarter" idx="11"/>
          </p:nvPr>
        </p:nvSpPr>
        <p:spPr>
          <a:xfrm>
            <a:off x="0" y="1800000"/>
            <a:ext cx="9153525" cy="3985200"/>
          </a:xfrm>
          <a:prstGeom prst="rect">
            <a:avLst/>
          </a:prstGeom>
        </p:spPr>
        <p:txBody>
          <a:bodyPr anchor="ctr"/>
          <a:lstStyle>
            <a:lvl1pPr algn="ctr">
              <a:defRPr>
                <a:solidFill>
                  <a:schemeClr val="tx1"/>
                </a:solidFill>
              </a:defRPr>
            </a:lvl1pPr>
          </a:lstStyle>
          <a:p>
            <a:r>
              <a:rPr lang="en-US"/>
              <a:t>Click icon to add picture</a:t>
            </a:r>
            <a:endParaRPr lang="en-US" dirty="0"/>
          </a:p>
        </p:txBody>
      </p:sp>
      <p:sp>
        <p:nvSpPr>
          <p:cNvPr id="12" name="Title Foldover Box"/>
          <p:cNvSpPr/>
          <p:nvPr userDrawn="1"/>
        </p:nvSpPr>
        <p:spPr>
          <a:xfrm>
            <a:off x="539749" y="2070000"/>
            <a:ext cx="8064000" cy="1618488"/>
          </a:xfrm>
          <a:custGeom>
            <a:avLst/>
            <a:gdLst>
              <a:gd name="connsiteX0" fmla="*/ 288000 w 8064000"/>
              <a:gd name="connsiteY0" fmla="*/ 0 h 1618488"/>
              <a:gd name="connsiteX1" fmla="*/ 8064000 w 8064000"/>
              <a:gd name="connsiteY1" fmla="*/ 0 h 1618488"/>
              <a:gd name="connsiteX2" fmla="*/ 8064000 w 8064000"/>
              <a:gd name="connsiteY2" fmla="*/ 1618488 h 1618488"/>
              <a:gd name="connsiteX3" fmla="*/ 0 w 8064000"/>
              <a:gd name="connsiteY3" fmla="*/ 1618488 h 1618488"/>
              <a:gd name="connsiteX4" fmla="*/ 0 w 8064000"/>
              <a:gd name="connsiteY4" fmla="*/ 282231 h 1618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1618488">
                <a:moveTo>
                  <a:pt x="288000" y="0"/>
                </a:moveTo>
                <a:lnTo>
                  <a:pt x="8064000" y="0"/>
                </a:lnTo>
                <a:lnTo>
                  <a:pt x="8064000" y="1618488"/>
                </a:lnTo>
                <a:lnTo>
                  <a:pt x="0" y="1618488"/>
                </a:lnTo>
                <a:lnTo>
                  <a:pt x="0" y="282231"/>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23" name="Foldover Corner"/>
          <p:cNvSpPr/>
          <p:nvPr userDrawn="1"/>
        </p:nvSpPr>
        <p:spPr>
          <a:xfrm>
            <a:off x="539749" y="2070000"/>
            <a:ext cx="288000" cy="282231"/>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userDrawn="1">
            <p:ph type="ctrTitle" hasCustomPrompt="1"/>
          </p:nvPr>
        </p:nvSpPr>
        <p:spPr>
          <a:xfrm>
            <a:off x="864000" y="2341721"/>
            <a:ext cx="7150735" cy="500697"/>
          </a:xfrm>
        </p:spPr>
        <p:txBody>
          <a:bodyPr lIns="0" tIns="0" anchor="t">
            <a:noAutofit/>
          </a:bodyPr>
          <a:lstStyle>
            <a:lvl1pPr algn="l">
              <a:defRPr sz="3600" cap="all" baseline="0">
                <a:solidFill>
                  <a:srgbClr val="FFFFFF"/>
                </a:solidFill>
              </a:defRPr>
            </a:lvl1pPr>
          </a:lstStyle>
          <a:p>
            <a:r>
              <a:rPr lang="en-US" dirty="0"/>
              <a:t>PRESENTATION TITLE</a:t>
            </a:r>
          </a:p>
        </p:txBody>
      </p:sp>
      <p:sp>
        <p:nvSpPr>
          <p:cNvPr id="3" name="Subtitle"/>
          <p:cNvSpPr>
            <a:spLocks noGrp="1"/>
          </p:cNvSpPr>
          <p:nvPr userDrawn="1">
            <p:ph type="subTitle" idx="1" hasCustomPrompt="1"/>
          </p:nvPr>
        </p:nvSpPr>
        <p:spPr>
          <a:xfrm>
            <a:off x="864000" y="2967831"/>
            <a:ext cx="7150735" cy="509587"/>
          </a:xfrm>
          <a:prstGeom prst="rect">
            <a:avLst/>
          </a:prstGeom>
        </p:spPr>
        <p:txBody>
          <a:bodyPr lIns="0" tIns="0" bIns="0" anchor="t">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  Date</a:t>
            </a:r>
          </a:p>
        </p:txBody>
      </p:sp>
      <p:pic>
        <p:nvPicPr>
          <p:cNvPr id="13"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92834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43250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2160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34692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56397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89646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47437623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978843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1948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9351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1"/>
            <a:ext cx="3888000" cy="4428276"/>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28276"/>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9849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61880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556042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28648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5469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398141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185541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904517"/>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904516"/>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05170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520539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283569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3986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9386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18770861"/>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38524"/>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9900"/>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7240675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37068"/>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779822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0"/>
            <a:ext cx="3888000" cy="4401899"/>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01898"/>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3651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17 September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183684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62818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878459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8986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3158147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5353325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895725"/>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89572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8323829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35463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4"/>
            <a:ext cx="2520000" cy="2916875"/>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75417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0469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5869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5643302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29732"/>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1108"/>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8307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3343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17 September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707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Orange">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6491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Grey">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87857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17 September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0661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September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8544643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75" r:id="rId8"/>
    <p:sldLayoutId id="2147483758" r:id="rId9"/>
    <p:sldLayoutId id="2147483753" r:id="rId10"/>
    <p:sldLayoutId id="2147483754" r:id="rId11"/>
    <p:sldLayoutId id="2147483752" r:id="rId12"/>
    <p:sldLayoutId id="2147483755" r:id="rId13"/>
    <p:sldLayoutId id="2147483756" r:id="rId14"/>
    <p:sldLayoutId id="2147483757" r:id="rId15"/>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September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267302996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8" r:id="rId5"/>
    <p:sldLayoutId id="2147483769" r:id="rId6"/>
    <p:sldLayoutId id="2147483770" r:id="rId7"/>
    <p:sldLayoutId id="2147483771" r:id="rId8"/>
    <p:sldLayoutId id="2147483772" r:id="rId9"/>
    <p:sldLayoutId id="2147483773" r:id="rId10"/>
    <p:sldLayoutId id="214748377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September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93023255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8" r:id="rId5"/>
    <p:sldLayoutId id="2147483789" r:id="rId6"/>
    <p:sldLayoutId id="2147483790" r:id="rId7"/>
    <p:sldLayoutId id="2147483791" r:id="rId8"/>
    <p:sldLayoutId id="2147483792" r:id="rId9"/>
    <p:sldLayoutId id="2147483793" r:id="rId10"/>
    <p:sldLayoutId id="214748379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17 September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383599588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4" r:id="rId5"/>
    <p:sldLayoutId id="2147483805" r:id="rId6"/>
    <p:sldLayoutId id="2147483806" r:id="rId7"/>
    <p:sldLayoutId id="2147483807" r:id="rId8"/>
    <p:sldLayoutId id="2147483808" r:id="rId9"/>
    <p:sldLayoutId id="2147483809" r:id="rId10"/>
    <p:sldLayoutId id="2147483810"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3268" y="1941624"/>
            <a:ext cx="8057464" cy="500697"/>
          </a:xfrm>
        </p:spPr>
        <p:txBody>
          <a:bodyPr/>
          <a:lstStyle/>
          <a:p>
            <a:r>
              <a:rPr lang="en-GB" sz="2800" dirty="0"/>
              <a:t>PRINCIPAL DESIGNER WORKING GROUP</a:t>
            </a:r>
            <a:br>
              <a:rPr lang="en-GB" sz="2800" dirty="0"/>
            </a:br>
            <a:r>
              <a:rPr lang="en-GB" sz="2800" dirty="0"/>
              <a:t>(PDWG) 18</a:t>
            </a:r>
            <a:br>
              <a:rPr lang="en-GB" dirty="0"/>
            </a:br>
            <a:endParaRPr lang="en-GB" dirty="0"/>
          </a:p>
        </p:txBody>
      </p:sp>
      <p:sp>
        <p:nvSpPr>
          <p:cNvPr id="4" name="Text Placeholder 3"/>
          <p:cNvSpPr>
            <a:spLocks noGrp="1"/>
          </p:cNvSpPr>
          <p:nvPr>
            <p:ph type="body" sz="quarter" idx="10"/>
          </p:nvPr>
        </p:nvSpPr>
        <p:spPr>
          <a:xfrm>
            <a:off x="543268" y="4015284"/>
            <a:ext cx="3487193" cy="1544715"/>
          </a:xfrm>
        </p:spPr>
        <p:txBody>
          <a:bodyPr>
            <a:normAutofit/>
          </a:bodyPr>
          <a:lstStyle/>
          <a:p>
            <a:r>
              <a:rPr lang="en-GB" dirty="0"/>
              <a:t>17</a:t>
            </a:r>
            <a:r>
              <a:rPr lang="en-GB" baseline="30000" dirty="0"/>
              <a:t>th</a:t>
            </a:r>
            <a:r>
              <a:rPr lang="en-GB" dirty="0"/>
              <a:t> September 2020</a:t>
            </a:r>
          </a:p>
          <a:p>
            <a:r>
              <a:rPr lang="en-GB" dirty="0"/>
              <a:t>Mark Lamport</a:t>
            </a:r>
          </a:p>
          <a:p>
            <a:r>
              <a:rPr lang="en-GB" dirty="0"/>
              <a:t>Technical Director, CDM Advisory Services - Arcadis</a:t>
            </a:r>
          </a:p>
        </p:txBody>
      </p:sp>
      <p:sp>
        <p:nvSpPr>
          <p:cNvPr id="5" name="Subtitle 4">
            <a:extLst>
              <a:ext uri="{FF2B5EF4-FFF2-40B4-BE49-F238E27FC236}">
                <a16:creationId xmlns:a16="http://schemas.microsoft.com/office/drawing/2014/main" id="{80AA59FB-9F1D-4F24-9333-F556B7E232EC}"/>
              </a:ext>
            </a:extLst>
          </p:cNvPr>
          <p:cNvSpPr>
            <a:spLocks noGrp="1"/>
          </p:cNvSpPr>
          <p:nvPr>
            <p:ph type="subTitle" idx="1"/>
          </p:nvPr>
        </p:nvSpPr>
        <p:spPr/>
        <p:txBody>
          <a:bodyPr>
            <a:normAutofit/>
          </a:bodyPr>
          <a:lstStyle/>
          <a:p>
            <a:r>
              <a:rPr lang="en-GB" dirty="0"/>
              <a:t>Utilities Avoidance - Update</a:t>
            </a:r>
          </a:p>
        </p:txBody>
      </p:sp>
      <p:pic>
        <p:nvPicPr>
          <p:cNvPr id="6" name="Picture 5">
            <a:extLst>
              <a:ext uri="{FF2B5EF4-FFF2-40B4-BE49-F238E27FC236}">
                <a16:creationId xmlns:a16="http://schemas.microsoft.com/office/drawing/2014/main" id="{92F7E00A-EAD5-4839-89AF-D73183212FE6}"/>
              </a:ext>
            </a:extLst>
          </p:cNvPr>
          <p:cNvPicPr>
            <a:picLocks noChangeAspect="1"/>
          </p:cNvPicPr>
          <p:nvPr/>
        </p:nvPicPr>
        <p:blipFill>
          <a:blip r:embed="rId2"/>
          <a:stretch>
            <a:fillRect/>
          </a:stretch>
        </p:blipFill>
        <p:spPr>
          <a:xfrm>
            <a:off x="7240849" y="1005932"/>
            <a:ext cx="1359883" cy="410182"/>
          </a:xfrm>
          <a:prstGeom prst="rect">
            <a:avLst/>
          </a:prstGeom>
        </p:spPr>
      </p:pic>
    </p:spTree>
    <p:extLst>
      <p:ext uri="{BB962C8B-B14F-4D97-AF65-F5344CB8AC3E}">
        <p14:creationId xmlns:p14="http://schemas.microsoft.com/office/powerpoint/2010/main" val="3151682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Update from Chris Gee, Head of Utility Diversions for Highways England </a:t>
            </a:r>
          </a:p>
        </p:txBody>
      </p:sp>
      <p:sp>
        <p:nvSpPr>
          <p:cNvPr id="4" name="Content Placeholder 3"/>
          <p:cNvSpPr>
            <a:spLocks noGrp="1"/>
          </p:cNvSpPr>
          <p:nvPr>
            <p:ph sz="quarter" idx="11"/>
          </p:nvPr>
        </p:nvSpPr>
        <p:spPr>
          <a:xfrm>
            <a:off x="540000" y="1992063"/>
            <a:ext cx="8064000" cy="4005024"/>
          </a:xfrm>
        </p:spPr>
        <p:txBody>
          <a:bodyPr>
            <a:normAutofit/>
          </a:bodyPr>
          <a:lstStyle/>
          <a:p>
            <a:pPr marL="285750" indent="-285750">
              <a:buFont typeface="Arial" panose="020B0604020202020204" pitchFamily="34" charset="0"/>
              <a:buChar char="•"/>
            </a:pPr>
            <a:r>
              <a:rPr lang="en-GB" dirty="0"/>
              <a:t>Chris is unable to join the call today but is looking to attend the next PDWG</a:t>
            </a:r>
          </a:p>
          <a:p>
            <a:pPr marL="285750" indent="-285750">
              <a:buFont typeface="Arial" panose="020B0604020202020204" pitchFamily="34" charset="0"/>
              <a:buChar char="•"/>
            </a:pPr>
            <a:r>
              <a:rPr lang="en-GB" dirty="0"/>
              <a:t>Chris is continuing to chip away at building relationships with key utilities, targeting the top 10, which include Cadent, UKPN, National Grid, SGN.</a:t>
            </a:r>
          </a:p>
          <a:p>
            <a:pPr marL="285750" indent="-285750">
              <a:buFont typeface="Arial" panose="020B0604020202020204" pitchFamily="34" charset="0"/>
              <a:buChar char="•"/>
            </a:pPr>
            <a:r>
              <a:rPr lang="en-GB" dirty="0"/>
              <a:t>Utility companies like to be thought of as partners.</a:t>
            </a:r>
          </a:p>
          <a:p>
            <a:pPr marL="285750" indent="-285750">
              <a:buFont typeface="Arial" panose="020B0604020202020204" pitchFamily="34" charset="0"/>
              <a:buChar char="•"/>
            </a:pPr>
            <a:r>
              <a:rPr lang="en-GB" dirty="0"/>
              <a:t>He is building partnering relationships – to assist in how the utilities programme, manage, resource, deal with capacity issues, H&amp;S issues and CDM challenges.</a:t>
            </a:r>
          </a:p>
          <a:p>
            <a:pPr marL="285750" indent="-285750">
              <a:buFont typeface="Arial" panose="020B0604020202020204" pitchFamily="34" charset="0"/>
              <a:buChar char="•"/>
            </a:pPr>
            <a:r>
              <a:rPr lang="en-GB" dirty="0"/>
              <a:t>He is looking to put a delivery strategy together – how can HE have an effective relationship with the utility companies and what does this need to look like?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Date Placeholder 4"/>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2</a:t>
            </a:fld>
            <a:endParaRPr lang="en-GB" dirty="0"/>
          </a:p>
        </p:txBody>
      </p:sp>
    </p:spTree>
    <p:extLst>
      <p:ext uri="{BB962C8B-B14F-4D97-AF65-F5344CB8AC3E}">
        <p14:creationId xmlns:p14="http://schemas.microsoft.com/office/powerpoint/2010/main" val="4212275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Update from Utility Strike Avoidance Working Group</a:t>
            </a:r>
          </a:p>
        </p:txBody>
      </p:sp>
      <p:sp>
        <p:nvSpPr>
          <p:cNvPr id="4" name="Content Placeholder 3"/>
          <p:cNvSpPr>
            <a:spLocks noGrp="1"/>
          </p:cNvSpPr>
          <p:nvPr>
            <p:ph sz="quarter" idx="11"/>
          </p:nvPr>
        </p:nvSpPr>
        <p:spPr>
          <a:xfrm>
            <a:off x="540000" y="1992063"/>
            <a:ext cx="8064000" cy="4005024"/>
          </a:xfrm>
        </p:spPr>
        <p:txBody>
          <a:bodyPr>
            <a:normAutofit/>
          </a:bodyPr>
          <a:lstStyle/>
          <a:p>
            <a:pPr marL="285750" indent="-285750">
              <a:buFont typeface="Arial" panose="020B0604020202020204" pitchFamily="34" charset="0"/>
              <a:buChar char="•"/>
            </a:pPr>
            <a:r>
              <a:rPr lang="en-GB" dirty="0"/>
              <a:t>Liz Brathwaite has incorporated the majority of the comments received on RtB9.</a:t>
            </a:r>
          </a:p>
          <a:p>
            <a:pPr marL="285750" indent="-285750">
              <a:buFont typeface="Arial" panose="020B0604020202020204" pitchFamily="34" charset="0"/>
              <a:buChar char="•"/>
            </a:pPr>
            <a:r>
              <a:rPr lang="en-GB" dirty="0"/>
              <a:t>This group </a:t>
            </a:r>
            <a:r>
              <a:rPr lang="en-GB" sz="1800" dirty="0">
                <a:effectLst/>
                <a:latin typeface="Calibri" panose="020F0502020204030204" pitchFamily="34" charset="0"/>
                <a:ea typeface="Calibri" panose="020F0502020204030204" pitchFamily="34" charset="0"/>
              </a:rPr>
              <a:t>has now been effectively stood down as it has achieved its objective with the update of RtB9 (not yet been formally published as currently with Mark Bridges and Lesley </a:t>
            </a:r>
            <a:r>
              <a:rPr lang="en-GB" sz="1800" dirty="0" err="1">
                <a:effectLst/>
                <a:latin typeface="Calibri" panose="020F0502020204030204" pitchFamily="34" charset="0"/>
                <a:ea typeface="Calibri" panose="020F0502020204030204" pitchFamily="34" charset="0"/>
              </a:rPr>
              <a:t>Waud</a:t>
            </a:r>
            <a:r>
              <a:rPr lang="en-GB" sz="1800" dirty="0">
                <a:effectLst/>
                <a:latin typeface="Calibri" panose="020F0502020204030204" pitchFamily="34" charset="0"/>
                <a:ea typeface="Calibri" panose="020F0502020204030204" pitchFamily="34" charset="0"/>
              </a:rPr>
              <a:t> for sign off).</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Date Placeholder 4"/>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3</a:t>
            </a:fld>
            <a:endParaRPr lang="en-GB" dirty="0"/>
          </a:p>
        </p:txBody>
      </p:sp>
    </p:spTree>
    <p:extLst>
      <p:ext uri="{BB962C8B-B14F-4D97-AF65-F5344CB8AC3E}">
        <p14:creationId xmlns:p14="http://schemas.microsoft.com/office/powerpoint/2010/main" val="173927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Regional Delivery Partnership (RDP) – Management of Statutory Undertakers</a:t>
            </a:r>
          </a:p>
        </p:txBody>
      </p:sp>
      <p:sp>
        <p:nvSpPr>
          <p:cNvPr id="4" name="Content Placeholder 3"/>
          <p:cNvSpPr>
            <a:spLocks noGrp="1"/>
          </p:cNvSpPr>
          <p:nvPr>
            <p:ph sz="quarter" idx="11"/>
          </p:nvPr>
        </p:nvSpPr>
        <p:spPr>
          <a:xfrm>
            <a:off x="540000" y="1992063"/>
            <a:ext cx="8064000" cy="4005024"/>
          </a:xfrm>
        </p:spPr>
        <p:txBody>
          <a:bodyPr>
            <a:normAutofit/>
          </a:bodyPr>
          <a:lstStyle/>
          <a:p>
            <a:pPr marL="285750" indent="-285750">
              <a:buFont typeface="Arial" panose="020B0604020202020204" pitchFamily="34" charset="0"/>
              <a:buChar char="•"/>
            </a:pPr>
            <a:r>
              <a:rPr lang="en-GB" sz="1800" dirty="0">
                <a:effectLst/>
                <a:ea typeface="Calibri" panose="020F0502020204030204" pitchFamily="34" charset="0"/>
              </a:rPr>
              <a:t>Draft documentation has been prepared for one solution of how to manage stats where this forms part of a contract with Highways England. It is recognised that handed over work areas do not work for every situation and may not be appropriate. Moving forwards, these documents will be put up on the Hub under the services guidance tile together with other template style documents which offer different ways to approach stats management. The work Chris Gee is doing in the background on engagement with the top 10 stats should help.</a:t>
            </a:r>
          </a:p>
          <a:p>
            <a:pPr marL="555625" lvl="1" indent="-285750"/>
            <a:r>
              <a:rPr lang="en-GB" dirty="0">
                <a:effectLst/>
                <a:latin typeface="Arial" panose="020B0604020202020204" pitchFamily="34" charset="0"/>
                <a:ea typeface="Arial" panose="020B0604020202020204" pitchFamily="34" charset="0"/>
                <a:cs typeface="Times New Roman" panose="02020603050405020304" pitchFamily="18" charset="0"/>
              </a:rPr>
              <a:t>How to Manage Statutory Undertakers on Regional Delivery Partner Frameworks</a:t>
            </a:r>
          </a:p>
          <a:p>
            <a:pPr marL="555625" lvl="1" indent="-285750"/>
            <a:r>
              <a:rPr lang="en-GB" dirty="0">
                <a:latin typeface="Arial" panose="020B0604020202020204" pitchFamily="34" charset="0"/>
                <a:ea typeface="Arial" panose="020B0604020202020204" pitchFamily="34" charset="0"/>
                <a:cs typeface="Times New Roman" panose="02020603050405020304" pitchFamily="18" charset="0"/>
              </a:rPr>
              <a:t>Memorandum of Understanding</a:t>
            </a:r>
            <a:endParaRPr lang="en-GB" dirty="0">
              <a:effectLst/>
              <a:latin typeface="Arial" panose="020B0604020202020204" pitchFamily="34" charset="0"/>
              <a:ea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Date Placeholder 4"/>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4</a:t>
            </a:fld>
            <a:endParaRPr lang="en-GB" dirty="0"/>
          </a:p>
        </p:txBody>
      </p:sp>
    </p:spTree>
    <p:extLst>
      <p:ext uri="{BB962C8B-B14F-4D97-AF65-F5344CB8AC3E}">
        <p14:creationId xmlns:p14="http://schemas.microsoft.com/office/powerpoint/2010/main" val="92042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CPF Metric - Service Strikes</a:t>
            </a:r>
          </a:p>
        </p:txBody>
      </p:sp>
      <p:sp>
        <p:nvSpPr>
          <p:cNvPr id="4" name="Content Placeholder 3"/>
          <p:cNvSpPr>
            <a:spLocks noGrp="1"/>
          </p:cNvSpPr>
          <p:nvPr>
            <p:ph sz="quarter" idx="11"/>
          </p:nvPr>
        </p:nvSpPr>
        <p:spPr>
          <a:xfrm>
            <a:off x="540000" y="1992063"/>
            <a:ext cx="8064000" cy="4005024"/>
          </a:xfrm>
        </p:spPr>
        <p:txBody>
          <a:bodyPr>
            <a:normAutofit/>
          </a:bodyPr>
          <a:lstStyle/>
          <a:p>
            <a:pPr marL="285750" indent="-285750">
              <a:buFont typeface="Arial" panose="020B0604020202020204" pitchFamily="34" charset="0"/>
              <a:buChar char="•"/>
            </a:pPr>
            <a:r>
              <a:rPr lang="en-GB" dirty="0"/>
              <a:t>A new </a:t>
            </a:r>
            <a:r>
              <a:rPr lang="en-GB" sz="1800" dirty="0">
                <a:effectLst/>
                <a:ea typeface="Calibri" panose="020F0502020204030204" pitchFamily="34" charset="0"/>
              </a:rPr>
              <a:t>CPF metric has been developed – we are trying to understand the metric requirements at the moment and will have to report on in for RDP from October. The idea is that the metric includes some leading measures as well as lagging – so not just concentrating on how many strikes you might have had.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5" name="Date Placeholder 4"/>
          <p:cNvSpPr>
            <a:spLocks noGrp="1"/>
          </p:cNvSpPr>
          <p:nvPr>
            <p:ph type="dt" sz="half" idx="13"/>
          </p:nvPr>
        </p:nvSpPr>
        <p:spPr/>
        <p:txBody>
          <a:bodyPr/>
          <a:lstStyle/>
          <a:p>
            <a:fld id="{7174028F-FC55-4814-9D01-B1C00550C2C3}" type="datetime4">
              <a:rPr lang="en-GB" smtClean="0"/>
              <a:pPr/>
              <a:t>17 September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5</a:t>
            </a:fld>
            <a:endParaRPr lang="en-GB" dirty="0"/>
          </a:p>
        </p:txBody>
      </p:sp>
    </p:spTree>
    <p:extLst>
      <p:ext uri="{BB962C8B-B14F-4D97-AF65-F5344CB8AC3E}">
        <p14:creationId xmlns:p14="http://schemas.microsoft.com/office/powerpoint/2010/main" val="2216910781"/>
      </p:ext>
    </p:extLst>
  </p:cSld>
  <p:clrMapOvr>
    <a:masterClrMapping/>
  </p:clrMapOvr>
</p:sld>
</file>

<file path=ppt/theme/theme1.xml><?xml version="1.0" encoding="utf-8"?>
<a:theme xmlns:a="http://schemas.openxmlformats.org/drawingml/2006/main" name="Arcadis Master w Kicker">
  <a:themeElements>
    <a:clrScheme name="Arcadis Brand">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1EB697B9-DD3D-45E9-8A85-687D60ADBB5B}"/>
    </a:ext>
  </a:extLst>
</a:theme>
</file>

<file path=ppt/theme/theme2.xml><?xml version="1.0" encoding="utf-8"?>
<a:theme xmlns:a="http://schemas.openxmlformats.org/drawingml/2006/main" name="NO LOGO Arcadis Master w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0FB80E75-4EA7-4B23-927C-37C7511D630B}"/>
    </a:ext>
  </a:extLst>
</a:theme>
</file>

<file path=ppt/theme/theme3.xml><?xml version="1.0" encoding="utf-8"?>
<a:theme xmlns:a="http://schemas.openxmlformats.org/drawingml/2006/main" name="Arcadis Logo without Kicker">
  <a:themeElements>
    <a:clrScheme name="01 Arcadis Branding">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762E745F-79E5-4BAD-84A1-594CD65F0831}"/>
    </a:ext>
  </a:extLst>
</a:theme>
</file>

<file path=ppt/theme/theme4.xml><?xml version="1.0" encoding="utf-8"?>
<a:theme xmlns:a="http://schemas.openxmlformats.org/drawingml/2006/main" name="NO LOGO without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B1BC9C0D-8C0D-4C9A-BC9E-2D906BF54BFC}"/>
    </a:ext>
  </a:extLst>
</a:theme>
</file>

<file path=ppt/theme/theme5.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04D38A29B00544AC93BA7B983D14DC" ma:contentTypeVersion="0" ma:contentTypeDescription="Create a new document." ma:contentTypeScope="" ma:versionID="d94d1e65aa163ae4c37d7e757d04a84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D4B532-0017-4C7C-BFF8-FF9459B33F95}">
  <ds:schemaRefs>
    <ds:schemaRef ds:uri="http://schemas.microsoft.com/sharepoint/v3/contenttype/forms"/>
  </ds:schemaRefs>
</ds:datastoreItem>
</file>

<file path=customXml/itemProps2.xml><?xml version="1.0" encoding="utf-8"?>
<ds:datastoreItem xmlns:ds="http://schemas.openxmlformats.org/officeDocument/2006/customXml" ds:itemID="{C8728718-4BCD-4DF8-9F24-5F2DD261D4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1A26A4F-F5AF-48CE-B804-2330B744A85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Presentation Style Template UK</Template>
  <TotalTime>4983</TotalTime>
  <Words>1369</Words>
  <Application>Microsoft Office PowerPoint</Application>
  <PresentationFormat>On-screen Show (4:3)</PresentationFormat>
  <Paragraphs>83</Paragraphs>
  <Slides>5</Slides>
  <Notes>4</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5</vt:i4>
      </vt:variant>
    </vt:vector>
  </HeadingPairs>
  <TitlesOfParts>
    <vt:vector size="11" baseType="lpstr">
      <vt:lpstr>Arial</vt:lpstr>
      <vt:lpstr>Calibri</vt:lpstr>
      <vt:lpstr>Arcadis Master w Kicker</vt:lpstr>
      <vt:lpstr>NO LOGO Arcadis Master w Kicker</vt:lpstr>
      <vt:lpstr>Arcadis Logo without Kicker</vt:lpstr>
      <vt:lpstr>NO LOGO without Kicker</vt:lpstr>
      <vt:lpstr>PRINCIPAL DESIGNER WORKING GROUP (PDWG) 18 </vt:lpstr>
      <vt:lpstr>Update from Chris Gee, Head of Utility Diversions for Highways England </vt:lpstr>
      <vt:lpstr>Update from Utility Strike Avoidance Working Group</vt:lpstr>
      <vt:lpstr>Regional Delivery Partnership (RDP) – Management of Statutory Undertakers</vt:lpstr>
      <vt:lpstr>CPF Metric - Service Strikes</vt:lpstr>
    </vt:vector>
  </TitlesOfParts>
  <Company>Arcadis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Layout Tips</dc:title>
  <dc:creator>Mark Lamport</dc:creator>
  <cp:keywords>Arcadis</cp:keywords>
  <cp:lastModifiedBy>Doug</cp:lastModifiedBy>
  <cp:revision>261</cp:revision>
  <dcterms:created xsi:type="dcterms:W3CDTF">2017-03-28T21:09:58Z</dcterms:created>
  <dcterms:modified xsi:type="dcterms:W3CDTF">2020-09-17T07:14:35Z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0x010100A104D38A29B00544AC93BA7B983D14DC</vt:lpwstr>
  </property>
</Properties>
</file>