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64" r:id="rId5"/>
    <p:sldId id="322" r:id="rId6"/>
    <p:sldId id="312" r:id="rId7"/>
    <p:sldId id="318" r:id="rId8"/>
    <p:sldId id="317" r:id="rId9"/>
    <p:sldId id="323" r:id="rId10"/>
    <p:sldId id="321" r:id="rId11"/>
    <p:sldId id="320" r:id="rId12"/>
    <p:sldId id="32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hal, Selina" initials="RS" lastIdx="1" clrIdx="0">
    <p:extLst>
      <p:ext uri="{19B8F6BF-5375-455C-9EA6-DF929625EA0E}">
        <p15:presenceInfo xmlns:p15="http://schemas.microsoft.com/office/powerpoint/2012/main" userId="S-1-5-21-1105808109-960391626-1282477107-157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FE9"/>
    <a:srgbClr val="CAAFFF"/>
    <a:srgbClr val="E6E6E6"/>
    <a:srgbClr val="F7F7FF"/>
    <a:srgbClr val="E7E7FF"/>
    <a:srgbClr val="E1E1FF"/>
    <a:srgbClr val="3030F4"/>
    <a:srgbClr val="CC9B00"/>
    <a:srgbClr val="CB2686"/>
    <a:srgbClr val="009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867" autoAdjust="0"/>
  </p:normalViewPr>
  <p:slideViewPr>
    <p:cSldViewPr snapToGrid="0" showGuides="1">
      <p:cViewPr varScale="1">
        <p:scale>
          <a:sx n="123" d="100"/>
          <a:sy n="123" d="100"/>
        </p:scale>
        <p:origin x="114" y="258"/>
      </p:cViewPr>
      <p:guideLst>
        <p:guide orient="horz" pos="2160"/>
        <p:guide pos="3840"/>
        <p:guide pos="415"/>
        <p:guide pos="7267"/>
      </p:guideLst>
    </p:cSldViewPr>
  </p:slideViewPr>
  <p:outlineViewPr>
    <p:cViewPr>
      <p:scale>
        <a:sx n="33" d="100"/>
        <a:sy n="33" d="100"/>
      </p:scale>
      <p:origin x="0" y="-14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8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1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2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 Safety &amp; Wellbeing – monthly messages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October  2019</a:t>
            </a:r>
          </a:p>
        </p:txBody>
      </p:sp>
      <p:pic>
        <p:nvPicPr>
          <p:cNvPr id="2050" name="Picture 2" descr="C:\Users\goodwc2\Desktop\HSAW Master Reversed White id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25" y="5926782"/>
            <a:ext cx="1449420" cy="6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139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Home Safe &amp; Well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457934"/>
            <a:ext cx="11090275" cy="4492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points taken from the PR – Performance across SC, HE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Focus around the </a:t>
            </a:r>
            <a:r>
              <a:rPr lang="en-US" dirty="0" err="1"/>
              <a:t>HSaW</a:t>
            </a:r>
            <a:r>
              <a:rPr lang="en-US" dirty="0"/>
              <a:t> measures – LTIs, Service Strikes,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Any big hitters from Corporate Actions – messages that need sharing </a:t>
            </a:r>
          </a:p>
        </p:txBody>
      </p:sp>
    </p:spTree>
    <p:extLst>
      <p:ext uri="{BB962C8B-B14F-4D97-AF65-F5344CB8AC3E}">
        <p14:creationId xmlns:p14="http://schemas.microsoft.com/office/powerpoint/2010/main" val="26059285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4912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03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643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6" name="Picture 2" descr="C:\Users\goodwc2\Desktop\HSAW Master RGB ident HR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5" y="5908414"/>
            <a:ext cx="1404666" cy="7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  <p:sldLayoutId id="2147483678" r:id="rId4"/>
    <p:sldLayoutId id="2147483679" r:id="rId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677532-9BCA-446C-AB06-5F0066DA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80" y="2984149"/>
            <a:ext cx="11161240" cy="62429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 Designer Working Group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15103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2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6B5DE-B908-45F3-9459-F0EF1CC0F64F}"/>
              </a:ext>
            </a:extLst>
          </p:cNvPr>
          <p:cNvSpPr/>
          <p:nvPr/>
        </p:nvSpPr>
        <p:spPr>
          <a:xfrm>
            <a:off x="1075767" y="1188637"/>
            <a:ext cx="3066218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Construction (Design and Management) Regulations 2015</a:t>
            </a:r>
          </a:p>
        </p:txBody>
      </p:sp>
      <p:cxnSp>
        <p:nvCxnSpPr>
          <p:cNvPr id="38" name="Straight Connector 3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9A70-ECCF-4451-B422-8CFA7F05E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5860967" cy="4389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The Construction (Design and  Management) Regulations 2015 applies to Highways England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cs typeface="+mn-cs"/>
              </a:rPr>
              <a:t>H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ighways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England will be the ‘client’ predominantly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An Asset Management (CDM) standard and other associated documents have been developed for Operations and Major Projects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D38CC2-D2C9-4A38-B519-9024508831BA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E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606569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434F2-74C1-4EEB-8A95-F66AB4C2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09"/>
            <a:ext cx="2924090" cy="2977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Asset Management Standard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CB852-0D8D-4967-BCFA-51974BB5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5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0A40F-E9F4-4C83-B059-61E395503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" r="2" b="2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54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55ECA-C1EE-48CA-9A9D-5E72FC40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Strategy &amp; </a:t>
            </a:r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Prioritisation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Procedure </a:t>
            </a:r>
          </a:p>
        </p:txBody>
      </p:sp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92415-5528-4F98-BB59-D93B1511D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1" t="17830" r="44879" b="5542"/>
          <a:stretch/>
        </p:blipFill>
        <p:spPr>
          <a:xfrm>
            <a:off x="2066425" y="2399493"/>
            <a:ext cx="3048499" cy="4406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E34B3-41CA-4301-A37F-3B533E60B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72" t="18474" r="44608" b="6112"/>
          <a:stretch/>
        </p:blipFill>
        <p:spPr>
          <a:xfrm>
            <a:off x="7049606" y="2399494"/>
            <a:ext cx="3097571" cy="4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903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3E8-125F-4EA3-B421-87EC6D1A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Preliminary Design Procedure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23C7-8774-42DD-8CD8-FD11A46B2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37" t="17350" r="42982" b="5600"/>
          <a:stretch/>
        </p:blipFill>
        <p:spPr>
          <a:xfrm>
            <a:off x="6357871" y="2078437"/>
            <a:ext cx="3224279" cy="4630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A271F-0174-4189-B510-DC37256B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38" t="17350" r="42982" b="5600"/>
          <a:stretch/>
        </p:blipFill>
        <p:spPr>
          <a:xfrm>
            <a:off x="2269339" y="2006190"/>
            <a:ext cx="3224171" cy="46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9737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43F46-020F-404A-8255-3391C5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Pre-Construction Information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CC448-4B94-45C9-8FB7-D9E29D392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4" t="17696" r="44636" b="6182"/>
          <a:stretch/>
        </p:blipFill>
        <p:spPr>
          <a:xfrm>
            <a:off x="6496668" y="2050482"/>
            <a:ext cx="3247407" cy="4634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5ABFD-E57B-4D03-B049-1FE2A71B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4" t="17454" r="44500" b="5939"/>
          <a:stretch/>
        </p:blipFill>
        <p:spPr>
          <a:xfrm>
            <a:off x="2409756" y="2050482"/>
            <a:ext cx="3285577" cy="46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98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23536-98DD-4799-9484-95EDED19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Health and Safety File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519FE-F8B2-43A7-BA6A-AF005B8C2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9" t="17284" r="44306" b="6173"/>
          <a:stretch/>
        </p:blipFill>
        <p:spPr>
          <a:xfrm>
            <a:off x="1726728" y="2139483"/>
            <a:ext cx="3302472" cy="4642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9001A5-0963-426C-8728-EE6A54FF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7283" r="44375" b="6174"/>
          <a:stretch/>
        </p:blipFill>
        <p:spPr>
          <a:xfrm>
            <a:off x="7162803" y="2139483"/>
            <a:ext cx="3302469" cy="46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372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7BEB3-115F-45D1-861E-9CE96D1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83" y="1143000"/>
            <a:ext cx="484632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Health and Safety file template &amp; guidance</a:t>
            </a:r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D5EA6-FCA2-4627-8C7B-ECB9EDCC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7" t="10543" r="4149" b="11783"/>
          <a:stretch/>
        </p:blipFill>
        <p:spPr>
          <a:xfrm>
            <a:off x="5823975" y="32468"/>
            <a:ext cx="3146184" cy="45152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D9602-2AB2-4F6B-B20B-59D5351D4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" t="12222" r="66806" b="10988"/>
          <a:stretch/>
        </p:blipFill>
        <p:spPr>
          <a:xfrm>
            <a:off x="8881745" y="1926463"/>
            <a:ext cx="3241040" cy="4675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B3A988-23D2-40CA-B85F-9F5517D91942}"/>
              </a:ext>
            </a:extLst>
          </p:cNvPr>
          <p:cNvSpPr/>
          <p:nvPr/>
        </p:nvSpPr>
        <p:spPr>
          <a:xfrm>
            <a:off x="5823975" y="32468"/>
            <a:ext cx="3045705" cy="451523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71839-C8E1-408E-8607-E5F9AA823327}"/>
              </a:ext>
            </a:extLst>
          </p:cNvPr>
          <p:cNvSpPr/>
          <p:nvPr/>
        </p:nvSpPr>
        <p:spPr>
          <a:xfrm>
            <a:off x="8869680" y="1914525"/>
            <a:ext cx="3246120" cy="46767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1864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2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D0766-419D-4F52-B4B7-D11340F2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0" y="728906"/>
            <a:ext cx="3206143" cy="5489009"/>
          </a:xfr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Design Safety Assurance Tour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678D8-0170-49AF-B993-A965A069F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3" t="17696" r="44500" b="6182"/>
          <a:stretch/>
        </p:blipFill>
        <p:spPr>
          <a:xfrm>
            <a:off x="5052010" y="728906"/>
            <a:ext cx="3843688" cy="54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0522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19153B053F84A9345CD4FA4621748" ma:contentTypeVersion="12" ma:contentTypeDescription="Create a new document." ma:contentTypeScope="" ma:versionID="64407180862d88b5b99049b5e5a31710">
  <xsd:schema xmlns:xsd="http://www.w3.org/2001/XMLSchema" xmlns:xs="http://www.w3.org/2001/XMLSchema" xmlns:p="http://schemas.microsoft.com/office/2006/metadata/properties" xmlns:ns3="2a6997bb-fca1-4305-bb7b-f972617654cc" xmlns:ns4="d0ce20c9-e059-4793-9ec8-18a3892f6b13" targetNamespace="http://schemas.microsoft.com/office/2006/metadata/properties" ma:root="true" ma:fieldsID="fa0649bbfe99966602700babcfa21d88" ns3:_="" ns4:_="">
    <xsd:import namespace="2a6997bb-fca1-4305-bb7b-f972617654cc"/>
    <xsd:import namespace="d0ce20c9-e059-4793-9ec8-18a3892f6b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997bb-fca1-4305-bb7b-f97261765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e20c9-e059-4793-9ec8-18a3892f6b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35203-024F-47C5-9EDE-114242E28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997bb-fca1-4305-bb7b-f972617654cc"/>
    <ds:schemaRef ds:uri="d0ce20c9-e059-4793-9ec8-18a3892f6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08BD13-2350-4246-8FDA-0E66300D8177}">
  <ds:schemaRefs>
    <ds:schemaRef ds:uri="d0ce20c9-e059-4793-9ec8-18a3892f6b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a6997bb-fca1-4305-bb7b-f972617654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211A82-69A5-4D73-9ED3-782FD0ADDA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3119</TotalTime>
  <Words>86</Words>
  <Application>Microsoft Office PowerPoint</Application>
  <PresentationFormat>Widescreen</PresentationFormat>
  <Paragraphs>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Wingdings</vt:lpstr>
      <vt:lpstr>SLC 2018 template</vt:lpstr>
      <vt:lpstr>Principal Designer Working Group </vt:lpstr>
      <vt:lpstr>PowerPoint Presentation</vt:lpstr>
      <vt:lpstr>Asset Management Standard</vt:lpstr>
      <vt:lpstr>Strategy &amp; Prioritisation Procedure </vt:lpstr>
      <vt:lpstr>Preliminary Design Procedure </vt:lpstr>
      <vt:lpstr>Pre-Construction Information </vt:lpstr>
      <vt:lpstr>Health and Safety File</vt:lpstr>
      <vt:lpstr>Health and Safety file template &amp; guidance</vt:lpstr>
      <vt:lpstr>Design Safety Assurance Tour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Williams</dc:creator>
  <cp:lastModifiedBy>Potter, Doug</cp:lastModifiedBy>
  <cp:revision>193</cp:revision>
  <dcterms:created xsi:type="dcterms:W3CDTF">2018-05-18T12:46:23Z</dcterms:created>
  <dcterms:modified xsi:type="dcterms:W3CDTF">2020-09-22T11:28:08Z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0x010100B8619153B053F84A9345CD4FA4621748</vt:lpwstr>
  </property>
</Properties>
</file>