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723" r:id="rId2"/>
    <p:sldMasterId id="2147483705" r:id="rId3"/>
    <p:sldMasterId id="2147483711" r:id="rId4"/>
  </p:sldMasterIdLst>
  <p:notesMasterIdLst>
    <p:notesMasterId r:id="rId23"/>
  </p:notesMasterIdLst>
  <p:sldIdLst>
    <p:sldId id="311" r:id="rId5"/>
    <p:sldId id="264" r:id="rId6"/>
    <p:sldId id="283" r:id="rId7"/>
    <p:sldId id="275" r:id="rId8"/>
    <p:sldId id="279" r:id="rId9"/>
    <p:sldId id="291" r:id="rId10"/>
    <p:sldId id="292" r:id="rId11"/>
    <p:sldId id="305" r:id="rId12"/>
    <p:sldId id="304" r:id="rId13"/>
    <p:sldId id="303" r:id="rId14"/>
    <p:sldId id="310" r:id="rId15"/>
    <p:sldId id="293" r:id="rId16"/>
    <p:sldId id="307" r:id="rId17"/>
    <p:sldId id="312" r:id="rId18"/>
    <p:sldId id="306" r:id="rId19"/>
    <p:sldId id="313" r:id="rId20"/>
    <p:sldId id="314"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169"/>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D2086-6374-4511-A35E-E5B1E18ED575}" v="59" dt="2021-09-08T13:27:37.0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showGuides="1">
      <p:cViewPr varScale="1">
        <p:scale>
          <a:sx n="92" d="100"/>
          <a:sy n="92" d="100"/>
        </p:scale>
        <p:origin x="53" y="16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09/09/2021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4944437"/>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78961354"/>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63582180"/>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8EC3-4F2B-4373-9B4C-A80E9F4D58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0AE406-C619-45FD-BDCD-EEFE65D387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E9B264-8D9E-42C9-A3D6-21F8C370318A}"/>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6D02E71A-035B-45BF-832D-766B8607C7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018AA-5D88-4240-9785-DC2F404CE2E8}"/>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417196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4F89-1941-4040-840F-9C589CE2CE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B630A7-1695-4E9C-BEB0-763DB0A141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4880-0FBB-4623-A33C-A17C39BD3D6D}"/>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AA4237E4-8968-4427-A1BF-927264D152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1DD5F-6859-4687-8A52-1792A93426B4}"/>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519213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CFC7-9985-4943-A2BA-832CAAC30D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B6B788-1BDF-4020-B6E9-FF544AC441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9A99B-3AA0-4598-83C9-397EA0378B52}"/>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AC6F968C-76A7-47BA-AA95-EFFC11A26B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5EF579-CCB8-4DA6-858A-0A5A1A3CA19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4186086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0C77B-7C38-453F-A0F4-EFA80F3388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BE8B6-2CE2-4855-A2F1-E545AC9E81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604374-E8BC-4F6C-B6B7-47FF331D05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D59B54-DD8F-4C6C-8308-D35343C0B593}"/>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6" name="Footer Placeholder 5">
            <a:extLst>
              <a:ext uri="{FF2B5EF4-FFF2-40B4-BE49-F238E27FC236}">
                <a16:creationId xmlns:a16="http://schemas.microsoft.com/office/drawing/2014/main" id="{9B9DC7FC-D1B5-4B47-8E6B-D9ADA2605C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979ADC-AAE9-4126-AFF2-F7CD29367F9D}"/>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247262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5E478-5721-4AD7-825C-BFC0E84A53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9C0BC2-EB16-4936-89B3-7A654BB36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0FE23D-8FA4-4698-81DA-B9B1788AAD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B99A6A-4864-42FE-B717-4D91531B7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321759-9888-4A5C-A5C5-58D8BD4C74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299238-ECEF-4D46-8680-8A2EAC94F997}"/>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8" name="Footer Placeholder 7">
            <a:extLst>
              <a:ext uri="{FF2B5EF4-FFF2-40B4-BE49-F238E27FC236}">
                <a16:creationId xmlns:a16="http://schemas.microsoft.com/office/drawing/2014/main" id="{690701B0-F8BD-4481-8085-5306816A85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FFE808-1988-4379-A996-A948172515DB}"/>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2040560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73641-811F-4287-9F4C-BC9FE89E276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988305-3A80-4B88-B4FC-F94E5E98FBF3}"/>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4" name="Footer Placeholder 3">
            <a:extLst>
              <a:ext uri="{FF2B5EF4-FFF2-40B4-BE49-F238E27FC236}">
                <a16:creationId xmlns:a16="http://schemas.microsoft.com/office/drawing/2014/main" id="{71AA5288-D828-4745-A011-B86CB2E90C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8EACE9-48D4-4AC8-B501-D46A16AC8B5D}"/>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563004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3D7F3E-CD1F-4111-844F-DDF56E77931F}"/>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3" name="Footer Placeholder 2">
            <a:extLst>
              <a:ext uri="{FF2B5EF4-FFF2-40B4-BE49-F238E27FC236}">
                <a16:creationId xmlns:a16="http://schemas.microsoft.com/office/drawing/2014/main" id="{61CCC6C1-EEE6-4783-A753-F83FB0E75E0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EAACCE-CD03-41C6-BE61-4166A4E01496}"/>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057308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0CEF4-0C4C-4606-BC91-AE0C4E39C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E836FC0-53AF-412F-BF49-244EE4EB8B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D05F63-6839-442B-AB18-CDF68CFAA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02F102-D0FB-44E5-8CB7-43B692A22839}"/>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6" name="Footer Placeholder 5">
            <a:extLst>
              <a:ext uri="{FF2B5EF4-FFF2-40B4-BE49-F238E27FC236}">
                <a16:creationId xmlns:a16="http://schemas.microsoft.com/office/drawing/2014/main" id="{1E44D632-FB86-4270-9AA6-96F535AE3E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704BD9-C37C-4317-94D2-D10860E7FF7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88407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19754"/>
      </p:ext>
    </p:extLst>
  </p:cSld>
  <p:clrMapOvr>
    <a:masterClrMapping/>
  </p:clrMapOvr>
  <p:transition spd="slow">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B914-6DCA-4EA4-A89C-FFC39FEFDB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80D4D0-793F-4B21-92C2-16034BC5B7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CC2208-B4B1-42BF-9ED0-314114896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9EB532-2274-4F26-976C-A48E03DD1532}"/>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6" name="Footer Placeholder 5">
            <a:extLst>
              <a:ext uri="{FF2B5EF4-FFF2-40B4-BE49-F238E27FC236}">
                <a16:creationId xmlns:a16="http://schemas.microsoft.com/office/drawing/2014/main" id="{A0948247-F625-45F1-8956-6074067826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1C507F-959E-46F5-AC49-CC5EA8BFCA70}"/>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1961928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8A21E-35EF-4A49-A6CA-FC8C641CB0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75E682-C82E-4A13-800F-65F3094832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B2F6E0-0FE5-4999-A494-F2D21F626E8A}"/>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025FDB21-5B92-4382-8B74-64A7CF9821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C74D2B-CF45-46B1-B398-AFA084523A64}"/>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1677975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E51CF-3E39-4CF0-95A2-D9E09A7618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3323BF-D7EB-40A1-8EB4-D71825070E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32FC03-1279-4B65-8229-F376A70963C9}"/>
              </a:ext>
            </a:extLst>
          </p:cNvPr>
          <p:cNvSpPr>
            <a:spLocks noGrp="1"/>
          </p:cNvSpPr>
          <p:nvPr>
            <p:ph type="dt" sz="half" idx="10"/>
          </p:nvPr>
        </p:nvSpPr>
        <p:spPr/>
        <p:txBody>
          <a:body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F2F0567B-8CE4-4F85-9973-86D231A1A2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879EEA-5304-4DE4-82C6-4B2671CCA332}"/>
              </a:ext>
            </a:extLst>
          </p:cNvPr>
          <p:cNvSpPr>
            <a:spLocks noGrp="1"/>
          </p:cNvSpPr>
          <p:nvPr>
            <p:ph type="sldNum" sz="quarter" idx="12"/>
          </p:nvPr>
        </p:nvSpPr>
        <p:spPr/>
        <p:txBody>
          <a:bodyPr/>
          <a:lstStyle/>
          <a:p>
            <a:fld id="{12469F5A-5CC3-4116-A5FF-7F737CE6ABF8}" type="slidenum">
              <a:rPr lang="en-GB" smtClean="0"/>
              <a:t>‹#›</a:t>
            </a:fld>
            <a:endParaRPr lang="en-GB"/>
          </a:p>
        </p:txBody>
      </p:sp>
    </p:spTree>
    <p:extLst>
      <p:ext uri="{BB962C8B-B14F-4D97-AF65-F5344CB8AC3E}">
        <p14:creationId xmlns:p14="http://schemas.microsoft.com/office/powerpoint/2010/main" val="386791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pic>
        <p:nvPicPr>
          <p:cNvPr id="5" name="Picture 4">
            <a:extLst>
              <a:ext uri="{FF2B5EF4-FFF2-40B4-BE49-F238E27FC236}">
                <a16:creationId xmlns:a16="http://schemas.microsoft.com/office/drawing/2014/main" id="{401887E8-B5E0-44E3-AE9C-1DFA1001BCA0}"/>
              </a:ext>
            </a:extLst>
          </p:cNvPr>
          <p:cNvPicPr>
            <a:picLocks noChangeAspect="1"/>
          </p:cNvPicPr>
          <p:nvPr userDrawn="1"/>
        </p:nvPicPr>
        <p:blipFill>
          <a:blip r:embed="rId2"/>
          <a:stretch>
            <a:fillRect/>
          </a:stretch>
        </p:blipFill>
        <p:spPr>
          <a:xfrm>
            <a:off x="562927" y="377941"/>
            <a:ext cx="2602307" cy="974609"/>
          </a:xfrm>
          <a:prstGeom prst="rect">
            <a:avLst/>
          </a:prstGeom>
        </p:spPr>
      </p:pic>
    </p:spTree>
    <p:extLst>
      <p:ext uri="{BB962C8B-B14F-4D97-AF65-F5344CB8AC3E}">
        <p14:creationId xmlns:p14="http://schemas.microsoft.com/office/powerpoint/2010/main" val="2444760999"/>
      </p:ext>
    </p:extLst>
  </p:cSld>
  <p:clrMapOvr>
    <a:masterClrMapping/>
  </p:clrMapOvr>
  <p:transition spd="slow">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1734020"/>
      </p:ext>
    </p:extLst>
  </p:cSld>
  <p:clrMapOvr>
    <a:masterClrMapping/>
  </p:clrMapOvr>
  <p:transition spd="slow">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67591423"/>
      </p:ext>
    </p:extLst>
  </p:cSld>
  <p:clrMapOvr>
    <a:masterClrMapping/>
  </p:clrMapOvr>
  <p:transition spd="slow">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846075992"/>
      </p:ext>
    </p:extLst>
  </p:cSld>
  <p:clrMapOvr>
    <a:masterClrMapping/>
  </p:clrMapOvr>
  <p:transition spd="slow">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0041303"/>
      </p:ext>
    </p:extLst>
  </p:cSld>
  <p:clrMapOvr>
    <a:masterClrMapping/>
  </p:clrMapOvr>
  <p:transition spd="slow">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60B3-DB5A-43FE-AF45-49AAA9D05F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F5A494-8EC2-4DB7-AB8F-E4F4E10F0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FFA9BA0-DC8D-4394-B4E4-8FDE6D671B2F}"/>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89F00C27-F39E-4B65-AD00-00DC22766B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96C7F2-6F6E-44D4-B0FF-A367D5013C8C}"/>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452234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5C5DE-D966-4787-AFC1-C320A8F3A0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F2BB564-8AC2-4DA4-B369-9B85E7109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7C9A44-519A-4742-9C46-A6A3DA6AAD96}"/>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C4AEE680-FB7A-404B-B785-A29CEA7861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BAF009-9AA0-4C24-ACCE-C552953457A1}"/>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1140487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88374554"/>
      </p:ext>
    </p:extLst>
  </p:cSld>
  <p:clrMapOvr>
    <a:masterClrMapping/>
  </p:clrMapOvr>
  <p:hf sldNum="0" hdr="0" ftr="0"/>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84A6A-F19E-4EEF-9C8D-0F8B9CFB5C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DCA6AE-11A6-45A0-8538-BE44CEA7A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66F9F-1FE0-4401-928B-496278464119}"/>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07D9563E-0EAC-4072-81C3-2538C150DC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22027B-4227-4EFD-AE66-1FBDCFAC93DE}"/>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5420802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B334F-B222-4B89-BF1F-66ABAB04E5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CA447D-0140-4EF0-87F7-B618D77010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C0F788A-8A21-46A2-B4AE-C3067A3D0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BF46F-B521-42C0-AA07-84323706888F}"/>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6" name="Footer Placeholder 5">
            <a:extLst>
              <a:ext uri="{FF2B5EF4-FFF2-40B4-BE49-F238E27FC236}">
                <a16:creationId xmlns:a16="http://schemas.microsoft.com/office/drawing/2014/main" id="{0A81A65D-1BB3-489B-8A3F-549230B875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04337F-5574-4E0C-A1D8-8EA4A4A08C5A}"/>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8780419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DF0FF-124E-4B25-865D-617596B85C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CE8A3F-B46D-4475-BF4E-AF4E472EF2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DA0A14-ABF8-4E20-866E-D00B032D28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53DCE8-4654-4103-B823-1FBDD753BD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80678B-E5A2-4506-89B1-B8A1F6D043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DAA5678-DB7C-4872-BEFE-17D90DD82FF8}"/>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8" name="Footer Placeholder 7">
            <a:extLst>
              <a:ext uri="{FF2B5EF4-FFF2-40B4-BE49-F238E27FC236}">
                <a16:creationId xmlns:a16="http://schemas.microsoft.com/office/drawing/2014/main" id="{9E76327F-BD97-4E4B-AADC-2815492A739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CAC7DFE-B7B8-4635-A32F-58F157BEF2AE}"/>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5663539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69F8-0E4C-4B13-8DAE-EF58638A62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BA25B0B-1962-4F7D-8579-198A5CF60229}"/>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4" name="Footer Placeholder 3">
            <a:extLst>
              <a:ext uri="{FF2B5EF4-FFF2-40B4-BE49-F238E27FC236}">
                <a16:creationId xmlns:a16="http://schemas.microsoft.com/office/drawing/2014/main" id="{48C39C8E-643A-4148-A4BB-D3FA82A3A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2FBD26-0C11-4B69-8209-E98686B16201}"/>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41312558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478C18-1031-46E1-AF6F-E1BDDCE57B9C}"/>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3" name="Footer Placeholder 2">
            <a:extLst>
              <a:ext uri="{FF2B5EF4-FFF2-40B4-BE49-F238E27FC236}">
                <a16:creationId xmlns:a16="http://schemas.microsoft.com/office/drawing/2014/main" id="{1C524ECC-A763-43BA-A936-AEAE7D446E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0CD6969-41CD-4FB2-8433-EA1BB59D56CF}"/>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15604841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CBE1-26DE-4DE1-880E-0540F5DECD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150B026-1AE6-4D6E-BE84-7DAD92DAFF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A1430D-11FD-4D09-BECE-356FB8395D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D683DC-CF6C-443A-8C4E-979350AD58BE}"/>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6" name="Footer Placeholder 5">
            <a:extLst>
              <a:ext uri="{FF2B5EF4-FFF2-40B4-BE49-F238E27FC236}">
                <a16:creationId xmlns:a16="http://schemas.microsoft.com/office/drawing/2014/main" id="{043CF410-1AB0-40B4-9611-2BED6D1AC0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265696-5062-40EC-8E1E-DB955DE4B57D}"/>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8299092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FCC4-EB5F-4DC2-9D2B-DCA73B94C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4AF01E-0F29-4C02-87A0-AE45B23863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D481BB-BE2B-4BC7-B139-9E5226D1F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BF4B9-3100-41B0-A966-A473DDA40072}"/>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6" name="Footer Placeholder 5">
            <a:extLst>
              <a:ext uri="{FF2B5EF4-FFF2-40B4-BE49-F238E27FC236}">
                <a16:creationId xmlns:a16="http://schemas.microsoft.com/office/drawing/2014/main" id="{9C9E6F73-C909-44B0-8DD1-C5E3AADB3F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4258E6-17E8-4F6D-B884-97AFA760497D}"/>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3677875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E8172-453E-44B3-B259-B01705E44E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E95A5E-220D-47EF-A2B2-ED2139F335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76DE2B-FFA8-4FC4-A171-C69B8125A4DB}"/>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CE4235F6-B0FB-4EEF-85D0-DB45C9F746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9C6A78-ECD0-4E31-8F9E-18407F775194}"/>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26865838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DB6C8-FE46-4B97-8220-C57BEA44D6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8CFEDF-5BE8-4FFC-8DD3-2853BAECF5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817BD8-C15F-4183-8F3B-6549535674AF}"/>
              </a:ext>
            </a:extLst>
          </p:cNvPr>
          <p:cNvSpPr>
            <a:spLocks noGrp="1"/>
          </p:cNvSpPr>
          <p:nvPr>
            <p:ph type="dt" sz="half" idx="10"/>
          </p:nvPr>
        </p:nvSpPr>
        <p:spPr/>
        <p:txBody>
          <a:body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522F9492-0EAE-4B99-86F7-588F273C20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D81D78-E7AA-4657-9574-C3AB6365D955}"/>
              </a:ext>
            </a:extLst>
          </p:cNvPr>
          <p:cNvSpPr>
            <a:spLocks noGrp="1"/>
          </p:cNvSpPr>
          <p:nvPr>
            <p:ph type="sldNum" sz="quarter" idx="12"/>
          </p:nvPr>
        </p:nvSpPr>
        <p:spPr/>
        <p:txBody>
          <a:bodyPr/>
          <a:lstStyle/>
          <a:p>
            <a:fld id="{BCE594F8-87B0-48AE-B5AB-D4A557AE2749}" type="slidenum">
              <a:rPr lang="en-GB" smtClean="0"/>
              <a:t>‹#›</a:t>
            </a:fld>
            <a:endParaRPr lang="en-GB"/>
          </a:p>
        </p:txBody>
      </p:sp>
    </p:spTree>
    <p:extLst>
      <p:ext uri="{BB962C8B-B14F-4D97-AF65-F5344CB8AC3E}">
        <p14:creationId xmlns:p14="http://schemas.microsoft.com/office/powerpoint/2010/main" val="3117433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40815799"/>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8235059"/>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53681844"/>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1395256"/>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07215946"/>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76012900"/>
      </p:ext>
    </p:extLst>
  </p:cSld>
  <p:clrMapOvr>
    <a:masterClrMapping/>
  </p:clrMapOvr>
  <p:hf sldNum="0"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image" Target="../media/image2.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9/9/2021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pic>
        <p:nvPicPr>
          <p:cNvPr id="9" name="Picture 8">
            <a:extLst>
              <a:ext uri="{FF2B5EF4-FFF2-40B4-BE49-F238E27FC236}">
                <a16:creationId xmlns:a16="http://schemas.microsoft.com/office/drawing/2014/main" id="{3D0F724C-9DED-4D2B-9409-57DDD9984C62}"/>
              </a:ext>
            </a:extLst>
          </p:cNvPr>
          <p:cNvPicPr>
            <a:picLocks noChangeAspect="1"/>
          </p:cNvPicPr>
          <p:nvPr userDrawn="1"/>
        </p:nvPicPr>
        <p:blipFill>
          <a:blip r:embed="rId13"/>
          <a:stretch>
            <a:fillRect/>
          </a:stretch>
        </p:blipFill>
        <p:spPr>
          <a:xfrm>
            <a:off x="10242233" y="6133945"/>
            <a:ext cx="1568767" cy="587530"/>
          </a:xfrm>
          <a:prstGeom prst="rect">
            <a:avLst/>
          </a:prstGeom>
        </p:spPr>
      </p:pic>
    </p:spTree>
    <p:extLst>
      <p:ext uri="{BB962C8B-B14F-4D97-AF65-F5344CB8AC3E}">
        <p14:creationId xmlns:p14="http://schemas.microsoft.com/office/powerpoint/2010/main" val="136722311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913">
          <p15:clr>
            <a:srgbClr val="F26B43"/>
          </p15:clr>
        </p15:guide>
        <p15:guide id="4" orient="horz" pos="3748">
          <p15:clr>
            <a:srgbClr val="F26B43"/>
          </p15:clr>
        </p15:guide>
        <p15:guide id="5" pos="347">
          <p15:clr>
            <a:srgbClr val="F26B43"/>
          </p15:clr>
        </p15:guide>
        <p15:guide id="6" pos="733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86D242-3DBC-4F29-A84F-5D7AD38511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EE37A9-F360-4429-B383-D343C53DC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FAFCF1-9A09-499E-9631-9D0E7F47F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3B8BE-5554-47AA-9153-417452537E0F}" type="datetimeFigureOut">
              <a:rPr lang="en-GB" smtClean="0"/>
              <a:t>09/09/2021</a:t>
            </a:fld>
            <a:endParaRPr lang="en-GB"/>
          </a:p>
        </p:txBody>
      </p:sp>
      <p:sp>
        <p:nvSpPr>
          <p:cNvPr id="5" name="Footer Placeholder 4">
            <a:extLst>
              <a:ext uri="{FF2B5EF4-FFF2-40B4-BE49-F238E27FC236}">
                <a16:creationId xmlns:a16="http://schemas.microsoft.com/office/drawing/2014/main" id="{D4DD68E4-0890-4E09-9319-692733CBC1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1C6AD1-3EBF-46D7-8F22-7B12084B7F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69F5A-5CC3-4116-A5FF-7F737CE6ABF8}" type="slidenum">
              <a:rPr lang="en-GB" smtClean="0"/>
              <a:t>‹#›</a:t>
            </a:fld>
            <a:endParaRPr lang="en-GB"/>
          </a:p>
        </p:txBody>
      </p:sp>
    </p:spTree>
    <p:extLst>
      <p:ext uri="{BB962C8B-B14F-4D97-AF65-F5344CB8AC3E}">
        <p14:creationId xmlns:p14="http://schemas.microsoft.com/office/powerpoint/2010/main" val="57074960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8751155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913">
          <p15:clr>
            <a:srgbClr val="F26B43"/>
          </p15:clr>
        </p15:guide>
        <p15:guide id="5" orient="horz" pos="3748">
          <p15:clr>
            <a:srgbClr val="F26B43"/>
          </p15:clr>
        </p15:guide>
        <p15:guide id="6" pos="347">
          <p15:clr>
            <a:srgbClr val="F26B43"/>
          </p15:clr>
        </p15:guide>
        <p15:guide id="7" pos="733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8641D5-5B48-427B-8473-D8E7A621FC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347B23-9619-4ABF-BD5D-244C6628AC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2F82BC-1F24-497F-AA01-972C7800B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27570-A5BA-4B0D-849C-0F4DCE8A991A}" type="datetimeFigureOut">
              <a:rPr lang="en-GB" smtClean="0"/>
              <a:t>09/09/2021</a:t>
            </a:fld>
            <a:endParaRPr lang="en-GB"/>
          </a:p>
        </p:txBody>
      </p:sp>
      <p:sp>
        <p:nvSpPr>
          <p:cNvPr id="5" name="Footer Placeholder 4">
            <a:extLst>
              <a:ext uri="{FF2B5EF4-FFF2-40B4-BE49-F238E27FC236}">
                <a16:creationId xmlns:a16="http://schemas.microsoft.com/office/drawing/2014/main" id="{9E473ED6-A5C6-44D2-9EC8-A02696FA90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254F25D-595F-43F0-9C7E-5E0EA42D3D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594F8-87B0-48AE-B5AB-D4A557AE2749}" type="slidenum">
              <a:rPr lang="en-GB" smtClean="0"/>
              <a:t>‹#›</a:t>
            </a:fld>
            <a:endParaRPr lang="en-GB"/>
          </a:p>
        </p:txBody>
      </p:sp>
    </p:spTree>
    <p:extLst>
      <p:ext uri="{BB962C8B-B14F-4D97-AF65-F5344CB8AC3E}">
        <p14:creationId xmlns:p14="http://schemas.microsoft.com/office/powerpoint/2010/main" val="266132463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hyperlink" Target="https://www.highwayssafetyhub.com/uploads/5/1/2/9/51294565/hei255_-_highways_england_for_information_alert_-_faulty_dno_cabine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ighwayssafetyhub.com/uploads/5/1/2/9/51294565/hei258_-_highways_england_for_information_alert_-_fractured_ankle_injury.pdf" TargetMode="External"/><Relationship Id="rId2" Type="http://schemas.openxmlformats.org/officeDocument/2006/relationships/hyperlink" Target="https://www.highwayssafetyhub.com/uploads/5/1/2/9/51294565/hei257_-_highways_england_for_information_alert_-_lorry_driver_near_miss_-_head_stuck_under_tipper_body.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ighwayssafetyhub.com/uploads/5/1/2/9/51294565/hei261_-_highways_england_for_information_alert_-_vehicle_windscreen_damage_-_resilience.pdf" TargetMode="External"/><Relationship Id="rId2" Type="http://schemas.openxmlformats.org/officeDocument/2006/relationships/hyperlink" Target="https://www.highwayssafetyhub.com/uploads/5/1/2/9/51294565/hei_259_-_early_release_of_a_rolling_road_block_%5bjul_21%5d.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ighwayssafetyhub.com/uploads/5/1/2/9/51294565/hei263_-_highways_england_for_information_alert_-_duct_bracket_failure.pdf" TargetMode="External"/><Relationship Id="rId2" Type="http://schemas.openxmlformats.org/officeDocument/2006/relationships/hyperlink" Target="https://www.highwayssafetyhub.com/uploads/5/1/2/9/51294565/hei262_-_highways_england_for_information_alert_-_angle_grinder_chainsaw_disc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ighwayssafetyhub.com/aler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ighwayssafetyhub.com/uploads/5/1/2/9/51294565/hei239_-_highways_england_for_information_alert_-_unsafe_position_of_worker_alongside_live_traffic.pdf" TargetMode="External"/><Relationship Id="rId2" Type="http://schemas.openxmlformats.org/officeDocument/2006/relationships/hyperlink" Target="https://www.highwayssafetyhub.com/uploads/5/1/2/9/51294565/hei238_-_highways_england_for_information_alert_-_overturned_dumper.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highwayssafetyhub.com/uploads/5/1/2/9/51294565/hei242_-_highways_england_for_information_alert_-_plant_immobilisation.pdf" TargetMode="External"/><Relationship Id="rId2" Type="http://schemas.openxmlformats.org/officeDocument/2006/relationships/hyperlink" Target="https://www.highwayssafetyhub.com/uploads/5/1/2/9/51294565/hei240_-_highways_england_for_information_alert_-_tailgating.pdf" TargetMode="External"/><Relationship Id="rId1" Type="http://schemas.openxmlformats.org/officeDocument/2006/relationships/slideLayout" Target="../slideLayouts/slideLayout2.xml"/><Relationship Id="rId4" Type="http://schemas.openxmlformats.org/officeDocument/2006/relationships/hyperlink" Target="https://www.highwayssafetyhub.com/uploads/5/1/2/9/51294565/hei243_-_highways_england_for_information_alert_-_stihl_saw_blade.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highwayssafetyhub.com/uploads/5/1/2/9/51294565/hei245_-_highways_england_for_information_alert_-_vehicle_immobilisation.pdf" TargetMode="External"/><Relationship Id="rId2" Type="http://schemas.openxmlformats.org/officeDocument/2006/relationships/hyperlink" Target="https://www.highwayssafetyhub.com/uploads/5/1/2/9/51294565/hei244_-_highways_england_for_information_alert_-_portal_gantry_loose_sign_support_connections.pdf" TargetMode="External"/><Relationship Id="rId1" Type="http://schemas.openxmlformats.org/officeDocument/2006/relationships/slideLayout" Target="../slideLayouts/slideLayout2.xml"/><Relationship Id="rId4" Type="http://schemas.openxmlformats.org/officeDocument/2006/relationships/hyperlink" Target="https://www.highwayssafetyhub.com/uploads/5/1/2/9/51294565/hei246_-_highways_england_for__information_alert_-_road_traffic_incident.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highwayssafetyhub.com/uploads/5/1/2/9/51294565/hei248_-_highways_england_for_information_alert_-_refuelling_activities_and_risk_of_fire.pdf" TargetMode="External"/><Relationship Id="rId2" Type="http://schemas.openxmlformats.org/officeDocument/2006/relationships/hyperlink" Target="https://www.highwayssafetyhub.com/uploads/5/1/2/9/51294565/hei247_-_highways_england_for_information_alert_-_sharps_sticking_upright.pdf"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highwayssafetyhub.com/uploads/5/1/2/9/51294565/hei249_-_highways_england_for_information_alert_-_tensioned_vrs_-_potential_for_injury_if_persons_not_competent_to_dismantle.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highwayssafetyhub.com/uploads/5/1/2/9/51294565/hei251_-_highways_england_for_information_alert_-_fatality_of_an_independent_connections_provider_operative.pdf" TargetMode="External"/><Relationship Id="rId2" Type="http://schemas.openxmlformats.org/officeDocument/2006/relationships/hyperlink" Target="https://www.highwayssafetyhub.com/uploads/5/1/2/9/51294565/hei250_-_highways_england_for_information_alert_-_mobile_phone_and_seat_belts.pdf" TargetMode="External"/><Relationship Id="rId1" Type="http://schemas.openxmlformats.org/officeDocument/2006/relationships/slideLayout" Target="../slideLayouts/slideLayout2.xml"/><Relationship Id="rId4" Type="http://schemas.openxmlformats.org/officeDocument/2006/relationships/hyperlink" Target="https://www.highwayssafetyhub.com/uploads/5/1/2/9/51294565/hei252_-_highways_england_for_information_alert_-_roller_emergency_stop_brake_failure.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highwayssafetyhub.com/uploads/5/1/2/9/51294565/hei254_-_highways_england_for_information_alert_-_incidents_involving_overhead_assets.pdf" TargetMode="External"/><Relationship Id="rId2" Type="http://schemas.openxmlformats.org/officeDocument/2006/relationships/hyperlink" Target="https://www.highwayssafetyhub.com/uploads/5/1/2/9/51294565/hei253_-_highways_england_for_information_alert_-_items_left_in_verg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1536700"/>
            <a:ext cx="9403194" cy="3505200"/>
          </a:xfrm>
        </p:spPr>
        <p:txBody>
          <a:bodyPr>
            <a:normAutofit/>
          </a:bodyPr>
          <a:lstStyle/>
          <a:p>
            <a:r>
              <a:rPr lang="en-GB"/>
              <a:t>Principal Designer Working Group</a:t>
            </a:r>
            <a:br>
              <a:rPr lang="en-GB"/>
            </a:br>
            <a:br>
              <a:rPr lang="en-GB"/>
            </a:br>
            <a:r>
              <a:rPr lang="en-GB" sz="2400" i="1"/>
              <a:t>Root Cause Analysis – Capture &amp; Application of Lessons Learnt</a:t>
            </a:r>
            <a:br>
              <a:rPr lang="en-GB" sz="2400" i="1"/>
            </a:br>
            <a:br>
              <a:rPr lang="en-GB" sz="2400" i="1"/>
            </a:br>
            <a:endParaRPr lang="en-GB" sz="2800" dirty="0"/>
          </a:p>
        </p:txBody>
      </p:sp>
      <p:sp>
        <p:nvSpPr>
          <p:cNvPr id="3" name="Subtitle 2"/>
          <p:cNvSpPr>
            <a:spLocks noGrp="1"/>
          </p:cNvSpPr>
          <p:nvPr>
            <p:ph type="subTitle" idx="1"/>
          </p:nvPr>
        </p:nvSpPr>
        <p:spPr>
          <a:xfrm>
            <a:off x="537527" y="5028939"/>
            <a:ext cx="8505915" cy="1395557"/>
          </a:xfrm>
        </p:spPr>
        <p:txBody>
          <a:bodyPr/>
          <a:lstStyle/>
          <a:p>
            <a:r>
              <a:rPr lang="en-GB"/>
              <a:t>Supporting Home Safe and Well</a:t>
            </a:r>
            <a:endParaRPr lang="en-GB"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9</a:t>
            </a:r>
            <a:r>
              <a:rPr kumimoji="0" lang="en-GB" sz="1800" b="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th</a:t>
            </a: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September 2021</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5404372"/>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lnSpcReduction="1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9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HEi255 – Faulty DNO Cabinet</a:t>
            </a:r>
            <a:r>
              <a:rPr kumimoji="0" lang="en-GB" sz="19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9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9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9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kumimoji="0" lang="en-GB" sz="17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There is in general no requirement for earth rods, which could cause more safety issues than they would solve. If  inserted into  ground where there is already a high concentration of power cables and other services then earth rods  could contact existing HV cables or cause damage.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Cabinets are normally on a concrete plinth and earthed back to the supply at the feeder pillar.  In this case the neutral feed somehow became live. (Earth and live bonded together?). The fault was upstream of the cabinet itself.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Different wiring arrangements on different schemes could create another safety issue.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Does the specification need to be changed?</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Is a change to the standard detail required?</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kumimoji="0" lang="en-GB" sz="17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A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Heath and safety file should be able to evidence that the unit was earthed. All technicians should have a non-contact volage detector with them when on site.</a:t>
            </a: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a:t>
            </a: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5866791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HEi257 – Lorry Driver Near Miss – Head Stuck Under Tipper Body</a:t>
            </a:r>
            <a:r>
              <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The tipper lorry would appear to be intrinsically dangerous if it is possible to trap body parts between the tipper body and the chassis. There should be safety devices installed to prevent this happening. If this is not possible then warning signs should be deployed and the RAMS should clearly identify the risk.</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Suggested that there should be a cut-out to prevent the tipper body lowering if the driver is not in his seat (or similar).    This is similar in some respects to HEi242 where plant could be operated without the driver being in the correct location.</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kumimoji="0" lang="en-GB" sz="16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6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HEi258 – Fractured Ankle Injury </a:t>
            </a:r>
            <a:r>
              <a:rPr kumimoji="0" lang="en-GB" sz="16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rPr>
              <a:t>Link</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6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 </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For night time closures it is relevant to all to check that task lighting is suitable: </a:t>
            </a:r>
            <a:r>
              <a:rPr kumimoji="0" lang="en-GB" sz="16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this should be included on any pre- site visit checklist. </a:t>
            </a: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Noted that the method of working here was less than ideal in respect of manual handling, requiring as it did that every sign be lifted over the VRS barrier prior to placing. </a:t>
            </a:r>
            <a:r>
              <a:rPr kumimoji="0" lang="en-GB" sz="16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It would have been preferable for this to be a two person task</a:t>
            </a: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with one person on foot on the parapet side of the barrier receiving the signs from someone riding on the TM vehicle.  </a:t>
            </a:r>
            <a:r>
              <a:rPr kumimoji="0" lang="en-GB" sz="16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It is assumed there were no overhead signs available at this location.</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4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85725"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4555042"/>
      </p:ext>
    </p:extLst>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fontScale="47500" lnSpcReduction="2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33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HEi259  Early Release of a Rolling Road Block </a:t>
            </a:r>
            <a:r>
              <a:rPr kumimoji="0" lang="en-GB" sz="33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33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kumimoji="0" lang="en-GB" sz="29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29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kumimoji="0" lang="en-GB" sz="29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Information only - </a:t>
            </a:r>
            <a:r>
              <a:rPr lang="en-GB" sz="2900" dirty="0">
                <a:solidFill>
                  <a:srgbClr val="FF0000"/>
                </a:solidFill>
              </a:rPr>
              <a:t>Radio communication for releasing the rolling road block should be channelled through the ROC to confirm the scene is clear in line with agreed protocols.</a:t>
            </a: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lang="en-GB" sz="2900" dirty="0">
                <a:solidFill>
                  <a:srgbClr val="FF0000"/>
                </a:solidFill>
              </a:rPr>
              <a:t>Messages relayed between the parties should be clear and concise. Instructions should be acknowledged, and clear understanding of the request confirmed. </a:t>
            </a: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lang="en-GB" sz="2900" dirty="0">
                <a:solidFill>
                  <a:srgbClr val="FF0000"/>
                </a:solidFill>
              </a:rPr>
              <a:t>If there is any doubt about the meaning of a message given in a safety critical environment, no action should be taken to release traffic</a:t>
            </a:r>
            <a:endParaRPr kumimoji="0" lang="en-GB" sz="29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endParaRPr lang="en-GB" sz="1700" b="1" dirty="0">
              <a:effectLst/>
              <a:ea typeface="Calibri" panose="020F050202020403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3300" b="1" dirty="0">
                <a:effectLst/>
                <a:ea typeface="Calibri" panose="020F0502020204030204" pitchFamily="34" charset="0"/>
              </a:rPr>
              <a:t>HEi261 – Vehicle Windscreen Damage Resilience </a:t>
            </a:r>
            <a:r>
              <a:rPr kumimoji="0" lang="en-GB" sz="33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rPr>
              <a:t>Link</a:t>
            </a:r>
            <a:endParaRPr kumimoji="0" lang="en-GB" sz="33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en-GB" sz="2900" b="1" dirty="0">
                <a:solidFill>
                  <a:srgbClr val="FF0000"/>
                </a:solidFill>
                <a:effectLst/>
                <a:ea typeface="Calibri" panose="020F0502020204030204" pitchFamily="34" charset="0"/>
              </a:rPr>
              <a:t>Lessons Learned: </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3200" dirty="0">
                <a:solidFill>
                  <a:srgbClr val="FF0000"/>
                </a:solidFill>
                <a:effectLst/>
                <a:ea typeface="Calibri" panose="020F0502020204030204" pitchFamily="34" charset="0"/>
              </a:rPr>
              <a:t>Tanker in question weighed 35 tonnes truck and should have required the deployment of  an appropriate  recovery truck. The tanker had twin rear axles but a single drive, whereby drive is transferred to other axle when one  loses traction. </a:t>
            </a:r>
            <a:r>
              <a:rPr lang="en-GB" sz="3200" dirty="0">
                <a:solidFill>
                  <a:srgbClr val="FF0000"/>
                </a:solidFill>
                <a:effectLst/>
                <a:highlight>
                  <a:srgbClr val="FFFF00"/>
                </a:highlight>
                <a:ea typeface="Calibri" panose="020F0502020204030204" pitchFamily="34" charset="0"/>
              </a:rPr>
              <a:t>The ratchet strap was not a sufficient or appropriate tow rope</a:t>
            </a:r>
            <a:r>
              <a:rPr lang="en-GB" sz="3200" dirty="0">
                <a:solidFill>
                  <a:srgbClr val="FF0000"/>
                </a:solidFill>
                <a:effectLst/>
                <a:ea typeface="Calibri" panose="020F0502020204030204" pitchFamily="34" charset="0"/>
              </a:rPr>
              <a:t>. There are 2 separate safety incidents involved here: </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3200" dirty="0" err="1">
                <a:solidFill>
                  <a:srgbClr val="FF0000"/>
                </a:solidFill>
                <a:effectLst/>
                <a:highlight>
                  <a:srgbClr val="FFFF00"/>
                </a:highlight>
                <a:ea typeface="Calibri" panose="020F0502020204030204" pitchFamily="34" charset="0"/>
              </a:rPr>
              <a:t>i</a:t>
            </a:r>
            <a:r>
              <a:rPr lang="en-GB" sz="3200" dirty="0">
                <a:solidFill>
                  <a:srgbClr val="FF0000"/>
                </a:solidFill>
                <a:effectLst/>
                <a:highlight>
                  <a:srgbClr val="FFFF00"/>
                </a:highlight>
                <a:ea typeface="Calibri" panose="020F0502020204030204" pitchFamily="34" charset="0"/>
              </a:rPr>
              <a:t>.	Insufficient maintenance of the compound/ haul road which had become waterlogged due prolonged use, heavy rainfall and no drainage. </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3200" dirty="0">
                <a:solidFill>
                  <a:srgbClr val="FF0000"/>
                </a:solidFill>
                <a:effectLst/>
                <a:highlight>
                  <a:srgbClr val="FFFF00"/>
                </a:highlight>
                <a:ea typeface="Calibri" panose="020F0502020204030204" pitchFamily="34" charset="0"/>
              </a:rPr>
              <a:t>ii.	Inappropriate use of a member of the public, who was not inducted,  being allowed onto site to assist in freeing the tanker.</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3200" dirty="0">
                <a:solidFill>
                  <a:srgbClr val="FF0000"/>
                </a:solidFill>
                <a:effectLst/>
                <a:ea typeface="Calibri" panose="020F0502020204030204" pitchFamily="34" charset="0"/>
              </a:rPr>
              <a:t> </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3200" dirty="0">
                <a:solidFill>
                  <a:srgbClr val="FF0000"/>
                </a:solidFill>
                <a:effectLst/>
                <a:ea typeface="Calibri" panose="020F0502020204030204" pitchFamily="34" charset="0"/>
              </a:rPr>
              <a:t>Noted that the TW design of the haul road/access track  was in accordance with HE specification. However there had been a week of heavy rain, which had resulted in the compound surface becoming deformed in one area. In hindsight  geogrid could have been used in conjunction with 6F5 aggregate; however budget was tight. There was an EA licence in place restricting the selection of aggregate.</a:t>
            </a: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lang="en-GB" sz="2600" dirty="0">
                <a:solidFill>
                  <a:srgbClr val="FF0000"/>
                </a:solidFill>
                <a:effectLst/>
                <a:ea typeface="Calibri" panose="020F0502020204030204" pitchFamily="34" charset="0"/>
              </a:rPr>
              <a:t> </a:t>
            </a:r>
            <a:endParaRPr lang="en-GB" sz="1700" b="1" dirty="0">
              <a:effectLst/>
              <a:ea typeface="Calibri" panose="020F050202020403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endParaRPr lang="en-GB" sz="1700" b="1" dirty="0">
              <a:effectLst/>
              <a:ea typeface="Calibri" panose="020F0502020204030204" pitchFamily="34" charset="0"/>
            </a:endParaRPr>
          </a:p>
          <a:p>
            <a:pPr marL="0" indent="0">
              <a:lnSpc>
                <a:spcPct val="110000"/>
              </a:lnSpc>
              <a:spcBef>
                <a:spcPts val="0"/>
              </a:spcBef>
              <a:buNone/>
            </a:pPr>
            <a:endParaRPr lang="en-GB" sz="1600" dirty="0">
              <a:effectLst/>
              <a:ea typeface="Calibri" panose="020F0502020204030204" pitchFamily="34" charset="0"/>
            </a:endParaRPr>
          </a:p>
          <a:p>
            <a:pPr marL="85725"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1365518"/>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fontScale="92500" lnSpcReduction="1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800" b="1" dirty="0">
                <a:effectLst/>
                <a:ea typeface="Calibri" panose="020F0502020204030204" pitchFamily="34" charset="0"/>
              </a:rPr>
              <a:t>HEi262 – Angle Grinder Chainsaw</a:t>
            </a:r>
            <a:r>
              <a:rPr lang="en-GB" sz="1800" dirty="0">
                <a:effectLst/>
                <a:ea typeface="Calibri" panose="020F0502020204030204" pitchFamily="34" charset="0"/>
              </a:rPr>
              <a:t> </a:t>
            </a:r>
            <a:r>
              <a:rPr kumimoji="0" lang="en-GB" sz="16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6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en-GB" sz="1800" b="1" dirty="0">
                <a:solidFill>
                  <a:srgbClr val="FF0000"/>
                </a:solidFill>
                <a:effectLst/>
                <a:ea typeface="Calibri" panose="020F0502020204030204" pitchFamily="34" charset="0"/>
              </a:rPr>
              <a:t>Lessons Learned: </a:t>
            </a:r>
          </a:p>
          <a:p>
            <a:pPr marL="0" indent="0">
              <a:lnSpc>
                <a:spcPct val="110000"/>
              </a:lnSpc>
              <a:spcBef>
                <a:spcPts val="0"/>
              </a:spcBef>
              <a:buNone/>
            </a:pPr>
            <a:r>
              <a:rPr lang="en-GB" sz="1700" dirty="0">
                <a:solidFill>
                  <a:srgbClr val="FA0000"/>
                </a:solidFill>
                <a:effectLst/>
                <a:highlight>
                  <a:srgbClr val="FFFF00"/>
                </a:highlight>
                <a:ea typeface="Calibri" panose="020F0502020204030204" pitchFamily="34" charset="0"/>
              </a:rPr>
              <a:t>Similar chainsaw blades for use on angle grinders are available on Amazon and from other online suppliers. The  Office for Product Safety and Standards (OPSS) has issued a Safety Alert for a similar chainsaw disc attachment that has been incorrectly sold for use with angle grinders</a:t>
            </a:r>
            <a:r>
              <a:rPr lang="en-GB" sz="1700" dirty="0">
                <a:solidFill>
                  <a:srgbClr val="FA0000"/>
                </a:solidFill>
                <a:effectLst/>
                <a:ea typeface="Calibri" panose="020F0502020204030204" pitchFamily="34" charset="0"/>
              </a:rPr>
              <a:t>.</a:t>
            </a:r>
          </a:p>
          <a:p>
            <a:pPr marL="0" indent="0">
              <a:lnSpc>
                <a:spcPct val="110000"/>
              </a:lnSpc>
              <a:spcBef>
                <a:spcPts val="0"/>
              </a:spcBef>
              <a:buNone/>
            </a:pPr>
            <a:r>
              <a:rPr lang="en-GB" sz="1700" dirty="0">
                <a:solidFill>
                  <a:srgbClr val="FA0000"/>
                </a:solidFill>
                <a:effectLst/>
                <a:ea typeface="Calibri" panose="020F0502020204030204" pitchFamily="34" charset="0"/>
              </a:rPr>
              <a:t>These attachments are not designed to be used together and are likely to cause loss of control which could result in serious injury or even fatality. Reports have been received of injuries arising from kickback caused by the chainsaw gripping the cutting surface and forcing the angle grinder to sharply turn or jump out of the hand of the operator. Any consumers who have these angle grinder attachments in their possession are urged to stop using them immediately. They should contact the seller for redress if they believe the product was incorrectly marketed as compatible for use with an angle grinder. </a:t>
            </a:r>
            <a:r>
              <a:rPr lang="en-GB" sz="1700" dirty="0">
                <a:solidFill>
                  <a:srgbClr val="FA0000"/>
                </a:solidFill>
                <a:effectLst/>
                <a:highlight>
                  <a:srgbClr val="FFFF00"/>
                </a:highlight>
                <a:ea typeface="Calibri" panose="020F0502020204030204" pitchFamily="34" charset="0"/>
              </a:rPr>
              <a:t>OPSS is also telling any business that sells these chainsaw discs as attachments for angle grinders to remove them from the market immediately as they do not comply with the Supply of Machinery (Safety) Regulations 2008.</a:t>
            </a: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endPar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HEi263 - Duct Bracket Failure </a:t>
            </a:r>
            <a:r>
              <a:rPr lang="en-GB" sz="1800" b="1" u="sng" dirty="0">
                <a:solidFill>
                  <a:srgbClr val="0563C1"/>
                </a:solidFill>
                <a:ea typeface="Calibri" panose="020F0502020204030204" pitchFamily="34" charset="0"/>
                <a:hlinkClick r:id="rId3"/>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This involved a progressive collapse due to lack of inspection/ maintenance of the duct hangers</a:t>
            </a:r>
            <a:r>
              <a:rPr kumimoji="0" lang="en-GB" sz="17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This was a completely enclosed system, such that the 5 yearly Principal Inspection hadn't picked it up. There have been at least a couple of other incidents  of this type. The design life of the hangers should be more than 28 years. Is the load capacity sufficient? How are lessons learned post safety alert : noted that communities of practice in NE serve this purpose.</a:t>
            </a:r>
            <a:endParaRPr kumimoji="0" lang="en-GB" sz="17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85725"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5569035"/>
      </p:ext>
    </p:extLst>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1536700"/>
            <a:ext cx="9403194" cy="3505200"/>
          </a:xfrm>
        </p:spPr>
        <p:txBody>
          <a:bodyPr>
            <a:normAutofit/>
          </a:bodyPr>
          <a:lstStyle/>
          <a:p>
            <a:r>
              <a:rPr lang="en-GB" dirty="0"/>
              <a:t>Principal Designer Working Group</a:t>
            </a:r>
            <a:br>
              <a:rPr lang="en-GB" dirty="0"/>
            </a:br>
            <a:br>
              <a:rPr lang="en-GB" dirty="0"/>
            </a:br>
            <a:r>
              <a:rPr lang="en-GB" sz="2400" i="1" dirty="0" err="1"/>
              <a:t>AIRSWeb</a:t>
            </a:r>
            <a:r>
              <a:rPr lang="en-GB" sz="2400" i="1" dirty="0"/>
              <a:t> Upgrade Working Group</a:t>
            </a:r>
            <a:br>
              <a:rPr lang="en-GB" sz="2400" i="1" dirty="0"/>
            </a:br>
            <a:r>
              <a:rPr lang="en-GB" sz="2400" i="1" dirty="0"/>
              <a:t>National Highways Incident Reporting Tool</a:t>
            </a:r>
            <a:br>
              <a:rPr lang="en-GB" sz="2400" i="1" dirty="0"/>
            </a:br>
            <a:br>
              <a:rPr lang="en-GB" sz="2400" i="1" dirty="0"/>
            </a:br>
            <a:endParaRPr lang="en-GB" sz="2800" dirty="0"/>
          </a:p>
        </p:txBody>
      </p:sp>
      <p:sp>
        <p:nvSpPr>
          <p:cNvPr id="3" name="Subtitle 2"/>
          <p:cNvSpPr>
            <a:spLocks noGrp="1"/>
          </p:cNvSpPr>
          <p:nvPr>
            <p:ph type="subTitle" idx="1"/>
          </p:nvPr>
        </p:nvSpPr>
        <p:spPr>
          <a:xfrm>
            <a:off x="537527" y="5028939"/>
            <a:ext cx="8505915" cy="1395557"/>
          </a:xfrm>
        </p:spPr>
        <p:txBody>
          <a:bodyPr/>
          <a:lstStyle/>
          <a:p>
            <a:r>
              <a:rPr lang="en-GB"/>
              <a:t>Supporting Home Safe and Well</a:t>
            </a:r>
            <a:endParaRPr lang="en-GB"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9</a:t>
            </a:r>
            <a:r>
              <a:rPr kumimoji="0" lang="en-GB" sz="1800" b="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th</a:t>
            </a: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September 2021</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200" b="1" i="0" u="none" strike="noStrike" kern="1200" cap="none" spc="0" normalizeH="0" baseline="0" noProof="0">
                <a:ln>
                  <a:noFill/>
                </a:ln>
                <a:solidFill>
                  <a:prstClr val="black"/>
                </a:solidFill>
                <a:effectLst/>
                <a:uLnTx/>
                <a:uFillTx/>
                <a:latin typeface="Arial" panose="020B0604020202020204" pitchFamily="34" charset="0"/>
                <a:ea typeface="+mn-ea"/>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4993538"/>
      </p:ext>
    </p:extLst>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National Highways – Incident Reporting Tool</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Updates to </a:t>
            </a:r>
            <a:r>
              <a:rPr kumimoji="0" lang="en-GB" sz="1800" b="1"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mn-cs"/>
              </a:rPr>
              <a:t>AIRSWeb</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Arcadis have used our background investigation work into Root cause analysis to assist in the </a:t>
            </a:r>
            <a:r>
              <a:rPr kumimoji="0" lang="en-GB" sz="1800"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AIRSWeb</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upgrade working group.  This group has been involved in the development of National Highways Incident Investigation Tool (HEART) to aid improvements in data gathering which will help root cause analysis.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 brief update is as follows: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Attended Incident Reporting Tool briefing meeting on behalf of PDWG –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26</a:t>
            </a:r>
            <a:r>
              <a:rPr kumimoji="0" lang="en-GB" sz="1800" b="1" i="0" u="none"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 May 2021</a:t>
            </a: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Output to review and provide suggestions of the following event form reporting contents:</a:t>
            </a:r>
          </a:p>
          <a:p>
            <a:pPr marL="457200" marR="0" lvl="1"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Asset Infrastructure</a:t>
            </a:r>
          </a:p>
          <a:p>
            <a:pPr marL="457200" marR="0" lvl="1"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Near Miss / Undesired</a:t>
            </a:r>
          </a:p>
          <a:p>
            <a:pPr marL="457200" marR="0" lvl="1"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Security</a:t>
            </a:r>
          </a:p>
          <a:p>
            <a:pPr marL="457200" marR="0" lvl="1"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Personal Injury</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Attended HEART release meeting to review proposed incident reporting for updated National Highways Incident Reporting Tool –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27</a:t>
            </a:r>
            <a:r>
              <a:rPr kumimoji="0" lang="en-GB" sz="1800" b="1" i="0" u="none"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mn-cs"/>
              </a:rPr>
              <a:t>th</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 July 2021</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Submitting comments on behalf of PDWG to National Highways –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16</a:t>
            </a:r>
            <a:r>
              <a:rPr kumimoji="0" lang="en-GB" sz="1800" b="1" i="0" u="none"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mn-cs"/>
              </a:rPr>
              <a:t>th</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 August 2021</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Attending meeting with Adam Porter and Richard Wilson to discuss and agree proposals – </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17</a:t>
            </a:r>
            <a:r>
              <a:rPr kumimoji="0" lang="en-GB" sz="1800" b="1" i="0" u="none" strike="noStrike" kern="1200" cap="none" spc="0" normalizeH="0" baseline="30000" noProof="0" dirty="0">
                <a:ln>
                  <a:noFill/>
                </a:ln>
                <a:solidFill>
                  <a:prstClr val="black"/>
                </a:solidFill>
                <a:effectLst/>
                <a:uLnTx/>
                <a:uFillTx/>
                <a:latin typeface="Calibri" panose="020F0502020204030204"/>
                <a:ea typeface="Calibri" panose="020F0502020204030204" pitchFamily="34" charset="0"/>
                <a:cs typeface="+mn-cs"/>
              </a:rPr>
              <a:t>th</a:t>
            </a:r>
            <a:r>
              <a:rPr kumimoji="0" lang="en-GB" sz="1800" b="1"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 August 2021</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mn-cs"/>
              </a:rPr>
              <a:t>.  The proposals on behalf of PDWG are the following:</a:t>
            </a:r>
          </a:p>
          <a:p>
            <a:pPr marL="276212" lvl="1" indent="0" algn="just">
              <a:spcBef>
                <a:spcPts val="0"/>
              </a:spcBef>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76212" lvl="1" indent="0" algn="just">
              <a:spcBef>
                <a:spcPts val="0"/>
              </a:spcBef>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3632999"/>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National Highways – Incident Reporting Tool</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76212" lvl="1" indent="0" algn="just">
              <a:spcBef>
                <a:spcPts val="0"/>
              </a:spcBef>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792122-5804-427B-B058-4B068672C07F}"/>
              </a:ext>
            </a:extLst>
          </p:cNvPr>
          <p:cNvPicPr>
            <a:picLocks noChangeAspect="1"/>
          </p:cNvPicPr>
          <p:nvPr/>
        </p:nvPicPr>
        <p:blipFill>
          <a:blip r:embed="rId2"/>
          <a:stretch>
            <a:fillRect/>
          </a:stretch>
        </p:blipFill>
        <p:spPr>
          <a:xfrm>
            <a:off x="1885950" y="1466850"/>
            <a:ext cx="8420100" cy="3924300"/>
          </a:xfrm>
          <a:prstGeom prst="rect">
            <a:avLst/>
          </a:prstGeom>
        </p:spPr>
      </p:pic>
    </p:spTree>
    <p:extLst>
      <p:ext uri="{BB962C8B-B14F-4D97-AF65-F5344CB8AC3E}">
        <p14:creationId xmlns:p14="http://schemas.microsoft.com/office/powerpoint/2010/main" val="3342608499"/>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BF84D68-F9E9-4045-B16A-ECB50BC3267B}"/>
              </a:ext>
            </a:extLst>
          </p:cNvPr>
          <p:cNvPicPr>
            <a:picLocks noChangeAspect="1"/>
          </p:cNvPicPr>
          <p:nvPr/>
        </p:nvPicPr>
        <p:blipFill>
          <a:blip r:embed="rId2"/>
          <a:stretch>
            <a:fillRect/>
          </a:stretch>
        </p:blipFill>
        <p:spPr>
          <a:xfrm>
            <a:off x="6096000" y="1171575"/>
            <a:ext cx="4343607" cy="5102430"/>
          </a:xfrm>
          <a:prstGeom prst="rect">
            <a:avLst/>
          </a:prstGeom>
        </p:spPr>
      </p:pic>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National Highways – Incident Reporting Tool</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76212" lvl="1" indent="0" algn="just">
              <a:spcBef>
                <a:spcPts val="0"/>
              </a:spcBef>
              <a:buNone/>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176D6794-16C0-44D2-A108-C9A3ABEF76D2}"/>
              </a:ext>
            </a:extLst>
          </p:cNvPr>
          <p:cNvPicPr>
            <a:picLocks noChangeAspect="1"/>
          </p:cNvPicPr>
          <p:nvPr/>
        </p:nvPicPr>
        <p:blipFill>
          <a:blip r:embed="rId3"/>
          <a:stretch>
            <a:fillRect/>
          </a:stretch>
        </p:blipFill>
        <p:spPr>
          <a:xfrm>
            <a:off x="1268168" y="1171576"/>
            <a:ext cx="4089024" cy="4867886"/>
          </a:xfrm>
          <a:prstGeom prst="rect">
            <a:avLst/>
          </a:prstGeom>
        </p:spPr>
      </p:pic>
    </p:spTree>
    <p:extLst>
      <p:ext uri="{BB962C8B-B14F-4D97-AF65-F5344CB8AC3E}">
        <p14:creationId xmlns:p14="http://schemas.microsoft.com/office/powerpoint/2010/main" val="212297776"/>
      </p:ext>
    </p:extLst>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rr3271\Downloads\shutterstock_57007604.jpg">
            <a:extLst>
              <a:ext uri="{FF2B5EF4-FFF2-40B4-BE49-F238E27FC236}">
                <a16:creationId xmlns:a16="http://schemas.microsoft.com/office/drawing/2014/main" id="{5730D5A1-41EB-483B-8CFF-44E9C6A9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2" r="5496"/>
          <a:stretch>
            <a:fillRect/>
          </a:stretch>
        </p:blipFill>
        <p:spPr bwMode="auto">
          <a:xfrm>
            <a:off x="3036835" y="169624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09761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241C9B-D443-4BB2-8594-AFE1490146A7}"/>
              </a:ext>
            </a:extLst>
          </p:cNvPr>
          <p:cNvSpPr/>
          <p:nvPr/>
        </p:nvSpPr>
        <p:spPr>
          <a:xfrm>
            <a:off x="5974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6" name="Title 1">
            <a:extLst>
              <a:ext uri="{FF2B5EF4-FFF2-40B4-BE49-F238E27FC236}">
                <a16:creationId xmlns:a16="http://schemas.microsoft.com/office/drawing/2014/main" id="{A5182132-D88A-475F-AB6F-0F3A71E482E5}"/>
              </a:ext>
            </a:extLst>
          </p:cNvPr>
          <p:cNvSpPr>
            <a:spLocks noGrp="1"/>
          </p:cNvSpPr>
          <p:nvPr>
            <p:ph type="title"/>
          </p:nvPr>
        </p:nvSpPr>
        <p:spPr>
          <a:xfrm>
            <a:off x="1877002" y="202756"/>
            <a:ext cx="8551469" cy="572083"/>
          </a:xfrm>
        </p:spPr>
        <p:txBody>
          <a:bodyPr>
            <a:noAutofit/>
          </a:bodyPr>
          <a:lstStyle/>
          <a:p>
            <a:pPr algn="ctr"/>
            <a:r>
              <a:rPr lang="en-GB" sz="2000" dirty="0">
                <a:solidFill>
                  <a:srgbClr val="3A5169"/>
                </a:solidFill>
              </a:rPr>
              <a:t>Safety Alerts </a:t>
            </a:r>
            <a:r>
              <a:rPr lang="en-GB" sz="2000" dirty="0"/>
              <a:t>- Recent</a:t>
            </a:r>
            <a:endParaRPr lang="en-GB" sz="1400" dirty="0"/>
          </a:p>
        </p:txBody>
      </p:sp>
      <p:sp>
        <p:nvSpPr>
          <p:cNvPr id="9" name="Content Placeholder 3">
            <a:extLst>
              <a:ext uri="{FF2B5EF4-FFF2-40B4-BE49-F238E27FC236}">
                <a16:creationId xmlns:a16="http://schemas.microsoft.com/office/drawing/2014/main" id="{E577F9B2-BE02-46FB-96EC-2A153F164ADA}"/>
              </a:ext>
            </a:extLst>
          </p:cNvPr>
          <p:cNvSpPr txBox="1">
            <a:spLocks/>
          </p:cNvSpPr>
          <p:nvPr/>
        </p:nvSpPr>
        <p:spPr>
          <a:xfrm>
            <a:off x="473529" y="647324"/>
            <a:ext cx="11038114" cy="626305"/>
          </a:xfrm>
          <a:prstGeom prst="rect">
            <a:avLst/>
          </a:prstGeom>
        </p:spPr>
        <p:txBody>
          <a:bodyPr>
            <a:normAutofit fontScale="925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ts val="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Within the period since we last presented our Safety Alerts review back on the March 2021 we have received 28 and reviewed 25 safety alerts within our safety team (Principal Designers / H &amp; S Practitioners) at our monthly Safety, Design and Designers meetings.</a:t>
            </a:r>
            <a:endParaRPr lang="en-GB" b="1" dirty="0"/>
          </a:p>
          <a:p>
            <a:pPr marL="285750" indent="-285750">
              <a:buFont typeface="Arial" panose="020B0604020202020204" pitchFamily="34" charset="0"/>
              <a:buChar char="•"/>
            </a:pPr>
            <a:endParaRPr lang="en-GB" sz="2000" b="1" dirty="0"/>
          </a:p>
        </p:txBody>
      </p:sp>
      <p:sp>
        <p:nvSpPr>
          <p:cNvPr id="10" name="Text Placeholder 2">
            <a:extLst>
              <a:ext uri="{FF2B5EF4-FFF2-40B4-BE49-F238E27FC236}">
                <a16:creationId xmlns:a16="http://schemas.microsoft.com/office/drawing/2014/main" id="{E1D6805E-BCA9-4F92-AA9C-EE02B1029993}"/>
              </a:ext>
            </a:extLst>
          </p:cNvPr>
          <p:cNvSpPr txBox="1">
            <a:spLocks/>
          </p:cNvSpPr>
          <p:nvPr/>
        </p:nvSpPr>
        <p:spPr>
          <a:xfrm>
            <a:off x="1772195" y="6270841"/>
            <a:ext cx="8101297" cy="439709"/>
          </a:xfrm>
          <a:prstGeom prst="rect">
            <a:avLst/>
          </a:prstGeom>
          <a:solidFill>
            <a:srgbClr val="55575A"/>
          </a:solidFill>
          <a:ln w="3175">
            <a:solidFill>
              <a:srgbClr val="55575A"/>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kern="1200" baseline="0">
                <a:solidFill>
                  <a:schemeClr val="bg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600"/>
              </a:spcBef>
              <a:spcAft>
                <a:spcPts val="1200"/>
              </a:spcAft>
              <a:buClr>
                <a:srgbClr val="E4610F"/>
              </a:buClr>
              <a:buSzTx/>
              <a:buFont typeface="Arial" panose="020B0604020202020204" pitchFamily="34" charset="0"/>
              <a:buNone/>
              <a:tabLst/>
              <a:defRPr/>
            </a:pPr>
            <a:r>
              <a:rPr kumimoji="0" lang="en-GB" sz="1600" b="1" i="0" u="none" strike="noStrike" kern="1200" cap="none" spc="0" normalizeH="0" baseline="0" noProof="0">
                <a:ln>
                  <a:noFill/>
                </a:ln>
                <a:solidFill>
                  <a:sysClr val="window" lastClr="FFFFFF"/>
                </a:solidFill>
                <a:effectLst/>
                <a:uLnTx/>
                <a:uFillTx/>
                <a:latin typeface="Arial"/>
                <a:ea typeface="+mn-ea"/>
                <a:cs typeface="+mn-cs"/>
              </a:rPr>
              <a:t>Available at </a:t>
            </a:r>
            <a:r>
              <a:rPr kumimoji="0" lang="en-GB" sz="1600" b="1" i="0" u="none" strike="noStrike" kern="1200" cap="none" spc="0" normalizeH="0" baseline="0" noProof="0">
                <a:ln>
                  <a:noFill/>
                </a:ln>
                <a:solidFill>
                  <a:sysClr val="window" lastClr="FFFFFF"/>
                </a:solidFill>
                <a:effectLst/>
                <a:uLnTx/>
                <a:uFillTx/>
                <a:latin typeface="Arial"/>
                <a:ea typeface="+mn-ea"/>
                <a:cs typeface="+mn-cs"/>
                <a:hlinkClick r:id="rId2"/>
              </a:rPr>
              <a:t>http://www.highwayssafetyhub.com/alerts.html</a:t>
            </a:r>
            <a:endParaRPr kumimoji="0" lang="en-GB" sz="1600" b="1" i="0" u="none" strike="noStrike" kern="1200" cap="none" spc="0" normalizeH="0" baseline="0" noProof="0" dirty="0">
              <a:ln>
                <a:noFill/>
              </a:ln>
              <a:solidFill>
                <a:sysClr val="window" lastClr="FFFFFF"/>
              </a:solidFill>
              <a:effectLst/>
              <a:uLnTx/>
              <a:uFillTx/>
              <a:latin typeface="Arial"/>
              <a:ea typeface="+mn-ea"/>
              <a:cs typeface="+mn-cs"/>
            </a:endParaRPr>
          </a:p>
        </p:txBody>
      </p:sp>
      <p:graphicFrame>
        <p:nvGraphicFramePr>
          <p:cNvPr id="3" name="Table 2">
            <a:extLst>
              <a:ext uri="{FF2B5EF4-FFF2-40B4-BE49-F238E27FC236}">
                <a16:creationId xmlns:a16="http://schemas.microsoft.com/office/drawing/2014/main" id="{659CBE2D-DB20-4897-ACB5-5958EA3F8CB0}"/>
              </a:ext>
            </a:extLst>
          </p:cNvPr>
          <p:cNvGraphicFramePr>
            <a:graphicFrameLocks noGrp="1"/>
          </p:cNvGraphicFramePr>
          <p:nvPr>
            <p:extLst>
              <p:ext uri="{D42A27DB-BD31-4B8C-83A1-F6EECF244321}">
                <p14:modId xmlns:p14="http://schemas.microsoft.com/office/powerpoint/2010/main" val="2339107507"/>
              </p:ext>
            </p:extLst>
          </p:nvPr>
        </p:nvGraphicFramePr>
        <p:xfrm>
          <a:off x="1579418" y="1226211"/>
          <a:ext cx="9036195" cy="4750012"/>
        </p:xfrm>
        <a:graphic>
          <a:graphicData uri="http://schemas.openxmlformats.org/drawingml/2006/table">
            <a:tbl>
              <a:tblPr firstRow="1" firstCol="1" bandRow="1"/>
              <a:tblGrid>
                <a:gridCol w="1637607">
                  <a:extLst>
                    <a:ext uri="{9D8B030D-6E8A-4147-A177-3AD203B41FA5}">
                      <a16:colId xmlns:a16="http://schemas.microsoft.com/office/drawing/2014/main" val="2897406292"/>
                    </a:ext>
                  </a:extLst>
                </a:gridCol>
                <a:gridCol w="4385300">
                  <a:extLst>
                    <a:ext uri="{9D8B030D-6E8A-4147-A177-3AD203B41FA5}">
                      <a16:colId xmlns:a16="http://schemas.microsoft.com/office/drawing/2014/main" val="133495845"/>
                    </a:ext>
                  </a:extLst>
                </a:gridCol>
                <a:gridCol w="3013288">
                  <a:extLst>
                    <a:ext uri="{9D8B030D-6E8A-4147-A177-3AD203B41FA5}">
                      <a16:colId xmlns:a16="http://schemas.microsoft.com/office/drawing/2014/main" val="732825921"/>
                    </a:ext>
                  </a:extLst>
                </a:gridCol>
              </a:tblGrid>
              <a:tr h="160760">
                <a:tc>
                  <a:txBody>
                    <a:bodyPr/>
                    <a:lstStyle/>
                    <a:p>
                      <a:pPr algn="ctr">
                        <a:lnSpc>
                          <a:spcPct val="115000"/>
                        </a:lnSpc>
                        <a:spcAft>
                          <a:spcPts val="1000"/>
                        </a:spcAft>
                      </a:pPr>
                      <a:r>
                        <a:rPr lang="en-GB" sz="900" b="1" dirty="0">
                          <a:effectLst/>
                          <a:latin typeface="Arial" panose="020B0604020202020204" pitchFamily="34" charset="0"/>
                          <a:ea typeface="Calibri" panose="020F0502020204030204" pitchFamily="34" charset="0"/>
                          <a:cs typeface="Times New Roman" panose="02020603050405020304" pitchFamily="18" charset="0"/>
                        </a:rPr>
                        <a:t>Highways </a:t>
                      </a:r>
                      <a:r>
                        <a:rPr lang="en-GB" sz="9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England Safety Alert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1000"/>
                        </a:spcAft>
                      </a:pPr>
                      <a:r>
                        <a:rPr lang="en-GB" sz="9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Topic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tc>
                  <a:txBody>
                    <a:bodyPr/>
                    <a:lstStyle/>
                    <a:p>
                      <a:pPr algn="ctr">
                        <a:lnSpc>
                          <a:spcPct val="115000"/>
                        </a:lnSpc>
                        <a:spcAft>
                          <a:spcPts val="1000"/>
                        </a:spcAft>
                      </a:pPr>
                      <a:r>
                        <a:rPr lang="en-GB" sz="9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Date Received</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65D"/>
                    </a:solidFill>
                  </a:tcPr>
                </a:tc>
                <a:extLst>
                  <a:ext uri="{0D108BD9-81ED-4DB2-BD59-A6C34878D82A}">
                    <a16:rowId xmlns:a16="http://schemas.microsoft.com/office/drawing/2014/main" val="304931247"/>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HEi238</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Overturned Dumper</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11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515319"/>
                  </a:ext>
                </a:extLst>
              </a:tr>
              <a:tr h="160760">
                <a:tc>
                  <a:txBody>
                    <a:bodyPr/>
                    <a:lstStyle/>
                    <a:p>
                      <a:pPr algn="ctr">
                        <a:lnSpc>
                          <a:spcPct val="115000"/>
                        </a:lnSpc>
                        <a:spcAft>
                          <a:spcPts val="1000"/>
                        </a:spcAft>
                      </a:pPr>
                      <a:r>
                        <a:rPr lang="en-GB" sz="900">
                          <a:effectLst/>
                          <a:latin typeface="Arial" panose="020B0604020202020204" pitchFamily="34" charset="0"/>
                          <a:ea typeface="Calibri" panose="020F0502020204030204" pitchFamily="34" charset="0"/>
                          <a:cs typeface="Arial" panose="020B0604020202020204" pitchFamily="34" charset="0"/>
                        </a:rPr>
                        <a:t>HEi239</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a:effectLst/>
                          <a:latin typeface="Arial" panose="020B0604020202020204" pitchFamily="34" charset="0"/>
                          <a:ea typeface="Calibri" panose="020F0502020204030204" pitchFamily="34" charset="0"/>
                          <a:cs typeface="Arial" panose="020B0604020202020204" pitchFamily="34" charset="0"/>
                        </a:rPr>
                        <a:t>Unsafe Position of Worker Alongside Live Traffic</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12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8159323"/>
                  </a:ext>
                </a:extLst>
              </a:tr>
              <a:tr h="160760">
                <a:tc>
                  <a:txBody>
                    <a:bodyPr/>
                    <a:lstStyle/>
                    <a:p>
                      <a:pPr algn="ctr">
                        <a:lnSpc>
                          <a:spcPct val="115000"/>
                        </a:lnSpc>
                        <a:spcAft>
                          <a:spcPts val="1000"/>
                        </a:spcAft>
                      </a:pPr>
                      <a:r>
                        <a:rPr lang="en-GB" sz="900">
                          <a:effectLst/>
                          <a:latin typeface="Arial" panose="020B0604020202020204" pitchFamily="34" charset="0"/>
                          <a:ea typeface="Calibri" panose="020F0502020204030204" pitchFamily="34" charset="0"/>
                          <a:cs typeface="Arial" panose="020B0604020202020204" pitchFamily="34" charset="0"/>
                        </a:rPr>
                        <a:t>HEi240</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Tailgating</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12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8287946"/>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Contact with Overhead Line Equipment</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20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2317142"/>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HEi242</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Plant Immobilisation</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20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834495"/>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HEi243</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Stihl Saw Blade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26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1079449"/>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HEi244</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Portal Gantry Sign Support Connections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26 May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409844"/>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HEi245</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Vehicle Immobilisation </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01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561487"/>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HEi246</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Road Traffic Incident</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04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6128552"/>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HEi247</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Sharps Sticking Upright</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07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4668937"/>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HEi248</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Refuelling Activities and Risk of Fire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14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287896"/>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HEi249</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Tensioned VRS – Potential for Injury if Persons not Competent to Dismantle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14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179673"/>
                  </a:ext>
                </a:extLst>
              </a:tr>
              <a:tr h="82487">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HEi250</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Mobile Phone and Seat Belts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15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79878"/>
                  </a:ext>
                </a:extLst>
              </a:tr>
              <a:tr h="0">
                <a:tc>
                  <a:txBody>
                    <a:bodyPr/>
                    <a:lstStyle/>
                    <a:p>
                      <a:pPr algn="ctr">
                        <a:lnSpc>
                          <a:spcPct val="100000"/>
                        </a:lnSpc>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HEi251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Fatality of an Independent Connections Provider Operative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n-GB" sz="900" dirty="0">
                          <a:effectLst/>
                          <a:latin typeface="Arial" panose="020B0604020202020204" pitchFamily="34" charset="0"/>
                          <a:ea typeface="Calibri" panose="020F0502020204030204" pitchFamily="34" charset="0"/>
                          <a:cs typeface="Arial" panose="020B0604020202020204" pitchFamily="34" charset="0"/>
                        </a:rPr>
                        <a:t>15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2966315"/>
                  </a:ext>
                </a:extLst>
              </a:tr>
              <a:tr h="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HEi252</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Roller Emergency </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16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1648582"/>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HEi253</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Items Left in Verges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18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259136"/>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HEi254</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Incident Involving Overhead Assets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18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721128"/>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HEi255</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Faulty DNO Cabinet</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24 June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095821"/>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HEi257</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54" rtl="0" eaLnBrk="1" fontAlgn="auto" latinLnBrk="0" hangingPunct="1">
                        <a:lnSpc>
                          <a:spcPct val="115000"/>
                        </a:lnSpc>
                        <a:spcBef>
                          <a:spcPts val="0"/>
                        </a:spcBef>
                        <a:spcAft>
                          <a:spcPts val="1000"/>
                        </a:spcAft>
                        <a:buClrTx/>
                        <a:buSzTx/>
                        <a:buFontTx/>
                        <a:buNone/>
                        <a:tabLst/>
                        <a:defRPr/>
                      </a:pPr>
                      <a:r>
                        <a:rPr lang="en-GB" sz="900" dirty="0">
                          <a:effectLst/>
                          <a:latin typeface="Arial" panose="020B0604020202020204" pitchFamily="34" charset="0"/>
                          <a:ea typeface="Calibri" panose="020F0502020204030204" pitchFamily="34" charset="0"/>
                          <a:cs typeface="Arial" panose="020B0604020202020204" pitchFamily="34" charset="0"/>
                        </a:rPr>
                        <a:t>Lorry Driver Near Miss – Head Stuck Under Tipper Body</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09 July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8854463"/>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HEi258</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354" rtl="0" eaLnBrk="1" fontAlgn="auto" latinLnBrk="0" hangingPunct="1">
                        <a:lnSpc>
                          <a:spcPct val="115000"/>
                        </a:lnSpc>
                        <a:spcBef>
                          <a:spcPts val="0"/>
                        </a:spcBef>
                        <a:spcAft>
                          <a:spcPts val="1000"/>
                        </a:spcAft>
                        <a:buClrTx/>
                        <a:buSzTx/>
                        <a:buFontTx/>
                        <a:buNone/>
                        <a:tabLst/>
                        <a:defRPr/>
                      </a:pPr>
                      <a:r>
                        <a:rPr lang="en-GB" sz="900" dirty="0">
                          <a:effectLst/>
                          <a:latin typeface="Arial" panose="020B0604020202020204" pitchFamily="34" charset="0"/>
                          <a:ea typeface="Calibri" panose="020F0502020204030204" pitchFamily="34" charset="0"/>
                          <a:cs typeface="Arial" panose="020B0604020202020204" pitchFamily="34" charset="0"/>
                        </a:rPr>
                        <a:t>Fractured Ankle Injury</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13 July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2676981"/>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HEi259</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Early Release of a Rolling Road Block</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15 July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127875"/>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HEi260</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Extreme Heat Warning</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20 July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8264521"/>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HEi261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Vehicle Windscreen Damage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26 July2021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2802019"/>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HEi262</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Angle Grinder Chainsaw Discs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27 July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4579727"/>
                  </a:ext>
                </a:extLst>
              </a:tr>
              <a:tr h="160760">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HEi263</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Duct Bracket Failure</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6 Aug 2021</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8354752"/>
                  </a:ext>
                </a:extLst>
              </a:tr>
              <a:tr h="160760">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HEi264</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Unsafe Manhole Cover</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12 Aug 2021</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047697"/>
                  </a:ext>
                </a:extLst>
              </a:tr>
              <a:tr h="160760">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HEi266</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Failure of High Access Equipment</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24 Aug 2021</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6051598"/>
                  </a:ext>
                </a:extLst>
              </a:tr>
              <a:tr h="160760">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HEi267</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latin typeface="Arial" panose="020B0604020202020204" pitchFamily="34" charset="0"/>
                          <a:ea typeface="Calibri" panose="020F0502020204030204" pitchFamily="34" charset="0"/>
                          <a:cs typeface="Arial" panose="020B0604020202020204" pitchFamily="34" charset="0"/>
                        </a:rPr>
                        <a:t>Tree Shears and Grapple Saws</a:t>
                      </a: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900" dirty="0">
                          <a:effectLst/>
                          <a:highlight>
                            <a:srgbClr val="FFFF00"/>
                          </a:highlight>
                          <a:latin typeface="Arial" panose="020B0604020202020204" pitchFamily="34" charset="0"/>
                          <a:ea typeface="Calibri" panose="020F0502020204030204" pitchFamily="34" charset="0"/>
                          <a:cs typeface="Arial" panose="020B0604020202020204" pitchFamily="34" charset="0"/>
                        </a:rPr>
                        <a:t>25 Aug 2021</a:t>
                      </a: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64593" marR="645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5466618"/>
                  </a:ext>
                </a:extLst>
              </a:tr>
            </a:tbl>
          </a:graphicData>
        </a:graphic>
      </p:graphicFrame>
    </p:spTree>
    <p:extLst>
      <p:ext uri="{BB962C8B-B14F-4D97-AF65-F5344CB8AC3E}">
        <p14:creationId xmlns:p14="http://schemas.microsoft.com/office/powerpoint/2010/main" val="3797457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58445" y="627300"/>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highlight>
                  <a:srgbClr val="FF0000"/>
                </a:highlight>
                <a:uLnTx/>
                <a:uFillTx/>
                <a:latin typeface="Arial"/>
                <a:ea typeface="+mj-ea"/>
                <a:cs typeface="+mj-cs"/>
              </a:rPr>
              <a:t>Categorising – Safety Alerts</a:t>
            </a:r>
            <a:endParaRPr kumimoji="0" lang="en-GB" sz="1400" b="1" i="0" u="none" strike="noStrike" kern="1200" cap="none" spc="0" normalizeH="0" baseline="0" noProof="0" dirty="0">
              <a:ln>
                <a:noFill/>
              </a:ln>
              <a:solidFill>
                <a:schemeClr val="tx1"/>
              </a:solidFill>
              <a:effectLst/>
              <a:highlight>
                <a:srgbClr val="FF0000"/>
              </a:highlight>
              <a:uLnTx/>
              <a:uFillTx/>
              <a:latin typeface="Arial"/>
              <a:ea typeface="+mj-ea"/>
              <a:cs typeface="+mj-cs"/>
            </a:endParaRPr>
          </a:p>
        </p:txBody>
      </p:sp>
      <p:pic>
        <p:nvPicPr>
          <p:cNvPr id="5" name="Picture 4">
            <a:extLst>
              <a:ext uri="{FF2B5EF4-FFF2-40B4-BE49-F238E27FC236}">
                <a16:creationId xmlns:a16="http://schemas.microsoft.com/office/drawing/2014/main" id="{DA8C166F-C853-405D-A3DD-12848AE0299C}"/>
              </a:ext>
            </a:extLst>
          </p:cNvPr>
          <p:cNvPicPr>
            <a:picLocks noChangeAspect="1"/>
          </p:cNvPicPr>
          <p:nvPr/>
        </p:nvPicPr>
        <p:blipFill>
          <a:blip r:embed="rId2"/>
          <a:stretch>
            <a:fillRect/>
          </a:stretch>
        </p:blipFill>
        <p:spPr>
          <a:xfrm>
            <a:off x="295275" y="1287459"/>
            <a:ext cx="11601450" cy="2757548"/>
          </a:xfrm>
          <a:prstGeom prst="rect">
            <a:avLst/>
          </a:prstGeom>
        </p:spPr>
      </p:pic>
      <p:pic>
        <p:nvPicPr>
          <p:cNvPr id="8" name="Picture 7">
            <a:extLst>
              <a:ext uri="{FF2B5EF4-FFF2-40B4-BE49-F238E27FC236}">
                <a16:creationId xmlns:a16="http://schemas.microsoft.com/office/drawing/2014/main" id="{7BBDE3D5-A977-4C4C-AD70-647988912B22}"/>
              </a:ext>
            </a:extLst>
          </p:cNvPr>
          <p:cNvPicPr>
            <a:picLocks noChangeAspect="1"/>
          </p:cNvPicPr>
          <p:nvPr/>
        </p:nvPicPr>
        <p:blipFill>
          <a:blip r:embed="rId3"/>
          <a:stretch>
            <a:fillRect/>
          </a:stretch>
        </p:blipFill>
        <p:spPr>
          <a:xfrm>
            <a:off x="295275" y="4157662"/>
            <a:ext cx="3162300" cy="2238375"/>
          </a:xfrm>
          <a:prstGeom prst="rect">
            <a:avLst/>
          </a:prstGeom>
        </p:spPr>
      </p:pic>
    </p:spTree>
    <p:extLst>
      <p:ext uri="{BB962C8B-B14F-4D97-AF65-F5344CB8AC3E}">
        <p14:creationId xmlns:p14="http://schemas.microsoft.com/office/powerpoint/2010/main" val="362818397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5" name="Content Placeholder 13">
            <a:extLst>
              <a:ext uri="{FF2B5EF4-FFF2-40B4-BE49-F238E27FC236}">
                <a16:creationId xmlns:a16="http://schemas.microsoft.com/office/drawing/2014/main" id="{6BE693A1-39FB-469F-839B-860A85FB8809}"/>
              </a:ext>
            </a:extLst>
          </p:cNvPr>
          <p:cNvSpPr>
            <a:spLocks noGrp="1"/>
          </p:cNvSpPr>
          <p:nvPr>
            <p:ph idx="1"/>
          </p:nvPr>
        </p:nvSpPr>
        <p:spPr>
          <a:xfrm>
            <a:off x="550863" y="1193800"/>
            <a:ext cx="11090275" cy="5359400"/>
          </a:xfrm>
        </p:spPr>
        <p:txBody>
          <a:bodyPr>
            <a:normAutofit/>
          </a:bodyPr>
          <a:lstStyle/>
          <a:p>
            <a:pPr marL="0" indent="0">
              <a:spcBef>
                <a:spcPts val="0"/>
              </a:spcBef>
              <a:buNone/>
            </a:pPr>
            <a:r>
              <a:rPr lang="en-GB" sz="1800" b="1" dirty="0">
                <a:effectLst/>
                <a:latin typeface="Arial" panose="020B0604020202020204" pitchFamily="34" charset="0"/>
                <a:ea typeface="Calibri" panose="020F0502020204030204" pitchFamily="34" charset="0"/>
                <a:cs typeface="Arial" panose="020B0604020202020204" pitchFamily="34" charset="0"/>
              </a:rPr>
              <a:t>HEi238 - Overturned Dumper </a:t>
            </a:r>
            <a:r>
              <a:rPr lang="en-GB" sz="1800" b="1"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Link</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GB"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Lessons Learned: </a:t>
            </a:r>
          </a:p>
          <a:p>
            <a:pPr marL="0" lvl="0" indent="0" fontAlgn="ctr">
              <a:spcBef>
                <a:spcPts val="0"/>
              </a:spcBef>
              <a:buSzPts val="1000"/>
              <a:buNone/>
              <a:tabLst>
                <a:tab pos="457200" algn="l"/>
              </a:tabLst>
            </a:pPr>
            <a:r>
              <a:rPr lang="en-GB" sz="1600" dirty="0">
                <a:solidFill>
                  <a:srgbClr val="FA0000"/>
                </a:solidFill>
                <a:effectLst/>
                <a:latin typeface="Arial" panose="020B0604020202020204" pitchFamily="34" charset="0"/>
                <a:ea typeface="Calibri" panose="020F0502020204030204" pitchFamily="34" charset="0"/>
                <a:cs typeface="Arial" panose="020B0604020202020204" pitchFamily="34" charset="0"/>
              </a:rPr>
              <a:t>A dual view dumper allows driver to operate in both directions while facing forward by turning the cab round. In this case the operator shouldn't need to reverse. Several site rules appear to have been broken here. </a:t>
            </a:r>
            <a:r>
              <a:rPr lang="en-GB" sz="1600" dirty="0">
                <a:solidFill>
                  <a:srgbClr val="FA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The alert doesn't say if the driver was sacked for being over the alcohol limit. A clear breach of site rules and plant operating procedures.</a:t>
            </a:r>
            <a:endParaRPr lang="en-GB" sz="1600" dirty="0">
              <a:effectLst/>
              <a:highlight>
                <a:srgbClr val="FFFF00"/>
              </a:highlight>
              <a:latin typeface="Arial" panose="020B0604020202020204" pitchFamily="34" charset="0"/>
              <a:ea typeface="Calibri" panose="020F0502020204030204" pitchFamily="34" charset="0"/>
              <a:cs typeface="Arial" panose="020B0604020202020204" pitchFamily="34" charset="0"/>
            </a:endParaRPr>
          </a:p>
          <a:p>
            <a:pPr marL="0" lvl="0" indent="0" fontAlgn="ctr">
              <a:buSzPts val="1000"/>
              <a:buNone/>
              <a:tabLst>
                <a:tab pos="457200" algn="l"/>
              </a:tabLst>
            </a:pPr>
            <a:r>
              <a:rPr lang="en-GB" sz="1800" b="1" dirty="0">
                <a:effectLst/>
                <a:latin typeface="Arial" panose="020B0604020202020204" pitchFamily="34" charset="0"/>
                <a:ea typeface="Calibri" panose="020F0502020204030204" pitchFamily="34" charset="0"/>
                <a:cs typeface="Arial" panose="020B0604020202020204" pitchFamily="34" charset="0"/>
              </a:rPr>
              <a:t>HEi239 - Unsafe position of worker alongside live traffic</a:t>
            </a:r>
            <a:r>
              <a:rPr lang="en-GB" sz="1800" b="1" dirty="0">
                <a:latin typeface="Arial" panose="020B0604020202020204" pitchFamily="34" charset="0"/>
                <a:ea typeface="Calibri" panose="020F0502020204030204" pitchFamily="34" charset="0"/>
                <a:cs typeface="Arial" panose="020B0604020202020204" pitchFamily="34" charset="0"/>
              </a:rPr>
              <a:t>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spcBef>
                <a:spcPts val="0"/>
              </a:spcBef>
              <a:buNone/>
            </a:pPr>
            <a:r>
              <a:rPr lang="en-GB" sz="16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Lessons Learned:</a:t>
            </a:r>
          </a:p>
          <a:p>
            <a:pPr marL="0" indent="0">
              <a:spcBef>
                <a:spcPts val="0"/>
              </a:spcBef>
              <a:buNone/>
            </a:pP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There was inadequate clearance apparently, no lane closure or IPV, operative in safety zone. </a:t>
            </a:r>
          </a:p>
          <a:p>
            <a:pPr marL="0" indent="0">
              <a:spcBef>
                <a:spcPts val="0"/>
              </a:spcBef>
              <a:buNone/>
            </a:pP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No warning signs. Was he litter picking? </a:t>
            </a:r>
            <a:r>
              <a:rPr lang="en-GB" sz="1600" dirty="0">
                <a:solidFill>
                  <a:srgbClr val="FF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Is it normal practice for Arcadis or other consultants </a:t>
            </a:r>
          </a:p>
          <a:p>
            <a:pPr marL="0" indent="0">
              <a:spcBef>
                <a:spcPts val="0"/>
              </a:spcBef>
              <a:buNone/>
            </a:pPr>
            <a:r>
              <a:rPr lang="en-GB" sz="1600" dirty="0">
                <a:solidFill>
                  <a:srgbClr val="FF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to walk verges? </a:t>
            </a: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Not allowed unless sufficient clearance.  Area teams have well developed </a:t>
            </a:r>
          </a:p>
          <a:p>
            <a:pPr marL="0" indent="0">
              <a:spcBef>
                <a:spcPts val="0"/>
              </a:spcBef>
              <a:buNone/>
            </a:pP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procedures and risk assessments. Possibly someone 'having a quick look at something', but </a:t>
            </a:r>
          </a:p>
          <a:p>
            <a:pPr marL="0" indent="0">
              <a:spcBef>
                <a:spcPts val="0"/>
              </a:spcBef>
              <a:buNone/>
            </a:pP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he was observed. Cutting corners is not acceptable at any time. Familiarity with site is </a:t>
            </a:r>
          </a:p>
          <a:p>
            <a:pPr marL="0" indent="0">
              <a:spcBef>
                <a:spcPts val="0"/>
              </a:spcBef>
              <a:buNone/>
            </a:pPr>
            <a:r>
              <a:rPr lang="en-GB" sz="1600" dirty="0">
                <a:solidFill>
                  <a:srgbClr val="FF0000"/>
                </a:solidFill>
                <a:effectLst/>
                <a:latin typeface="Arial" panose="020B0604020202020204" pitchFamily="34" charset="0"/>
                <a:ea typeface="Calibri" panose="020F0502020204030204" pitchFamily="34" charset="0"/>
                <a:cs typeface="Arial" panose="020B0604020202020204" pitchFamily="34" charset="0"/>
              </a:rPr>
              <a:t>required: verges can go to nothing. </a:t>
            </a:r>
          </a:p>
        </p:txBody>
      </p:sp>
      <p:pic>
        <p:nvPicPr>
          <p:cNvPr id="7" name="Picture 6">
            <a:extLst>
              <a:ext uri="{FF2B5EF4-FFF2-40B4-BE49-F238E27FC236}">
                <a16:creationId xmlns:a16="http://schemas.microsoft.com/office/drawing/2014/main" id="{6393308C-82A9-4E8F-B139-EF1C12EC8697}"/>
              </a:ext>
            </a:extLst>
          </p:cNvPr>
          <p:cNvPicPr>
            <a:picLocks noChangeAspect="1"/>
          </p:cNvPicPr>
          <p:nvPr/>
        </p:nvPicPr>
        <p:blipFill>
          <a:blip r:embed="rId4"/>
          <a:stretch>
            <a:fillRect/>
          </a:stretch>
        </p:blipFill>
        <p:spPr>
          <a:xfrm>
            <a:off x="9160625" y="2811818"/>
            <a:ext cx="2350893" cy="2766022"/>
          </a:xfrm>
          <a:prstGeom prst="rect">
            <a:avLst/>
          </a:prstGeom>
        </p:spPr>
      </p:pic>
    </p:spTree>
    <p:extLst>
      <p:ext uri="{BB962C8B-B14F-4D97-AF65-F5344CB8AC3E}">
        <p14:creationId xmlns:p14="http://schemas.microsoft.com/office/powerpoint/2010/main" val="178409179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fontScale="92500" lnSpcReduction="2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lang="en-GB" sz="1500" b="1" dirty="0">
                <a:effectLst/>
                <a:ea typeface="Calibri" panose="020F0502020204030204" pitchFamily="34" charset="0"/>
              </a:rPr>
              <a:t>HEi240 </a:t>
            </a:r>
            <a:r>
              <a:rPr lang="en-GB" sz="1500" b="1" dirty="0">
                <a:ea typeface="Calibri" panose="020F0502020204030204" pitchFamily="34" charset="0"/>
              </a:rPr>
              <a:t>–</a:t>
            </a:r>
            <a:r>
              <a:rPr lang="en-GB" sz="1500" b="1" dirty="0">
                <a:effectLst/>
                <a:ea typeface="Calibri" panose="020F0502020204030204" pitchFamily="34" charset="0"/>
              </a:rPr>
              <a:t> Tailgating </a:t>
            </a:r>
            <a:r>
              <a:rPr kumimoji="0" lang="en-GB" sz="16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en-GB" sz="1500" b="1" dirty="0">
                <a:solidFill>
                  <a:srgbClr val="FF0000"/>
                </a:solidFill>
                <a:effectLst/>
                <a:ea typeface="Calibri" panose="020F0502020204030204" pitchFamily="34" charset="0"/>
              </a:rPr>
              <a:t>Lessons Learned:</a:t>
            </a:r>
            <a:endParaRPr lang="en-GB" sz="1500" dirty="0">
              <a:effectLst/>
              <a:ea typeface="Calibri" panose="020F0502020204030204" pitchFamily="34" charset="0"/>
            </a:endParaRPr>
          </a:p>
          <a:p>
            <a:pPr marL="0" indent="0">
              <a:spcBef>
                <a:spcPts val="0"/>
              </a:spcBef>
              <a:buNone/>
            </a:pPr>
            <a:r>
              <a:rPr lang="en-GB" sz="1600" dirty="0">
                <a:solidFill>
                  <a:srgbClr val="FF0000"/>
                </a:solidFill>
                <a:effectLst/>
                <a:ea typeface="Calibri" panose="020F0502020204030204" pitchFamily="34" charset="0"/>
              </a:rPr>
              <a:t>This does not relate to a specific incident but is for information only, to make people aware HE are trialling tailgating detection technology. Whereas weaving and undertaking tend to take place at certain locations where there are a large number of lanes and/or lane gain/lane drops, tailgating can occur anywhere on the network and is more of a driver behaviour issue. Chevrons painted on the road can be a possible design solution in certain locations where tailgating is perceived as an issue. Compliance can be hit or miss though when traffic volumes are high. </a:t>
            </a:r>
          </a:p>
          <a:p>
            <a:pPr marL="0" indent="0">
              <a:spcBef>
                <a:spcPts val="0"/>
              </a:spcBef>
              <a:buNone/>
            </a:pPr>
            <a:endParaRPr lang="en-GB" sz="1600" dirty="0">
              <a:solidFill>
                <a:srgbClr val="FF0000"/>
              </a:solidFill>
              <a:effectLst/>
              <a:ea typeface="Calibri" panose="020F0502020204030204" pitchFamily="34" charset="0"/>
            </a:endParaRPr>
          </a:p>
          <a:p>
            <a:pPr marL="0" indent="0">
              <a:lnSpc>
                <a:spcPct val="120000"/>
              </a:lnSpc>
              <a:spcBef>
                <a:spcPts val="0"/>
              </a:spcBef>
              <a:buNone/>
            </a:pPr>
            <a:r>
              <a:rPr lang="en-GB" sz="1600" b="1" dirty="0">
                <a:effectLst/>
                <a:ea typeface="Calibri" panose="020F0502020204030204" pitchFamily="34" charset="0"/>
              </a:rPr>
              <a:t>HEi242 – Plant Immobilisation </a:t>
            </a:r>
            <a:r>
              <a:rPr lang="en-GB" sz="1600" b="1" u="sng" dirty="0">
                <a:solidFill>
                  <a:srgbClr val="0563C1"/>
                </a:solidFill>
                <a:effectLst/>
                <a:ea typeface="Calibri" panose="020F0502020204030204" pitchFamily="34" charset="0"/>
                <a:hlinkClick r:id="rId3"/>
              </a:rPr>
              <a:t>Link</a:t>
            </a:r>
            <a:endParaRPr lang="en-GB" sz="1600" dirty="0">
              <a:effectLst/>
              <a:ea typeface="Calibri" panose="020F0502020204030204" pitchFamily="34" charset="0"/>
            </a:endParaRPr>
          </a:p>
          <a:p>
            <a:pPr marL="0" indent="0" fontAlgn="ctr">
              <a:lnSpc>
                <a:spcPct val="120000"/>
              </a:lnSpc>
              <a:spcBef>
                <a:spcPts val="0"/>
              </a:spcBef>
              <a:buNone/>
            </a:pPr>
            <a:r>
              <a:rPr lang="en-GB" sz="1600" b="1" dirty="0">
                <a:solidFill>
                  <a:srgbClr val="FF0000"/>
                </a:solidFill>
                <a:effectLst/>
                <a:ea typeface="Calibri" panose="020F0502020204030204" pitchFamily="34" charset="0"/>
              </a:rPr>
              <a:t>Lessons Learned:</a:t>
            </a:r>
            <a:endParaRPr lang="en-GB" sz="1600" dirty="0">
              <a:effectLst/>
              <a:ea typeface="Calibri" panose="020F0502020204030204" pitchFamily="34" charset="0"/>
            </a:endParaRPr>
          </a:p>
          <a:p>
            <a:pPr marL="0" indent="0">
              <a:spcBef>
                <a:spcPts val="0"/>
              </a:spcBef>
              <a:buNone/>
            </a:pPr>
            <a:r>
              <a:rPr lang="en-GB" sz="1600" dirty="0">
                <a:solidFill>
                  <a:srgbClr val="FA0000"/>
                </a:solidFill>
                <a:effectLst/>
                <a:highlight>
                  <a:srgbClr val="FFFF00"/>
                </a:highlight>
                <a:ea typeface="Calibri" panose="020F0502020204030204" pitchFamily="34" charset="0"/>
              </a:rPr>
              <a:t>There have been a number of issues around poor compliance with rules of operation concerning plant</a:t>
            </a:r>
            <a:r>
              <a:rPr lang="en-GB" sz="1600" dirty="0">
                <a:solidFill>
                  <a:srgbClr val="FA0000"/>
                </a:solidFill>
                <a:effectLst/>
                <a:ea typeface="Calibri" panose="020F0502020204030204" pitchFamily="34" charset="0"/>
              </a:rPr>
              <a:t>: leaving keys in or plant switched on when the plant operator dismounts. In this case the operator moved the tracking control lever from outside the cab but moved it in the wrong direction. From the point of view of plant design there should have been a safety feature to avoid this happening when there's no weight on the driver's seat. (Plant operators can override these sometimes, although this is a breach of HSWA). This incident would probably not have been possible with a larger item of plant.</a:t>
            </a:r>
          </a:p>
          <a:p>
            <a:pPr marL="0" indent="0">
              <a:spcBef>
                <a:spcPts val="0"/>
              </a:spcBef>
              <a:buNone/>
            </a:pPr>
            <a:endParaRPr lang="en-GB" sz="1600" dirty="0">
              <a:solidFill>
                <a:srgbClr val="FA0000"/>
              </a:solidFill>
              <a:effectLst/>
              <a:ea typeface="Calibri" panose="020F0502020204030204" pitchFamily="34" charset="0"/>
            </a:endParaRPr>
          </a:p>
          <a:p>
            <a:pPr marL="0" indent="0">
              <a:lnSpc>
                <a:spcPct val="120000"/>
              </a:lnSpc>
              <a:spcBef>
                <a:spcPts val="0"/>
              </a:spcBef>
              <a:buNone/>
            </a:pPr>
            <a:r>
              <a:rPr lang="en-GB" sz="1600" b="1" dirty="0">
                <a:effectLst/>
                <a:ea typeface="Calibri" panose="020F0502020204030204" pitchFamily="34" charset="0"/>
              </a:rPr>
              <a:t>HEi243 - Stihl Saw Blade </a:t>
            </a:r>
            <a:r>
              <a:rPr lang="en-GB" sz="1600" b="1" dirty="0">
                <a:effectLst/>
                <a:ea typeface="Calibri" panose="020F0502020204030204" pitchFamily="34" charset="0"/>
                <a:hlinkClick r:id="rId4"/>
              </a:rPr>
              <a:t>L</a:t>
            </a:r>
            <a:r>
              <a:rPr kumimoji="0" lang="en-GB" sz="1600" b="1" i="0" u="sng" strike="noStrike" kern="1200" cap="none" spc="0" normalizeH="0" baseline="0" noProof="0" dirty="0">
                <a:ln>
                  <a:noFill/>
                </a:ln>
                <a:solidFill>
                  <a:srgbClr val="0563C1"/>
                </a:solidFill>
                <a:effectLst/>
                <a:uLnTx/>
                <a:uFillTx/>
                <a:ea typeface="Calibri" panose="020F0502020204030204" pitchFamily="34" charset="0"/>
                <a:hlinkClick r:id="rId4"/>
              </a:rPr>
              <a:t>ink</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indent="0">
              <a:lnSpc>
                <a:spcPct val="110000"/>
              </a:lnSpc>
              <a:spcBef>
                <a:spcPts val="0"/>
              </a:spcBef>
              <a:buNone/>
            </a:pPr>
            <a:r>
              <a:rPr lang="en-GB" sz="1600" b="1" dirty="0">
                <a:solidFill>
                  <a:srgbClr val="FF0000"/>
                </a:solidFill>
                <a:effectLst/>
                <a:ea typeface="Calibri" panose="020F0502020204030204" pitchFamily="34" charset="0"/>
              </a:rPr>
              <a:t>Lessons Learned:</a:t>
            </a:r>
            <a:endParaRPr lang="en-GB" sz="1600" dirty="0">
              <a:effectLst/>
              <a:ea typeface="Calibri" panose="020F0502020204030204" pitchFamily="34" charset="0"/>
            </a:endParaRPr>
          </a:p>
          <a:p>
            <a:pPr marL="0" indent="0">
              <a:lnSpc>
                <a:spcPct val="110000"/>
              </a:lnSpc>
              <a:spcBef>
                <a:spcPts val="0"/>
              </a:spcBef>
              <a:buNone/>
            </a:pPr>
            <a:r>
              <a:rPr lang="en-GB" sz="1600" dirty="0">
                <a:solidFill>
                  <a:srgbClr val="FF0000"/>
                </a:solidFill>
                <a:effectLst/>
                <a:ea typeface="Calibri" panose="020F0502020204030204" pitchFamily="34" charset="0"/>
              </a:rPr>
              <a:t>Was there a cut off mechanism on the saw? Even then there would probably still have been a time lag before the cut off stopped the saw from rotating; it would have continued to have  momentum  when it hit the operative in the face. The operative should have been wearing a mask and goggles. It is not clear from the alert what PPE was being worn. Did the operative pull the saw towards himself to free it when it jammed?  </a:t>
            </a:r>
            <a:r>
              <a:rPr lang="en-GB" sz="1600" dirty="0">
                <a:solidFill>
                  <a:srgbClr val="FF0000"/>
                </a:solidFill>
                <a:effectLst/>
                <a:highlight>
                  <a:srgbClr val="FFFF00"/>
                </a:highlight>
                <a:ea typeface="Calibri" panose="020F0502020204030204" pitchFamily="34" charset="0"/>
              </a:rPr>
              <a:t>Should the blade have had a protective cover in case of shattered blades or debris/ dust? More information is needed to identify the primary cause(s). Had the guard been removed or was it incorrectly adjusted? </a:t>
            </a:r>
            <a:endParaRPr lang="en-GB" sz="1200" dirty="0">
              <a:highlight>
                <a:srgbClr val="FFFF00"/>
              </a:highlight>
            </a:endParaRPr>
          </a:p>
          <a:p>
            <a:pPr marL="0" indent="0">
              <a:spcBef>
                <a:spcPts val="0"/>
              </a:spcBef>
              <a:buNone/>
            </a:pPr>
            <a:endParaRPr lang="en-GB" sz="1600" dirty="0">
              <a:solidFill>
                <a:srgbClr val="FA0000"/>
              </a:solidFill>
              <a:effectLst/>
              <a:ea typeface="Calibri" panose="020F0502020204030204" pitchFamily="34" charset="0"/>
            </a:endParaRPr>
          </a:p>
          <a:p>
            <a:pPr marL="0" indent="0">
              <a:spcBef>
                <a:spcPts val="0"/>
              </a:spcBef>
              <a:buNone/>
            </a:pPr>
            <a:endParaRPr lang="en-GB" sz="1500" b="1" dirty="0">
              <a:effectLst/>
              <a:ea typeface="Calibri" panose="020F0502020204030204" pitchFamily="34" charset="0"/>
            </a:endParaRPr>
          </a:p>
        </p:txBody>
      </p:sp>
    </p:spTree>
    <p:extLst>
      <p:ext uri="{BB962C8B-B14F-4D97-AF65-F5344CB8AC3E}">
        <p14:creationId xmlns:p14="http://schemas.microsoft.com/office/powerpoint/2010/main" val="387846089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4"/>
            <a:ext cx="10967939" cy="5387167"/>
          </a:xfrm>
          <a:prstGeom prst="rect">
            <a:avLst/>
          </a:prstGeom>
        </p:spPr>
        <p:txBody>
          <a:bodyPr>
            <a:normAutofit lnSpcReduction="1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indent="0" fontAlgn="ctr">
              <a:buNone/>
            </a:pPr>
            <a:r>
              <a:rPr lang="en-GB" sz="1800" b="1" dirty="0">
                <a:effectLst/>
                <a:ea typeface="Calibri" panose="020F0502020204030204" pitchFamily="34" charset="0"/>
              </a:rPr>
              <a:t>HEi244 - </a:t>
            </a:r>
            <a:r>
              <a:rPr lang="en-GB" sz="1800" b="1" dirty="0">
                <a:effectLst/>
                <a:latin typeface="Calibri" panose="020F0502020204030204" pitchFamily="34" charset="0"/>
                <a:ea typeface="Calibri" panose="020F0502020204030204" pitchFamily="34" charset="0"/>
              </a:rPr>
              <a:t>Portal Gantry Loose Sign Support Connections </a:t>
            </a:r>
            <a:r>
              <a:rPr lang="en-GB" sz="1800" b="1" u="sng" dirty="0">
                <a:solidFill>
                  <a:srgbClr val="0563C1"/>
                </a:solidFill>
                <a:effectLst/>
                <a:ea typeface="Calibri" panose="020F0502020204030204" pitchFamily="34" charset="0"/>
                <a:hlinkClick r:id="rId2"/>
              </a:rPr>
              <a:t>Link</a:t>
            </a:r>
            <a:endParaRPr lang="en-GB" sz="1800" dirty="0">
              <a:effectLst/>
              <a:ea typeface="Calibri" panose="020F0502020204030204" pitchFamily="34" charset="0"/>
            </a:endParaRPr>
          </a:p>
          <a:p>
            <a:pPr marL="0" indent="0">
              <a:lnSpc>
                <a:spcPct val="120000"/>
              </a:lnSpc>
              <a:spcBef>
                <a:spcPts val="0"/>
              </a:spcBef>
              <a:buNone/>
            </a:pPr>
            <a:r>
              <a:rPr lang="en-GB" sz="1800" b="1" dirty="0">
                <a:solidFill>
                  <a:srgbClr val="FF0000"/>
                </a:solidFill>
                <a:effectLst/>
                <a:ea typeface="Calibri" panose="020F0502020204030204" pitchFamily="34" charset="0"/>
              </a:rPr>
              <a:t>Lessons Learned:</a:t>
            </a:r>
            <a:endParaRPr lang="en-GB" sz="1800" dirty="0">
              <a:effectLst/>
              <a:ea typeface="Calibri" panose="020F0502020204030204" pitchFamily="34" charset="0"/>
            </a:endParaRPr>
          </a:p>
          <a:p>
            <a:pPr marL="0" indent="0">
              <a:spcBef>
                <a:spcPts val="0"/>
              </a:spcBef>
              <a:buNone/>
            </a:pPr>
            <a:r>
              <a:rPr lang="en-GB" sz="1600" dirty="0">
                <a:solidFill>
                  <a:srgbClr val="FA0000"/>
                </a:solidFill>
                <a:effectLst/>
                <a:ea typeface="Calibri" panose="020F0502020204030204" pitchFamily="34" charset="0"/>
              </a:rPr>
              <a:t>There would appear to be a number of causes here. High strength friction grip (HSFG) bolts should have been used: these should be torqued  to a prescribed level using  load indicating washers or a calibrated torque wrench. In that case the bolts would not have come loose or undone. The bolts were too short; there should be 2-3 threads visible at the end at least, not 1 full thread protruding as stated in the safety alert. </a:t>
            </a:r>
            <a:r>
              <a:rPr lang="en-GB" sz="1600" dirty="0">
                <a:solidFill>
                  <a:srgbClr val="FA0000"/>
                </a:solidFill>
                <a:effectLst/>
                <a:highlight>
                  <a:srgbClr val="FFFF00"/>
                </a:highlight>
                <a:ea typeface="Calibri" panose="020F0502020204030204" pitchFamily="34" charset="0"/>
              </a:rPr>
              <a:t>The bolts were therefore almost certainly non-compliant with the specification: this should have been picked up if the site supervision was up to the mark.</a:t>
            </a:r>
          </a:p>
          <a:p>
            <a:pPr marL="0" indent="0">
              <a:spcBef>
                <a:spcPts val="0"/>
              </a:spcBef>
              <a:buNone/>
            </a:pPr>
            <a:endParaRPr lang="en-GB" sz="1600" dirty="0">
              <a:solidFill>
                <a:srgbClr val="FA0000"/>
              </a:solidFill>
              <a:effectLst/>
              <a:highlight>
                <a:srgbClr val="FFFF00"/>
              </a:highlight>
              <a:ea typeface="Calibri" panose="020F0502020204030204" pitchFamily="34" charset="0"/>
            </a:endParaRPr>
          </a:p>
          <a:p>
            <a:pPr marL="0" indent="0">
              <a:lnSpc>
                <a:spcPct val="120000"/>
              </a:lnSpc>
              <a:spcBef>
                <a:spcPts val="0"/>
              </a:spcBef>
              <a:buNone/>
            </a:pPr>
            <a:r>
              <a:rPr lang="en-GB" sz="1800" b="1" dirty="0">
                <a:effectLst/>
                <a:ea typeface="Calibri" panose="020F0502020204030204" pitchFamily="34" charset="0"/>
              </a:rPr>
              <a:t>HEi245 – Vehicle Immobilisation </a:t>
            </a:r>
            <a:r>
              <a:rPr lang="en-GB" sz="1800" b="1" u="sng" dirty="0">
                <a:solidFill>
                  <a:srgbClr val="0563C1"/>
                </a:solidFill>
                <a:effectLst/>
                <a:ea typeface="Calibri" panose="020F0502020204030204" pitchFamily="34" charset="0"/>
                <a:hlinkClick r:id="rId3"/>
              </a:rPr>
              <a:t>Link</a:t>
            </a:r>
            <a:endParaRPr lang="en-GB" sz="1800" dirty="0">
              <a:effectLst/>
              <a:ea typeface="Calibri" panose="020F0502020204030204" pitchFamily="34" charset="0"/>
            </a:endParaRPr>
          </a:p>
          <a:p>
            <a:pPr marL="0" indent="0" fontAlgn="ctr">
              <a:lnSpc>
                <a:spcPct val="120000"/>
              </a:lnSpc>
              <a:spcBef>
                <a:spcPts val="0"/>
              </a:spcBef>
              <a:buNone/>
            </a:pPr>
            <a:r>
              <a:rPr lang="en-GB" sz="1800" b="1" dirty="0">
                <a:solidFill>
                  <a:srgbClr val="FF0000"/>
                </a:solidFill>
                <a:effectLst/>
                <a:ea typeface="Calibri" panose="020F0502020204030204" pitchFamily="34" charset="0"/>
              </a:rPr>
              <a:t>Lessons Learned:</a:t>
            </a:r>
            <a:endParaRPr lang="en-GB" sz="1800" dirty="0">
              <a:effectLst/>
              <a:ea typeface="Calibri" panose="020F0502020204030204" pitchFamily="34" charset="0"/>
            </a:endParaRPr>
          </a:p>
          <a:p>
            <a:pPr marL="0" indent="0">
              <a:spcBef>
                <a:spcPts val="0"/>
              </a:spcBef>
              <a:buNone/>
            </a:pPr>
            <a:r>
              <a:rPr lang="en-GB" sz="1600" dirty="0">
                <a:solidFill>
                  <a:srgbClr val="FA0000"/>
                </a:solidFill>
                <a:effectLst/>
                <a:ea typeface="Calibri" panose="020F0502020204030204" pitchFamily="34" charset="0"/>
              </a:rPr>
              <a:t>This would appear to be driver error and not related at all to site activities.  Handbrake appeared to have not been engaged correctly.</a:t>
            </a:r>
          </a:p>
          <a:p>
            <a:pPr marL="0" indent="0">
              <a:spcBef>
                <a:spcPts val="0"/>
              </a:spcBef>
              <a:buNone/>
            </a:pPr>
            <a:endParaRPr lang="en-GB" sz="1700" dirty="0">
              <a:solidFill>
                <a:srgbClr val="FA0000"/>
              </a:solidFill>
              <a:effectLst/>
              <a:ea typeface="Calibri" panose="020F0502020204030204" pitchFamily="34" charset="0"/>
            </a:endParaRPr>
          </a:p>
          <a:p>
            <a:pPr marL="0" indent="0">
              <a:lnSpc>
                <a:spcPct val="120000"/>
              </a:lnSpc>
              <a:spcBef>
                <a:spcPts val="0"/>
              </a:spcBef>
              <a:buNone/>
            </a:pPr>
            <a:r>
              <a:rPr lang="en-GB" sz="1800" b="1" dirty="0">
                <a:effectLst/>
                <a:ea typeface="Calibri" panose="020F0502020204030204" pitchFamily="34" charset="0"/>
              </a:rPr>
              <a:t>HEi246 – Road Traffic Incident </a:t>
            </a:r>
            <a:r>
              <a:rPr lang="en-GB" sz="1800" b="1" u="sng" dirty="0">
                <a:solidFill>
                  <a:srgbClr val="0563C1"/>
                </a:solidFill>
                <a:effectLst/>
                <a:ea typeface="Calibri" panose="020F0502020204030204" pitchFamily="34" charset="0"/>
                <a:hlinkClick r:id="rId4"/>
              </a:rPr>
              <a:t>Link</a:t>
            </a:r>
            <a:endParaRPr lang="en-GB" sz="1800" dirty="0">
              <a:effectLst/>
              <a:ea typeface="Calibri" panose="020F0502020204030204" pitchFamily="34" charset="0"/>
            </a:endParaRPr>
          </a:p>
          <a:p>
            <a:pPr marL="0" indent="0" fontAlgn="ctr">
              <a:lnSpc>
                <a:spcPct val="120000"/>
              </a:lnSpc>
              <a:spcBef>
                <a:spcPts val="0"/>
              </a:spcBef>
              <a:buNone/>
            </a:pPr>
            <a:r>
              <a:rPr lang="en-GB" sz="1800" b="1" dirty="0">
                <a:solidFill>
                  <a:srgbClr val="FF0000"/>
                </a:solidFill>
                <a:effectLst/>
                <a:ea typeface="Calibri" panose="020F0502020204030204" pitchFamily="34" charset="0"/>
              </a:rPr>
              <a:t>Lessons Learned:</a:t>
            </a:r>
            <a:endParaRPr lang="en-GB" sz="1800" dirty="0">
              <a:effectLst/>
              <a:ea typeface="Calibri" panose="020F0502020204030204" pitchFamily="34" charset="0"/>
            </a:endParaRPr>
          </a:p>
          <a:p>
            <a:pPr marL="0" indent="0">
              <a:spcBef>
                <a:spcPts val="0"/>
              </a:spcBef>
              <a:buNone/>
            </a:pPr>
            <a:r>
              <a:rPr lang="en-GB" sz="1600" dirty="0">
                <a:solidFill>
                  <a:srgbClr val="FA0000"/>
                </a:solidFill>
                <a:effectLst/>
                <a:ea typeface="Calibri" panose="020F0502020204030204" pitchFamily="34" charset="0"/>
              </a:rPr>
              <a:t>It is difficult to see how this could have been managed differently on site due to the member of the public action. The safety alert identifies a number of actions to prevent recurrence including eliminating the risk with a road closure if possible. Site teams should always consider abnormal situations that may arise when developing risk assessments and safe systems of working.</a:t>
            </a:r>
            <a:endParaRPr lang="en-GB" sz="1600" dirty="0">
              <a:effectLst/>
              <a:ea typeface="Calibri" panose="020F0502020204030204" pitchFamily="34" charset="0"/>
            </a:endParaRPr>
          </a:p>
          <a:p>
            <a:pPr marL="0" indent="0">
              <a:spcBef>
                <a:spcPts val="0"/>
              </a:spcBef>
              <a:buNone/>
            </a:pPr>
            <a:endParaRPr kumimoji="0" lang="en-GB" sz="28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39271288"/>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fontScale="92500" lnSpcReduction="1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indent="0">
              <a:lnSpc>
                <a:spcPct val="120000"/>
              </a:lnSpc>
              <a:spcBef>
                <a:spcPts val="0"/>
              </a:spcBef>
              <a:buNone/>
              <a:tabLst>
                <a:tab pos="361950" algn="l"/>
              </a:tabLst>
            </a:pPr>
            <a:r>
              <a:rPr lang="en-GB" sz="1700" b="1" dirty="0">
                <a:solidFill>
                  <a:schemeClr val="tx1"/>
                </a:solidFill>
                <a:effectLst/>
                <a:ea typeface="Calibri" panose="020F0502020204030204" pitchFamily="34" charset="0"/>
              </a:rPr>
              <a:t>HEi247 </a:t>
            </a:r>
            <a:r>
              <a:rPr lang="en-GB" sz="1700" b="1" dirty="0">
                <a:solidFill>
                  <a:schemeClr val="tx1"/>
                </a:solidFill>
                <a:ea typeface="Calibri" panose="020F0502020204030204" pitchFamily="34" charset="0"/>
              </a:rPr>
              <a:t>–</a:t>
            </a:r>
            <a:r>
              <a:rPr lang="en-GB" sz="1700" b="1" dirty="0">
                <a:solidFill>
                  <a:schemeClr val="tx1"/>
                </a:solidFill>
                <a:effectLst/>
                <a:ea typeface="Calibri" panose="020F0502020204030204" pitchFamily="34" charset="0"/>
              </a:rPr>
              <a:t> Sharps Sticking Upright </a:t>
            </a:r>
            <a:r>
              <a:rPr lang="en-GB" sz="1700" b="1" dirty="0">
                <a:solidFill>
                  <a:schemeClr val="tx1"/>
                </a:solidFill>
                <a:effectLst/>
                <a:ea typeface="Calibri" panose="020F0502020204030204" pitchFamily="34" charset="0"/>
                <a:hlinkClick r:id="rId2"/>
              </a:rPr>
              <a:t>Link</a:t>
            </a:r>
            <a:endParaRPr lang="en-GB" sz="1700" b="1" dirty="0">
              <a:solidFill>
                <a:schemeClr val="tx1"/>
              </a:solidFill>
              <a:effectLst/>
              <a:ea typeface="Calibri" panose="020F0502020204030204" pitchFamily="34" charset="0"/>
            </a:endParaRPr>
          </a:p>
          <a:p>
            <a:pPr marL="0" indent="0">
              <a:lnSpc>
                <a:spcPct val="120000"/>
              </a:lnSpc>
              <a:spcBef>
                <a:spcPts val="0"/>
              </a:spcBef>
              <a:buNone/>
              <a:tabLst>
                <a:tab pos="361950" algn="l"/>
              </a:tabLst>
            </a:pPr>
            <a:r>
              <a:rPr lang="en-GB" sz="1700" b="1" dirty="0">
                <a:solidFill>
                  <a:srgbClr val="FF0000"/>
                </a:solidFill>
                <a:effectLst/>
                <a:ea typeface="Calibri" panose="020F0502020204030204" pitchFamily="34" charset="0"/>
              </a:rPr>
              <a:t>Lessons Learned:</a:t>
            </a:r>
          </a:p>
          <a:p>
            <a:pPr marL="0" indent="0">
              <a:spcBef>
                <a:spcPts val="0"/>
              </a:spcBef>
              <a:buNone/>
              <a:tabLst>
                <a:tab pos="361950" algn="l"/>
              </a:tabLst>
            </a:pPr>
            <a:r>
              <a:rPr lang="en-GB" sz="1700" dirty="0">
                <a:solidFill>
                  <a:srgbClr val="FF0000"/>
                </a:solidFill>
                <a:effectLst/>
                <a:ea typeface="Calibri" panose="020F0502020204030204" pitchFamily="34" charset="0"/>
              </a:rPr>
              <a:t>The issue of sharps being attached to step </a:t>
            </a:r>
            <a:r>
              <a:rPr lang="en-GB" sz="1700" dirty="0" err="1">
                <a:solidFill>
                  <a:srgbClr val="FF0000"/>
                </a:solidFill>
                <a:effectLst/>
                <a:ea typeface="Calibri" panose="020F0502020204030204" pitchFamily="34" charset="0"/>
              </a:rPr>
              <a:t>handrailings</a:t>
            </a:r>
            <a:r>
              <a:rPr lang="en-GB" sz="1700" dirty="0">
                <a:solidFill>
                  <a:srgbClr val="FF0000"/>
                </a:solidFill>
                <a:effectLst/>
                <a:ea typeface="Calibri" panose="020F0502020204030204" pitchFamily="34" charset="0"/>
              </a:rPr>
              <a:t> and similar locations with the </a:t>
            </a:r>
          </a:p>
          <a:p>
            <a:pPr marL="0" indent="0">
              <a:spcBef>
                <a:spcPts val="0"/>
              </a:spcBef>
              <a:buNone/>
              <a:tabLst>
                <a:tab pos="361950" algn="l"/>
              </a:tabLst>
            </a:pPr>
            <a:r>
              <a:rPr lang="en-GB" sz="1700" dirty="0">
                <a:solidFill>
                  <a:srgbClr val="FF0000"/>
                </a:solidFill>
                <a:effectLst/>
                <a:ea typeface="Calibri" panose="020F0502020204030204" pitchFamily="34" charset="0"/>
              </a:rPr>
              <a:t>deliberate intention of causing injury has been raised in a number of previous safety </a:t>
            </a:r>
          </a:p>
          <a:p>
            <a:pPr marL="0" indent="0">
              <a:spcBef>
                <a:spcPts val="0"/>
              </a:spcBef>
              <a:buNone/>
              <a:tabLst>
                <a:tab pos="361950" algn="l"/>
              </a:tabLst>
            </a:pPr>
            <a:r>
              <a:rPr lang="en-GB" sz="1700" dirty="0">
                <a:solidFill>
                  <a:srgbClr val="FF0000"/>
                </a:solidFill>
                <a:effectLst/>
                <a:ea typeface="Calibri" panose="020F0502020204030204" pitchFamily="34" charset="0"/>
              </a:rPr>
              <a:t>alerts: this is </a:t>
            </a:r>
            <a:r>
              <a:rPr lang="en-GB" sz="1700" dirty="0">
                <a:solidFill>
                  <a:srgbClr val="FF0000"/>
                </a:solidFill>
                <a:effectLst/>
                <a:highlight>
                  <a:srgbClr val="FFFF00"/>
                </a:highlight>
                <a:ea typeface="Calibri" panose="020F0502020204030204" pitchFamily="34" charset="0"/>
              </a:rPr>
              <a:t>something that all site staff should be aware </a:t>
            </a:r>
            <a:r>
              <a:rPr lang="en-GB" sz="1700" dirty="0">
                <a:solidFill>
                  <a:srgbClr val="FF0000"/>
                </a:solidFill>
                <a:effectLst/>
                <a:ea typeface="Calibri" panose="020F0502020204030204" pitchFamily="34" charset="0"/>
              </a:rPr>
              <a:t>of and should consider in their</a:t>
            </a:r>
          </a:p>
          <a:p>
            <a:pPr marL="0" indent="0">
              <a:spcBef>
                <a:spcPts val="0"/>
              </a:spcBef>
              <a:buNone/>
              <a:tabLst>
                <a:tab pos="361950" algn="l"/>
              </a:tabLst>
            </a:pPr>
            <a:r>
              <a:rPr lang="en-GB" sz="1700" dirty="0">
                <a:solidFill>
                  <a:srgbClr val="FF0000"/>
                </a:solidFill>
                <a:effectLst/>
                <a:ea typeface="Calibri" panose="020F0502020204030204" pitchFamily="34" charset="0"/>
              </a:rPr>
              <a:t> safe systems of work and PPE. As with HEi253, </a:t>
            </a:r>
            <a:r>
              <a:rPr lang="en-GB" sz="1700" dirty="0">
                <a:solidFill>
                  <a:srgbClr val="FF0000"/>
                </a:solidFill>
                <a:effectLst/>
                <a:highlight>
                  <a:srgbClr val="FFFF00"/>
                </a:highlight>
                <a:ea typeface="Calibri" panose="020F0502020204030204" pitchFamily="34" charset="0"/>
              </a:rPr>
              <a:t>consideration should be given to using sharps resistant (Cat 3?) protective gloves</a:t>
            </a:r>
            <a:r>
              <a:rPr lang="en-GB" sz="1700" dirty="0">
                <a:solidFill>
                  <a:srgbClr val="FF0000"/>
                </a:solidFill>
                <a:effectLst/>
                <a:ea typeface="Calibri" panose="020F0502020204030204" pitchFamily="34" charset="0"/>
              </a:rPr>
              <a:t>: the highest protection factor would be desirable, but may not be appropriate to certain tasks as they may limit finger dexterity. As such their use by vegetation clearance operatives may not be feasible.</a:t>
            </a:r>
          </a:p>
          <a:p>
            <a:pPr marL="0" indent="0">
              <a:spcBef>
                <a:spcPts val="0"/>
              </a:spcBef>
              <a:buNone/>
              <a:tabLst>
                <a:tab pos="361950" algn="l"/>
              </a:tabLst>
            </a:pPr>
            <a:endParaRPr lang="en-GB" sz="1600" dirty="0">
              <a:solidFill>
                <a:srgbClr val="FF0000"/>
              </a:solidFill>
              <a:effectLst/>
              <a:ea typeface="Calibri" panose="020F0502020204030204" pitchFamily="34" charset="0"/>
            </a:endParaRPr>
          </a:p>
          <a:p>
            <a:pPr marL="0" indent="0">
              <a:lnSpc>
                <a:spcPct val="120000"/>
              </a:lnSpc>
              <a:spcBef>
                <a:spcPts val="0"/>
              </a:spcBef>
              <a:buNone/>
              <a:tabLst>
                <a:tab pos="361950" algn="l"/>
              </a:tabLst>
            </a:pPr>
            <a:r>
              <a:rPr lang="en-GB" sz="1600" b="1" dirty="0">
                <a:effectLst/>
                <a:ea typeface="Calibri" panose="020F0502020204030204" pitchFamily="34" charset="0"/>
              </a:rPr>
              <a:t>HEi248 – Refuelling Activities and Risk of Fire </a:t>
            </a:r>
            <a:r>
              <a:rPr lang="en-GB" sz="1600" b="1" dirty="0">
                <a:effectLst/>
                <a:ea typeface="Calibri" panose="020F0502020204030204" pitchFamily="34" charset="0"/>
                <a:hlinkClick r:id="rId3"/>
              </a:rPr>
              <a:t>Link</a:t>
            </a:r>
            <a:endParaRPr lang="en-GB" sz="1600" b="1" dirty="0">
              <a:effectLst/>
              <a:ea typeface="Calibri" panose="020F0502020204030204" pitchFamily="34" charset="0"/>
            </a:endParaRPr>
          </a:p>
          <a:p>
            <a:pPr marL="0" indent="0">
              <a:lnSpc>
                <a:spcPct val="120000"/>
              </a:lnSpc>
              <a:spcBef>
                <a:spcPts val="0"/>
              </a:spcBef>
              <a:buNone/>
              <a:tabLst>
                <a:tab pos="361950" algn="l"/>
              </a:tabLst>
            </a:pPr>
            <a:r>
              <a:rPr lang="en-GB" sz="1600" b="1" dirty="0">
                <a:solidFill>
                  <a:srgbClr val="FF0000"/>
                </a:solidFill>
                <a:effectLst/>
                <a:ea typeface="Calibri" panose="020F0502020204030204" pitchFamily="34" charset="0"/>
              </a:rPr>
              <a:t>Lessons Learned:</a:t>
            </a:r>
          </a:p>
          <a:p>
            <a:pPr marL="0" indent="0">
              <a:spcBef>
                <a:spcPts val="0"/>
              </a:spcBef>
              <a:buNone/>
              <a:tabLst>
                <a:tab pos="361950" algn="l"/>
              </a:tabLst>
            </a:pPr>
            <a:r>
              <a:rPr lang="en-GB" sz="1700" dirty="0">
                <a:solidFill>
                  <a:srgbClr val="FF0000"/>
                </a:solidFill>
                <a:effectLst/>
                <a:ea typeface="Calibri" panose="020F0502020204030204" pitchFamily="34" charset="0"/>
              </a:rPr>
              <a:t>Safety alert for information only: does not relate to a specific incident on site. Points for inclusion in RAMS where appropriate.</a:t>
            </a:r>
            <a:endParaRPr lang="en-GB" sz="1700" dirty="0">
              <a:effectLst/>
              <a:ea typeface="Calibri" panose="020F0502020204030204" pitchFamily="34" charset="0"/>
            </a:endParaRPr>
          </a:p>
          <a:p>
            <a:pPr marL="85725"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HEi249 - Tensioned VRS – Potential for Injury (Competent Person)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4"/>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A key point is that </a:t>
            </a:r>
            <a:r>
              <a:rPr kumimoji="0" lang="en-GB" sz="17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VRS should only be worked on by a trained competent member of the service provider’s VRS team</a:t>
            </a:r>
            <a:r>
              <a:rPr kumimoji="0" lang="en-GB" sz="17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with a suitable safe system of work. Traffic management teams should have been well aware of this. The TM team should have called on the VRS team, or trained emergency services, to undertake this operation. </a:t>
            </a:r>
            <a:r>
              <a:rPr kumimoji="0" lang="en-GB" sz="17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The risk and requirement to use trained personnel should be shared  with relevant teams, vehicle recovery operators  and suppliers  as required. </a:t>
            </a:r>
          </a:p>
          <a:p>
            <a:pPr marL="85725"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pic>
        <p:nvPicPr>
          <p:cNvPr id="5" name="Picture 4">
            <a:extLst>
              <a:ext uri="{FF2B5EF4-FFF2-40B4-BE49-F238E27FC236}">
                <a16:creationId xmlns:a16="http://schemas.microsoft.com/office/drawing/2014/main" id="{5CCEB518-1582-4BA9-BA69-E10A1A8FC661}"/>
              </a:ext>
            </a:extLst>
          </p:cNvPr>
          <p:cNvPicPr>
            <a:picLocks noChangeAspect="1"/>
          </p:cNvPicPr>
          <p:nvPr/>
        </p:nvPicPr>
        <p:blipFill>
          <a:blip r:embed="rId5"/>
          <a:stretch>
            <a:fillRect/>
          </a:stretch>
        </p:blipFill>
        <p:spPr>
          <a:xfrm>
            <a:off x="8712513" y="1183130"/>
            <a:ext cx="1474839" cy="1292042"/>
          </a:xfrm>
          <a:prstGeom prst="rect">
            <a:avLst/>
          </a:prstGeom>
        </p:spPr>
      </p:pic>
      <p:pic>
        <p:nvPicPr>
          <p:cNvPr id="8" name="Picture 7">
            <a:extLst>
              <a:ext uri="{FF2B5EF4-FFF2-40B4-BE49-F238E27FC236}">
                <a16:creationId xmlns:a16="http://schemas.microsoft.com/office/drawing/2014/main" id="{E86AF798-B9AF-41D5-84CA-98F4A5F4ABB1}"/>
              </a:ext>
            </a:extLst>
          </p:cNvPr>
          <p:cNvPicPr>
            <a:picLocks noChangeAspect="1"/>
          </p:cNvPicPr>
          <p:nvPr/>
        </p:nvPicPr>
        <p:blipFill>
          <a:blip r:embed="rId6"/>
          <a:stretch>
            <a:fillRect/>
          </a:stretch>
        </p:blipFill>
        <p:spPr>
          <a:xfrm>
            <a:off x="10335281" y="870056"/>
            <a:ext cx="1161394" cy="1605116"/>
          </a:xfrm>
          <a:prstGeom prst="rect">
            <a:avLst/>
          </a:prstGeom>
        </p:spPr>
      </p:pic>
    </p:spTree>
    <p:extLst>
      <p:ext uri="{BB962C8B-B14F-4D97-AF65-F5344CB8AC3E}">
        <p14:creationId xmlns:p14="http://schemas.microsoft.com/office/powerpoint/2010/main" val="1576344999"/>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endPar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HEi250 – Mobile Phone &amp; Seat Belts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Safety alert for information only: this does not relate to a specific incident on site. Points are to be noted by supervisors of staff travelling to/from site, to ensure staff are adequately briefed/ aware. Mobile phone use while driving should be banned.</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8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HEi251 – Fatality of an Independent Connections Provider Operative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Had isolation procedure been followed? Why was live working being used here? Was it not possible to identify where to isolate the circuit? If so, why not? (Possibly the Health and Safety File was deficient or unavailable?) </a:t>
            </a:r>
            <a:r>
              <a:rPr kumimoji="0" lang="en-GB" sz="16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Insufficient information in the safety alert to judge</a:t>
            </a: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lang="en-GB" sz="1800" dirty="0">
              <a:solidFill>
                <a:srgbClr val="FF0000"/>
              </a:solidFill>
              <a:ea typeface="Calibri" panose="020F050202020403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6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HEi252 – Roller Emergency Stop Brake Failure</a:t>
            </a:r>
            <a:r>
              <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6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6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4"/>
              </a:rPr>
              <a:t>Link</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10000"/>
              </a:lnSpc>
              <a:spcBef>
                <a:spcPts val="0"/>
              </a:spcBef>
              <a:spcAft>
                <a:spcPts val="0"/>
              </a:spcAft>
              <a:buClr>
                <a:srgbClr val="008BCB"/>
              </a:buClr>
              <a:buSzTx/>
              <a:buFont typeface="Wingdings" panose="05000000000000000000" pitchFamily="2" charset="2"/>
              <a:buNone/>
              <a:tabLst/>
              <a:defRPr/>
            </a:pPr>
            <a:r>
              <a:rPr kumimoji="0" lang="en-GB" sz="16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A0000"/>
                </a:solidFill>
                <a:effectLst/>
                <a:uLnTx/>
                <a:uFillTx/>
                <a:latin typeface="Arial" panose="020B0604020202020204" pitchFamily="34" charset="0"/>
                <a:ea typeface="Calibri" panose="020F0502020204030204" pitchFamily="34" charset="0"/>
                <a:cs typeface="Arial" panose="020B0604020202020204" pitchFamily="34" charset="0"/>
              </a:rPr>
              <a:t>The brakes on this roller were not working, this should have been resolved before the plant was allowed to be used again. Defective maintenance routine.</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8158692"/>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b="1" dirty="0">
                <a:latin typeface="Arial" panose="020B0604020202020204" pitchFamily="34" charset="0"/>
                <a:cs typeface="Arial" panose="020B0604020202020204" pitchFamily="34" charset="0"/>
              </a:rPr>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695325" y="1171575"/>
            <a:ext cx="10967939"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kumimoji="0" lang="en-GB" sz="16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HEi253 – Items Left in Verges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2"/>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7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It would be very difficult in practice to avoid bottles and other debris in verges. Sharp resistant (Cat 3?) protective gloves are available: highest protection factor would be desirable here but this as this may limit finger dexterity it would not always used by vegetation clearance operatives. RA should determine type of gloves to be used.  </a:t>
            </a:r>
            <a:r>
              <a:rPr kumimoji="0" lang="en-GB" sz="1700" b="0" i="0" u="none" strike="noStrike" kern="1200" cap="none" spc="0" normalizeH="0" baseline="0" noProof="0" dirty="0">
                <a:ln>
                  <a:noFill/>
                </a:ln>
                <a:solidFill>
                  <a:srgbClr val="FF0000"/>
                </a:solidFill>
                <a:effectLst/>
                <a:highlight>
                  <a:srgbClr val="FFFF00"/>
                </a:highlight>
                <a:uLnTx/>
                <a:uFillTx/>
                <a:latin typeface="Arial" panose="020B0604020202020204" pitchFamily="34" charset="0"/>
                <a:ea typeface="Calibri" panose="020F0502020204030204" pitchFamily="34" charset="0"/>
                <a:cs typeface="Arial" panose="020B0604020202020204" pitchFamily="34" charset="0"/>
              </a:rPr>
              <a:t>This is relevant to environmental teams</a:t>
            </a:r>
            <a:r>
              <a:rPr kumimoji="0" lang="en-GB" sz="17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site clearance teams.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kumimoji="0" lang="en-GB" sz="1600" b="0"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 </a:t>
            </a:r>
          </a:p>
          <a:p>
            <a:pPr marL="0" marR="0" lvl="0" indent="0" algn="l" defTabSz="914354" rtl="0" eaLnBrk="1" fontAlgn="auto" latinLnBrk="0" hangingPunct="1">
              <a:lnSpc>
                <a:spcPct val="10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rPr>
              <a:t>HEi254 – Incidents Involving Overhead Assets </a:t>
            </a:r>
            <a:r>
              <a:rPr kumimoji="0" lang="en-GB" sz="18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3"/>
              </a:rPr>
              <a:t>Link</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lnSpc>
                <a:spcPct val="120000"/>
              </a:lnSpc>
              <a:spcBef>
                <a:spcPts val="0"/>
              </a:spcBef>
              <a:spcAft>
                <a:spcPts val="0"/>
              </a:spcAft>
              <a:buClr>
                <a:srgbClr val="008BCB"/>
              </a:buClr>
              <a:buSzTx/>
              <a:buFont typeface="Wingdings" panose="05000000000000000000" pitchFamily="2" charset="2"/>
              <a:buNone/>
              <a:tabLst/>
              <a:defRPr/>
            </a:pPr>
            <a:r>
              <a:rPr kumimoji="0" lang="en-GB" sz="1800" b="1" i="0" u="none" strike="noStrike" kern="1200" cap="none" spc="0" normalizeH="0" baseline="0" noProof="0" dirty="0">
                <a:ln>
                  <a:noFill/>
                </a:ln>
                <a:solidFill>
                  <a:srgbClr val="FF0000"/>
                </a:solidFill>
                <a:effectLst/>
                <a:uLnTx/>
                <a:uFillTx/>
                <a:latin typeface="Arial" panose="020B0604020202020204" pitchFamily="34" charset="0"/>
                <a:ea typeface="Calibri" panose="020F0502020204030204" pitchFamily="34" charset="0"/>
                <a:cs typeface="Arial" panose="020B0604020202020204" pitchFamily="34" charset="0"/>
              </a:rPr>
              <a:t>Lessons Learned:</a:t>
            </a:r>
            <a:endParaRPr kumimoji="0" lang="en-GB" sz="1800" b="0" i="0" u="none" strike="noStrike" kern="1200" cap="none" spc="0" normalizeH="0" baseline="0" noProof="0" dirty="0">
              <a:ln>
                <a:noFill/>
              </a:ln>
              <a:solidFill>
                <a:srgbClr val="4A4A4A"/>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r>
              <a:rPr lang="en-GB" sz="1700" dirty="0">
                <a:solidFill>
                  <a:srgbClr val="FF0000"/>
                </a:solidFill>
                <a:highlight>
                  <a:srgbClr val="FFFF00"/>
                </a:highlight>
              </a:rPr>
              <a:t>In the past 12 months there have been 13 reported </a:t>
            </a:r>
            <a:r>
              <a:rPr lang="en-GB" sz="1700" dirty="0" err="1">
                <a:solidFill>
                  <a:srgbClr val="FF0000"/>
                </a:solidFill>
                <a:highlight>
                  <a:srgbClr val="FFFF00"/>
                </a:highlight>
              </a:rPr>
              <a:t>Airsweb</a:t>
            </a:r>
            <a:r>
              <a:rPr lang="en-GB" sz="1700" dirty="0">
                <a:solidFill>
                  <a:srgbClr val="FF0000"/>
                </a:solidFill>
                <a:highlight>
                  <a:srgbClr val="FFFF00"/>
                </a:highlight>
              </a:rPr>
              <a:t> incidents involving collisions with overhead structures and services, from our supply chain.</a:t>
            </a:r>
          </a:p>
          <a:p>
            <a:pPr marL="0" indent="0">
              <a:spcBef>
                <a:spcPts val="0"/>
              </a:spcBef>
              <a:buNone/>
              <a:defRPr/>
            </a:pPr>
            <a:r>
              <a:rPr lang="en-GB" sz="1700" dirty="0">
                <a:solidFill>
                  <a:srgbClr val="FF0000"/>
                </a:solidFill>
                <a:effectLst/>
                <a:ea typeface="Calibri" panose="020F0502020204030204" pitchFamily="34" charset="0"/>
              </a:rPr>
              <a:t>Goal posts are needed before bridge to alert drivers before they get to an overhead obstruction. Most sites do have these. Incidents may be due to low loader drivers  who are unfamiliar with the specific site.  RAMS have not been followed in relation to preparing items of plan being brought to site/ taken off site. The Health and Safety File needs to be accessible/ available  to enable an assessment of structural integrity when an incident of this kind occurs. </a:t>
            </a:r>
          </a:p>
          <a:p>
            <a:pPr marL="0" marR="0" lvl="0" indent="0" algn="l" defTabSz="914354" rtl="0" eaLnBrk="1" fontAlgn="auto" latinLnBrk="0" hangingPunct="1">
              <a:spcBef>
                <a:spcPts val="0"/>
              </a:spcBef>
              <a:spcAft>
                <a:spcPts val="0"/>
              </a:spcAft>
              <a:buClr>
                <a:srgbClr val="008BCB"/>
              </a:buClr>
              <a:buSzTx/>
              <a:buFont typeface="Wingdings" panose="05000000000000000000" pitchFamily="2" charset="2"/>
              <a:buNone/>
              <a:tabLst/>
              <a:defRPr/>
            </a:pPr>
            <a:endParaRPr kumimoji="0" lang="en-GB"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6428945"/>
      </p:ext>
    </p:extLst>
  </p:cSld>
  <p:clrMapOvr>
    <a:masterClrMapping/>
  </p:clrMapOvr>
  <p:transition spd="slow">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8124</TotalTime>
  <Words>3038</Words>
  <Application>Microsoft Office PowerPoint</Application>
  <PresentationFormat>Widescreen</PresentationFormat>
  <Paragraphs>254</Paragraphs>
  <Slides>18</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Calibri Light</vt:lpstr>
      <vt:lpstr>Times New Roman</vt:lpstr>
      <vt:lpstr>Wingdings</vt:lpstr>
      <vt:lpstr>Office Theme</vt:lpstr>
      <vt:lpstr>1_Custom Design</vt:lpstr>
      <vt:lpstr>SLC 2018 template</vt:lpstr>
      <vt:lpstr>Custom Design</vt:lpstr>
      <vt:lpstr>Principal Designer Working Group  Root Cause Analysis – Capture &amp; Application of Lessons Learnt  </vt:lpstr>
      <vt:lpstr>Safety Alerts - Recent</vt:lpstr>
      <vt:lpstr>PowerPoint Presentation</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Principal Designer Working Group  AIRSWeb Upgrade Working Group National Highways Incident Reporting Tool  </vt:lpstr>
      <vt:lpstr>National Highways – Incident Reporting Tool</vt:lpstr>
      <vt:lpstr>National Highways – Incident Reporting Tool</vt:lpstr>
      <vt:lpstr>National Highways – Incident Reporting Tool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13</dc:title>
  <dc:creator>Potter, Doug</dc:creator>
  <cp:lastModifiedBy>Potter, Doug</cp:lastModifiedBy>
  <cp:revision>33</cp:revision>
  <dcterms:created xsi:type="dcterms:W3CDTF">2019-07-23T13:25:15Z</dcterms:created>
  <dcterms:modified xsi:type="dcterms:W3CDTF">2021-09-09T07:10:37Z</dcterms:modified>
</cp:coreProperties>
</file>