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23" r:id="rId5"/>
    <p:sldMasterId id="2147483705" r:id="rId6"/>
    <p:sldMasterId id="2147483711" r:id="rId7"/>
  </p:sldMasterIdLst>
  <p:notesMasterIdLst>
    <p:notesMasterId r:id="rId16"/>
  </p:notesMasterIdLst>
  <p:sldIdLst>
    <p:sldId id="311" r:id="rId8"/>
    <p:sldId id="264" r:id="rId9"/>
    <p:sldId id="283" r:id="rId10"/>
    <p:sldId id="317" r:id="rId11"/>
    <p:sldId id="334" r:id="rId12"/>
    <p:sldId id="335" r:id="rId13"/>
    <p:sldId id="336"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15" userDrawn="1">
          <p15:clr>
            <a:srgbClr val="A4A3A4"/>
          </p15:clr>
        </p15:guide>
        <p15:guide id="4" pos="72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169"/>
    <a:srgbClr val="008BCB"/>
    <a:srgbClr val="4A4A4A"/>
    <a:srgbClr val="009FD7"/>
    <a:srgbClr val="002E5F"/>
    <a:srgbClr val="CB2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D5CE8B-B65E-4E89-9E68-9BAA707CE96E}" v="38" dt="2022-05-18T13:31:59.1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660"/>
  </p:normalViewPr>
  <p:slideViewPr>
    <p:cSldViewPr snapToGrid="0" showGuides="1">
      <p:cViewPr varScale="1">
        <p:scale>
          <a:sx n="92" d="100"/>
          <a:sy n="92" d="100"/>
        </p:scale>
        <p:origin x="53" y="168"/>
      </p:cViewPr>
      <p:guideLst>
        <p:guide orient="horz" pos="2160"/>
        <p:guide pos="3840"/>
        <p:guide pos="415"/>
        <p:guide pos="7267"/>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F92CB-7B22-4B19-8043-C7DC223868FC}" type="datetimeFigureOut">
              <a:rPr lang="en-GB" smtClean="0"/>
              <a:t>18/05/2022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4B73D-144E-4479-B300-F3AE3BB680C9}" type="slidenum">
              <a:rPr lang="en-GB" smtClean="0"/>
              <a:t>‹#›</a:t>
            </a:fld>
            <a:endParaRPr lang="en-GB"/>
          </a:p>
        </p:txBody>
      </p:sp>
    </p:spTree>
    <p:extLst>
      <p:ext uri="{BB962C8B-B14F-4D97-AF65-F5344CB8AC3E}">
        <p14:creationId xmlns:p14="http://schemas.microsoft.com/office/powerpoint/2010/main" val="53731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4944437"/>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8961354"/>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63582180"/>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28EC3-4F2B-4373-9B4C-A80E9F4D5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0AE406-C619-45FD-BDCD-EEFE65D387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E9B264-8D9E-42C9-A3D6-21F8C370318A}"/>
              </a:ext>
            </a:extLst>
          </p:cNvPr>
          <p:cNvSpPr>
            <a:spLocks noGrp="1"/>
          </p:cNvSpPr>
          <p:nvPr>
            <p:ph type="dt" sz="half" idx="10"/>
          </p:nvPr>
        </p:nvSpPr>
        <p:spPr/>
        <p:txBody>
          <a:bodyPr/>
          <a:lstStyle/>
          <a:p>
            <a:fld id="{8F33B8BE-5554-47AA-9153-417452537E0F}" type="datetimeFigureOut">
              <a:rPr lang="en-GB" smtClean="0"/>
              <a:t>18/05/2022</a:t>
            </a:fld>
            <a:endParaRPr lang="en-GB"/>
          </a:p>
        </p:txBody>
      </p:sp>
      <p:sp>
        <p:nvSpPr>
          <p:cNvPr id="5" name="Footer Placeholder 4">
            <a:extLst>
              <a:ext uri="{FF2B5EF4-FFF2-40B4-BE49-F238E27FC236}">
                <a16:creationId xmlns:a16="http://schemas.microsoft.com/office/drawing/2014/main" id="{6D02E71A-035B-45BF-832D-766B8607C7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5018AA-5D88-4240-9785-DC2F404CE2E8}"/>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241719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4F89-1941-4040-840F-9C589CE2CE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630A7-1695-4E9C-BEB0-763DB0A141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344880-0FBB-4623-A33C-A17C39BD3D6D}"/>
              </a:ext>
            </a:extLst>
          </p:cNvPr>
          <p:cNvSpPr>
            <a:spLocks noGrp="1"/>
          </p:cNvSpPr>
          <p:nvPr>
            <p:ph type="dt" sz="half" idx="10"/>
          </p:nvPr>
        </p:nvSpPr>
        <p:spPr/>
        <p:txBody>
          <a:bodyPr/>
          <a:lstStyle/>
          <a:p>
            <a:fld id="{8F33B8BE-5554-47AA-9153-417452537E0F}" type="datetimeFigureOut">
              <a:rPr lang="en-GB" smtClean="0"/>
              <a:t>18/05/2022</a:t>
            </a:fld>
            <a:endParaRPr lang="en-GB"/>
          </a:p>
        </p:txBody>
      </p:sp>
      <p:sp>
        <p:nvSpPr>
          <p:cNvPr id="5" name="Footer Placeholder 4">
            <a:extLst>
              <a:ext uri="{FF2B5EF4-FFF2-40B4-BE49-F238E27FC236}">
                <a16:creationId xmlns:a16="http://schemas.microsoft.com/office/drawing/2014/main" id="{AA4237E4-8968-4427-A1BF-927264D152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61DD5F-6859-4687-8A52-1792A93426B4}"/>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2519213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ECFC7-9985-4943-A2BA-832CAAC30D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B6B788-1BDF-4020-B6E9-FF544AC441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F9A99B-3AA0-4598-83C9-397EA0378B52}"/>
              </a:ext>
            </a:extLst>
          </p:cNvPr>
          <p:cNvSpPr>
            <a:spLocks noGrp="1"/>
          </p:cNvSpPr>
          <p:nvPr>
            <p:ph type="dt" sz="half" idx="10"/>
          </p:nvPr>
        </p:nvSpPr>
        <p:spPr/>
        <p:txBody>
          <a:bodyPr/>
          <a:lstStyle/>
          <a:p>
            <a:fld id="{8F33B8BE-5554-47AA-9153-417452537E0F}" type="datetimeFigureOut">
              <a:rPr lang="en-GB" smtClean="0"/>
              <a:t>18/05/2022</a:t>
            </a:fld>
            <a:endParaRPr lang="en-GB"/>
          </a:p>
        </p:txBody>
      </p:sp>
      <p:sp>
        <p:nvSpPr>
          <p:cNvPr id="5" name="Footer Placeholder 4">
            <a:extLst>
              <a:ext uri="{FF2B5EF4-FFF2-40B4-BE49-F238E27FC236}">
                <a16:creationId xmlns:a16="http://schemas.microsoft.com/office/drawing/2014/main" id="{AC6F968C-76A7-47BA-AA95-EFFC11A26B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5EF579-CCB8-4DA6-858A-0A5A1A3CA190}"/>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4186086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C77B-7C38-453F-A0F4-EFA80F3388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4BE8B6-2CE2-4855-A2F1-E545AC9E81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604374-E8BC-4F6C-B6B7-47FF331D05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D59B54-DD8F-4C6C-8308-D35343C0B593}"/>
              </a:ext>
            </a:extLst>
          </p:cNvPr>
          <p:cNvSpPr>
            <a:spLocks noGrp="1"/>
          </p:cNvSpPr>
          <p:nvPr>
            <p:ph type="dt" sz="half" idx="10"/>
          </p:nvPr>
        </p:nvSpPr>
        <p:spPr/>
        <p:txBody>
          <a:bodyPr/>
          <a:lstStyle/>
          <a:p>
            <a:fld id="{8F33B8BE-5554-47AA-9153-417452537E0F}" type="datetimeFigureOut">
              <a:rPr lang="en-GB" smtClean="0"/>
              <a:t>18/05/2022</a:t>
            </a:fld>
            <a:endParaRPr lang="en-GB"/>
          </a:p>
        </p:txBody>
      </p:sp>
      <p:sp>
        <p:nvSpPr>
          <p:cNvPr id="6" name="Footer Placeholder 5">
            <a:extLst>
              <a:ext uri="{FF2B5EF4-FFF2-40B4-BE49-F238E27FC236}">
                <a16:creationId xmlns:a16="http://schemas.microsoft.com/office/drawing/2014/main" id="{9B9DC7FC-D1B5-4B47-8E6B-D9ADA2605C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979ADC-AAE9-4126-AFF2-F7CD29367F9D}"/>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2247262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5E478-5721-4AD7-825C-BFC0E84A53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9C0BC2-EB16-4936-89B3-7A654BB362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0FE23D-8FA4-4698-81DA-B9B1788AAD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B99A6A-4864-42FE-B717-4D91531B7B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321759-9888-4A5C-A5C5-58D8BD4C74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299238-ECEF-4D46-8680-8A2EAC94F997}"/>
              </a:ext>
            </a:extLst>
          </p:cNvPr>
          <p:cNvSpPr>
            <a:spLocks noGrp="1"/>
          </p:cNvSpPr>
          <p:nvPr>
            <p:ph type="dt" sz="half" idx="10"/>
          </p:nvPr>
        </p:nvSpPr>
        <p:spPr/>
        <p:txBody>
          <a:bodyPr/>
          <a:lstStyle/>
          <a:p>
            <a:fld id="{8F33B8BE-5554-47AA-9153-417452537E0F}" type="datetimeFigureOut">
              <a:rPr lang="en-GB" smtClean="0"/>
              <a:t>18/05/2022</a:t>
            </a:fld>
            <a:endParaRPr lang="en-GB"/>
          </a:p>
        </p:txBody>
      </p:sp>
      <p:sp>
        <p:nvSpPr>
          <p:cNvPr id="8" name="Footer Placeholder 7">
            <a:extLst>
              <a:ext uri="{FF2B5EF4-FFF2-40B4-BE49-F238E27FC236}">
                <a16:creationId xmlns:a16="http://schemas.microsoft.com/office/drawing/2014/main" id="{690701B0-F8BD-4481-8085-5306816A85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3FFE808-1988-4379-A996-A948172515DB}"/>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2040560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3641-811F-4287-9F4C-BC9FE89E27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988305-3A80-4B88-B4FC-F94E5E98FBF3}"/>
              </a:ext>
            </a:extLst>
          </p:cNvPr>
          <p:cNvSpPr>
            <a:spLocks noGrp="1"/>
          </p:cNvSpPr>
          <p:nvPr>
            <p:ph type="dt" sz="half" idx="10"/>
          </p:nvPr>
        </p:nvSpPr>
        <p:spPr/>
        <p:txBody>
          <a:bodyPr/>
          <a:lstStyle/>
          <a:p>
            <a:fld id="{8F33B8BE-5554-47AA-9153-417452537E0F}" type="datetimeFigureOut">
              <a:rPr lang="en-GB" smtClean="0"/>
              <a:t>18/05/2022</a:t>
            </a:fld>
            <a:endParaRPr lang="en-GB"/>
          </a:p>
        </p:txBody>
      </p:sp>
      <p:sp>
        <p:nvSpPr>
          <p:cNvPr id="4" name="Footer Placeholder 3">
            <a:extLst>
              <a:ext uri="{FF2B5EF4-FFF2-40B4-BE49-F238E27FC236}">
                <a16:creationId xmlns:a16="http://schemas.microsoft.com/office/drawing/2014/main" id="{71AA5288-D828-4745-A011-B86CB2E90CA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8EACE9-48D4-4AC8-B501-D46A16AC8B5D}"/>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3563004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3D7F3E-CD1F-4111-844F-DDF56E77931F}"/>
              </a:ext>
            </a:extLst>
          </p:cNvPr>
          <p:cNvSpPr>
            <a:spLocks noGrp="1"/>
          </p:cNvSpPr>
          <p:nvPr>
            <p:ph type="dt" sz="half" idx="10"/>
          </p:nvPr>
        </p:nvSpPr>
        <p:spPr/>
        <p:txBody>
          <a:bodyPr/>
          <a:lstStyle/>
          <a:p>
            <a:fld id="{8F33B8BE-5554-47AA-9153-417452537E0F}" type="datetimeFigureOut">
              <a:rPr lang="en-GB" smtClean="0"/>
              <a:t>18/05/2022</a:t>
            </a:fld>
            <a:endParaRPr lang="en-GB"/>
          </a:p>
        </p:txBody>
      </p:sp>
      <p:sp>
        <p:nvSpPr>
          <p:cNvPr id="3" name="Footer Placeholder 2">
            <a:extLst>
              <a:ext uri="{FF2B5EF4-FFF2-40B4-BE49-F238E27FC236}">
                <a16:creationId xmlns:a16="http://schemas.microsoft.com/office/drawing/2014/main" id="{61CCC6C1-EEE6-4783-A753-F83FB0E75E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EAACCE-CD03-41C6-BE61-4166A4E01496}"/>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3057308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0CEF4-0C4C-4606-BC91-AE0C4E39C2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E836FC0-53AF-412F-BF49-244EE4EB8B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D05F63-6839-442B-AB18-CDF68CFAA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2F102-D0FB-44E5-8CB7-43B692A22839}"/>
              </a:ext>
            </a:extLst>
          </p:cNvPr>
          <p:cNvSpPr>
            <a:spLocks noGrp="1"/>
          </p:cNvSpPr>
          <p:nvPr>
            <p:ph type="dt" sz="half" idx="10"/>
          </p:nvPr>
        </p:nvSpPr>
        <p:spPr/>
        <p:txBody>
          <a:bodyPr/>
          <a:lstStyle/>
          <a:p>
            <a:fld id="{8F33B8BE-5554-47AA-9153-417452537E0F}" type="datetimeFigureOut">
              <a:rPr lang="en-GB" smtClean="0"/>
              <a:t>18/05/2022</a:t>
            </a:fld>
            <a:endParaRPr lang="en-GB"/>
          </a:p>
        </p:txBody>
      </p:sp>
      <p:sp>
        <p:nvSpPr>
          <p:cNvPr id="6" name="Footer Placeholder 5">
            <a:extLst>
              <a:ext uri="{FF2B5EF4-FFF2-40B4-BE49-F238E27FC236}">
                <a16:creationId xmlns:a16="http://schemas.microsoft.com/office/drawing/2014/main" id="{1E44D632-FB86-4270-9AA6-96F535AE3E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704BD9-C37C-4317-94D2-D10860E7FF70}"/>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88407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3519754"/>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B914-6DCA-4EA4-A89C-FFC39FEFD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E80D4D0-793F-4B21-92C2-16034BC5B7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CC2208-B4B1-42BF-9ED0-314114896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9EB532-2274-4F26-976C-A48E03DD1532}"/>
              </a:ext>
            </a:extLst>
          </p:cNvPr>
          <p:cNvSpPr>
            <a:spLocks noGrp="1"/>
          </p:cNvSpPr>
          <p:nvPr>
            <p:ph type="dt" sz="half" idx="10"/>
          </p:nvPr>
        </p:nvSpPr>
        <p:spPr/>
        <p:txBody>
          <a:bodyPr/>
          <a:lstStyle/>
          <a:p>
            <a:fld id="{8F33B8BE-5554-47AA-9153-417452537E0F}" type="datetimeFigureOut">
              <a:rPr lang="en-GB" smtClean="0"/>
              <a:t>18/05/2022</a:t>
            </a:fld>
            <a:endParaRPr lang="en-GB"/>
          </a:p>
        </p:txBody>
      </p:sp>
      <p:sp>
        <p:nvSpPr>
          <p:cNvPr id="6" name="Footer Placeholder 5">
            <a:extLst>
              <a:ext uri="{FF2B5EF4-FFF2-40B4-BE49-F238E27FC236}">
                <a16:creationId xmlns:a16="http://schemas.microsoft.com/office/drawing/2014/main" id="{A0948247-F625-45F1-8956-6074067826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1C507F-959E-46F5-AC49-CC5EA8BFCA70}"/>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1961928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A21E-35EF-4A49-A6CA-FC8C641CB0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75E682-C82E-4A13-800F-65F3094832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B2F6E0-0FE5-4999-A494-F2D21F626E8A}"/>
              </a:ext>
            </a:extLst>
          </p:cNvPr>
          <p:cNvSpPr>
            <a:spLocks noGrp="1"/>
          </p:cNvSpPr>
          <p:nvPr>
            <p:ph type="dt" sz="half" idx="10"/>
          </p:nvPr>
        </p:nvSpPr>
        <p:spPr/>
        <p:txBody>
          <a:bodyPr/>
          <a:lstStyle/>
          <a:p>
            <a:fld id="{8F33B8BE-5554-47AA-9153-417452537E0F}" type="datetimeFigureOut">
              <a:rPr lang="en-GB" smtClean="0"/>
              <a:t>18/05/2022</a:t>
            </a:fld>
            <a:endParaRPr lang="en-GB"/>
          </a:p>
        </p:txBody>
      </p:sp>
      <p:sp>
        <p:nvSpPr>
          <p:cNvPr id="5" name="Footer Placeholder 4">
            <a:extLst>
              <a:ext uri="{FF2B5EF4-FFF2-40B4-BE49-F238E27FC236}">
                <a16:creationId xmlns:a16="http://schemas.microsoft.com/office/drawing/2014/main" id="{025FDB21-5B92-4382-8B74-64A7CF9821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C74D2B-CF45-46B1-B398-AFA084523A64}"/>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1677975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6E51CF-3E39-4CF0-95A2-D9E09A7618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3323BF-D7EB-40A1-8EB4-D71825070E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32FC03-1279-4B65-8229-F376A70963C9}"/>
              </a:ext>
            </a:extLst>
          </p:cNvPr>
          <p:cNvSpPr>
            <a:spLocks noGrp="1"/>
          </p:cNvSpPr>
          <p:nvPr>
            <p:ph type="dt" sz="half" idx="10"/>
          </p:nvPr>
        </p:nvSpPr>
        <p:spPr/>
        <p:txBody>
          <a:bodyPr/>
          <a:lstStyle/>
          <a:p>
            <a:fld id="{8F33B8BE-5554-47AA-9153-417452537E0F}" type="datetimeFigureOut">
              <a:rPr lang="en-GB" smtClean="0"/>
              <a:t>18/05/2022</a:t>
            </a:fld>
            <a:endParaRPr lang="en-GB"/>
          </a:p>
        </p:txBody>
      </p:sp>
      <p:sp>
        <p:nvSpPr>
          <p:cNvPr id="5" name="Footer Placeholder 4">
            <a:extLst>
              <a:ext uri="{FF2B5EF4-FFF2-40B4-BE49-F238E27FC236}">
                <a16:creationId xmlns:a16="http://schemas.microsoft.com/office/drawing/2014/main" id="{F2F0567B-8CE4-4F85-9973-86D231A1A2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879EEA-5304-4DE4-82C6-4B2671CCA332}"/>
              </a:ext>
            </a:extLst>
          </p:cNvPr>
          <p:cNvSpPr>
            <a:spLocks noGrp="1"/>
          </p:cNvSpPr>
          <p:nvPr>
            <p:ph type="sldNum" sz="quarter" idx="12"/>
          </p:nvPr>
        </p:nvSpPr>
        <p:spPr/>
        <p:txBody>
          <a:bodyPr/>
          <a:lstStyle/>
          <a:p>
            <a:fld id="{12469F5A-5CC3-4116-A5FF-7F737CE6ABF8}" type="slidenum">
              <a:rPr lang="en-GB" smtClean="0"/>
              <a:t>‹#›</a:t>
            </a:fld>
            <a:endParaRPr lang="en-GB"/>
          </a:p>
        </p:txBody>
      </p:sp>
    </p:spTree>
    <p:extLst>
      <p:ext uri="{BB962C8B-B14F-4D97-AF65-F5344CB8AC3E}">
        <p14:creationId xmlns:p14="http://schemas.microsoft.com/office/powerpoint/2010/main" val="3867913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009FD7"/>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743EC78-88E8-451A-854F-761A6A1D0151}"/>
              </a:ext>
            </a:extLst>
          </p:cNvPr>
          <p:cNvSpPr/>
          <p:nvPr userDrawn="1"/>
        </p:nvSpPr>
        <p:spPr>
          <a:xfrm>
            <a:off x="4" y="0"/>
            <a:ext cx="9078065" cy="4430812"/>
          </a:xfrm>
          <a:custGeom>
            <a:avLst/>
            <a:gdLst>
              <a:gd name="connsiteX0" fmla="*/ 0 w 9078065"/>
              <a:gd name="connsiteY0" fmla="*/ 0 h 4430812"/>
              <a:gd name="connsiteX1" fmla="*/ 9078065 w 9078065"/>
              <a:gd name="connsiteY1" fmla="*/ 0 h 4430812"/>
              <a:gd name="connsiteX2" fmla="*/ 8614924 w 9078065"/>
              <a:gd name="connsiteY2" fmla="*/ 3393971 h 4430812"/>
              <a:gd name="connsiteX3" fmla="*/ 0 w 9078065"/>
              <a:gd name="connsiteY3" fmla="*/ 4430812 h 4430812"/>
            </a:gdLst>
            <a:ahLst/>
            <a:cxnLst>
              <a:cxn ang="0">
                <a:pos x="connsiteX0" y="connsiteY0"/>
              </a:cxn>
              <a:cxn ang="0">
                <a:pos x="connsiteX1" y="connsiteY1"/>
              </a:cxn>
              <a:cxn ang="0">
                <a:pos x="connsiteX2" y="connsiteY2"/>
              </a:cxn>
              <a:cxn ang="0">
                <a:pos x="connsiteX3" y="connsiteY3"/>
              </a:cxn>
            </a:cxnLst>
            <a:rect l="l" t="t" r="r" b="b"/>
            <a:pathLst>
              <a:path w="9078065" h="4430812">
                <a:moveTo>
                  <a:pt x="0" y="0"/>
                </a:moveTo>
                <a:lnTo>
                  <a:pt x="9078065" y="0"/>
                </a:lnTo>
                <a:lnTo>
                  <a:pt x="8614924" y="3393971"/>
                </a:lnTo>
                <a:lnTo>
                  <a:pt x="0" y="4430812"/>
                </a:lnTo>
                <a:close/>
              </a:path>
            </a:pathLst>
          </a:custGeom>
          <a:solidFill>
            <a:srgbClr val="008CC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dirty="0"/>
              <a:t>           </a:t>
            </a:r>
          </a:p>
        </p:txBody>
      </p:sp>
      <p:sp>
        <p:nvSpPr>
          <p:cNvPr id="16" name="Freeform: Shape 15">
            <a:extLst>
              <a:ext uri="{FF2B5EF4-FFF2-40B4-BE49-F238E27FC236}">
                <a16:creationId xmlns:a16="http://schemas.microsoft.com/office/drawing/2014/main" id="{2F39166A-4ED9-47E3-A08F-F204B210E7B7}"/>
              </a:ext>
            </a:extLst>
          </p:cNvPr>
          <p:cNvSpPr/>
          <p:nvPr userDrawn="1"/>
        </p:nvSpPr>
        <p:spPr>
          <a:xfrm>
            <a:off x="0" y="-3445"/>
            <a:ext cx="12182984" cy="1633217"/>
          </a:xfrm>
          <a:custGeom>
            <a:avLst/>
            <a:gdLst>
              <a:gd name="connsiteX0" fmla="*/ 0 w 12182984"/>
              <a:gd name="connsiteY0" fmla="*/ 0 h 1633217"/>
              <a:gd name="connsiteX1" fmla="*/ 12182984 w 12182984"/>
              <a:gd name="connsiteY1" fmla="*/ 0 h 1633217"/>
              <a:gd name="connsiteX2" fmla="*/ 12182984 w 12182984"/>
              <a:gd name="connsiteY2" fmla="*/ 851811 h 1633217"/>
              <a:gd name="connsiteX3" fmla="*/ 0 w 12182984"/>
              <a:gd name="connsiteY3" fmla="*/ 1633217 h 1633217"/>
            </a:gdLst>
            <a:ahLst/>
            <a:cxnLst>
              <a:cxn ang="0">
                <a:pos x="connsiteX0" y="connsiteY0"/>
              </a:cxn>
              <a:cxn ang="0">
                <a:pos x="connsiteX1" y="connsiteY1"/>
              </a:cxn>
              <a:cxn ang="0">
                <a:pos x="connsiteX2" y="connsiteY2"/>
              </a:cxn>
              <a:cxn ang="0">
                <a:pos x="connsiteX3" y="connsiteY3"/>
              </a:cxn>
            </a:cxnLst>
            <a:rect l="l" t="t" r="r" b="b"/>
            <a:pathLst>
              <a:path w="12182984" h="1633217">
                <a:moveTo>
                  <a:pt x="0" y="0"/>
                </a:moveTo>
                <a:lnTo>
                  <a:pt x="12182984" y="0"/>
                </a:lnTo>
                <a:lnTo>
                  <a:pt x="12182984" y="851811"/>
                </a:lnTo>
                <a:lnTo>
                  <a:pt x="0" y="16332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3" name="Freeform: Shape 22">
            <a:extLst>
              <a:ext uri="{FF2B5EF4-FFF2-40B4-BE49-F238E27FC236}">
                <a16:creationId xmlns:a16="http://schemas.microsoft.com/office/drawing/2014/main" id="{9D73EC22-356F-46D4-8F83-97C16950632C}"/>
              </a:ext>
            </a:extLst>
          </p:cNvPr>
          <p:cNvSpPr/>
          <p:nvPr/>
        </p:nvSpPr>
        <p:spPr>
          <a:xfrm>
            <a:off x="8103039" y="2952212"/>
            <a:ext cx="4086532" cy="3905788"/>
          </a:xfrm>
          <a:custGeom>
            <a:avLst/>
            <a:gdLst>
              <a:gd name="connsiteX0" fmla="*/ 4079474 w 4086532"/>
              <a:gd name="connsiteY0" fmla="*/ 0 h 3905788"/>
              <a:gd name="connsiteX1" fmla="*/ 4086030 w 4086532"/>
              <a:gd name="connsiteY1" fmla="*/ 3694368 h 3905788"/>
              <a:gd name="connsiteX2" fmla="*/ 4086532 w 4086532"/>
              <a:gd name="connsiteY2" fmla="*/ 3905788 h 3905788"/>
              <a:gd name="connsiteX3" fmla="*/ 0 w 4086532"/>
              <a:gd name="connsiteY3" fmla="*/ 3905788 h 3905788"/>
              <a:gd name="connsiteX4" fmla="*/ 510083 w 4086532"/>
              <a:gd name="connsiteY4" fmla="*/ 443323 h 390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532" h="3905788">
                <a:moveTo>
                  <a:pt x="4079474" y="0"/>
                </a:moveTo>
                <a:cubicBezTo>
                  <a:pt x="4083337" y="1242406"/>
                  <a:pt x="4083845" y="2462912"/>
                  <a:pt x="4086030" y="3694368"/>
                </a:cubicBezTo>
                <a:lnTo>
                  <a:pt x="4086532" y="3905788"/>
                </a:lnTo>
                <a:lnTo>
                  <a:pt x="0" y="3905788"/>
                </a:lnTo>
                <a:lnTo>
                  <a:pt x="510083" y="443323"/>
                </a:lnTo>
                <a:close/>
              </a:path>
            </a:pathLst>
          </a:custGeom>
          <a:solidFill>
            <a:srgbClr val="5BB6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dirty="0"/>
              <a:t> </a:t>
            </a:r>
          </a:p>
        </p:txBody>
      </p:sp>
      <p:sp>
        <p:nvSpPr>
          <p:cNvPr id="2" name="Title 1"/>
          <p:cNvSpPr>
            <a:spLocks noGrp="1"/>
          </p:cNvSpPr>
          <p:nvPr userDrawn="1">
            <p:ph type="ctrTitle" hasCustomPrompt="1"/>
          </p:nvPr>
        </p:nvSpPr>
        <p:spPr>
          <a:xfrm>
            <a:off x="562927" y="2007605"/>
            <a:ext cx="8505915" cy="1876362"/>
          </a:xfrm>
        </p:spPr>
        <p:txBody>
          <a:bodyPr anchor="t" anchorCtr="0">
            <a:normAutofit/>
          </a:bodyPr>
          <a:lstStyle>
            <a:lvl1pPr algn="l">
              <a:lnSpc>
                <a:spcPct val="100000"/>
              </a:lnSpc>
              <a:defRPr sz="3800" b="1">
                <a:solidFill>
                  <a:schemeClr val="bg1"/>
                </a:solidFill>
              </a:defRPr>
            </a:lvl1pPr>
          </a:lstStyle>
          <a:p>
            <a:r>
              <a:rPr lang="en-US" dirty="0"/>
              <a:t>Add your main        </a:t>
            </a:r>
            <a:br>
              <a:rPr lang="en-US" dirty="0"/>
            </a:br>
            <a:r>
              <a:rPr lang="en-US" dirty="0"/>
              <a:t>Keep text within the shape.</a:t>
            </a:r>
          </a:p>
        </p:txBody>
      </p:sp>
      <p:sp>
        <p:nvSpPr>
          <p:cNvPr id="3" name="Subtitle 2"/>
          <p:cNvSpPr>
            <a:spLocks noGrp="1"/>
          </p:cNvSpPr>
          <p:nvPr userDrawn="1">
            <p:ph type="subTitle" idx="1" hasCustomPrompt="1"/>
          </p:nvPr>
        </p:nvSpPr>
        <p:spPr>
          <a:xfrm>
            <a:off x="562927" y="4622539"/>
            <a:ext cx="8505915" cy="1395557"/>
          </a:xfrm>
        </p:spPr>
        <p:txBody>
          <a:bodyPr>
            <a:normAutofit/>
          </a:bodyPr>
          <a:lstStyle>
            <a:lvl1pPr marL="0" indent="0" algn="l">
              <a:lnSpc>
                <a:spcPct val="100000"/>
              </a:lnSpc>
              <a:spcBef>
                <a:spcPts val="0"/>
              </a:spcBef>
              <a:buNone/>
              <a:defRPr sz="28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You can add sub-header</a:t>
            </a:r>
          </a:p>
          <a:p>
            <a:r>
              <a:rPr lang="en-US" dirty="0"/>
              <a:t>information here.</a:t>
            </a:r>
            <a:endParaRPr lang="en-GB" dirty="0"/>
          </a:p>
        </p:txBody>
      </p:sp>
      <p:sp>
        <p:nvSpPr>
          <p:cNvPr id="20" name="Date Placeholder 3">
            <a:extLst>
              <a:ext uri="{FF2B5EF4-FFF2-40B4-BE49-F238E27FC236}">
                <a16:creationId xmlns:a16="http://schemas.microsoft.com/office/drawing/2014/main" id="{D67894DC-124B-4273-99C9-5A16A90A4EAA}"/>
              </a:ext>
            </a:extLst>
          </p:cNvPr>
          <p:cNvSpPr>
            <a:spLocks noGrp="1"/>
          </p:cNvSpPr>
          <p:nvPr userDrawn="1">
            <p:ph type="dt" sz="half" idx="10"/>
          </p:nvPr>
        </p:nvSpPr>
        <p:spPr>
          <a:xfrm>
            <a:off x="562929" y="6018096"/>
            <a:ext cx="851514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GB" dirty="0"/>
              <a:t>12 February 2019</a:t>
            </a:r>
          </a:p>
        </p:txBody>
      </p:sp>
      <p:pic>
        <p:nvPicPr>
          <p:cNvPr id="5" name="Picture 4">
            <a:extLst>
              <a:ext uri="{FF2B5EF4-FFF2-40B4-BE49-F238E27FC236}">
                <a16:creationId xmlns:a16="http://schemas.microsoft.com/office/drawing/2014/main" id="{401887E8-B5E0-44E3-AE9C-1DFA1001BCA0}"/>
              </a:ext>
            </a:extLst>
          </p:cNvPr>
          <p:cNvPicPr>
            <a:picLocks noChangeAspect="1"/>
          </p:cNvPicPr>
          <p:nvPr userDrawn="1"/>
        </p:nvPicPr>
        <p:blipFill>
          <a:blip r:embed="rId2"/>
          <a:stretch>
            <a:fillRect/>
          </a:stretch>
        </p:blipFill>
        <p:spPr>
          <a:xfrm>
            <a:off x="562927" y="377941"/>
            <a:ext cx="2602307" cy="974609"/>
          </a:xfrm>
          <a:prstGeom prst="rect">
            <a:avLst/>
          </a:prstGeom>
        </p:spPr>
      </p:pic>
    </p:spTree>
    <p:extLst>
      <p:ext uri="{BB962C8B-B14F-4D97-AF65-F5344CB8AC3E}">
        <p14:creationId xmlns:p14="http://schemas.microsoft.com/office/powerpoint/2010/main" val="2444760999"/>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3" y="1457934"/>
            <a:ext cx="11090275" cy="4492016"/>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1734020"/>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50863" y="1457934"/>
            <a:ext cx="5292095" cy="4492016"/>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49042" y="1457934"/>
            <a:ext cx="5292095" cy="4492016"/>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67591423"/>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46075992"/>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041303"/>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60B3-DB5A-43FE-AF45-49AAA9D05F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F5A494-8EC2-4DB7-AB8F-E4F4E10F05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FA9BA0-DC8D-4394-B4E4-8FDE6D671B2F}"/>
              </a:ext>
            </a:extLst>
          </p:cNvPr>
          <p:cNvSpPr>
            <a:spLocks noGrp="1"/>
          </p:cNvSpPr>
          <p:nvPr>
            <p:ph type="dt" sz="half" idx="10"/>
          </p:nvPr>
        </p:nvSpPr>
        <p:spPr/>
        <p:txBody>
          <a:bodyPr/>
          <a:lstStyle/>
          <a:p>
            <a:fld id="{04727570-A5BA-4B0D-849C-0F4DCE8A991A}" type="datetimeFigureOut">
              <a:rPr lang="en-GB" smtClean="0"/>
              <a:t>18/05/2022</a:t>
            </a:fld>
            <a:endParaRPr lang="en-GB"/>
          </a:p>
        </p:txBody>
      </p:sp>
      <p:sp>
        <p:nvSpPr>
          <p:cNvPr id="5" name="Footer Placeholder 4">
            <a:extLst>
              <a:ext uri="{FF2B5EF4-FFF2-40B4-BE49-F238E27FC236}">
                <a16:creationId xmlns:a16="http://schemas.microsoft.com/office/drawing/2014/main" id="{89F00C27-F39E-4B65-AD00-00DC22766B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96C7F2-6F6E-44D4-B0FF-A367D5013C8C}"/>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452234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5C5DE-D966-4787-AFC1-C320A8F3A0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2BB564-8AC2-4DA4-B369-9B85E7109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7C9A44-519A-4742-9C46-A6A3DA6AAD96}"/>
              </a:ext>
            </a:extLst>
          </p:cNvPr>
          <p:cNvSpPr>
            <a:spLocks noGrp="1"/>
          </p:cNvSpPr>
          <p:nvPr>
            <p:ph type="dt" sz="half" idx="10"/>
          </p:nvPr>
        </p:nvSpPr>
        <p:spPr/>
        <p:txBody>
          <a:bodyPr/>
          <a:lstStyle/>
          <a:p>
            <a:fld id="{04727570-A5BA-4B0D-849C-0F4DCE8A991A}" type="datetimeFigureOut">
              <a:rPr lang="en-GB" smtClean="0"/>
              <a:t>18/05/2022</a:t>
            </a:fld>
            <a:endParaRPr lang="en-GB"/>
          </a:p>
        </p:txBody>
      </p:sp>
      <p:sp>
        <p:nvSpPr>
          <p:cNvPr id="5" name="Footer Placeholder 4">
            <a:extLst>
              <a:ext uri="{FF2B5EF4-FFF2-40B4-BE49-F238E27FC236}">
                <a16:creationId xmlns:a16="http://schemas.microsoft.com/office/drawing/2014/main" id="{C4AEE680-FB7A-404B-B785-A29CEA7861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BAF009-9AA0-4C24-ACCE-C552953457A1}"/>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114048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88374554"/>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4A6A-F19E-4EEF-9C8D-0F8B9CFB5C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DCA6AE-11A6-45A0-8538-BE44CEA7A2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966F9F-1FE0-4401-928B-496278464119}"/>
              </a:ext>
            </a:extLst>
          </p:cNvPr>
          <p:cNvSpPr>
            <a:spLocks noGrp="1"/>
          </p:cNvSpPr>
          <p:nvPr>
            <p:ph type="dt" sz="half" idx="10"/>
          </p:nvPr>
        </p:nvSpPr>
        <p:spPr/>
        <p:txBody>
          <a:bodyPr/>
          <a:lstStyle/>
          <a:p>
            <a:fld id="{04727570-A5BA-4B0D-849C-0F4DCE8A991A}" type="datetimeFigureOut">
              <a:rPr lang="en-GB" smtClean="0"/>
              <a:t>18/05/2022</a:t>
            </a:fld>
            <a:endParaRPr lang="en-GB"/>
          </a:p>
        </p:txBody>
      </p:sp>
      <p:sp>
        <p:nvSpPr>
          <p:cNvPr id="5" name="Footer Placeholder 4">
            <a:extLst>
              <a:ext uri="{FF2B5EF4-FFF2-40B4-BE49-F238E27FC236}">
                <a16:creationId xmlns:a16="http://schemas.microsoft.com/office/drawing/2014/main" id="{07D9563E-0EAC-4072-81C3-2538C150DC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22027B-4227-4EFD-AE66-1FBDCFAC93DE}"/>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542080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334F-B222-4B89-BF1F-66ABAB04E5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CA447D-0140-4EF0-87F7-B618D77010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0F788A-8A21-46A2-B4AE-C3067A3D0F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5BF46F-B521-42C0-AA07-84323706888F}"/>
              </a:ext>
            </a:extLst>
          </p:cNvPr>
          <p:cNvSpPr>
            <a:spLocks noGrp="1"/>
          </p:cNvSpPr>
          <p:nvPr>
            <p:ph type="dt" sz="half" idx="10"/>
          </p:nvPr>
        </p:nvSpPr>
        <p:spPr/>
        <p:txBody>
          <a:bodyPr/>
          <a:lstStyle/>
          <a:p>
            <a:fld id="{04727570-A5BA-4B0D-849C-0F4DCE8A991A}" type="datetimeFigureOut">
              <a:rPr lang="en-GB" smtClean="0"/>
              <a:t>18/05/2022</a:t>
            </a:fld>
            <a:endParaRPr lang="en-GB"/>
          </a:p>
        </p:txBody>
      </p:sp>
      <p:sp>
        <p:nvSpPr>
          <p:cNvPr id="6" name="Footer Placeholder 5">
            <a:extLst>
              <a:ext uri="{FF2B5EF4-FFF2-40B4-BE49-F238E27FC236}">
                <a16:creationId xmlns:a16="http://schemas.microsoft.com/office/drawing/2014/main" id="{0A81A65D-1BB3-489B-8A3F-549230B875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04337F-5574-4E0C-A1D8-8EA4A4A08C5A}"/>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878041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F0FF-124E-4B25-865D-617596B85C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CE8A3F-B46D-4475-BF4E-AF4E472EF2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DA0A14-ABF8-4E20-866E-D00B032D28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53DCE8-4654-4103-B823-1FBDD753BD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80678B-E5A2-4506-89B1-B8A1F6D043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AA5678-DB7C-4872-BEFE-17D90DD82FF8}"/>
              </a:ext>
            </a:extLst>
          </p:cNvPr>
          <p:cNvSpPr>
            <a:spLocks noGrp="1"/>
          </p:cNvSpPr>
          <p:nvPr>
            <p:ph type="dt" sz="half" idx="10"/>
          </p:nvPr>
        </p:nvSpPr>
        <p:spPr/>
        <p:txBody>
          <a:bodyPr/>
          <a:lstStyle/>
          <a:p>
            <a:fld id="{04727570-A5BA-4B0D-849C-0F4DCE8A991A}" type="datetimeFigureOut">
              <a:rPr lang="en-GB" smtClean="0"/>
              <a:t>18/05/2022</a:t>
            </a:fld>
            <a:endParaRPr lang="en-GB"/>
          </a:p>
        </p:txBody>
      </p:sp>
      <p:sp>
        <p:nvSpPr>
          <p:cNvPr id="8" name="Footer Placeholder 7">
            <a:extLst>
              <a:ext uri="{FF2B5EF4-FFF2-40B4-BE49-F238E27FC236}">
                <a16:creationId xmlns:a16="http://schemas.microsoft.com/office/drawing/2014/main" id="{9E76327F-BD97-4E4B-AADC-2815492A73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AC7DFE-B7B8-4635-A32F-58F157BEF2AE}"/>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566353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69F8-0E4C-4B13-8DAE-EF58638A62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A25B0B-1962-4F7D-8579-198A5CF60229}"/>
              </a:ext>
            </a:extLst>
          </p:cNvPr>
          <p:cNvSpPr>
            <a:spLocks noGrp="1"/>
          </p:cNvSpPr>
          <p:nvPr>
            <p:ph type="dt" sz="half" idx="10"/>
          </p:nvPr>
        </p:nvSpPr>
        <p:spPr/>
        <p:txBody>
          <a:bodyPr/>
          <a:lstStyle/>
          <a:p>
            <a:fld id="{04727570-A5BA-4B0D-849C-0F4DCE8A991A}" type="datetimeFigureOut">
              <a:rPr lang="en-GB" smtClean="0"/>
              <a:t>18/05/2022</a:t>
            </a:fld>
            <a:endParaRPr lang="en-GB"/>
          </a:p>
        </p:txBody>
      </p:sp>
      <p:sp>
        <p:nvSpPr>
          <p:cNvPr id="4" name="Footer Placeholder 3">
            <a:extLst>
              <a:ext uri="{FF2B5EF4-FFF2-40B4-BE49-F238E27FC236}">
                <a16:creationId xmlns:a16="http://schemas.microsoft.com/office/drawing/2014/main" id="{48C39C8E-643A-4148-A4BB-D3FA82A3A8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2FBD26-0C11-4B69-8209-E98686B16201}"/>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4131255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478C18-1031-46E1-AF6F-E1BDDCE57B9C}"/>
              </a:ext>
            </a:extLst>
          </p:cNvPr>
          <p:cNvSpPr>
            <a:spLocks noGrp="1"/>
          </p:cNvSpPr>
          <p:nvPr>
            <p:ph type="dt" sz="half" idx="10"/>
          </p:nvPr>
        </p:nvSpPr>
        <p:spPr/>
        <p:txBody>
          <a:bodyPr/>
          <a:lstStyle/>
          <a:p>
            <a:fld id="{04727570-A5BA-4B0D-849C-0F4DCE8A991A}" type="datetimeFigureOut">
              <a:rPr lang="en-GB" smtClean="0"/>
              <a:t>18/05/2022</a:t>
            </a:fld>
            <a:endParaRPr lang="en-GB"/>
          </a:p>
        </p:txBody>
      </p:sp>
      <p:sp>
        <p:nvSpPr>
          <p:cNvPr id="3" name="Footer Placeholder 2">
            <a:extLst>
              <a:ext uri="{FF2B5EF4-FFF2-40B4-BE49-F238E27FC236}">
                <a16:creationId xmlns:a16="http://schemas.microsoft.com/office/drawing/2014/main" id="{1C524ECC-A763-43BA-A936-AEAE7D446E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CD6969-41CD-4FB2-8433-EA1BB59D56CF}"/>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1560484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CBE1-26DE-4DE1-880E-0540F5DEC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50B026-1AE6-4D6E-BE84-7DAD92DAFF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A1430D-11FD-4D09-BECE-356FB8395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D683DC-CF6C-443A-8C4E-979350AD58BE}"/>
              </a:ext>
            </a:extLst>
          </p:cNvPr>
          <p:cNvSpPr>
            <a:spLocks noGrp="1"/>
          </p:cNvSpPr>
          <p:nvPr>
            <p:ph type="dt" sz="half" idx="10"/>
          </p:nvPr>
        </p:nvSpPr>
        <p:spPr/>
        <p:txBody>
          <a:bodyPr/>
          <a:lstStyle/>
          <a:p>
            <a:fld id="{04727570-A5BA-4B0D-849C-0F4DCE8A991A}" type="datetimeFigureOut">
              <a:rPr lang="en-GB" smtClean="0"/>
              <a:t>18/05/2022</a:t>
            </a:fld>
            <a:endParaRPr lang="en-GB"/>
          </a:p>
        </p:txBody>
      </p:sp>
      <p:sp>
        <p:nvSpPr>
          <p:cNvPr id="6" name="Footer Placeholder 5">
            <a:extLst>
              <a:ext uri="{FF2B5EF4-FFF2-40B4-BE49-F238E27FC236}">
                <a16:creationId xmlns:a16="http://schemas.microsoft.com/office/drawing/2014/main" id="{043CF410-1AB0-40B4-9611-2BED6D1AC0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265696-5062-40EC-8E1E-DB955DE4B57D}"/>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2829909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FCC4-EB5F-4DC2-9D2B-DCA73B94CB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4AF01E-0F29-4C02-87A0-AE45B23863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D481BB-BE2B-4BC7-B139-9E5226D1F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FBF4B9-3100-41B0-A966-A473DDA40072}"/>
              </a:ext>
            </a:extLst>
          </p:cNvPr>
          <p:cNvSpPr>
            <a:spLocks noGrp="1"/>
          </p:cNvSpPr>
          <p:nvPr>
            <p:ph type="dt" sz="half" idx="10"/>
          </p:nvPr>
        </p:nvSpPr>
        <p:spPr/>
        <p:txBody>
          <a:bodyPr/>
          <a:lstStyle/>
          <a:p>
            <a:fld id="{04727570-A5BA-4B0D-849C-0F4DCE8A991A}" type="datetimeFigureOut">
              <a:rPr lang="en-GB" smtClean="0"/>
              <a:t>18/05/2022</a:t>
            </a:fld>
            <a:endParaRPr lang="en-GB"/>
          </a:p>
        </p:txBody>
      </p:sp>
      <p:sp>
        <p:nvSpPr>
          <p:cNvPr id="6" name="Footer Placeholder 5">
            <a:extLst>
              <a:ext uri="{FF2B5EF4-FFF2-40B4-BE49-F238E27FC236}">
                <a16:creationId xmlns:a16="http://schemas.microsoft.com/office/drawing/2014/main" id="{9C9E6F73-C909-44B0-8DD1-C5E3AADB3F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4258E6-17E8-4F6D-B884-97AFA760497D}"/>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2367787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E8172-453E-44B3-B259-B01705E44E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E95A5E-220D-47EF-A2B2-ED2139F335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76DE2B-FFA8-4FC4-A171-C69B8125A4DB}"/>
              </a:ext>
            </a:extLst>
          </p:cNvPr>
          <p:cNvSpPr>
            <a:spLocks noGrp="1"/>
          </p:cNvSpPr>
          <p:nvPr>
            <p:ph type="dt" sz="half" idx="10"/>
          </p:nvPr>
        </p:nvSpPr>
        <p:spPr/>
        <p:txBody>
          <a:bodyPr/>
          <a:lstStyle/>
          <a:p>
            <a:fld id="{04727570-A5BA-4B0D-849C-0F4DCE8A991A}" type="datetimeFigureOut">
              <a:rPr lang="en-GB" smtClean="0"/>
              <a:t>18/05/2022</a:t>
            </a:fld>
            <a:endParaRPr lang="en-GB"/>
          </a:p>
        </p:txBody>
      </p:sp>
      <p:sp>
        <p:nvSpPr>
          <p:cNvPr id="5" name="Footer Placeholder 4">
            <a:extLst>
              <a:ext uri="{FF2B5EF4-FFF2-40B4-BE49-F238E27FC236}">
                <a16:creationId xmlns:a16="http://schemas.microsoft.com/office/drawing/2014/main" id="{CE4235F6-B0FB-4EEF-85D0-DB45C9F746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9C6A78-ECD0-4E31-8F9E-18407F775194}"/>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26865838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DB6C8-FE46-4B97-8220-C57BEA44D6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8CFEDF-5BE8-4FFC-8DD3-2853BAECF5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817BD8-C15F-4183-8F3B-6549535674AF}"/>
              </a:ext>
            </a:extLst>
          </p:cNvPr>
          <p:cNvSpPr>
            <a:spLocks noGrp="1"/>
          </p:cNvSpPr>
          <p:nvPr>
            <p:ph type="dt" sz="half" idx="10"/>
          </p:nvPr>
        </p:nvSpPr>
        <p:spPr/>
        <p:txBody>
          <a:bodyPr/>
          <a:lstStyle/>
          <a:p>
            <a:fld id="{04727570-A5BA-4B0D-849C-0F4DCE8A991A}" type="datetimeFigureOut">
              <a:rPr lang="en-GB" smtClean="0"/>
              <a:t>18/05/2022</a:t>
            </a:fld>
            <a:endParaRPr lang="en-GB"/>
          </a:p>
        </p:txBody>
      </p:sp>
      <p:sp>
        <p:nvSpPr>
          <p:cNvPr id="5" name="Footer Placeholder 4">
            <a:extLst>
              <a:ext uri="{FF2B5EF4-FFF2-40B4-BE49-F238E27FC236}">
                <a16:creationId xmlns:a16="http://schemas.microsoft.com/office/drawing/2014/main" id="{522F9492-0EAE-4B99-86F7-588F273C20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D81D78-E7AA-4657-9574-C3AB6365D955}"/>
              </a:ext>
            </a:extLst>
          </p:cNvPr>
          <p:cNvSpPr>
            <a:spLocks noGrp="1"/>
          </p:cNvSpPr>
          <p:nvPr>
            <p:ph type="sldNum" sz="quarter" idx="12"/>
          </p:nvPr>
        </p:nvSpPr>
        <p:spPr/>
        <p:txBody>
          <a:bodyPr/>
          <a:lstStyle/>
          <a:p>
            <a:fld id="{BCE594F8-87B0-48AE-B5AB-D4A557AE2749}" type="slidenum">
              <a:rPr lang="en-GB" smtClean="0"/>
              <a:t>‹#›</a:t>
            </a:fld>
            <a:endParaRPr lang="en-GB"/>
          </a:p>
        </p:txBody>
      </p:sp>
    </p:spTree>
    <p:extLst>
      <p:ext uri="{BB962C8B-B14F-4D97-AF65-F5344CB8AC3E}">
        <p14:creationId xmlns:p14="http://schemas.microsoft.com/office/powerpoint/2010/main" val="3117433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5/18/2022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4081579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5/18/2022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8235059"/>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53681844"/>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139525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07215946"/>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76012900"/>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5/18/2022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3D0F724C-9DED-4D2B-9409-57DDD9984C62}"/>
              </a:ext>
            </a:extLst>
          </p:cNvPr>
          <p:cNvPicPr>
            <a:picLocks noChangeAspect="1"/>
          </p:cNvPicPr>
          <p:nvPr userDrawn="1"/>
        </p:nvPicPr>
        <p:blipFill>
          <a:blip r:embed="rId13"/>
          <a:stretch>
            <a:fillRect/>
          </a:stretch>
        </p:blipFill>
        <p:spPr>
          <a:xfrm>
            <a:off x="10242233" y="6133945"/>
            <a:ext cx="1568767" cy="587530"/>
          </a:xfrm>
          <a:prstGeom prst="rect">
            <a:avLst/>
          </a:prstGeom>
        </p:spPr>
      </p:pic>
    </p:spTree>
    <p:extLst>
      <p:ext uri="{BB962C8B-B14F-4D97-AF65-F5344CB8AC3E}">
        <p14:creationId xmlns:p14="http://schemas.microsoft.com/office/powerpoint/2010/main" val="136722311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913">
          <p15:clr>
            <a:srgbClr val="F26B43"/>
          </p15:clr>
        </p15:guide>
        <p15:guide id="4" orient="horz" pos="3748">
          <p15:clr>
            <a:srgbClr val="F26B43"/>
          </p15:clr>
        </p15:guide>
        <p15:guide id="5" pos="347">
          <p15:clr>
            <a:srgbClr val="F26B43"/>
          </p15:clr>
        </p15:guide>
        <p15:guide id="6" pos="73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86D242-3DBC-4F29-A84F-5D7AD38511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EE37A9-F360-4429-B383-D343C53DC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FAFCF1-9A09-499E-9631-9D0E7F47F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3B8BE-5554-47AA-9153-417452537E0F}" type="datetimeFigureOut">
              <a:rPr lang="en-GB" smtClean="0"/>
              <a:t>18/05/2022</a:t>
            </a:fld>
            <a:endParaRPr lang="en-GB"/>
          </a:p>
        </p:txBody>
      </p:sp>
      <p:sp>
        <p:nvSpPr>
          <p:cNvPr id="5" name="Footer Placeholder 4">
            <a:extLst>
              <a:ext uri="{FF2B5EF4-FFF2-40B4-BE49-F238E27FC236}">
                <a16:creationId xmlns:a16="http://schemas.microsoft.com/office/drawing/2014/main" id="{D4DD68E4-0890-4E09-9319-692733CBC1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1C6AD1-3EBF-46D7-8F22-7B12084B7F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69F5A-5CC3-4116-A5FF-7F737CE6ABF8}" type="slidenum">
              <a:rPr lang="en-GB" smtClean="0"/>
              <a:t>‹#›</a:t>
            </a:fld>
            <a:endParaRPr lang="en-GB"/>
          </a:p>
        </p:txBody>
      </p:sp>
    </p:spTree>
    <p:extLst>
      <p:ext uri="{BB962C8B-B14F-4D97-AF65-F5344CB8AC3E}">
        <p14:creationId xmlns:p14="http://schemas.microsoft.com/office/powerpoint/2010/main" val="57074960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B2DFCE-F0CD-4680-825B-E531E78843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52959" y="5805916"/>
            <a:ext cx="2294438" cy="972003"/>
          </a:xfrm>
          <a:prstGeom prst="rect">
            <a:avLst/>
          </a:prstGeom>
        </p:spPr>
      </p:pic>
      <p:sp>
        <p:nvSpPr>
          <p:cNvPr id="2" name="Title Placeholder 1"/>
          <p:cNvSpPr>
            <a:spLocks noGrp="1"/>
          </p:cNvSpPr>
          <p:nvPr>
            <p:ph type="title"/>
          </p:nvPr>
        </p:nvSpPr>
        <p:spPr>
          <a:xfrm>
            <a:off x="550863" y="365126"/>
            <a:ext cx="11090275" cy="9423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50863" y="1457934"/>
            <a:ext cx="11090275" cy="44770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751155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hf sldNum="0" hdr="0" ftr="0"/>
  <p:txStyles>
    <p:title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p:titleStyle>
    <p:body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913">
          <p15:clr>
            <a:srgbClr val="F26B43"/>
          </p15:clr>
        </p15:guide>
        <p15:guide id="5" orient="horz" pos="3748">
          <p15:clr>
            <a:srgbClr val="F26B43"/>
          </p15:clr>
        </p15:guide>
        <p15:guide id="6" pos="347">
          <p15:clr>
            <a:srgbClr val="F26B43"/>
          </p15:clr>
        </p15:guide>
        <p15:guide id="7" pos="733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8641D5-5B48-427B-8473-D8E7A621FC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347B23-9619-4ABF-BD5D-244C6628AC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2F82BC-1F24-497F-AA01-972C7800B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27570-A5BA-4B0D-849C-0F4DCE8A991A}" type="datetimeFigureOut">
              <a:rPr lang="en-GB" smtClean="0"/>
              <a:t>18/05/2022</a:t>
            </a:fld>
            <a:endParaRPr lang="en-GB"/>
          </a:p>
        </p:txBody>
      </p:sp>
      <p:sp>
        <p:nvSpPr>
          <p:cNvPr id="5" name="Footer Placeholder 4">
            <a:extLst>
              <a:ext uri="{FF2B5EF4-FFF2-40B4-BE49-F238E27FC236}">
                <a16:creationId xmlns:a16="http://schemas.microsoft.com/office/drawing/2014/main" id="{9E473ED6-A5C6-44D2-9EC8-A02696FA9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254F25D-595F-43F0-9C7E-5E0EA42D3D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594F8-87B0-48AE-B5AB-D4A557AE2749}" type="slidenum">
              <a:rPr lang="en-GB" smtClean="0"/>
              <a:t>‹#›</a:t>
            </a:fld>
            <a:endParaRPr lang="en-GB"/>
          </a:p>
        </p:txBody>
      </p:sp>
    </p:spTree>
    <p:extLst>
      <p:ext uri="{BB962C8B-B14F-4D97-AF65-F5344CB8AC3E}">
        <p14:creationId xmlns:p14="http://schemas.microsoft.com/office/powerpoint/2010/main" val="266132463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hyperlink" Target="https://www.highwayssafetyhub.com/uploads/5/1/2/9/51294565/nha296_national_highways_for_information_safety_alert_-_mewp_hoist_potential_separation.pdf" TargetMode="External"/><Relationship Id="rId3" Type="http://schemas.openxmlformats.org/officeDocument/2006/relationships/hyperlink" Target="https://www.highwayssafetyhub.com/uploads/5/1/2/9/51294565/nha291_national_highways_for_information_safety_alert_-_overhead_cable_strike__1_.pdf" TargetMode="External"/><Relationship Id="rId7" Type="http://schemas.openxmlformats.org/officeDocument/2006/relationships/hyperlink" Target="https://www.highwayssafetyhub.com/uploads/5/1/2/9/51294565/nha295_national_highways_for_information_safety_alert_-_lantra_awards_validity_checks.pdf" TargetMode="External"/><Relationship Id="rId2" Type="http://schemas.openxmlformats.org/officeDocument/2006/relationships/hyperlink" Target="http://www.highwayssafetyhub.com/alerts.html" TargetMode="External"/><Relationship Id="rId1" Type="http://schemas.openxmlformats.org/officeDocument/2006/relationships/slideLayout" Target="../slideLayouts/slideLayout2.xml"/><Relationship Id="rId6" Type="http://schemas.openxmlformats.org/officeDocument/2006/relationships/hyperlink" Target="https://www.highwayssafetyhub.com/uploads/5/1/2/9/51294565/safety_alert_-_for_information_-_protester_tunnelling__002_.pdf" TargetMode="External"/><Relationship Id="rId5" Type="http://schemas.openxmlformats.org/officeDocument/2006/relationships/hyperlink" Target="https://www.highwayssafetyhub.com/uploads/5/1/2/9/51294565/nha293_national_highways_for_information_safety_alert_-_faulty_drilling_rig_interlock.pdf" TargetMode="External"/><Relationship Id="rId4" Type="http://schemas.openxmlformats.org/officeDocument/2006/relationships/hyperlink" Target="https://www.highwayssafetyhub.com/uploads/5/1/2/9/51294565/nha292_national_highways_for_information_safety_alert_-_struck_by_vehicle.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927" y="1536700"/>
            <a:ext cx="9403194" cy="3505200"/>
          </a:xfrm>
        </p:spPr>
        <p:txBody>
          <a:bodyPr>
            <a:normAutofit/>
          </a:bodyPr>
          <a:lstStyle/>
          <a:p>
            <a:r>
              <a:rPr lang="en-GB" dirty="0"/>
              <a:t>Principal Designer Working Group</a:t>
            </a:r>
            <a:br>
              <a:rPr lang="en-GB" dirty="0"/>
            </a:br>
            <a:br>
              <a:rPr lang="en-GB" dirty="0"/>
            </a:br>
            <a:r>
              <a:rPr lang="en-GB" sz="2400" i="1" dirty="0"/>
              <a:t>Root Cause Analysis – Capture &amp; Application of Lessons Learnt</a:t>
            </a:r>
            <a:br>
              <a:rPr lang="en-GB" sz="2400" i="1" dirty="0"/>
            </a:br>
            <a:br>
              <a:rPr lang="en-GB" sz="2400" i="1" dirty="0"/>
            </a:br>
            <a:endParaRPr lang="en-GB" sz="2800" dirty="0"/>
          </a:p>
        </p:txBody>
      </p:sp>
      <p:sp>
        <p:nvSpPr>
          <p:cNvPr id="3" name="Subtitle 2"/>
          <p:cNvSpPr>
            <a:spLocks noGrp="1"/>
          </p:cNvSpPr>
          <p:nvPr>
            <p:ph type="subTitle" idx="1"/>
          </p:nvPr>
        </p:nvSpPr>
        <p:spPr>
          <a:xfrm>
            <a:off x="537527" y="5028939"/>
            <a:ext cx="8505915" cy="1395557"/>
          </a:xfrm>
        </p:spPr>
        <p:txBody>
          <a:bodyPr/>
          <a:lstStyle/>
          <a:p>
            <a:r>
              <a:rPr lang="en-GB"/>
              <a:t>Supporting Home Safe and Well</a:t>
            </a:r>
            <a:endParaRPr lang="en-GB"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prstClr val="white"/>
                </a:solidFill>
              </a:rPr>
              <a:t>19</a:t>
            </a:r>
            <a:r>
              <a:rPr lang="en-GB" baseline="30000" dirty="0">
                <a:solidFill>
                  <a:prstClr val="white"/>
                </a:solidFill>
              </a:rPr>
              <a:t>th</a:t>
            </a:r>
            <a:r>
              <a:rPr lang="en-GB" dirty="0">
                <a:solidFill>
                  <a:prstClr val="white"/>
                </a:solidFill>
              </a:rPr>
              <a:t> May</a:t>
            </a: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2022</a:t>
            </a:r>
          </a:p>
        </p:txBody>
      </p:sp>
      <p:sp>
        <p:nvSpPr>
          <p:cNvPr id="6" name="Rectangle 1">
            <a:extLst>
              <a:ext uri="{FF2B5EF4-FFF2-40B4-BE49-F238E27FC236}">
                <a16:creationId xmlns:a16="http://schemas.microsoft.com/office/drawing/2014/main" id="{BBE58A24-5B56-4309-BAF8-C50041D95387}"/>
              </a:ext>
            </a:extLst>
          </p:cNvPr>
          <p:cNvSpPr>
            <a:spLocks noChangeArrowheads="1"/>
          </p:cNvSpPr>
          <p:nvPr/>
        </p:nvSpPr>
        <p:spPr bwMode="auto">
          <a:xfrm>
            <a:off x="4681538" y="1457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2">
            <a:extLst>
              <a:ext uri="{FF2B5EF4-FFF2-40B4-BE49-F238E27FC236}">
                <a16:creationId xmlns:a16="http://schemas.microsoft.com/office/drawing/2014/main" id="{B86F3CB2-38B4-4097-B6BB-E4AC15DAD949}"/>
              </a:ext>
            </a:extLst>
          </p:cNvPr>
          <p:cNvSpPr>
            <a:spLocks noChangeArrowheads="1"/>
          </p:cNvSpPr>
          <p:nvPr/>
        </p:nvSpPr>
        <p:spPr bwMode="auto">
          <a:xfrm>
            <a:off x="4681538" y="1432010"/>
            <a:ext cx="364116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5404372"/>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241C9B-D443-4BB2-8594-AFE1490146A7}"/>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6" name="Title 1">
            <a:extLst>
              <a:ext uri="{FF2B5EF4-FFF2-40B4-BE49-F238E27FC236}">
                <a16:creationId xmlns:a16="http://schemas.microsoft.com/office/drawing/2014/main" id="{A5182132-D88A-475F-AB6F-0F3A71E482E5}"/>
              </a:ext>
            </a:extLst>
          </p:cNvPr>
          <p:cNvSpPr>
            <a:spLocks noGrp="1"/>
          </p:cNvSpPr>
          <p:nvPr>
            <p:ph type="title"/>
          </p:nvPr>
        </p:nvSpPr>
        <p:spPr>
          <a:xfrm>
            <a:off x="1877002" y="202756"/>
            <a:ext cx="8551469" cy="572083"/>
          </a:xfrm>
        </p:spPr>
        <p:txBody>
          <a:bodyPr>
            <a:noAutofit/>
          </a:bodyPr>
          <a:lstStyle/>
          <a:p>
            <a:pPr algn="ctr"/>
            <a:r>
              <a:rPr lang="en-GB" sz="2000" dirty="0">
                <a:solidFill>
                  <a:srgbClr val="3A5169"/>
                </a:solidFill>
              </a:rPr>
              <a:t>Safety Alerts </a:t>
            </a:r>
            <a:r>
              <a:rPr lang="en-GB" sz="2000" dirty="0"/>
              <a:t>- Recent</a:t>
            </a:r>
            <a:endParaRPr lang="en-GB" sz="1400" dirty="0"/>
          </a:p>
        </p:txBody>
      </p:sp>
      <p:sp>
        <p:nvSpPr>
          <p:cNvPr id="9" name="Content Placeholder 3">
            <a:extLst>
              <a:ext uri="{FF2B5EF4-FFF2-40B4-BE49-F238E27FC236}">
                <a16:creationId xmlns:a16="http://schemas.microsoft.com/office/drawing/2014/main" id="{E577F9B2-BE02-46FB-96EC-2A153F164ADA}"/>
              </a:ext>
            </a:extLst>
          </p:cNvPr>
          <p:cNvSpPr txBox="1">
            <a:spLocks/>
          </p:cNvSpPr>
          <p:nvPr/>
        </p:nvSpPr>
        <p:spPr>
          <a:xfrm>
            <a:off x="473529" y="647324"/>
            <a:ext cx="11038114" cy="626305"/>
          </a:xfrm>
          <a:prstGeom prst="rect">
            <a:avLst/>
          </a:prstGeom>
        </p:spPr>
        <p:txBody>
          <a:bodyPr>
            <a:normAutofit fontScale="92500"/>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ts val="0"/>
              </a:spcBef>
              <a:spcAft>
                <a:spcPts val="600"/>
              </a:spcAft>
              <a:buFont typeface="Arial" panose="020B0604020202020204" pitchFamily="34" charset="0"/>
              <a:buChar char="•"/>
            </a:pPr>
            <a:r>
              <a:rPr lang="en-GB" sz="1600" dirty="0">
                <a:latin typeface="Calibri" panose="020F0502020204030204" pitchFamily="34" charset="0"/>
                <a:cs typeface="Calibri" panose="020F0502020204030204" pitchFamily="34" charset="0"/>
              </a:rPr>
              <a:t>Within the period since we last presented our Safety Alerts review back on the 31</a:t>
            </a:r>
            <a:r>
              <a:rPr lang="en-GB" sz="1600" baseline="30000" dirty="0">
                <a:latin typeface="Calibri" panose="020F0502020204030204" pitchFamily="34" charset="0"/>
                <a:cs typeface="Calibri" panose="020F0502020204030204" pitchFamily="34" charset="0"/>
              </a:rPr>
              <a:t>st</a:t>
            </a:r>
            <a:r>
              <a:rPr lang="en-GB" sz="1600" dirty="0">
                <a:latin typeface="Calibri" panose="020F0502020204030204" pitchFamily="34" charset="0"/>
                <a:cs typeface="Calibri" panose="020F0502020204030204" pitchFamily="34" charset="0"/>
              </a:rPr>
              <a:t> March 2022 we have received 6 and reviewed 4 safety alerts within our safety team (Principal Designers / H &amp; S Practitioners) at our monthly Safety, Design and Designers meetings.</a:t>
            </a:r>
            <a:endParaRPr lang="en-GB" b="1" dirty="0"/>
          </a:p>
          <a:p>
            <a:pPr marL="285750" indent="-285750">
              <a:buFont typeface="Arial" panose="020B0604020202020204" pitchFamily="34" charset="0"/>
              <a:buChar char="•"/>
            </a:pPr>
            <a:endParaRPr lang="en-GB" sz="2000" b="1" dirty="0"/>
          </a:p>
        </p:txBody>
      </p:sp>
      <p:sp>
        <p:nvSpPr>
          <p:cNvPr id="10" name="Text Placeholder 2">
            <a:extLst>
              <a:ext uri="{FF2B5EF4-FFF2-40B4-BE49-F238E27FC236}">
                <a16:creationId xmlns:a16="http://schemas.microsoft.com/office/drawing/2014/main" id="{E1D6805E-BCA9-4F92-AA9C-EE02B1029993}"/>
              </a:ext>
            </a:extLst>
          </p:cNvPr>
          <p:cNvSpPr txBox="1">
            <a:spLocks/>
          </p:cNvSpPr>
          <p:nvPr/>
        </p:nvSpPr>
        <p:spPr>
          <a:xfrm>
            <a:off x="1772195" y="6270841"/>
            <a:ext cx="8101297" cy="439709"/>
          </a:xfrm>
          <a:prstGeom prst="rect">
            <a:avLst/>
          </a:prstGeom>
          <a:solidFill>
            <a:srgbClr val="55575A"/>
          </a:solidFill>
          <a:ln w="3175">
            <a:solidFill>
              <a:srgbClr val="55575A"/>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sz="2200" b="1" kern="1200" baseline="0">
                <a:solidFill>
                  <a:schemeClr val="bg1"/>
                </a:solidFill>
                <a:latin typeface="+mn-lt"/>
                <a:ea typeface="+mn-ea"/>
                <a:cs typeface="+mn-cs"/>
              </a:defRPr>
            </a:lvl1pPr>
            <a:lvl2pPr marL="269875"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1800" kern="1200" dirty="0" smtClean="0">
                <a:solidFill>
                  <a:schemeClr val="tx1"/>
                </a:solidFill>
                <a:latin typeface="+mn-lt"/>
                <a:ea typeface="+mn-ea"/>
                <a:cs typeface="+mn-cs"/>
              </a:defRPr>
            </a:lvl2pPr>
            <a:lvl3pPr marL="538163"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1800" kern="1200" dirty="0" smtClean="0">
                <a:solidFill>
                  <a:schemeClr val="tx1"/>
                </a:solidFill>
                <a:latin typeface="+mn-lt"/>
                <a:ea typeface="+mn-ea"/>
                <a:cs typeface="+mn-cs"/>
              </a:defRPr>
            </a:lvl3pPr>
            <a:lvl4pPr marL="808038"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tab pos="808038" algn="l"/>
              </a:tabLst>
              <a:defRPr lang="en-US" sz="1800" kern="1200" dirty="0">
                <a:solidFill>
                  <a:schemeClr val="tx1"/>
                </a:solidFill>
                <a:latin typeface="+mn-lt"/>
                <a:ea typeface="+mn-ea"/>
                <a:cs typeface="+mn-cs"/>
              </a:defRPr>
            </a:lvl4pPr>
            <a:lvl5pPr marL="1076325"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1200"/>
              </a:spcAft>
              <a:buClr>
                <a:srgbClr val="E4610F"/>
              </a:buClr>
              <a:buSzTx/>
              <a:buFont typeface="Arial" panose="020B0604020202020204" pitchFamily="34" charset="0"/>
              <a:buNone/>
              <a:tabLst/>
              <a:defRPr/>
            </a:pPr>
            <a:r>
              <a:rPr kumimoji="0" lang="en-GB" sz="1600" b="1" i="0" u="none" strike="noStrike" kern="1200" cap="none" spc="0" normalizeH="0" baseline="0" noProof="0">
                <a:ln>
                  <a:noFill/>
                </a:ln>
                <a:solidFill>
                  <a:sysClr val="window" lastClr="FFFFFF"/>
                </a:solidFill>
                <a:effectLst/>
                <a:uLnTx/>
                <a:uFillTx/>
                <a:latin typeface="Arial"/>
                <a:ea typeface="+mn-ea"/>
                <a:cs typeface="+mn-cs"/>
              </a:rPr>
              <a:t>Available at </a:t>
            </a:r>
            <a:r>
              <a:rPr kumimoji="0" lang="en-GB" sz="1600" b="1" i="0" u="none" strike="noStrike" kern="1200" cap="none" spc="0" normalizeH="0" baseline="0" noProof="0">
                <a:ln>
                  <a:noFill/>
                </a:ln>
                <a:solidFill>
                  <a:sysClr val="window" lastClr="FFFFFF"/>
                </a:solidFill>
                <a:effectLst/>
                <a:uLnTx/>
                <a:uFillTx/>
                <a:latin typeface="Arial"/>
                <a:ea typeface="+mn-ea"/>
                <a:cs typeface="+mn-cs"/>
                <a:hlinkClick r:id="rId2"/>
              </a:rPr>
              <a:t>http://www.highwayssafetyhub.com/alerts.html</a:t>
            </a:r>
            <a:endParaRPr kumimoji="0" lang="en-GB" sz="1600" b="1" i="0" u="none" strike="noStrike" kern="1200" cap="none" spc="0" normalizeH="0" baseline="0" noProof="0" dirty="0">
              <a:ln>
                <a:noFill/>
              </a:ln>
              <a:solidFill>
                <a:sysClr val="window" lastClr="FFFFFF"/>
              </a:solidFill>
              <a:effectLst/>
              <a:uLnTx/>
              <a:uFillTx/>
              <a:latin typeface="Arial"/>
              <a:ea typeface="+mn-ea"/>
              <a:cs typeface="+mn-cs"/>
            </a:endParaRPr>
          </a:p>
        </p:txBody>
      </p:sp>
      <p:graphicFrame>
        <p:nvGraphicFramePr>
          <p:cNvPr id="5" name="Table 4">
            <a:extLst>
              <a:ext uri="{FF2B5EF4-FFF2-40B4-BE49-F238E27FC236}">
                <a16:creationId xmlns:a16="http://schemas.microsoft.com/office/drawing/2014/main" id="{E72C1066-AB2E-437A-92D0-3CB6B6C78100}"/>
              </a:ext>
            </a:extLst>
          </p:cNvPr>
          <p:cNvGraphicFramePr>
            <a:graphicFrameLocks noGrp="1"/>
          </p:cNvGraphicFramePr>
          <p:nvPr>
            <p:extLst>
              <p:ext uri="{D42A27DB-BD31-4B8C-83A1-F6EECF244321}">
                <p14:modId xmlns:p14="http://schemas.microsoft.com/office/powerpoint/2010/main" val="2582611299"/>
              </p:ext>
            </p:extLst>
          </p:nvPr>
        </p:nvGraphicFramePr>
        <p:xfrm>
          <a:off x="1492341" y="1445849"/>
          <a:ext cx="9000490" cy="2520192"/>
        </p:xfrm>
        <a:graphic>
          <a:graphicData uri="http://schemas.openxmlformats.org/drawingml/2006/table">
            <a:tbl>
              <a:tblPr firstRow="1" firstCol="1" bandRow="1"/>
              <a:tblGrid>
                <a:gridCol w="2999740">
                  <a:extLst>
                    <a:ext uri="{9D8B030D-6E8A-4147-A177-3AD203B41FA5}">
                      <a16:colId xmlns:a16="http://schemas.microsoft.com/office/drawing/2014/main" val="292804851"/>
                    </a:ext>
                  </a:extLst>
                </a:gridCol>
                <a:gridCol w="3000375">
                  <a:extLst>
                    <a:ext uri="{9D8B030D-6E8A-4147-A177-3AD203B41FA5}">
                      <a16:colId xmlns:a16="http://schemas.microsoft.com/office/drawing/2014/main" val="2627495828"/>
                    </a:ext>
                  </a:extLst>
                </a:gridCol>
                <a:gridCol w="3000375">
                  <a:extLst>
                    <a:ext uri="{9D8B030D-6E8A-4147-A177-3AD203B41FA5}">
                      <a16:colId xmlns:a16="http://schemas.microsoft.com/office/drawing/2014/main" val="1275541853"/>
                    </a:ext>
                  </a:extLst>
                </a:gridCol>
              </a:tblGrid>
              <a:tr h="0">
                <a:tc>
                  <a:txBody>
                    <a:bodyPr/>
                    <a:lstStyle/>
                    <a:p>
                      <a:pPr algn="ctr">
                        <a:lnSpc>
                          <a:spcPct val="115000"/>
                        </a:lnSpc>
                        <a:spcAft>
                          <a:spcPts val="1000"/>
                        </a:spcAft>
                      </a:pPr>
                      <a:r>
                        <a:rPr lang="en-GB"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National Highways Safety Alert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gn="ctr">
                        <a:lnSpc>
                          <a:spcPct val="115000"/>
                        </a:lnSpc>
                        <a:spcAft>
                          <a:spcPts val="1000"/>
                        </a:spcAft>
                      </a:pPr>
                      <a:r>
                        <a:rPr lang="en-GB" sz="12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Topic</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gn="ctr">
                        <a:lnSpc>
                          <a:spcPct val="115000"/>
                        </a:lnSpc>
                        <a:spcAft>
                          <a:spcPts val="1000"/>
                        </a:spcAft>
                      </a:pPr>
                      <a:r>
                        <a:rPr lang="en-GB" sz="12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Date Received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extLst>
                  <a:ext uri="{0D108BD9-81ED-4DB2-BD59-A6C34878D82A}">
                    <a16:rowId xmlns:a16="http://schemas.microsoft.com/office/drawing/2014/main" val="1940144698"/>
                  </a:ext>
                </a:extLst>
              </a:tr>
              <a:tr h="0">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HEi291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Overhead Cable Strike – </a:t>
                      </a:r>
                      <a:r>
                        <a:rPr lang="en-GB" sz="1200" dirty="0">
                          <a:effectLst/>
                          <a:latin typeface="Arial" panose="020B0604020202020204" pitchFamily="34" charset="0"/>
                          <a:ea typeface="Calibri" panose="020F0502020204030204" pitchFamily="34" charset="0"/>
                          <a:cs typeface="Arial" panose="020B0604020202020204" pitchFamily="34" charset="0"/>
                          <a:hlinkClick r:id="rId3"/>
                        </a:rPr>
                        <a:t>Link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29</a:t>
                      </a:r>
                      <a:r>
                        <a:rPr lang="en-GB" sz="1200" baseline="30000" dirty="0">
                          <a:effectLst/>
                          <a:latin typeface="Arial" panose="020B0604020202020204" pitchFamily="34" charset="0"/>
                          <a:ea typeface="Calibri" panose="020F0502020204030204" pitchFamily="34" charset="0"/>
                          <a:cs typeface="Arial" panose="020B0604020202020204" pitchFamily="34" charset="0"/>
                        </a:rPr>
                        <a:t>th</a:t>
                      </a:r>
                      <a:r>
                        <a:rPr lang="en-GB" sz="1200" dirty="0">
                          <a:effectLst/>
                          <a:latin typeface="Arial" panose="020B0604020202020204" pitchFamily="34" charset="0"/>
                          <a:ea typeface="Calibri" panose="020F0502020204030204" pitchFamily="34" charset="0"/>
                          <a:cs typeface="Arial" panose="020B0604020202020204" pitchFamily="34" charset="0"/>
                        </a:rPr>
                        <a:t> March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654263"/>
                  </a:ext>
                </a:extLst>
              </a:tr>
              <a:tr h="0">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HEi292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Traffic Management Operative Struck by Vehicle – </a:t>
                      </a:r>
                      <a:r>
                        <a:rPr lang="en-GB" sz="1200" dirty="0">
                          <a:effectLst/>
                          <a:latin typeface="Arial" panose="020B0604020202020204" pitchFamily="34" charset="0"/>
                          <a:ea typeface="Calibri" panose="020F0502020204030204" pitchFamily="34" charset="0"/>
                          <a:cs typeface="Arial" panose="020B0604020202020204" pitchFamily="34" charset="0"/>
                          <a:hlinkClick r:id="rId4"/>
                        </a:rPr>
                        <a:t>Link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5</a:t>
                      </a:r>
                      <a:r>
                        <a:rPr lang="en-GB" sz="1200" baseline="30000" dirty="0">
                          <a:effectLst/>
                          <a:latin typeface="Arial" panose="020B0604020202020204" pitchFamily="34" charset="0"/>
                          <a:ea typeface="Calibri" panose="020F0502020204030204" pitchFamily="34" charset="0"/>
                          <a:cs typeface="Arial" panose="020B0604020202020204" pitchFamily="34" charset="0"/>
                        </a:rPr>
                        <a:t>th</a:t>
                      </a:r>
                      <a:r>
                        <a:rPr lang="en-GB" sz="1200" dirty="0">
                          <a:effectLst/>
                          <a:latin typeface="Arial" panose="020B0604020202020204" pitchFamily="34" charset="0"/>
                          <a:ea typeface="Calibri" panose="020F0502020204030204" pitchFamily="34" charset="0"/>
                          <a:cs typeface="Arial" panose="020B0604020202020204" pitchFamily="34" charset="0"/>
                        </a:rPr>
                        <a:t> April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507741"/>
                  </a:ext>
                </a:extLst>
              </a:tr>
              <a:tr h="217073">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HEi293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600"/>
                        </a:spcAft>
                      </a:pPr>
                      <a:r>
                        <a:rPr lang="en-GB" sz="1200" dirty="0">
                          <a:effectLst/>
                          <a:latin typeface="Arial" panose="020B0604020202020204" pitchFamily="34" charset="0"/>
                          <a:ea typeface="Calibri" panose="020F0502020204030204" pitchFamily="34" charset="0"/>
                          <a:cs typeface="Arial" panose="020B0604020202020204" pitchFamily="34" charset="0"/>
                        </a:rPr>
                        <a:t>Faulty Drilling Rig Interlock – </a:t>
                      </a:r>
                      <a:r>
                        <a:rPr lang="en-GB" sz="1200" dirty="0">
                          <a:effectLst/>
                          <a:latin typeface="Arial" panose="020B0604020202020204" pitchFamily="34" charset="0"/>
                          <a:ea typeface="Calibri" panose="020F0502020204030204" pitchFamily="34" charset="0"/>
                          <a:cs typeface="Arial" panose="020B0604020202020204" pitchFamily="34" charset="0"/>
                          <a:hlinkClick r:id="rId5"/>
                        </a:rPr>
                        <a:t>Link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5</a:t>
                      </a:r>
                      <a:r>
                        <a:rPr lang="en-GB" sz="1200" baseline="30000" dirty="0">
                          <a:effectLst/>
                          <a:latin typeface="Arial" panose="020B0604020202020204" pitchFamily="34" charset="0"/>
                          <a:ea typeface="Calibri" panose="020F0502020204030204" pitchFamily="34" charset="0"/>
                          <a:cs typeface="Arial" panose="020B0604020202020204" pitchFamily="34" charset="0"/>
                        </a:rPr>
                        <a:t>th</a:t>
                      </a:r>
                      <a:r>
                        <a:rPr lang="en-GB" sz="1200" dirty="0">
                          <a:effectLst/>
                          <a:latin typeface="Arial" panose="020B0604020202020204" pitchFamily="34" charset="0"/>
                          <a:ea typeface="Calibri" panose="020F0502020204030204" pitchFamily="34" charset="0"/>
                          <a:cs typeface="Arial" panose="020B0604020202020204" pitchFamily="34" charset="0"/>
                        </a:rPr>
                        <a:t> April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252908"/>
                  </a:ext>
                </a:extLst>
              </a:tr>
              <a:tr h="1508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HEi294</a:t>
                      </a:r>
                    </a:p>
                    <a:p>
                      <a:pPr marL="0" marR="0" lvl="0" indent="0" algn="ctr" defTabSz="914400" rtl="0" eaLnBrk="1" fontAlgn="auto" latinLnBrk="0" hangingPunct="1">
                        <a:lnSpc>
                          <a:spcPct val="115000"/>
                        </a:lnSpc>
                        <a:spcBef>
                          <a:spcPts val="0"/>
                        </a:spcBef>
                        <a:spcAft>
                          <a:spcPts val="1000"/>
                        </a:spcAft>
                        <a:buClrTx/>
                        <a:buSzTx/>
                        <a:buFontTx/>
                        <a:buNone/>
                        <a:tabLst/>
                        <a:defRPr/>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Protester Tunnelling – </a:t>
                      </a:r>
                      <a:r>
                        <a:rPr lang="en-GB" sz="1200" dirty="0">
                          <a:effectLst/>
                          <a:latin typeface="Arial" panose="020B0604020202020204" pitchFamily="34" charset="0"/>
                          <a:ea typeface="Calibri" panose="020F0502020204030204" pitchFamily="34" charset="0"/>
                          <a:cs typeface="Arial" panose="020B0604020202020204" pitchFamily="34" charset="0"/>
                          <a:hlinkClick r:id="rId6"/>
                        </a:rPr>
                        <a:t>Link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27</a:t>
                      </a:r>
                      <a:r>
                        <a:rPr lang="en-GB" sz="1200" baseline="30000" dirty="0">
                          <a:effectLst/>
                          <a:latin typeface="Arial" panose="020B0604020202020204" pitchFamily="34" charset="0"/>
                          <a:ea typeface="Calibri" panose="020F0502020204030204" pitchFamily="34" charset="0"/>
                          <a:cs typeface="Arial" panose="020B0604020202020204" pitchFamily="34" charset="0"/>
                        </a:rPr>
                        <a:t>th</a:t>
                      </a:r>
                      <a:r>
                        <a:rPr lang="en-GB" sz="1200" dirty="0">
                          <a:effectLst/>
                          <a:latin typeface="Arial" panose="020B0604020202020204" pitchFamily="34" charset="0"/>
                          <a:ea typeface="Calibri" panose="020F0502020204030204" pitchFamily="34" charset="0"/>
                          <a:cs typeface="Arial" panose="020B0604020202020204" pitchFamily="34" charset="0"/>
                        </a:rPr>
                        <a:t> April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48566"/>
                  </a:ext>
                </a:extLst>
              </a:tr>
              <a:tr h="150873">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378072"/>
                  </a:ext>
                </a:extLst>
              </a:tr>
              <a:tr h="150873">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HEi295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GB" sz="1200" dirty="0" err="1">
                          <a:effectLst/>
                          <a:latin typeface="Arial" panose="020B0604020202020204" pitchFamily="34" charset="0"/>
                          <a:ea typeface="Calibri" panose="020F0502020204030204" pitchFamily="34" charset="0"/>
                          <a:cs typeface="Arial" panose="020B0604020202020204" pitchFamily="34" charset="0"/>
                        </a:rPr>
                        <a:t>Lantra</a:t>
                      </a:r>
                      <a:r>
                        <a:rPr lang="en-GB" sz="1200" dirty="0">
                          <a:effectLst/>
                          <a:latin typeface="Arial" panose="020B0604020202020204" pitchFamily="34" charset="0"/>
                          <a:ea typeface="Calibri" panose="020F0502020204030204" pitchFamily="34" charset="0"/>
                          <a:cs typeface="Arial" panose="020B0604020202020204" pitchFamily="34" charset="0"/>
                        </a:rPr>
                        <a:t> Awards Validity Checks - </a:t>
                      </a:r>
                      <a:r>
                        <a:rPr lang="en-GB" sz="1200" dirty="0">
                          <a:effectLst/>
                          <a:latin typeface="Arial" panose="020B0604020202020204" pitchFamily="34" charset="0"/>
                          <a:ea typeface="Calibri" panose="020F0502020204030204" pitchFamily="34" charset="0"/>
                          <a:cs typeface="Arial" panose="020B0604020202020204" pitchFamily="34" charset="0"/>
                          <a:hlinkClick r:id="rId7"/>
                        </a:rPr>
                        <a:t>Link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12</a:t>
                      </a:r>
                      <a:r>
                        <a:rPr lang="en-GB" sz="1200" baseline="30000" dirty="0">
                          <a:effectLst/>
                          <a:latin typeface="Arial" panose="020B0604020202020204" pitchFamily="34" charset="0"/>
                          <a:ea typeface="Calibri" panose="020F0502020204030204" pitchFamily="34" charset="0"/>
                          <a:cs typeface="Arial" panose="020B0604020202020204" pitchFamily="34" charset="0"/>
                        </a:rPr>
                        <a:t>th</a:t>
                      </a:r>
                      <a:r>
                        <a:rPr lang="en-GB" sz="1200" dirty="0">
                          <a:effectLst/>
                          <a:latin typeface="Arial" panose="020B0604020202020204" pitchFamily="34" charset="0"/>
                          <a:ea typeface="Calibri" panose="020F0502020204030204" pitchFamily="34" charset="0"/>
                          <a:cs typeface="Arial" panose="020B0604020202020204" pitchFamily="34" charset="0"/>
                        </a:rPr>
                        <a:t> May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1964840"/>
                  </a:ext>
                </a:extLst>
              </a:tr>
              <a:tr h="150873">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HEi296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MEWP Hoist Potential Separation – </a:t>
                      </a:r>
                      <a:r>
                        <a:rPr lang="en-GB" sz="1200" dirty="0">
                          <a:effectLst/>
                          <a:latin typeface="Arial" panose="020B0604020202020204" pitchFamily="34" charset="0"/>
                          <a:ea typeface="Calibri" panose="020F0502020204030204" pitchFamily="34" charset="0"/>
                          <a:cs typeface="Arial" panose="020B0604020202020204" pitchFamily="34" charset="0"/>
                          <a:hlinkClick r:id="rId8"/>
                        </a:rPr>
                        <a:t>Link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12</a:t>
                      </a:r>
                      <a:r>
                        <a:rPr lang="en-GB" sz="1200" baseline="30000" dirty="0">
                          <a:effectLst/>
                          <a:latin typeface="Arial" panose="020B0604020202020204" pitchFamily="34" charset="0"/>
                          <a:ea typeface="Calibri" panose="020F0502020204030204" pitchFamily="34" charset="0"/>
                          <a:cs typeface="Arial" panose="020B0604020202020204" pitchFamily="34" charset="0"/>
                        </a:rPr>
                        <a:t>th</a:t>
                      </a:r>
                      <a:r>
                        <a:rPr lang="en-GB" sz="1200" dirty="0">
                          <a:effectLst/>
                          <a:latin typeface="Arial" panose="020B0604020202020204" pitchFamily="34" charset="0"/>
                          <a:ea typeface="Calibri" panose="020F0502020204030204" pitchFamily="34" charset="0"/>
                          <a:cs typeface="Arial" panose="020B0604020202020204" pitchFamily="34" charset="0"/>
                        </a:rPr>
                        <a:t> May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579753"/>
                  </a:ext>
                </a:extLst>
              </a:tr>
            </a:tbl>
          </a:graphicData>
        </a:graphic>
      </p:graphicFrame>
    </p:spTree>
    <p:extLst>
      <p:ext uri="{BB962C8B-B14F-4D97-AF65-F5344CB8AC3E}">
        <p14:creationId xmlns:p14="http://schemas.microsoft.com/office/powerpoint/2010/main" val="3797457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782DAD-38FA-4CA3-A637-11421BAE700D}"/>
              </a:ext>
            </a:extLst>
          </p:cNvPr>
          <p:cNvSpPr txBox="1">
            <a:spLocks/>
          </p:cNvSpPr>
          <p:nvPr/>
        </p:nvSpPr>
        <p:spPr>
          <a:xfrm>
            <a:off x="358445" y="627300"/>
            <a:ext cx="11504692" cy="38869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kern="120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highlight>
                  <a:srgbClr val="FF0000"/>
                </a:highlight>
                <a:uLnTx/>
                <a:uFillTx/>
                <a:latin typeface="Arial"/>
                <a:ea typeface="+mj-ea"/>
                <a:cs typeface="+mj-cs"/>
              </a:rPr>
              <a:t>Categorising – Safety Alerts</a:t>
            </a:r>
            <a:endParaRPr kumimoji="0" lang="en-GB" sz="1400" b="1" i="0" u="none" strike="noStrike" kern="1200" cap="none" spc="0" normalizeH="0" baseline="0" noProof="0" dirty="0">
              <a:ln>
                <a:noFill/>
              </a:ln>
              <a:solidFill>
                <a:schemeClr val="tx1"/>
              </a:solidFill>
              <a:effectLst/>
              <a:highlight>
                <a:srgbClr val="FF0000"/>
              </a:highlight>
              <a:uLnTx/>
              <a:uFillTx/>
              <a:latin typeface="Arial"/>
              <a:ea typeface="+mj-ea"/>
              <a:cs typeface="+mj-cs"/>
            </a:endParaRPr>
          </a:p>
        </p:txBody>
      </p:sp>
      <p:pic>
        <p:nvPicPr>
          <p:cNvPr id="8" name="Picture 7">
            <a:extLst>
              <a:ext uri="{FF2B5EF4-FFF2-40B4-BE49-F238E27FC236}">
                <a16:creationId xmlns:a16="http://schemas.microsoft.com/office/drawing/2014/main" id="{7BBDE3D5-A977-4C4C-AD70-647988912B22}"/>
              </a:ext>
            </a:extLst>
          </p:cNvPr>
          <p:cNvPicPr>
            <a:picLocks noChangeAspect="1"/>
          </p:cNvPicPr>
          <p:nvPr/>
        </p:nvPicPr>
        <p:blipFill>
          <a:blip r:embed="rId2"/>
          <a:stretch>
            <a:fillRect/>
          </a:stretch>
        </p:blipFill>
        <p:spPr>
          <a:xfrm>
            <a:off x="295275" y="4157662"/>
            <a:ext cx="3162300" cy="2238375"/>
          </a:xfrm>
          <a:prstGeom prst="rect">
            <a:avLst/>
          </a:prstGeom>
        </p:spPr>
      </p:pic>
      <p:pic>
        <p:nvPicPr>
          <p:cNvPr id="5" name="Picture 4">
            <a:extLst>
              <a:ext uri="{FF2B5EF4-FFF2-40B4-BE49-F238E27FC236}">
                <a16:creationId xmlns:a16="http://schemas.microsoft.com/office/drawing/2014/main" id="{5ADE2303-6ADC-8F58-0A2C-FAC4E4EA4EF2}"/>
              </a:ext>
            </a:extLst>
          </p:cNvPr>
          <p:cNvPicPr>
            <a:picLocks noChangeAspect="1"/>
          </p:cNvPicPr>
          <p:nvPr/>
        </p:nvPicPr>
        <p:blipFill>
          <a:blip r:embed="rId3"/>
          <a:stretch>
            <a:fillRect/>
          </a:stretch>
        </p:blipFill>
        <p:spPr>
          <a:xfrm>
            <a:off x="572003" y="1219993"/>
            <a:ext cx="11077575" cy="2733675"/>
          </a:xfrm>
          <a:prstGeom prst="rect">
            <a:avLst/>
          </a:prstGeom>
        </p:spPr>
      </p:pic>
    </p:spTree>
    <p:extLst>
      <p:ext uri="{BB962C8B-B14F-4D97-AF65-F5344CB8AC3E}">
        <p14:creationId xmlns:p14="http://schemas.microsoft.com/office/powerpoint/2010/main" val="362818397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b="1" dirty="0">
                <a:latin typeface="Arial" panose="020B0604020202020204" pitchFamily="34" charset="0"/>
                <a:cs typeface="Arial" panose="020B0604020202020204" pitchFamily="34" charset="0"/>
              </a:rPr>
              <a:t>National Highways H &amp; S Alerts – Arcadis Summary</a:t>
            </a:r>
          </a:p>
        </p:txBody>
      </p:sp>
      <p:sp>
        <p:nvSpPr>
          <p:cNvPr id="5" name="Content Placeholder 13">
            <a:extLst>
              <a:ext uri="{FF2B5EF4-FFF2-40B4-BE49-F238E27FC236}">
                <a16:creationId xmlns:a16="http://schemas.microsoft.com/office/drawing/2014/main" id="{6BE693A1-39FB-469F-839B-860A85FB8809}"/>
              </a:ext>
            </a:extLst>
          </p:cNvPr>
          <p:cNvSpPr>
            <a:spLocks noGrp="1"/>
          </p:cNvSpPr>
          <p:nvPr>
            <p:ph idx="1"/>
          </p:nvPr>
        </p:nvSpPr>
        <p:spPr>
          <a:xfrm>
            <a:off x="550863" y="1193801"/>
            <a:ext cx="11090275" cy="3928806"/>
          </a:xfrm>
        </p:spPr>
        <p:txBody>
          <a:bodyPr>
            <a:normAutofit lnSpcReduction="10000"/>
          </a:bodyPr>
          <a:lstStyle/>
          <a:p>
            <a:pPr marL="0" indent="0">
              <a:spcBef>
                <a:spcPts val="0"/>
              </a:spcBef>
              <a:buNone/>
            </a:pPr>
            <a:endParaRPr lang="en-GB" sz="16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endParaRPr>
          </a:p>
          <a:p>
            <a:pPr marL="0" lvl="0" indent="0" fontAlgn="ctr">
              <a:buSzPts val="1000"/>
              <a:buNone/>
              <a:tabLst>
                <a:tab pos="45720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HEi291 – Overhead Cable Strike</a:t>
            </a:r>
          </a:p>
          <a:p>
            <a:pPr marL="0" lvl="0" indent="0" fontAlgn="ctr">
              <a:buSzPts val="1000"/>
              <a:buNone/>
              <a:tabLst>
                <a:tab pos="457200" algn="l"/>
              </a:tabLst>
            </a:pPr>
            <a:r>
              <a:rPr lang="en-GB" sz="1600" b="1" dirty="0">
                <a:effectLst/>
                <a:latin typeface="Arial Narrow" panose="020B0606020202030204" pitchFamily="34" charset="0"/>
                <a:ea typeface="Calibri" panose="020F0502020204030204" pitchFamily="34" charset="0"/>
                <a:cs typeface="Arial" panose="020B0604020202020204" pitchFamily="34" charset="0"/>
              </a:rPr>
              <a:t> </a:t>
            </a:r>
            <a:r>
              <a:rPr lang="en-GB"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Lessons Learned:</a:t>
            </a:r>
          </a:p>
          <a:p>
            <a:pPr marL="342900" lvl="0" indent="-342900" fontAlgn="ctr">
              <a:buSzPts val="1000"/>
              <a:buFont typeface="Symbol" panose="05050102010706020507" pitchFamily="18" charset="2"/>
              <a:buChar char=""/>
              <a:tabLst>
                <a:tab pos="457200" algn="l"/>
              </a:tabLst>
            </a:pPr>
            <a:r>
              <a:rPr lang="en-GB" sz="1800" dirty="0">
                <a:solidFill>
                  <a:srgbClr val="FA0000"/>
                </a:solidFill>
                <a:effectLst/>
                <a:latin typeface="Calibri" panose="020F0502020204030204" pitchFamily="34" charset="0"/>
                <a:ea typeface="Times New Roman" panose="02020603050405020304" pitchFamily="18" charset="0"/>
              </a:rPr>
              <a:t>Designers need to follow RTB 9 and identify clearance height etc.  It is the designer's responsibility to provide information and to design out the residual risk wherever possible. </a:t>
            </a:r>
          </a:p>
          <a:p>
            <a:pPr marL="342900" lvl="0" indent="-342900" fontAlgn="ctr">
              <a:buSzPts val="1000"/>
              <a:buFont typeface="Symbol" panose="05050102010706020507" pitchFamily="18" charset="2"/>
              <a:buChar char=""/>
              <a:tabLst>
                <a:tab pos="457200" algn="l"/>
              </a:tabLst>
            </a:pPr>
            <a:r>
              <a:rPr lang="en-GB" sz="1800" dirty="0">
                <a:solidFill>
                  <a:srgbClr val="FA0000"/>
                </a:solidFill>
                <a:effectLst/>
                <a:latin typeface="Calibri" panose="020F0502020204030204" pitchFamily="34" charset="0"/>
                <a:ea typeface="Times New Roman" panose="02020603050405020304" pitchFamily="18" charset="0"/>
              </a:rPr>
              <a:t>This is also a behavioural issue here relating to how people react when confronted with an emergency situation. How much training do excavator drivers get in what to do if they hit a HV power line? Driver failed to remain calm and exited vehicle without lowering raised parts in contact.</a:t>
            </a:r>
          </a:p>
          <a:p>
            <a:pPr marL="342900" lvl="0" indent="-342900" fontAlgn="ctr">
              <a:buSzPts val="1000"/>
              <a:buFont typeface="Symbol" panose="05050102010706020507" pitchFamily="18" charset="2"/>
              <a:buChar char=""/>
              <a:tabLst>
                <a:tab pos="457200" algn="l"/>
              </a:tabLst>
            </a:pPr>
            <a:r>
              <a:rPr lang="en-GB" sz="1800" dirty="0">
                <a:solidFill>
                  <a:srgbClr val="FA0000"/>
                </a:solidFill>
                <a:latin typeface="Calibri" panose="020F0502020204030204" pitchFamily="34" charset="0"/>
                <a:ea typeface="Times New Roman" panose="02020603050405020304" pitchFamily="18" charset="0"/>
              </a:rPr>
              <a:t>No work had been planned near the Overhead Cable, on the day of the incident, an excavator and dozer driver changed their location without informing site management. This change took them closer to the overhead powerlines. </a:t>
            </a:r>
          </a:p>
          <a:p>
            <a:pPr marL="342900" lvl="0" indent="-342900" fontAlgn="ctr">
              <a:buSzPts val="1000"/>
              <a:buFont typeface="Symbol" panose="05050102010706020507" pitchFamily="18" charset="2"/>
              <a:buChar char=""/>
              <a:tabLst>
                <a:tab pos="457200" algn="l"/>
              </a:tabLst>
            </a:pPr>
            <a:r>
              <a:rPr lang="en-GB" sz="1800" b="0" i="0" u="none" strike="noStrike" baseline="0" dirty="0">
                <a:solidFill>
                  <a:srgbClr val="FF0000"/>
                </a:solidFill>
                <a:latin typeface="Calibri" panose="020F0502020204030204" pitchFamily="34" charset="0"/>
                <a:cs typeface="Calibri" panose="020F0502020204030204" pitchFamily="34" charset="0"/>
              </a:rPr>
              <a:t>Re-brief site personnel on STOP, CHECK, GO, and ensure c</a:t>
            </a:r>
            <a:r>
              <a:rPr lang="en-GB"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hanges </a:t>
            </a:r>
            <a:r>
              <a:rPr lang="en-GB" sz="1800" dirty="0">
                <a:solidFill>
                  <a:srgbClr val="FA0000"/>
                </a:solidFill>
                <a:latin typeface="Calibri" panose="020F0502020204030204" pitchFamily="34" charset="0"/>
                <a:ea typeface="Times New Roman" panose="02020603050405020304" pitchFamily="18" charset="0"/>
              </a:rPr>
              <a:t>needed be added to the site RAMS and briefed to the workforce</a:t>
            </a:r>
            <a:endParaRPr lang="en-GB" sz="1800" dirty="0">
              <a:solidFill>
                <a:srgbClr val="FA0000"/>
              </a:solidFill>
              <a:effectLst/>
              <a:latin typeface="Times New Roman" panose="02020603050405020304" pitchFamily="18" charset="0"/>
              <a:ea typeface="Calibri" panose="020F0502020204030204" pitchFamily="34" charset="0"/>
            </a:endParaRPr>
          </a:p>
          <a:p>
            <a:pPr marL="0" lvl="0" indent="0" fontAlgn="ctr">
              <a:buSzPts val="1000"/>
              <a:buNone/>
              <a:tabLst>
                <a:tab pos="457200" algn="l"/>
              </a:tabLst>
            </a:pPr>
            <a:endParaRPr lang="en-GB"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28674595"/>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b="1" dirty="0">
                <a:latin typeface="Arial" panose="020B0604020202020204" pitchFamily="34" charset="0"/>
                <a:cs typeface="Arial" panose="020B0604020202020204" pitchFamily="34" charset="0"/>
              </a:rPr>
              <a:t>National Highways H &amp; S Alerts – Arcadis Summary</a:t>
            </a:r>
          </a:p>
        </p:txBody>
      </p:sp>
      <p:sp>
        <p:nvSpPr>
          <p:cNvPr id="5" name="Content Placeholder 13">
            <a:extLst>
              <a:ext uri="{FF2B5EF4-FFF2-40B4-BE49-F238E27FC236}">
                <a16:creationId xmlns:a16="http://schemas.microsoft.com/office/drawing/2014/main" id="{6BE693A1-39FB-469F-839B-860A85FB8809}"/>
              </a:ext>
            </a:extLst>
          </p:cNvPr>
          <p:cNvSpPr>
            <a:spLocks noGrp="1"/>
          </p:cNvSpPr>
          <p:nvPr>
            <p:ph idx="1"/>
          </p:nvPr>
        </p:nvSpPr>
        <p:spPr>
          <a:xfrm>
            <a:off x="550863" y="1193801"/>
            <a:ext cx="11090275" cy="3928806"/>
          </a:xfrm>
        </p:spPr>
        <p:txBody>
          <a:bodyPr>
            <a:normAutofit/>
          </a:bodyPr>
          <a:lstStyle/>
          <a:p>
            <a:pPr marL="0" indent="0">
              <a:spcBef>
                <a:spcPts val="0"/>
              </a:spcBef>
              <a:buNone/>
            </a:pPr>
            <a:endParaRPr lang="en-GB" sz="16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endParaRPr>
          </a:p>
          <a:p>
            <a:pPr marL="0" lvl="0" indent="0" fontAlgn="ctr">
              <a:buSzPts val="1000"/>
              <a:buNone/>
              <a:tabLst>
                <a:tab pos="45720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HEi292 – </a:t>
            </a:r>
            <a:r>
              <a:rPr lang="en-GB" sz="1800" b="1" dirty="0">
                <a:latin typeface="Calibri" panose="020F0502020204030204" pitchFamily="34" charset="0"/>
                <a:ea typeface="Calibri" panose="020F0502020204030204" pitchFamily="34" charset="0"/>
                <a:cs typeface="Calibri" panose="020F0502020204030204" pitchFamily="34" charset="0"/>
              </a:rPr>
              <a:t>Traffic Management Operative Struck by Vehicle</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p>
            <a:pPr marL="0" lvl="0" indent="0" fontAlgn="ctr">
              <a:buSzPts val="1000"/>
              <a:buNone/>
              <a:tabLst>
                <a:tab pos="457200" algn="l"/>
              </a:tabLst>
            </a:pPr>
            <a:r>
              <a:rPr lang="en-GB" sz="1600" b="1" dirty="0">
                <a:effectLst/>
                <a:latin typeface="Arial Narrow" panose="020B0606020202030204" pitchFamily="34" charset="0"/>
                <a:ea typeface="Calibri" panose="020F0502020204030204" pitchFamily="34" charset="0"/>
                <a:cs typeface="Arial" panose="020B0604020202020204" pitchFamily="34" charset="0"/>
              </a:rPr>
              <a:t> </a:t>
            </a:r>
            <a:r>
              <a:rPr lang="en-GB"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Lessons Learned:</a:t>
            </a:r>
          </a:p>
          <a:p>
            <a:pPr marL="342900" lvl="0" indent="-342900" fontAlgn="ctr">
              <a:buSzPts val="1000"/>
              <a:buFont typeface="Symbol" panose="05050102010706020507" pitchFamily="18" charset="2"/>
              <a:buChar char=""/>
              <a:tabLst>
                <a:tab pos="457200" algn="l"/>
              </a:tabLst>
            </a:pPr>
            <a:r>
              <a:rPr lang="en-GB" sz="1800" dirty="0">
                <a:solidFill>
                  <a:srgbClr val="FA0000"/>
                </a:solidFill>
                <a:effectLst/>
                <a:latin typeface="Calibri" panose="020F0502020204030204" pitchFamily="34" charset="0"/>
                <a:ea typeface="Times New Roman" panose="02020603050405020304" pitchFamily="18" charset="0"/>
              </a:rPr>
              <a:t>RTB27 states that TM should be monitored for driver behaviour to evidence whether drivers' understanding of the layout is adequate. Do the individual circumstances of the TM installation require additional signing and/ or better sight lines?</a:t>
            </a:r>
            <a:endParaRPr lang="en-GB" sz="2000" dirty="0">
              <a:solidFill>
                <a:srgbClr val="FA0000"/>
              </a:solidFill>
              <a:effectLst/>
              <a:latin typeface="Times New Roman" panose="02020603050405020304" pitchFamily="18" charset="0"/>
              <a:ea typeface="Calibri" panose="020F0502020204030204" pitchFamily="34" charset="0"/>
            </a:endParaRPr>
          </a:p>
          <a:p>
            <a:pPr marL="342900" lvl="0" indent="-342900" fontAlgn="ctr">
              <a:buSzPts val="1000"/>
              <a:buFont typeface="Symbol" panose="05050102010706020507" pitchFamily="18" charset="2"/>
              <a:buChar char=""/>
              <a:tabLst>
                <a:tab pos="457200" algn="l"/>
              </a:tabLst>
            </a:pPr>
            <a:r>
              <a:rPr lang="en-GB" sz="1800" dirty="0">
                <a:solidFill>
                  <a:srgbClr val="FA0000"/>
                </a:solidFill>
                <a:effectLst/>
                <a:latin typeface="Calibri" panose="020F0502020204030204" pitchFamily="34" charset="0"/>
                <a:ea typeface="Times New Roman" panose="02020603050405020304" pitchFamily="18" charset="0"/>
              </a:rPr>
              <a:t>RTB 27 requires that an assessment be carried out by the TSS (Traffic Safety Supervisor – Previously TSCO) of the TM company. If any of the symptoms noted the TTM are encountered then the TTM /supervisor should investigate the cause and report. </a:t>
            </a:r>
            <a:endParaRPr lang="en-GB" sz="2000" dirty="0">
              <a:solidFill>
                <a:srgbClr val="FA0000"/>
              </a:solidFill>
              <a:effectLst/>
              <a:latin typeface="Times New Roman" panose="02020603050405020304" pitchFamily="18" charset="0"/>
              <a:ea typeface="Calibri" panose="020F0502020204030204" pitchFamily="34" charset="0"/>
            </a:endParaRPr>
          </a:p>
          <a:p>
            <a:pPr marL="0" lvl="0" indent="0" fontAlgn="ctr">
              <a:buSzPts val="1000"/>
              <a:buNone/>
              <a:tabLst>
                <a:tab pos="457200" algn="l"/>
              </a:tabLst>
            </a:pPr>
            <a:endParaRPr lang="en-GB"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78216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b="1" dirty="0">
                <a:latin typeface="Arial" panose="020B0604020202020204" pitchFamily="34" charset="0"/>
                <a:cs typeface="Arial" panose="020B0604020202020204" pitchFamily="34" charset="0"/>
              </a:rPr>
              <a:t>National Highways H &amp; S Alerts – Arcadis Summary</a:t>
            </a:r>
          </a:p>
        </p:txBody>
      </p:sp>
      <p:sp>
        <p:nvSpPr>
          <p:cNvPr id="5" name="Content Placeholder 13">
            <a:extLst>
              <a:ext uri="{FF2B5EF4-FFF2-40B4-BE49-F238E27FC236}">
                <a16:creationId xmlns:a16="http://schemas.microsoft.com/office/drawing/2014/main" id="{6BE693A1-39FB-469F-839B-860A85FB8809}"/>
              </a:ext>
            </a:extLst>
          </p:cNvPr>
          <p:cNvSpPr>
            <a:spLocks noGrp="1"/>
          </p:cNvSpPr>
          <p:nvPr>
            <p:ph idx="1"/>
          </p:nvPr>
        </p:nvSpPr>
        <p:spPr>
          <a:xfrm>
            <a:off x="550863" y="1193801"/>
            <a:ext cx="11090275" cy="3928806"/>
          </a:xfrm>
        </p:spPr>
        <p:txBody>
          <a:bodyPr>
            <a:normAutofit/>
          </a:bodyPr>
          <a:lstStyle/>
          <a:p>
            <a:pPr marL="0" indent="0">
              <a:spcBef>
                <a:spcPts val="0"/>
              </a:spcBef>
              <a:buNone/>
            </a:pPr>
            <a:endParaRPr lang="en-GB" sz="16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endParaRPr>
          </a:p>
          <a:p>
            <a:pPr marL="0" lvl="0" indent="0" fontAlgn="ctr">
              <a:buSzPts val="1000"/>
              <a:buNone/>
              <a:tabLst>
                <a:tab pos="45720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HEi293 – </a:t>
            </a:r>
            <a:r>
              <a:rPr lang="en-GB" sz="1800" b="1" dirty="0">
                <a:latin typeface="Calibri" panose="020F0502020204030204" pitchFamily="34" charset="0"/>
                <a:ea typeface="Calibri" panose="020F0502020204030204" pitchFamily="34" charset="0"/>
                <a:cs typeface="Calibri" panose="020F0502020204030204" pitchFamily="34" charset="0"/>
              </a:rPr>
              <a:t>Faulty Drilling Rig Interlock</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p>
            <a:pPr marL="0" lvl="0" indent="0" fontAlgn="ctr">
              <a:buSzPts val="1000"/>
              <a:buNone/>
              <a:tabLst>
                <a:tab pos="457200" algn="l"/>
              </a:tabLst>
            </a:pPr>
            <a:r>
              <a:rPr lang="en-GB" sz="1600" b="1" dirty="0">
                <a:effectLst/>
                <a:latin typeface="Arial Narrow" panose="020B0606020202030204" pitchFamily="34" charset="0"/>
                <a:ea typeface="Calibri" panose="020F0502020204030204" pitchFamily="34" charset="0"/>
                <a:cs typeface="Arial" panose="020B0604020202020204" pitchFamily="34" charset="0"/>
              </a:rPr>
              <a:t> </a:t>
            </a:r>
            <a:r>
              <a:rPr lang="en-GB"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Lessons Learned:</a:t>
            </a:r>
          </a:p>
          <a:p>
            <a:pPr algn="l"/>
            <a:r>
              <a:rPr lang="en-GB" sz="1800" b="0" i="0" u="none" strike="noStrike" baseline="0" dirty="0">
                <a:solidFill>
                  <a:srgbClr val="FF0000"/>
                </a:solidFill>
                <a:latin typeface="Calibri" panose="020F0502020204030204" pitchFamily="34" charset="0"/>
                <a:cs typeface="Calibri" panose="020F0502020204030204" pitchFamily="34" charset="0"/>
              </a:rPr>
              <a:t>The Principal Contractor must ensure that daily plant checks have been carried out prior to any plant being used onsite. </a:t>
            </a:r>
            <a:r>
              <a:rPr lang="en-GB" sz="1800" dirty="0">
                <a:solidFill>
                  <a:srgbClr val="FA0000"/>
                </a:solidFill>
                <a:effectLst/>
                <a:latin typeface="Calibri" panose="020F0502020204030204" pitchFamily="34" charset="0"/>
                <a:ea typeface="Times New Roman" panose="02020603050405020304" pitchFamily="18" charset="0"/>
              </a:rPr>
              <a:t>In this case the daily PUWER check was unavailable. Consultants GI team must be included in the circulation for this alert</a:t>
            </a:r>
            <a:endParaRPr lang="en-GB" sz="1800" b="0" i="0" u="none" strike="noStrike" baseline="0" dirty="0">
              <a:solidFill>
                <a:srgbClr val="FF0000"/>
              </a:solidFill>
              <a:latin typeface="Calibri" panose="020F0502020204030204" pitchFamily="34" charset="0"/>
              <a:cs typeface="Calibri" panose="020F0502020204030204" pitchFamily="34" charset="0"/>
            </a:endParaRPr>
          </a:p>
          <a:p>
            <a:pPr algn="l"/>
            <a:r>
              <a:rPr lang="en-GB" sz="1800" dirty="0">
                <a:solidFill>
                  <a:srgbClr val="FF0000"/>
                </a:solidFill>
                <a:latin typeface="Calibri" panose="020F0502020204030204" pitchFamily="34" charset="0"/>
                <a:cs typeface="Calibri" panose="020F0502020204030204" pitchFamily="34" charset="0"/>
              </a:rPr>
              <a:t>T</a:t>
            </a:r>
            <a:r>
              <a:rPr lang="en-GB" sz="1800" b="0" i="0" u="none" strike="noStrike" baseline="0" dirty="0">
                <a:solidFill>
                  <a:srgbClr val="FF0000"/>
                </a:solidFill>
                <a:latin typeface="Calibri" panose="020F0502020204030204" pitchFamily="34" charset="0"/>
                <a:cs typeface="Calibri" panose="020F0502020204030204" pitchFamily="34" charset="0"/>
              </a:rPr>
              <a:t>he operation of interlocks should be part of the daily checks and maintained in accordance</a:t>
            </a:r>
          </a:p>
          <a:p>
            <a:pPr marL="0" indent="0" algn="l">
              <a:lnSpc>
                <a:spcPct val="100000"/>
              </a:lnSpc>
              <a:spcBef>
                <a:spcPts val="0"/>
              </a:spcBef>
              <a:buNone/>
            </a:pPr>
            <a:r>
              <a:rPr lang="en-GB" sz="1800" b="0" i="0" u="none" strike="noStrike" baseline="0" dirty="0">
                <a:solidFill>
                  <a:srgbClr val="FF0000"/>
                </a:solidFill>
                <a:latin typeface="Calibri" panose="020F0502020204030204" pitchFamily="34" charset="0"/>
                <a:cs typeface="Calibri" panose="020F0502020204030204" pitchFamily="34" charset="0"/>
              </a:rPr>
              <a:t>     with the manufacturer’s instructions. As this is a key safety function for the drill rig. </a:t>
            </a:r>
          </a:p>
          <a:p>
            <a:pPr algn="l"/>
            <a:endParaRPr lang="en-GB" sz="1600" b="0" i="0" u="none" strike="noStrike" baseline="0" dirty="0">
              <a:solidFill>
                <a:srgbClr val="FF0000"/>
              </a:solidFill>
              <a:latin typeface="Arial" panose="020B0604020202020204" pitchFamily="34" charset="0"/>
            </a:endParaRPr>
          </a:p>
          <a:p>
            <a:pPr marL="342900" lvl="0" indent="-342900" fontAlgn="ctr">
              <a:buSzPts val="1000"/>
              <a:buFont typeface="Symbol" panose="05050102010706020507" pitchFamily="18" charset="2"/>
              <a:buChar char=""/>
              <a:tabLst>
                <a:tab pos="457200" algn="l"/>
              </a:tabLst>
            </a:pPr>
            <a:endParaRPr lang="en-GB"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B04A602-E7D8-1CBE-9777-57268C1C5483}"/>
              </a:ext>
            </a:extLst>
          </p:cNvPr>
          <p:cNvPicPr>
            <a:picLocks noChangeAspect="1"/>
          </p:cNvPicPr>
          <p:nvPr/>
        </p:nvPicPr>
        <p:blipFill>
          <a:blip r:embed="rId2"/>
          <a:stretch>
            <a:fillRect/>
          </a:stretch>
        </p:blipFill>
        <p:spPr>
          <a:xfrm>
            <a:off x="9476725" y="2862814"/>
            <a:ext cx="2085591" cy="3302186"/>
          </a:xfrm>
          <a:prstGeom prst="rect">
            <a:avLst/>
          </a:prstGeom>
        </p:spPr>
      </p:pic>
    </p:spTree>
    <p:extLst>
      <p:ext uri="{BB962C8B-B14F-4D97-AF65-F5344CB8AC3E}">
        <p14:creationId xmlns:p14="http://schemas.microsoft.com/office/powerpoint/2010/main" val="244135189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b="1" dirty="0">
                <a:latin typeface="Arial" panose="020B0604020202020204" pitchFamily="34" charset="0"/>
                <a:cs typeface="Arial" panose="020B0604020202020204" pitchFamily="34" charset="0"/>
              </a:rPr>
              <a:t>National Highways H &amp; S Alerts – Arcadis Summary</a:t>
            </a:r>
          </a:p>
        </p:txBody>
      </p:sp>
      <p:sp>
        <p:nvSpPr>
          <p:cNvPr id="5" name="Content Placeholder 13">
            <a:extLst>
              <a:ext uri="{FF2B5EF4-FFF2-40B4-BE49-F238E27FC236}">
                <a16:creationId xmlns:a16="http://schemas.microsoft.com/office/drawing/2014/main" id="{6BE693A1-39FB-469F-839B-860A85FB8809}"/>
              </a:ext>
            </a:extLst>
          </p:cNvPr>
          <p:cNvSpPr>
            <a:spLocks noGrp="1"/>
          </p:cNvSpPr>
          <p:nvPr>
            <p:ph idx="1"/>
          </p:nvPr>
        </p:nvSpPr>
        <p:spPr>
          <a:xfrm>
            <a:off x="550863" y="1193801"/>
            <a:ext cx="11090275" cy="3928806"/>
          </a:xfrm>
        </p:spPr>
        <p:txBody>
          <a:bodyPr>
            <a:normAutofit/>
          </a:bodyPr>
          <a:lstStyle/>
          <a:p>
            <a:pPr marL="0" lvl="0" indent="0" fontAlgn="ctr">
              <a:buSzPts val="1000"/>
              <a:buNone/>
              <a:tabLst>
                <a:tab pos="45720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HEi294 – </a:t>
            </a:r>
            <a:r>
              <a:rPr lang="en-GB" sz="1800" b="1" dirty="0">
                <a:latin typeface="Calibri" panose="020F0502020204030204" pitchFamily="34" charset="0"/>
                <a:ea typeface="Calibri" panose="020F0502020204030204" pitchFamily="34" charset="0"/>
                <a:cs typeface="Calibri" panose="020F0502020204030204" pitchFamily="34" charset="0"/>
              </a:rPr>
              <a:t>Protester Tunnelling</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p>
            <a:pPr marL="0" lvl="0" indent="0" fontAlgn="ctr">
              <a:buSzPts val="1000"/>
              <a:buNone/>
              <a:tabLst>
                <a:tab pos="457200" algn="l"/>
              </a:tabLst>
            </a:pPr>
            <a:r>
              <a:rPr lang="en-GB" sz="1600" b="1" dirty="0">
                <a:effectLst/>
                <a:latin typeface="Arial Narrow" panose="020B0606020202030204" pitchFamily="34" charset="0"/>
                <a:ea typeface="Calibri" panose="020F0502020204030204" pitchFamily="34" charset="0"/>
                <a:cs typeface="Arial" panose="020B0604020202020204" pitchFamily="34" charset="0"/>
              </a:rPr>
              <a:t> </a:t>
            </a:r>
            <a:r>
              <a:rPr lang="en-GB" sz="19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Lessons Learned:</a:t>
            </a:r>
          </a:p>
          <a:p>
            <a:pPr marL="342900" lvl="0" indent="-342900" fontAlgn="ctr">
              <a:buSzPts val="1000"/>
              <a:buFont typeface="Symbol" panose="05050102010706020507" pitchFamily="18" charset="2"/>
              <a:buChar char=""/>
              <a:tabLst>
                <a:tab pos="457200" algn="l"/>
              </a:tabLst>
            </a:pPr>
            <a:r>
              <a:rPr lang="en-GB" sz="1800" dirty="0">
                <a:solidFill>
                  <a:srgbClr val="FA0000"/>
                </a:solidFill>
                <a:effectLst/>
                <a:latin typeface="Calibri" panose="020F0502020204030204" pitchFamily="34" charset="0"/>
                <a:ea typeface="Times New Roman" panose="02020603050405020304" pitchFamily="18" charset="0"/>
                <a:cs typeface="Calibri" panose="020F0502020204030204" pitchFamily="34" charset="0"/>
              </a:rPr>
              <a:t>The site identified on this alert is in the middle of nowhere. In practice it is hard to identify where tunnelling activity is taking place, but this alert highlights some tell-tale signs. This risk to be added to site RAMS checklist. Consultants visitors to sites to be aware of the tell- tale signs abandoned (presence of digging tools, tarpaulins etc) and not to approach a potential tunnel location or protesters but to report it. </a:t>
            </a:r>
            <a:endParaRPr lang="en-GB" sz="1800" dirty="0">
              <a:solidFill>
                <a:srgbClr val="FA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ctr">
              <a:buSzPts val="1000"/>
              <a:buFont typeface="Symbol" panose="05050102010706020507" pitchFamily="18" charset="2"/>
              <a:buChar char=""/>
              <a:tabLst>
                <a:tab pos="457200" algn="l"/>
              </a:tabLst>
            </a:pPr>
            <a:r>
              <a:rPr lang="en-GB" sz="1800" dirty="0">
                <a:solidFill>
                  <a:srgbClr val="FA0000"/>
                </a:solidFill>
                <a:effectLst/>
                <a:latin typeface="Calibri" panose="020F0502020204030204" pitchFamily="34" charset="0"/>
                <a:ea typeface="Times New Roman" panose="02020603050405020304" pitchFamily="18" charset="0"/>
                <a:cs typeface="Calibri" panose="020F0502020204030204" pitchFamily="34" charset="0"/>
              </a:rPr>
              <a:t>Indicative signs can also be indicative of unlawful activities, with thieves on the lookout for copper or other valuable materials, etc. Potential for violence if such people are approached.  </a:t>
            </a:r>
          </a:p>
          <a:p>
            <a:pPr marL="342900" lvl="0" indent="-342900" fontAlgn="ctr">
              <a:buSzPts val="1000"/>
              <a:buFont typeface="Symbol" panose="05050102010706020507" pitchFamily="18" charset="2"/>
              <a:buChar char=""/>
              <a:tabLst>
                <a:tab pos="457200" algn="l"/>
              </a:tabLst>
            </a:pPr>
            <a:r>
              <a:rPr lang="en-GB" sz="1800" dirty="0">
                <a:solidFill>
                  <a:srgbClr val="FA0000"/>
                </a:solidFill>
                <a:effectLst/>
                <a:latin typeface="Calibri" panose="020F0502020204030204" pitchFamily="34" charset="0"/>
                <a:ea typeface="Times New Roman" panose="02020603050405020304" pitchFamily="18" charset="0"/>
                <a:cs typeface="Calibri" panose="020F0502020204030204" pitchFamily="34" charset="0"/>
              </a:rPr>
              <a:t>Any part of the SRN could be targeted, but those parts of the SRN close to refineries and oil storage depots are particularly at risk.</a:t>
            </a:r>
          </a:p>
          <a:p>
            <a:pPr marL="342900" lvl="0" indent="-342900" fontAlgn="ctr">
              <a:buSzPts val="1000"/>
              <a:buFont typeface="Symbol" panose="05050102010706020507" pitchFamily="18" charset="2"/>
              <a:buChar char=""/>
              <a:tabLst>
                <a:tab pos="457200" algn="l"/>
              </a:tabLst>
            </a:pPr>
            <a:endParaRPr lang="en-GB" sz="2000" dirty="0">
              <a:solidFill>
                <a:srgbClr val="FA0000"/>
              </a:solidFill>
              <a:effectLst/>
              <a:latin typeface="Times New Roman" panose="02020603050405020304" pitchFamily="18" charset="0"/>
              <a:ea typeface="Calibri" panose="020F0502020204030204" pitchFamily="34" charset="0"/>
            </a:endParaRPr>
          </a:p>
          <a:p>
            <a:pPr marL="0" lvl="0" indent="0" fontAlgn="ctr">
              <a:buSzPts val="1000"/>
              <a:buNone/>
              <a:tabLst>
                <a:tab pos="457200" algn="l"/>
              </a:tabLst>
            </a:pPr>
            <a:endParaRPr lang="en-GB" sz="2000" dirty="0">
              <a:solidFill>
                <a:srgbClr val="FA0000"/>
              </a:solidFill>
              <a:effectLst/>
              <a:latin typeface="Times New Roman" panose="02020603050405020304" pitchFamily="18" charset="0"/>
              <a:ea typeface="Calibri" panose="020F0502020204030204" pitchFamily="34" charset="0"/>
            </a:endParaRPr>
          </a:p>
          <a:p>
            <a:pPr marL="0" lvl="0" indent="0" fontAlgn="ctr">
              <a:buSzPts val="1000"/>
              <a:buNone/>
              <a:tabLst>
                <a:tab pos="457200" algn="l"/>
              </a:tabLst>
            </a:pPr>
            <a:endParaRPr lang="en-GB"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500CBDE-D87A-5640-B0D8-F4A170583A91}"/>
              </a:ext>
            </a:extLst>
          </p:cNvPr>
          <p:cNvPicPr>
            <a:picLocks noChangeAspect="1"/>
          </p:cNvPicPr>
          <p:nvPr/>
        </p:nvPicPr>
        <p:blipFill>
          <a:blip r:embed="rId2"/>
          <a:stretch>
            <a:fillRect/>
          </a:stretch>
        </p:blipFill>
        <p:spPr>
          <a:xfrm>
            <a:off x="6626942" y="4117017"/>
            <a:ext cx="3464795" cy="2557242"/>
          </a:xfrm>
          <a:prstGeom prst="rect">
            <a:avLst/>
          </a:prstGeom>
        </p:spPr>
      </p:pic>
    </p:spTree>
    <p:extLst>
      <p:ext uri="{BB962C8B-B14F-4D97-AF65-F5344CB8AC3E}">
        <p14:creationId xmlns:p14="http://schemas.microsoft.com/office/powerpoint/2010/main" val="396679657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rr3271\Downloads\shutterstock_57007604.jpg">
            <a:extLst>
              <a:ext uri="{FF2B5EF4-FFF2-40B4-BE49-F238E27FC236}">
                <a16:creationId xmlns:a16="http://schemas.microsoft.com/office/drawing/2014/main" id="{5730D5A1-41EB-483B-8CFF-44E9C6A94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62" r="5496"/>
          <a:stretch>
            <a:fillRect/>
          </a:stretch>
        </p:blipFill>
        <p:spPr bwMode="auto">
          <a:xfrm>
            <a:off x="3036835" y="1696244"/>
            <a:ext cx="5984979"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097612"/>
      </p:ext>
    </p:extLst>
  </p:cSld>
  <p:clrMapOvr>
    <a:masterClrMapping/>
  </p:clrMapOvr>
  <p:transition spd="slow">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C 2018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8FD2884973254E8EB4FF6E5E32CF02" ma:contentTypeVersion="14" ma:contentTypeDescription="Create a new document." ma:contentTypeScope="" ma:versionID="84bc8ecbdb80e3860814331202cc3c08">
  <xsd:schema xmlns:xsd="http://www.w3.org/2001/XMLSchema" xmlns:xs="http://www.w3.org/2001/XMLSchema" xmlns:p="http://schemas.microsoft.com/office/2006/metadata/properties" xmlns:ns3="9cefe054-4396-4a82-9564-896a79f49c5f" xmlns:ns4="35436767-7f3f-46b6-8d11-e933914e3b7f" targetNamespace="http://schemas.microsoft.com/office/2006/metadata/properties" ma:root="true" ma:fieldsID="d5f14e425df62265ad08cd0787008d15" ns3:_="" ns4:_="">
    <xsd:import namespace="9cefe054-4396-4a82-9564-896a79f49c5f"/>
    <xsd:import namespace="35436767-7f3f-46b6-8d11-e933914e3b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efe054-4396-4a82-9564-896a79f49c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5436767-7f3f-46b6-8d11-e933914e3b7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E02B7E-1D4D-4248-AD11-15DD3937BE84}">
  <ds:schemaRefs>
    <ds:schemaRef ds:uri="http://schemas.microsoft.com/sharepoint/v3/contenttype/forms"/>
  </ds:schemaRefs>
</ds:datastoreItem>
</file>

<file path=customXml/itemProps2.xml><?xml version="1.0" encoding="utf-8"?>
<ds:datastoreItem xmlns:ds="http://schemas.openxmlformats.org/officeDocument/2006/customXml" ds:itemID="{355669F7-105B-4395-A944-8DCB491B82D8}">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www.w3.org/XML/1998/namespace"/>
    <ds:schemaRef ds:uri="http://purl.org/dc/dcmitype/"/>
    <ds:schemaRef ds:uri="http://purl.org/dc/elements/1.1/"/>
    <ds:schemaRef ds:uri="35436767-7f3f-46b6-8d11-e933914e3b7f"/>
    <ds:schemaRef ds:uri="http://schemas.microsoft.com/office/infopath/2007/PartnerControls"/>
    <ds:schemaRef ds:uri="9cefe054-4396-4a82-9564-896a79f49c5f"/>
  </ds:schemaRefs>
</ds:datastoreItem>
</file>

<file path=customXml/itemProps3.xml><?xml version="1.0" encoding="utf-8"?>
<ds:datastoreItem xmlns:ds="http://schemas.openxmlformats.org/officeDocument/2006/customXml" ds:itemID="{4C0E6D06-661B-470B-8EF9-8204A8116D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efe054-4396-4a82-9564-896a79f49c5f"/>
    <ds:schemaRef ds:uri="35436767-7f3f-46b6-8d11-e933914e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11572</TotalTime>
  <Words>693</Words>
  <Application>Microsoft Office PowerPoint</Application>
  <PresentationFormat>Widescreen</PresentationFormat>
  <Paragraphs>59</Paragraphs>
  <Slides>8</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vt:i4>
      </vt:variant>
    </vt:vector>
  </HeadingPairs>
  <TitlesOfParts>
    <vt:vector size="19" baseType="lpstr">
      <vt:lpstr>Arial</vt:lpstr>
      <vt:lpstr>Arial Narrow</vt:lpstr>
      <vt:lpstr>Calibri</vt:lpstr>
      <vt:lpstr>Calibri Light</vt:lpstr>
      <vt:lpstr>Symbol</vt:lpstr>
      <vt:lpstr>Times New Roman</vt:lpstr>
      <vt:lpstr>Wingdings</vt:lpstr>
      <vt:lpstr>Office Theme</vt:lpstr>
      <vt:lpstr>1_Custom Design</vt:lpstr>
      <vt:lpstr>SLC 2018 template</vt:lpstr>
      <vt:lpstr>Custom Design</vt:lpstr>
      <vt:lpstr>Principal Designer Working Group  Root Cause Analysis – Capture &amp; Application of Lessons Learnt  </vt:lpstr>
      <vt:lpstr>Safety Alerts - Recent</vt:lpstr>
      <vt:lpstr>PowerPoint Presentation</vt:lpstr>
      <vt:lpstr>National Highways H &amp; S Alerts – Arcadis Summary</vt:lpstr>
      <vt:lpstr>National Highways H &amp; S Alerts – Arcadis Summary</vt:lpstr>
      <vt:lpstr>National Highways H &amp; S Alerts – Arcadis Summary</vt:lpstr>
      <vt:lpstr>National Highways H &amp; S Alerts – Arcadis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 Designer Working Group Event No 13</dc:title>
  <dc:creator>Potter, Doug</dc:creator>
  <cp:lastModifiedBy>Potter, Doug</cp:lastModifiedBy>
  <cp:revision>42</cp:revision>
  <dcterms:created xsi:type="dcterms:W3CDTF">2019-07-23T13:25:15Z</dcterms:created>
  <dcterms:modified xsi:type="dcterms:W3CDTF">2022-05-18T15:04:42Z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0x010100898FD2884973254E8EB4FF6E5E32CF02</vt:lpwstr>
  </property>
</Properties>
</file>