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23" r:id="rId5"/>
    <p:sldMasterId id="2147483705" r:id="rId6"/>
    <p:sldMasterId id="2147483711" r:id="rId7"/>
  </p:sldMasterIdLst>
  <p:notesMasterIdLst>
    <p:notesMasterId r:id="rId18"/>
  </p:notesMasterIdLst>
  <p:sldIdLst>
    <p:sldId id="311" r:id="rId8"/>
    <p:sldId id="264" r:id="rId9"/>
    <p:sldId id="283" r:id="rId10"/>
    <p:sldId id="317" r:id="rId11"/>
    <p:sldId id="318" r:id="rId12"/>
    <p:sldId id="316" r:id="rId13"/>
    <p:sldId id="330" r:id="rId14"/>
    <p:sldId id="331" r:id="rId15"/>
    <p:sldId id="333"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15" userDrawn="1">
          <p15:clr>
            <a:srgbClr val="A4A3A4"/>
          </p15:clr>
        </p15:guide>
        <p15:guide id="4" pos="72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169"/>
    <a:srgbClr val="008BCB"/>
    <a:srgbClr val="4A4A4A"/>
    <a:srgbClr val="009FD7"/>
    <a:srgbClr val="002E5F"/>
    <a:srgbClr val="CB2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E2F250-0636-4B57-A096-F31F92C56D2F}" v="213" dt="2022-03-30T14:27:17.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4660"/>
  </p:normalViewPr>
  <p:slideViewPr>
    <p:cSldViewPr snapToGrid="0" showGuides="1">
      <p:cViewPr varScale="1">
        <p:scale>
          <a:sx n="92" d="100"/>
          <a:sy n="92" d="100"/>
        </p:scale>
        <p:origin x="53" y="168"/>
      </p:cViewPr>
      <p:guideLst>
        <p:guide orient="horz" pos="2160"/>
        <p:guide pos="3840"/>
        <p:guide pos="415"/>
        <p:guide pos="7267"/>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w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F92CB-7B22-4B19-8043-C7DC223868FC}" type="datetimeFigureOut">
              <a:rPr lang="en-GB" smtClean="0"/>
              <a:t>30/03/2022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4B73D-144E-4479-B300-F3AE3BB680C9}" type="slidenum">
              <a:rPr lang="en-GB" smtClean="0"/>
              <a:t>‹#›</a:t>
            </a:fld>
            <a:endParaRPr lang="en-GB"/>
          </a:p>
        </p:txBody>
      </p:sp>
    </p:spTree>
    <p:extLst>
      <p:ext uri="{BB962C8B-B14F-4D97-AF65-F5344CB8AC3E}">
        <p14:creationId xmlns:p14="http://schemas.microsoft.com/office/powerpoint/2010/main" val="53731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4944437"/>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8961354"/>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63582180"/>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8EC3-4F2B-4373-9B4C-A80E9F4D5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0AE406-C619-45FD-BDCD-EEFE65D38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E9B264-8D9E-42C9-A3D6-21F8C370318A}"/>
              </a:ext>
            </a:extLst>
          </p:cNvPr>
          <p:cNvSpPr>
            <a:spLocks noGrp="1"/>
          </p:cNvSpPr>
          <p:nvPr>
            <p:ph type="dt" sz="half" idx="10"/>
          </p:nvPr>
        </p:nvSpPr>
        <p:spPr/>
        <p:txBody>
          <a:bodyPr/>
          <a:lstStyle/>
          <a:p>
            <a:fld id="{8F33B8BE-5554-47AA-9153-417452537E0F}" type="datetimeFigureOut">
              <a:rPr lang="en-GB" smtClean="0"/>
              <a:t>30/03/2022</a:t>
            </a:fld>
            <a:endParaRPr lang="en-GB"/>
          </a:p>
        </p:txBody>
      </p:sp>
      <p:sp>
        <p:nvSpPr>
          <p:cNvPr id="5" name="Footer Placeholder 4">
            <a:extLst>
              <a:ext uri="{FF2B5EF4-FFF2-40B4-BE49-F238E27FC236}">
                <a16:creationId xmlns:a16="http://schemas.microsoft.com/office/drawing/2014/main" id="{6D02E71A-035B-45BF-832D-766B8607C7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5018AA-5D88-4240-9785-DC2F404CE2E8}"/>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241719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4F89-1941-4040-840F-9C589CE2CE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630A7-1695-4E9C-BEB0-763DB0A141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344880-0FBB-4623-A33C-A17C39BD3D6D}"/>
              </a:ext>
            </a:extLst>
          </p:cNvPr>
          <p:cNvSpPr>
            <a:spLocks noGrp="1"/>
          </p:cNvSpPr>
          <p:nvPr>
            <p:ph type="dt" sz="half" idx="10"/>
          </p:nvPr>
        </p:nvSpPr>
        <p:spPr/>
        <p:txBody>
          <a:bodyPr/>
          <a:lstStyle/>
          <a:p>
            <a:fld id="{8F33B8BE-5554-47AA-9153-417452537E0F}" type="datetimeFigureOut">
              <a:rPr lang="en-GB" smtClean="0"/>
              <a:t>30/03/2022</a:t>
            </a:fld>
            <a:endParaRPr lang="en-GB"/>
          </a:p>
        </p:txBody>
      </p:sp>
      <p:sp>
        <p:nvSpPr>
          <p:cNvPr id="5" name="Footer Placeholder 4">
            <a:extLst>
              <a:ext uri="{FF2B5EF4-FFF2-40B4-BE49-F238E27FC236}">
                <a16:creationId xmlns:a16="http://schemas.microsoft.com/office/drawing/2014/main" id="{AA4237E4-8968-4427-A1BF-927264D152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61DD5F-6859-4687-8A52-1792A93426B4}"/>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2519213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CFC7-9985-4943-A2BA-832CAAC30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B6B788-1BDF-4020-B6E9-FF544AC441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9A99B-3AA0-4598-83C9-397EA0378B52}"/>
              </a:ext>
            </a:extLst>
          </p:cNvPr>
          <p:cNvSpPr>
            <a:spLocks noGrp="1"/>
          </p:cNvSpPr>
          <p:nvPr>
            <p:ph type="dt" sz="half" idx="10"/>
          </p:nvPr>
        </p:nvSpPr>
        <p:spPr/>
        <p:txBody>
          <a:bodyPr/>
          <a:lstStyle/>
          <a:p>
            <a:fld id="{8F33B8BE-5554-47AA-9153-417452537E0F}" type="datetimeFigureOut">
              <a:rPr lang="en-GB" smtClean="0"/>
              <a:t>30/03/2022</a:t>
            </a:fld>
            <a:endParaRPr lang="en-GB"/>
          </a:p>
        </p:txBody>
      </p:sp>
      <p:sp>
        <p:nvSpPr>
          <p:cNvPr id="5" name="Footer Placeholder 4">
            <a:extLst>
              <a:ext uri="{FF2B5EF4-FFF2-40B4-BE49-F238E27FC236}">
                <a16:creationId xmlns:a16="http://schemas.microsoft.com/office/drawing/2014/main" id="{AC6F968C-76A7-47BA-AA95-EFFC11A26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5EF579-CCB8-4DA6-858A-0A5A1A3CA190}"/>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4186086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C77B-7C38-453F-A0F4-EFA80F3388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4BE8B6-2CE2-4855-A2F1-E545AC9E81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604374-E8BC-4F6C-B6B7-47FF331D05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D59B54-DD8F-4C6C-8308-D35343C0B593}"/>
              </a:ext>
            </a:extLst>
          </p:cNvPr>
          <p:cNvSpPr>
            <a:spLocks noGrp="1"/>
          </p:cNvSpPr>
          <p:nvPr>
            <p:ph type="dt" sz="half" idx="10"/>
          </p:nvPr>
        </p:nvSpPr>
        <p:spPr/>
        <p:txBody>
          <a:bodyPr/>
          <a:lstStyle/>
          <a:p>
            <a:fld id="{8F33B8BE-5554-47AA-9153-417452537E0F}" type="datetimeFigureOut">
              <a:rPr lang="en-GB" smtClean="0"/>
              <a:t>30/03/2022</a:t>
            </a:fld>
            <a:endParaRPr lang="en-GB"/>
          </a:p>
        </p:txBody>
      </p:sp>
      <p:sp>
        <p:nvSpPr>
          <p:cNvPr id="6" name="Footer Placeholder 5">
            <a:extLst>
              <a:ext uri="{FF2B5EF4-FFF2-40B4-BE49-F238E27FC236}">
                <a16:creationId xmlns:a16="http://schemas.microsoft.com/office/drawing/2014/main" id="{9B9DC7FC-D1B5-4B47-8E6B-D9ADA2605C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979ADC-AAE9-4126-AFF2-F7CD29367F9D}"/>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224726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5E478-5721-4AD7-825C-BFC0E84A53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9C0BC2-EB16-4936-89B3-7A654BB36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0FE23D-8FA4-4698-81DA-B9B1788AAD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B99A6A-4864-42FE-B717-4D91531B7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21759-9888-4A5C-A5C5-58D8BD4C74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299238-ECEF-4D46-8680-8A2EAC94F997}"/>
              </a:ext>
            </a:extLst>
          </p:cNvPr>
          <p:cNvSpPr>
            <a:spLocks noGrp="1"/>
          </p:cNvSpPr>
          <p:nvPr>
            <p:ph type="dt" sz="half" idx="10"/>
          </p:nvPr>
        </p:nvSpPr>
        <p:spPr/>
        <p:txBody>
          <a:bodyPr/>
          <a:lstStyle/>
          <a:p>
            <a:fld id="{8F33B8BE-5554-47AA-9153-417452537E0F}" type="datetimeFigureOut">
              <a:rPr lang="en-GB" smtClean="0"/>
              <a:t>30/03/2022</a:t>
            </a:fld>
            <a:endParaRPr lang="en-GB"/>
          </a:p>
        </p:txBody>
      </p:sp>
      <p:sp>
        <p:nvSpPr>
          <p:cNvPr id="8" name="Footer Placeholder 7">
            <a:extLst>
              <a:ext uri="{FF2B5EF4-FFF2-40B4-BE49-F238E27FC236}">
                <a16:creationId xmlns:a16="http://schemas.microsoft.com/office/drawing/2014/main" id="{690701B0-F8BD-4481-8085-5306816A85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FFE808-1988-4379-A996-A948172515DB}"/>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204056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3641-811F-4287-9F4C-BC9FE89E27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988305-3A80-4B88-B4FC-F94E5E98FBF3}"/>
              </a:ext>
            </a:extLst>
          </p:cNvPr>
          <p:cNvSpPr>
            <a:spLocks noGrp="1"/>
          </p:cNvSpPr>
          <p:nvPr>
            <p:ph type="dt" sz="half" idx="10"/>
          </p:nvPr>
        </p:nvSpPr>
        <p:spPr/>
        <p:txBody>
          <a:bodyPr/>
          <a:lstStyle/>
          <a:p>
            <a:fld id="{8F33B8BE-5554-47AA-9153-417452537E0F}" type="datetimeFigureOut">
              <a:rPr lang="en-GB" smtClean="0"/>
              <a:t>30/03/2022</a:t>
            </a:fld>
            <a:endParaRPr lang="en-GB"/>
          </a:p>
        </p:txBody>
      </p:sp>
      <p:sp>
        <p:nvSpPr>
          <p:cNvPr id="4" name="Footer Placeholder 3">
            <a:extLst>
              <a:ext uri="{FF2B5EF4-FFF2-40B4-BE49-F238E27FC236}">
                <a16:creationId xmlns:a16="http://schemas.microsoft.com/office/drawing/2014/main" id="{71AA5288-D828-4745-A011-B86CB2E90C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8EACE9-48D4-4AC8-B501-D46A16AC8B5D}"/>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3563004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D7F3E-CD1F-4111-844F-DDF56E77931F}"/>
              </a:ext>
            </a:extLst>
          </p:cNvPr>
          <p:cNvSpPr>
            <a:spLocks noGrp="1"/>
          </p:cNvSpPr>
          <p:nvPr>
            <p:ph type="dt" sz="half" idx="10"/>
          </p:nvPr>
        </p:nvSpPr>
        <p:spPr/>
        <p:txBody>
          <a:bodyPr/>
          <a:lstStyle/>
          <a:p>
            <a:fld id="{8F33B8BE-5554-47AA-9153-417452537E0F}" type="datetimeFigureOut">
              <a:rPr lang="en-GB" smtClean="0"/>
              <a:t>30/03/2022</a:t>
            </a:fld>
            <a:endParaRPr lang="en-GB"/>
          </a:p>
        </p:txBody>
      </p:sp>
      <p:sp>
        <p:nvSpPr>
          <p:cNvPr id="3" name="Footer Placeholder 2">
            <a:extLst>
              <a:ext uri="{FF2B5EF4-FFF2-40B4-BE49-F238E27FC236}">
                <a16:creationId xmlns:a16="http://schemas.microsoft.com/office/drawing/2014/main" id="{61CCC6C1-EEE6-4783-A753-F83FB0E75E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EAACCE-CD03-41C6-BE61-4166A4E01496}"/>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3057308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0CEF4-0C4C-4606-BC91-AE0C4E39C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836FC0-53AF-412F-BF49-244EE4EB8B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D05F63-6839-442B-AB18-CDF68CFAA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2F102-D0FB-44E5-8CB7-43B692A22839}"/>
              </a:ext>
            </a:extLst>
          </p:cNvPr>
          <p:cNvSpPr>
            <a:spLocks noGrp="1"/>
          </p:cNvSpPr>
          <p:nvPr>
            <p:ph type="dt" sz="half" idx="10"/>
          </p:nvPr>
        </p:nvSpPr>
        <p:spPr/>
        <p:txBody>
          <a:bodyPr/>
          <a:lstStyle/>
          <a:p>
            <a:fld id="{8F33B8BE-5554-47AA-9153-417452537E0F}" type="datetimeFigureOut">
              <a:rPr lang="en-GB" smtClean="0"/>
              <a:t>30/03/2022</a:t>
            </a:fld>
            <a:endParaRPr lang="en-GB"/>
          </a:p>
        </p:txBody>
      </p:sp>
      <p:sp>
        <p:nvSpPr>
          <p:cNvPr id="6" name="Footer Placeholder 5">
            <a:extLst>
              <a:ext uri="{FF2B5EF4-FFF2-40B4-BE49-F238E27FC236}">
                <a16:creationId xmlns:a16="http://schemas.microsoft.com/office/drawing/2014/main" id="{1E44D632-FB86-4270-9AA6-96F535AE3E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04BD9-C37C-4317-94D2-D10860E7FF70}"/>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88407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19754"/>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B914-6DCA-4EA4-A89C-FFC39FEFD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80D4D0-793F-4B21-92C2-16034BC5B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CC2208-B4B1-42BF-9ED0-314114896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9EB532-2274-4F26-976C-A48E03DD1532}"/>
              </a:ext>
            </a:extLst>
          </p:cNvPr>
          <p:cNvSpPr>
            <a:spLocks noGrp="1"/>
          </p:cNvSpPr>
          <p:nvPr>
            <p:ph type="dt" sz="half" idx="10"/>
          </p:nvPr>
        </p:nvSpPr>
        <p:spPr/>
        <p:txBody>
          <a:bodyPr/>
          <a:lstStyle/>
          <a:p>
            <a:fld id="{8F33B8BE-5554-47AA-9153-417452537E0F}" type="datetimeFigureOut">
              <a:rPr lang="en-GB" smtClean="0"/>
              <a:t>30/03/2022</a:t>
            </a:fld>
            <a:endParaRPr lang="en-GB"/>
          </a:p>
        </p:txBody>
      </p:sp>
      <p:sp>
        <p:nvSpPr>
          <p:cNvPr id="6" name="Footer Placeholder 5">
            <a:extLst>
              <a:ext uri="{FF2B5EF4-FFF2-40B4-BE49-F238E27FC236}">
                <a16:creationId xmlns:a16="http://schemas.microsoft.com/office/drawing/2014/main" id="{A0948247-F625-45F1-8956-6074067826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1C507F-959E-46F5-AC49-CC5EA8BFCA70}"/>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1961928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A21E-35EF-4A49-A6CA-FC8C641CB0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75E682-C82E-4A13-800F-65F3094832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B2F6E0-0FE5-4999-A494-F2D21F626E8A}"/>
              </a:ext>
            </a:extLst>
          </p:cNvPr>
          <p:cNvSpPr>
            <a:spLocks noGrp="1"/>
          </p:cNvSpPr>
          <p:nvPr>
            <p:ph type="dt" sz="half" idx="10"/>
          </p:nvPr>
        </p:nvSpPr>
        <p:spPr/>
        <p:txBody>
          <a:bodyPr/>
          <a:lstStyle/>
          <a:p>
            <a:fld id="{8F33B8BE-5554-47AA-9153-417452537E0F}" type="datetimeFigureOut">
              <a:rPr lang="en-GB" smtClean="0"/>
              <a:t>30/03/2022</a:t>
            </a:fld>
            <a:endParaRPr lang="en-GB"/>
          </a:p>
        </p:txBody>
      </p:sp>
      <p:sp>
        <p:nvSpPr>
          <p:cNvPr id="5" name="Footer Placeholder 4">
            <a:extLst>
              <a:ext uri="{FF2B5EF4-FFF2-40B4-BE49-F238E27FC236}">
                <a16:creationId xmlns:a16="http://schemas.microsoft.com/office/drawing/2014/main" id="{025FDB21-5B92-4382-8B74-64A7CF9821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C74D2B-CF45-46B1-B398-AFA084523A64}"/>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167797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6E51CF-3E39-4CF0-95A2-D9E09A7618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3323BF-D7EB-40A1-8EB4-D71825070E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32FC03-1279-4B65-8229-F376A70963C9}"/>
              </a:ext>
            </a:extLst>
          </p:cNvPr>
          <p:cNvSpPr>
            <a:spLocks noGrp="1"/>
          </p:cNvSpPr>
          <p:nvPr>
            <p:ph type="dt" sz="half" idx="10"/>
          </p:nvPr>
        </p:nvSpPr>
        <p:spPr/>
        <p:txBody>
          <a:bodyPr/>
          <a:lstStyle/>
          <a:p>
            <a:fld id="{8F33B8BE-5554-47AA-9153-417452537E0F}" type="datetimeFigureOut">
              <a:rPr lang="en-GB" smtClean="0"/>
              <a:t>30/03/2022</a:t>
            </a:fld>
            <a:endParaRPr lang="en-GB"/>
          </a:p>
        </p:txBody>
      </p:sp>
      <p:sp>
        <p:nvSpPr>
          <p:cNvPr id="5" name="Footer Placeholder 4">
            <a:extLst>
              <a:ext uri="{FF2B5EF4-FFF2-40B4-BE49-F238E27FC236}">
                <a16:creationId xmlns:a16="http://schemas.microsoft.com/office/drawing/2014/main" id="{F2F0567B-8CE4-4F85-9973-86D231A1A2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879EEA-5304-4DE4-82C6-4B2671CCA332}"/>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3867913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009FD7"/>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743EC78-88E8-451A-854F-761A6A1D0151}"/>
              </a:ext>
            </a:extLst>
          </p:cNvPr>
          <p:cNvSpPr/>
          <p:nvPr userDrawn="1"/>
        </p:nvSpPr>
        <p:spPr>
          <a:xfrm>
            <a:off x="4" y="0"/>
            <a:ext cx="9078065" cy="4430812"/>
          </a:xfrm>
          <a:custGeom>
            <a:avLst/>
            <a:gdLst>
              <a:gd name="connsiteX0" fmla="*/ 0 w 9078065"/>
              <a:gd name="connsiteY0" fmla="*/ 0 h 4430812"/>
              <a:gd name="connsiteX1" fmla="*/ 9078065 w 9078065"/>
              <a:gd name="connsiteY1" fmla="*/ 0 h 4430812"/>
              <a:gd name="connsiteX2" fmla="*/ 8614924 w 9078065"/>
              <a:gd name="connsiteY2" fmla="*/ 3393971 h 4430812"/>
              <a:gd name="connsiteX3" fmla="*/ 0 w 9078065"/>
              <a:gd name="connsiteY3" fmla="*/ 4430812 h 4430812"/>
            </a:gdLst>
            <a:ahLst/>
            <a:cxnLst>
              <a:cxn ang="0">
                <a:pos x="connsiteX0" y="connsiteY0"/>
              </a:cxn>
              <a:cxn ang="0">
                <a:pos x="connsiteX1" y="connsiteY1"/>
              </a:cxn>
              <a:cxn ang="0">
                <a:pos x="connsiteX2" y="connsiteY2"/>
              </a:cxn>
              <a:cxn ang="0">
                <a:pos x="connsiteX3" y="connsiteY3"/>
              </a:cxn>
            </a:cxnLst>
            <a:rect l="l" t="t" r="r" b="b"/>
            <a:pathLst>
              <a:path w="9078065" h="4430812">
                <a:moveTo>
                  <a:pt x="0" y="0"/>
                </a:moveTo>
                <a:lnTo>
                  <a:pt x="9078065" y="0"/>
                </a:lnTo>
                <a:lnTo>
                  <a:pt x="8614924" y="3393971"/>
                </a:lnTo>
                <a:lnTo>
                  <a:pt x="0" y="4430812"/>
                </a:lnTo>
                <a:close/>
              </a:path>
            </a:pathLst>
          </a:custGeom>
          <a:solidFill>
            <a:srgbClr val="008C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16" name="Freeform: Shape 15">
            <a:extLst>
              <a:ext uri="{FF2B5EF4-FFF2-40B4-BE49-F238E27FC236}">
                <a16:creationId xmlns:a16="http://schemas.microsoft.com/office/drawing/2014/main" id="{2F39166A-4ED9-47E3-A08F-F204B210E7B7}"/>
              </a:ext>
            </a:extLst>
          </p:cNvPr>
          <p:cNvSpPr/>
          <p:nvPr userDrawn="1"/>
        </p:nvSpPr>
        <p:spPr>
          <a:xfrm>
            <a:off x="0" y="-3445"/>
            <a:ext cx="12182984" cy="1633217"/>
          </a:xfrm>
          <a:custGeom>
            <a:avLst/>
            <a:gdLst>
              <a:gd name="connsiteX0" fmla="*/ 0 w 12182984"/>
              <a:gd name="connsiteY0" fmla="*/ 0 h 1633217"/>
              <a:gd name="connsiteX1" fmla="*/ 12182984 w 12182984"/>
              <a:gd name="connsiteY1" fmla="*/ 0 h 1633217"/>
              <a:gd name="connsiteX2" fmla="*/ 12182984 w 12182984"/>
              <a:gd name="connsiteY2" fmla="*/ 851811 h 1633217"/>
              <a:gd name="connsiteX3" fmla="*/ 0 w 12182984"/>
              <a:gd name="connsiteY3" fmla="*/ 1633217 h 1633217"/>
            </a:gdLst>
            <a:ahLst/>
            <a:cxnLst>
              <a:cxn ang="0">
                <a:pos x="connsiteX0" y="connsiteY0"/>
              </a:cxn>
              <a:cxn ang="0">
                <a:pos x="connsiteX1" y="connsiteY1"/>
              </a:cxn>
              <a:cxn ang="0">
                <a:pos x="connsiteX2" y="connsiteY2"/>
              </a:cxn>
              <a:cxn ang="0">
                <a:pos x="connsiteX3" y="connsiteY3"/>
              </a:cxn>
            </a:cxnLst>
            <a:rect l="l" t="t" r="r" b="b"/>
            <a:pathLst>
              <a:path w="12182984" h="1633217">
                <a:moveTo>
                  <a:pt x="0" y="0"/>
                </a:moveTo>
                <a:lnTo>
                  <a:pt x="12182984" y="0"/>
                </a:lnTo>
                <a:lnTo>
                  <a:pt x="12182984" y="851811"/>
                </a:lnTo>
                <a:lnTo>
                  <a:pt x="0" y="1633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Freeform: Shape 22">
            <a:extLst>
              <a:ext uri="{FF2B5EF4-FFF2-40B4-BE49-F238E27FC236}">
                <a16:creationId xmlns:a16="http://schemas.microsoft.com/office/drawing/2014/main" id="{9D73EC22-356F-46D4-8F83-97C16950632C}"/>
              </a:ext>
            </a:extLst>
          </p:cNvPr>
          <p:cNvSpPr/>
          <p:nvPr/>
        </p:nvSpPr>
        <p:spPr>
          <a:xfrm>
            <a:off x="8103039" y="2952212"/>
            <a:ext cx="4086532" cy="3905788"/>
          </a:xfrm>
          <a:custGeom>
            <a:avLst/>
            <a:gdLst>
              <a:gd name="connsiteX0" fmla="*/ 4079474 w 4086532"/>
              <a:gd name="connsiteY0" fmla="*/ 0 h 3905788"/>
              <a:gd name="connsiteX1" fmla="*/ 4086030 w 4086532"/>
              <a:gd name="connsiteY1" fmla="*/ 3694368 h 3905788"/>
              <a:gd name="connsiteX2" fmla="*/ 4086532 w 4086532"/>
              <a:gd name="connsiteY2" fmla="*/ 3905788 h 3905788"/>
              <a:gd name="connsiteX3" fmla="*/ 0 w 4086532"/>
              <a:gd name="connsiteY3" fmla="*/ 3905788 h 3905788"/>
              <a:gd name="connsiteX4" fmla="*/ 510083 w 4086532"/>
              <a:gd name="connsiteY4" fmla="*/ 443323 h 390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532" h="3905788">
                <a:moveTo>
                  <a:pt x="4079474" y="0"/>
                </a:moveTo>
                <a:cubicBezTo>
                  <a:pt x="4083337" y="1242406"/>
                  <a:pt x="4083845" y="2462912"/>
                  <a:pt x="4086030" y="3694368"/>
                </a:cubicBezTo>
                <a:lnTo>
                  <a:pt x="4086532" y="3905788"/>
                </a:lnTo>
                <a:lnTo>
                  <a:pt x="0" y="3905788"/>
                </a:lnTo>
                <a:lnTo>
                  <a:pt x="510083" y="443323"/>
                </a:lnTo>
                <a:close/>
              </a:path>
            </a:pathLst>
          </a:custGeom>
          <a:solidFill>
            <a:srgbClr val="5BB6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2" name="Title 1"/>
          <p:cNvSpPr>
            <a:spLocks noGrp="1"/>
          </p:cNvSpPr>
          <p:nvPr userDrawn="1">
            <p:ph type="ctrTitle" hasCustomPrompt="1"/>
          </p:nvPr>
        </p:nvSpPr>
        <p:spPr>
          <a:xfrm>
            <a:off x="562927" y="2007605"/>
            <a:ext cx="8505915" cy="1876362"/>
          </a:xfrm>
        </p:spPr>
        <p:txBody>
          <a:bodyPr anchor="t" anchorCtr="0">
            <a:normAutofit/>
          </a:bodyPr>
          <a:lstStyle>
            <a:lvl1pPr algn="l">
              <a:lnSpc>
                <a:spcPct val="100000"/>
              </a:lnSpc>
              <a:defRPr sz="3800" b="1">
                <a:solidFill>
                  <a:schemeClr val="bg1"/>
                </a:solidFill>
              </a:defRPr>
            </a:lvl1pPr>
          </a:lstStyle>
          <a:p>
            <a:r>
              <a:rPr lang="en-US" dirty="0"/>
              <a:t>Add your main        </a:t>
            </a:r>
            <a:br>
              <a:rPr lang="en-US" dirty="0"/>
            </a:br>
            <a:r>
              <a:rPr lang="en-US" dirty="0"/>
              <a:t>Keep text within the shape.</a:t>
            </a:r>
          </a:p>
        </p:txBody>
      </p:sp>
      <p:sp>
        <p:nvSpPr>
          <p:cNvPr id="3" name="Subtitle 2"/>
          <p:cNvSpPr>
            <a:spLocks noGrp="1"/>
          </p:cNvSpPr>
          <p:nvPr userDrawn="1">
            <p:ph type="subTitle" idx="1" hasCustomPrompt="1"/>
          </p:nvPr>
        </p:nvSpPr>
        <p:spPr>
          <a:xfrm>
            <a:off x="562927" y="4622539"/>
            <a:ext cx="8505915" cy="1395557"/>
          </a:xfrm>
        </p:spPr>
        <p:txBody>
          <a:bodyPr>
            <a:normAutofit/>
          </a:bodyPr>
          <a:lstStyle>
            <a:lvl1pPr marL="0" indent="0" algn="l">
              <a:lnSpc>
                <a:spcPct val="100000"/>
              </a:lnSpc>
              <a:spcBef>
                <a:spcPts val="0"/>
              </a:spcBef>
              <a:buNone/>
              <a:defRPr sz="28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You can add sub-header</a:t>
            </a:r>
          </a:p>
          <a:p>
            <a:r>
              <a:rPr lang="en-US" dirty="0"/>
              <a:t>information here.</a:t>
            </a:r>
            <a:endParaRPr lang="en-GB" dirty="0"/>
          </a:p>
        </p:txBody>
      </p:sp>
      <p:sp>
        <p:nvSpPr>
          <p:cNvPr id="20" name="Date Placeholder 3">
            <a:extLst>
              <a:ext uri="{FF2B5EF4-FFF2-40B4-BE49-F238E27FC236}">
                <a16:creationId xmlns:a16="http://schemas.microsoft.com/office/drawing/2014/main" id="{D67894DC-124B-4273-99C9-5A16A90A4EAA}"/>
              </a:ext>
            </a:extLst>
          </p:cNvPr>
          <p:cNvSpPr>
            <a:spLocks noGrp="1"/>
          </p:cNvSpPr>
          <p:nvPr userDrawn="1">
            <p:ph type="dt" sz="half" idx="10"/>
          </p:nvPr>
        </p:nvSpPr>
        <p:spPr>
          <a:xfrm>
            <a:off x="562929" y="6018096"/>
            <a:ext cx="851514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GB" dirty="0"/>
              <a:t>12 February 2019</a:t>
            </a:r>
          </a:p>
        </p:txBody>
      </p:sp>
      <p:pic>
        <p:nvPicPr>
          <p:cNvPr id="5" name="Picture 4">
            <a:extLst>
              <a:ext uri="{FF2B5EF4-FFF2-40B4-BE49-F238E27FC236}">
                <a16:creationId xmlns:a16="http://schemas.microsoft.com/office/drawing/2014/main" id="{401887E8-B5E0-44E3-AE9C-1DFA1001BCA0}"/>
              </a:ext>
            </a:extLst>
          </p:cNvPr>
          <p:cNvPicPr>
            <a:picLocks noChangeAspect="1"/>
          </p:cNvPicPr>
          <p:nvPr userDrawn="1"/>
        </p:nvPicPr>
        <p:blipFill>
          <a:blip r:embed="rId2"/>
          <a:stretch>
            <a:fillRect/>
          </a:stretch>
        </p:blipFill>
        <p:spPr>
          <a:xfrm>
            <a:off x="562927" y="377941"/>
            <a:ext cx="2602307" cy="974609"/>
          </a:xfrm>
          <a:prstGeom prst="rect">
            <a:avLst/>
          </a:prstGeom>
        </p:spPr>
      </p:pic>
    </p:spTree>
    <p:extLst>
      <p:ext uri="{BB962C8B-B14F-4D97-AF65-F5344CB8AC3E}">
        <p14:creationId xmlns:p14="http://schemas.microsoft.com/office/powerpoint/2010/main" val="2444760999"/>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1457934"/>
            <a:ext cx="11090275" cy="4492016"/>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1734020"/>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0863" y="1457934"/>
            <a:ext cx="5292095" cy="4492016"/>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49042" y="1457934"/>
            <a:ext cx="5292095" cy="4492016"/>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67591423"/>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46075992"/>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041303"/>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60B3-DB5A-43FE-AF45-49AAA9D05F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F5A494-8EC2-4DB7-AB8F-E4F4E10F05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FA9BA0-DC8D-4394-B4E4-8FDE6D671B2F}"/>
              </a:ext>
            </a:extLst>
          </p:cNvPr>
          <p:cNvSpPr>
            <a:spLocks noGrp="1"/>
          </p:cNvSpPr>
          <p:nvPr>
            <p:ph type="dt" sz="half" idx="10"/>
          </p:nvPr>
        </p:nvSpPr>
        <p:spPr/>
        <p:txBody>
          <a:bodyPr/>
          <a:lstStyle/>
          <a:p>
            <a:fld id="{04727570-A5BA-4B0D-849C-0F4DCE8A991A}" type="datetimeFigureOut">
              <a:rPr lang="en-GB" smtClean="0"/>
              <a:t>30/03/2022</a:t>
            </a:fld>
            <a:endParaRPr lang="en-GB"/>
          </a:p>
        </p:txBody>
      </p:sp>
      <p:sp>
        <p:nvSpPr>
          <p:cNvPr id="5" name="Footer Placeholder 4">
            <a:extLst>
              <a:ext uri="{FF2B5EF4-FFF2-40B4-BE49-F238E27FC236}">
                <a16:creationId xmlns:a16="http://schemas.microsoft.com/office/drawing/2014/main" id="{89F00C27-F39E-4B65-AD00-00DC22766B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96C7F2-6F6E-44D4-B0FF-A367D5013C8C}"/>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452234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5C5DE-D966-4787-AFC1-C320A8F3A0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2BB564-8AC2-4DA4-B369-9B85E7109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7C9A44-519A-4742-9C46-A6A3DA6AAD96}"/>
              </a:ext>
            </a:extLst>
          </p:cNvPr>
          <p:cNvSpPr>
            <a:spLocks noGrp="1"/>
          </p:cNvSpPr>
          <p:nvPr>
            <p:ph type="dt" sz="half" idx="10"/>
          </p:nvPr>
        </p:nvSpPr>
        <p:spPr/>
        <p:txBody>
          <a:bodyPr/>
          <a:lstStyle/>
          <a:p>
            <a:fld id="{04727570-A5BA-4B0D-849C-0F4DCE8A991A}" type="datetimeFigureOut">
              <a:rPr lang="en-GB" smtClean="0"/>
              <a:t>30/03/2022</a:t>
            </a:fld>
            <a:endParaRPr lang="en-GB"/>
          </a:p>
        </p:txBody>
      </p:sp>
      <p:sp>
        <p:nvSpPr>
          <p:cNvPr id="5" name="Footer Placeholder 4">
            <a:extLst>
              <a:ext uri="{FF2B5EF4-FFF2-40B4-BE49-F238E27FC236}">
                <a16:creationId xmlns:a16="http://schemas.microsoft.com/office/drawing/2014/main" id="{C4AEE680-FB7A-404B-B785-A29CEA7861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BAF009-9AA0-4C24-ACCE-C552953457A1}"/>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114048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8374554"/>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4A6A-F19E-4EEF-9C8D-0F8B9CFB5C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DCA6AE-11A6-45A0-8538-BE44CEA7A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66F9F-1FE0-4401-928B-496278464119}"/>
              </a:ext>
            </a:extLst>
          </p:cNvPr>
          <p:cNvSpPr>
            <a:spLocks noGrp="1"/>
          </p:cNvSpPr>
          <p:nvPr>
            <p:ph type="dt" sz="half" idx="10"/>
          </p:nvPr>
        </p:nvSpPr>
        <p:spPr/>
        <p:txBody>
          <a:bodyPr/>
          <a:lstStyle/>
          <a:p>
            <a:fld id="{04727570-A5BA-4B0D-849C-0F4DCE8A991A}" type="datetimeFigureOut">
              <a:rPr lang="en-GB" smtClean="0"/>
              <a:t>30/03/2022</a:t>
            </a:fld>
            <a:endParaRPr lang="en-GB"/>
          </a:p>
        </p:txBody>
      </p:sp>
      <p:sp>
        <p:nvSpPr>
          <p:cNvPr id="5" name="Footer Placeholder 4">
            <a:extLst>
              <a:ext uri="{FF2B5EF4-FFF2-40B4-BE49-F238E27FC236}">
                <a16:creationId xmlns:a16="http://schemas.microsoft.com/office/drawing/2014/main" id="{07D9563E-0EAC-4072-81C3-2538C150DC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22027B-4227-4EFD-AE66-1FBDCFAC93DE}"/>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542080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334F-B222-4B89-BF1F-66ABAB04E5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CA447D-0140-4EF0-87F7-B618D77010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0F788A-8A21-46A2-B4AE-C3067A3D0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5BF46F-B521-42C0-AA07-84323706888F}"/>
              </a:ext>
            </a:extLst>
          </p:cNvPr>
          <p:cNvSpPr>
            <a:spLocks noGrp="1"/>
          </p:cNvSpPr>
          <p:nvPr>
            <p:ph type="dt" sz="half" idx="10"/>
          </p:nvPr>
        </p:nvSpPr>
        <p:spPr/>
        <p:txBody>
          <a:bodyPr/>
          <a:lstStyle/>
          <a:p>
            <a:fld id="{04727570-A5BA-4B0D-849C-0F4DCE8A991A}" type="datetimeFigureOut">
              <a:rPr lang="en-GB" smtClean="0"/>
              <a:t>30/03/2022</a:t>
            </a:fld>
            <a:endParaRPr lang="en-GB"/>
          </a:p>
        </p:txBody>
      </p:sp>
      <p:sp>
        <p:nvSpPr>
          <p:cNvPr id="6" name="Footer Placeholder 5">
            <a:extLst>
              <a:ext uri="{FF2B5EF4-FFF2-40B4-BE49-F238E27FC236}">
                <a16:creationId xmlns:a16="http://schemas.microsoft.com/office/drawing/2014/main" id="{0A81A65D-1BB3-489B-8A3F-549230B875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04337F-5574-4E0C-A1D8-8EA4A4A08C5A}"/>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878041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F0FF-124E-4B25-865D-617596B85C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CE8A3F-B46D-4475-BF4E-AF4E472EF2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DA0A14-ABF8-4E20-866E-D00B032D28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53DCE8-4654-4103-B823-1FBDD753BD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0678B-E5A2-4506-89B1-B8A1F6D043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AA5678-DB7C-4872-BEFE-17D90DD82FF8}"/>
              </a:ext>
            </a:extLst>
          </p:cNvPr>
          <p:cNvSpPr>
            <a:spLocks noGrp="1"/>
          </p:cNvSpPr>
          <p:nvPr>
            <p:ph type="dt" sz="half" idx="10"/>
          </p:nvPr>
        </p:nvSpPr>
        <p:spPr/>
        <p:txBody>
          <a:bodyPr/>
          <a:lstStyle/>
          <a:p>
            <a:fld id="{04727570-A5BA-4B0D-849C-0F4DCE8A991A}" type="datetimeFigureOut">
              <a:rPr lang="en-GB" smtClean="0"/>
              <a:t>30/03/2022</a:t>
            </a:fld>
            <a:endParaRPr lang="en-GB"/>
          </a:p>
        </p:txBody>
      </p:sp>
      <p:sp>
        <p:nvSpPr>
          <p:cNvPr id="8" name="Footer Placeholder 7">
            <a:extLst>
              <a:ext uri="{FF2B5EF4-FFF2-40B4-BE49-F238E27FC236}">
                <a16:creationId xmlns:a16="http://schemas.microsoft.com/office/drawing/2014/main" id="{9E76327F-BD97-4E4B-AADC-2815492A73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AC7DFE-B7B8-4635-A32F-58F157BEF2AE}"/>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566353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69F8-0E4C-4B13-8DAE-EF58638A62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A25B0B-1962-4F7D-8579-198A5CF60229}"/>
              </a:ext>
            </a:extLst>
          </p:cNvPr>
          <p:cNvSpPr>
            <a:spLocks noGrp="1"/>
          </p:cNvSpPr>
          <p:nvPr>
            <p:ph type="dt" sz="half" idx="10"/>
          </p:nvPr>
        </p:nvSpPr>
        <p:spPr/>
        <p:txBody>
          <a:bodyPr/>
          <a:lstStyle/>
          <a:p>
            <a:fld id="{04727570-A5BA-4B0D-849C-0F4DCE8A991A}" type="datetimeFigureOut">
              <a:rPr lang="en-GB" smtClean="0"/>
              <a:t>30/03/2022</a:t>
            </a:fld>
            <a:endParaRPr lang="en-GB"/>
          </a:p>
        </p:txBody>
      </p:sp>
      <p:sp>
        <p:nvSpPr>
          <p:cNvPr id="4" name="Footer Placeholder 3">
            <a:extLst>
              <a:ext uri="{FF2B5EF4-FFF2-40B4-BE49-F238E27FC236}">
                <a16:creationId xmlns:a16="http://schemas.microsoft.com/office/drawing/2014/main" id="{48C39C8E-643A-4148-A4BB-D3FA82A3A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2FBD26-0C11-4B69-8209-E98686B16201}"/>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4131255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78C18-1031-46E1-AF6F-E1BDDCE57B9C}"/>
              </a:ext>
            </a:extLst>
          </p:cNvPr>
          <p:cNvSpPr>
            <a:spLocks noGrp="1"/>
          </p:cNvSpPr>
          <p:nvPr>
            <p:ph type="dt" sz="half" idx="10"/>
          </p:nvPr>
        </p:nvSpPr>
        <p:spPr/>
        <p:txBody>
          <a:bodyPr/>
          <a:lstStyle/>
          <a:p>
            <a:fld id="{04727570-A5BA-4B0D-849C-0F4DCE8A991A}" type="datetimeFigureOut">
              <a:rPr lang="en-GB" smtClean="0"/>
              <a:t>30/03/2022</a:t>
            </a:fld>
            <a:endParaRPr lang="en-GB"/>
          </a:p>
        </p:txBody>
      </p:sp>
      <p:sp>
        <p:nvSpPr>
          <p:cNvPr id="3" name="Footer Placeholder 2">
            <a:extLst>
              <a:ext uri="{FF2B5EF4-FFF2-40B4-BE49-F238E27FC236}">
                <a16:creationId xmlns:a16="http://schemas.microsoft.com/office/drawing/2014/main" id="{1C524ECC-A763-43BA-A936-AEAE7D446E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CD6969-41CD-4FB2-8433-EA1BB59D56CF}"/>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1560484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CBE1-26DE-4DE1-880E-0540F5DEC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50B026-1AE6-4D6E-BE84-7DAD92DAFF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A1430D-11FD-4D09-BECE-356FB8395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683DC-CF6C-443A-8C4E-979350AD58BE}"/>
              </a:ext>
            </a:extLst>
          </p:cNvPr>
          <p:cNvSpPr>
            <a:spLocks noGrp="1"/>
          </p:cNvSpPr>
          <p:nvPr>
            <p:ph type="dt" sz="half" idx="10"/>
          </p:nvPr>
        </p:nvSpPr>
        <p:spPr/>
        <p:txBody>
          <a:bodyPr/>
          <a:lstStyle/>
          <a:p>
            <a:fld id="{04727570-A5BA-4B0D-849C-0F4DCE8A991A}" type="datetimeFigureOut">
              <a:rPr lang="en-GB" smtClean="0"/>
              <a:t>30/03/2022</a:t>
            </a:fld>
            <a:endParaRPr lang="en-GB"/>
          </a:p>
        </p:txBody>
      </p:sp>
      <p:sp>
        <p:nvSpPr>
          <p:cNvPr id="6" name="Footer Placeholder 5">
            <a:extLst>
              <a:ext uri="{FF2B5EF4-FFF2-40B4-BE49-F238E27FC236}">
                <a16:creationId xmlns:a16="http://schemas.microsoft.com/office/drawing/2014/main" id="{043CF410-1AB0-40B4-9611-2BED6D1AC0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265696-5062-40EC-8E1E-DB955DE4B57D}"/>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2829909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FCC4-EB5F-4DC2-9D2B-DCA73B94C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4AF01E-0F29-4C02-87A0-AE45B2386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D481BB-BE2B-4BC7-B139-9E5226D1F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BF4B9-3100-41B0-A966-A473DDA40072}"/>
              </a:ext>
            </a:extLst>
          </p:cNvPr>
          <p:cNvSpPr>
            <a:spLocks noGrp="1"/>
          </p:cNvSpPr>
          <p:nvPr>
            <p:ph type="dt" sz="half" idx="10"/>
          </p:nvPr>
        </p:nvSpPr>
        <p:spPr/>
        <p:txBody>
          <a:bodyPr/>
          <a:lstStyle/>
          <a:p>
            <a:fld id="{04727570-A5BA-4B0D-849C-0F4DCE8A991A}" type="datetimeFigureOut">
              <a:rPr lang="en-GB" smtClean="0"/>
              <a:t>30/03/2022</a:t>
            </a:fld>
            <a:endParaRPr lang="en-GB"/>
          </a:p>
        </p:txBody>
      </p:sp>
      <p:sp>
        <p:nvSpPr>
          <p:cNvPr id="6" name="Footer Placeholder 5">
            <a:extLst>
              <a:ext uri="{FF2B5EF4-FFF2-40B4-BE49-F238E27FC236}">
                <a16:creationId xmlns:a16="http://schemas.microsoft.com/office/drawing/2014/main" id="{9C9E6F73-C909-44B0-8DD1-C5E3AADB3F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4258E6-17E8-4F6D-B884-97AFA760497D}"/>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2367787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E8172-453E-44B3-B259-B01705E44E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E95A5E-220D-47EF-A2B2-ED2139F335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76DE2B-FFA8-4FC4-A171-C69B8125A4DB}"/>
              </a:ext>
            </a:extLst>
          </p:cNvPr>
          <p:cNvSpPr>
            <a:spLocks noGrp="1"/>
          </p:cNvSpPr>
          <p:nvPr>
            <p:ph type="dt" sz="half" idx="10"/>
          </p:nvPr>
        </p:nvSpPr>
        <p:spPr/>
        <p:txBody>
          <a:bodyPr/>
          <a:lstStyle/>
          <a:p>
            <a:fld id="{04727570-A5BA-4B0D-849C-0F4DCE8A991A}" type="datetimeFigureOut">
              <a:rPr lang="en-GB" smtClean="0"/>
              <a:t>30/03/2022</a:t>
            </a:fld>
            <a:endParaRPr lang="en-GB"/>
          </a:p>
        </p:txBody>
      </p:sp>
      <p:sp>
        <p:nvSpPr>
          <p:cNvPr id="5" name="Footer Placeholder 4">
            <a:extLst>
              <a:ext uri="{FF2B5EF4-FFF2-40B4-BE49-F238E27FC236}">
                <a16:creationId xmlns:a16="http://schemas.microsoft.com/office/drawing/2014/main" id="{CE4235F6-B0FB-4EEF-85D0-DB45C9F746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9C6A78-ECD0-4E31-8F9E-18407F775194}"/>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2686583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DB6C8-FE46-4B97-8220-C57BEA44D6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8CFEDF-5BE8-4FFC-8DD3-2853BAECF5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817BD8-C15F-4183-8F3B-6549535674AF}"/>
              </a:ext>
            </a:extLst>
          </p:cNvPr>
          <p:cNvSpPr>
            <a:spLocks noGrp="1"/>
          </p:cNvSpPr>
          <p:nvPr>
            <p:ph type="dt" sz="half" idx="10"/>
          </p:nvPr>
        </p:nvSpPr>
        <p:spPr/>
        <p:txBody>
          <a:bodyPr/>
          <a:lstStyle/>
          <a:p>
            <a:fld id="{04727570-A5BA-4B0D-849C-0F4DCE8A991A}" type="datetimeFigureOut">
              <a:rPr lang="en-GB" smtClean="0"/>
              <a:t>30/03/2022</a:t>
            </a:fld>
            <a:endParaRPr lang="en-GB"/>
          </a:p>
        </p:txBody>
      </p:sp>
      <p:sp>
        <p:nvSpPr>
          <p:cNvPr id="5" name="Footer Placeholder 4">
            <a:extLst>
              <a:ext uri="{FF2B5EF4-FFF2-40B4-BE49-F238E27FC236}">
                <a16:creationId xmlns:a16="http://schemas.microsoft.com/office/drawing/2014/main" id="{522F9492-0EAE-4B99-86F7-588F273C20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D81D78-E7AA-4657-9574-C3AB6365D955}"/>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311743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4081579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8235059"/>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53681844"/>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139525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07215946"/>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76012900"/>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3/30/2022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3D0F724C-9DED-4D2B-9409-57DDD9984C62}"/>
              </a:ext>
            </a:extLst>
          </p:cNvPr>
          <p:cNvPicPr>
            <a:picLocks noChangeAspect="1"/>
          </p:cNvPicPr>
          <p:nvPr userDrawn="1"/>
        </p:nvPicPr>
        <p:blipFill>
          <a:blip r:embed="rId13"/>
          <a:stretch>
            <a:fillRect/>
          </a:stretch>
        </p:blipFill>
        <p:spPr>
          <a:xfrm>
            <a:off x="10242233" y="6133945"/>
            <a:ext cx="1568767" cy="587530"/>
          </a:xfrm>
          <a:prstGeom prst="rect">
            <a:avLst/>
          </a:prstGeom>
        </p:spPr>
      </p:pic>
    </p:spTree>
    <p:extLst>
      <p:ext uri="{BB962C8B-B14F-4D97-AF65-F5344CB8AC3E}">
        <p14:creationId xmlns:p14="http://schemas.microsoft.com/office/powerpoint/2010/main" val="136722311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913">
          <p15:clr>
            <a:srgbClr val="F26B43"/>
          </p15:clr>
        </p15:guide>
        <p15:guide id="4" orient="horz" pos="3748">
          <p15:clr>
            <a:srgbClr val="F26B43"/>
          </p15:clr>
        </p15:guide>
        <p15:guide id="5" pos="347">
          <p15:clr>
            <a:srgbClr val="F26B43"/>
          </p15:clr>
        </p15:guide>
        <p15:guide id="6" pos="73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6D242-3DBC-4F29-A84F-5D7AD38511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EE37A9-F360-4429-B383-D343C53DC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FAFCF1-9A09-499E-9631-9D0E7F47F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3B8BE-5554-47AA-9153-417452537E0F}" type="datetimeFigureOut">
              <a:rPr lang="en-GB" smtClean="0"/>
              <a:t>30/03/2022</a:t>
            </a:fld>
            <a:endParaRPr lang="en-GB"/>
          </a:p>
        </p:txBody>
      </p:sp>
      <p:sp>
        <p:nvSpPr>
          <p:cNvPr id="5" name="Footer Placeholder 4">
            <a:extLst>
              <a:ext uri="{FF2B5EF4-FFF2-40B4-BE49-F238E27FC236}">
                <a16:creationId xmlns:a16="http://schemas.microsoft.com/office/drawing/2014/main" id="{D4DD68E4-0890-4E09-9319-692733CBC1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1C6AD1-3EBF-46D7-8F22-7B12084B7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69F5A-5CC3-4116-A5FF-7F737CE6ABF8}" type="slidenum">
              <a:rPr lang="en-GB" smtClean="0"/>
              <a:t>‹#›</a:t>
            </a:fld>
            <a:endParaRPr lang="en-GB"/>
          </a:p>
        </p:txBody>
      </p:sp>
    </p:spTree>
    <p:extLst>
      <p:ext uri="{BB962C8B-B14F-4D97-AF65-F5344CB8AC3E}">
        <p14:creationId xmlns:p14="http://schemas.microsoft.com/office/powerpoint/2010/main" val="57074960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B2DFCE-F0CD-4680-825B-E531E78843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52959" y="5805916"/>
            <a:ext cx="2294438" cy="972003"/>
          </a:xfrm>
          <a:prstGeom prst="rect">
            <a:avLst/>
          </a:prstGeom>
        </p:spPr>
      </p:pic>
      <p:sp>
        <p:nvSpPr>
          <p:cNvPr id="2" name="Title Placeholder 1"/>
          <p:cNvSpPr>
            <a:spLocks noGrp="1"/>
          </p:cNvSpPr>
          <p:nvPr>
            <p:ph type="title"/>
          </p:nvPr>
        </p:nvSpPr>
        <p:spPr>
          <a:xfrm>
            <a:off x="550863" y="365126"/>
            <a:ext cx="11090275" cy="9423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50863" y="1457934"/>
            <a:ext cx="11090275" cy="44770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51155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hf sldNum="0" hdr="0" ftr="0"/>
  <p:txStyles>
    <p:title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p:titleStyle>
    <p:body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913">
          <p15:clr>
            <a:srgbClr val="F26B43"/>
          </p15:clr>
        </p15:guide>
        <p15:guide id="5" orient="horz" pos="3748">
          <p15:clr>
            <a:srgbClr val="F26B43"/>
          </p15:clr>
        </p15:guide>
        <p15:guide id="6" pos="347">
          <p15:clr>
            <a:srgbClr val="F26B43"/>
          </p15:clr>
        </p15:guide>
        <p15:guide id="7" pos="733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8641D5-5B48-427B-8473-D8E7A621F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347B23-9619-4ABF-BD5D-244C6628A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F82BC-1F24-497F-AA01-972C7800B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27570-A5BA-4B0D-849C-0F4DCE8A991A}" type="datetimeFigureOut">
              <a:rPr lang="en-GB" smtClean="0"/>
              <a:t>30/03/2022</a:t>
            </a:fld>
            <a:endParaRPr lang="en-GB"/>
          </a:p>
        </p:txBody>
      </p:sp>
      <p:sp>
        <p:nvSpPr>
          <p:cNvPr id="5" name="Footer Placeholder 4">
            <a:extLst>
              <a:ext uri="{FF2B5EF4-FFF2-40B4-BE49-F238E27FC236}">
                <a16:creationId xmlns:a16="http://schemas.microsoft.com/office/drawing/2014/main" id="{9E473ED6-A5C6-44D2-9EC8-A02696FA9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254F25D-595F-43F0-9C7E-5E0EA42D3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594F8-87B0-48AE-B5AB-D4A557AE2749}" type="slidenum">
              <a:rPr lang="en-GB" smtClean="0"/>
              <a:t>‹#›</a:t>
            </a:fld>
            <a:endParaRPr lang="en-GB"/>
          </a:p>
        </p:txBody>
      </p:sp>
    </p:spTree>
    <p:extLst>
      <p:ext uri="{BB962C8B-B14F-4D97-AF65-F5344CB8AC3E}">
        <p14:creationId xmlns:p14="http://schemas.microsoft.com/office/powerpoint/2010/main" val="266132463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highwayssafetyhub.com/uploads/5/1/2/9/51294565/nha289_national_highways_for_information_safety_alert_-_traffic_barriers.pdf" TargetMode="External"/><Relationship Id="rId3" Type="http://schemas.openxmlformats.org/officeDocument/2006/relationships/hyperlink" Target="https://www.highwayssafetyhub.com/uploads/5/1/2/9/51294565/nha283_national_highways_for_information_safety_alert_-_network_defects.pdf" TargetMode="External"/><Relationship Id="rId7" Type="http://schemas.openxmlformats.org/officeDocument/2006/relationships/hyperlink" Target="https://www.highwayssafetyhub.com/uploads/5/1/2/9/51294565/nha287_national_highways_for_information_safety_alert_-_vehicle_restraint_installation_requirements.pdf" TargetMode="External"/><Relationship Id="rId2" Type="http://schemas.openxmlformats.org/officeDocument/2006/relationships/hyperlink" Target="http://www.highwayssafetyhub.com/alerts.html" TargetMode="External"/><Relationship Id="rId1" Type="http://schemas.openxmlformats.org/officeDocument/2006/relationships/slideLayout" Target="../slideLayouts/slideLayout2.xml"/><Relationship Id="rId6" Type="http://schemas.openxmlformats.org/officeDocument/2006/relationships/hyperlink" Target="https://www.highwayssafetyhub.com/uploads/5/1/2/9/51294565/nha286_national_highways_for_information_safety_alert_-_anchor_shackles_failure.pdf" TargetMode="External"/><Relationship Id="rId5" Type="http://schemas.openxmlformats.org/officeDocument/2006/relationships/hyperlink" Target="https://www.highwayssafetyhub.com/uploads/5/1/2/9/51294565/nha285_national_highways_for_information_safety_alert_-_pavement_coring_using_cat_and_genny.pdf" TargetMode="External"/><Relationship Id="rId4" Type="http://schemas.openxmlformats.org/officeDocument/2006/relationships/hyperlink" Target="https://www.highwayssafetyhub.com/uploads/5/1/2/9/51294565/nha284_national_highways_for_information_safety_alert_-_pims_-_ts__post_covid19_condition_.pdf" TargetMode="External"/><Relationship Id="rId9" Type="http://schemas.openxmlformats.org/officeDocument/2006/relationships/hyperlink" Target="https://www.highwayssafetyhub.com/uploads/5/1/2/9/51294565/nha290_national_highways_for_information_safety_alert_-_seasonal_shooter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nam02.safelinks.protection.outlook.com/?url=https%3A%2F%2Fwww.highwayssafetyhub.com%2Fuploads%2F5%2F1%2F2%2F9%2F51294565%2Fb9_utility_avoidance_feb_2022.pdf&amp;data=04%7C01%7CTim.Goddard%40arcadis.com%7C7ff3984f78c1476faef208da0b5dbc84%7C7f90057d3ea046feb07ce0568627081b%7C0%7C0%7C637834795381989472%7CUnknown%7CTWFpbGZsb3d8eyJWIjoiMC4wLjAwMDAiLCJQIjoiV2luMzIiLCJBTiI6Ik1haWwiLCJXVCI6Mn0%3D%7C3000&amp;sdata=xbpaLcsgxTc4Hfogp%2B%2FY%2FJGn1y3F47ZYz9A3lCTvNcM%3D&amp;reserved=0"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file:///C:\Users\tga77771\OneDrive%20-%20ARCADIS\Desktop\No%20429%20SAFETY%20ALERT%20-%20INTERNAL%20Ringway%20East%20Midlands%20Operative%20struck%20by%20high%20powered%20water%20jetter%20nozzle.pdf" TargetMode="External"/><Relationship Id="rId7" Type="http://schemas.openxmlformats.org/officeDocument/2006/relationships/oleObject" Target="file:///C:\Users\tga77771\OneDrive%20-%20ARCADIS\Desktop\Slippery%20Surface%20at%20Great%20Missenden.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file:///C:\Users\tga77771\OneDrive%20-%20ARCADIS\Desktop\Slippery%20Surface%20at%20Great%20Missenden.jpg" TargetMode="Externa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927" y="1536700"/>
            <a:ext cx="9403194" cy="3505200"/>
          </a:xfrm>
        </p:spPr>
        <p:txBody>
          <a:bodyPr>
            <a:normAutofit/>
          </a:bodyPr>
          <a:lstStyle/>
          <a:p>
            <a:r>
              <a:rPr lang="en-GB" dirty="0"/>
              <a:t>Principal Designer Working Group</a:t>
            </a:r>
            <a:br>
              <a:rPr lang="en-GB" dirty="0"/>
            </a:br>
            <a:br>
              <a:rPr lang="en-GB" dirty="0"/>
            </a:br>
            <a:r>
              <a:rPr lang="en-GB" sz="2400" i="1" dirty="0"/>
              <a:t>Root Cause Analysis – Capture &amp; Application of Lessons Learnt</a:t>
            </a:r>
            <a:br>
              <a:rPr lang="en-GB" sz="2400" i="1" dirty="0"/>
            </a:br>
            <a:br>
              <a:rPr lang="en-GB" sz="2400" i="1" dirty="0"/>
            </a:br>
            <a:endParaRPr lang="en-GB" sz="2800" dirty="0"/>
          </a:p>
        </p:txBody>
      </p:sp>
      <p:sp>
        <p:nvSpPr>
          <p:cNvPr id="3" name="Subtitle 2"/>
          <p:cNvSpPr>
            <a:spLocks noGrp="1"/>
          </p:cNvSpPr>
          <p:nvPr>
            <p:ph type="subTitle" idx="1"/>
          </p:nvPr>
        </p:nvSpPr>
        <p:spPr>
          <a:xfrm>
            <a:off x="537527" y="5028939"/>
            <a:ext cx="8505915" cy="1395557"/>
          </a:xfrm>
        </p:spPr>
        <p:txBody>
          <a:bodyPr/>
          <a:lstStyle/>
          <a:p>
            <a:r>
              <a:rPr lang="en-GB"/>
              <a:t>Supporting Home Safe and Well</a:t>
            </a:r>
            <a:endParaRPr lang="en-GB"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31</a:t>
            </a:r>
            <a:r>
              <a:rPr kumimoji="0" lang="en-GB" sz="18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st </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March 2022</a:t>
            </a:r>
          </a:p>
        </p:txBody>
      </p:sp>
      <p:sp>
        <p:nvSpPr>
          <p:cNvPr id="6" name="Rectangle 1">
            <a:extLst>
              <a:ext uri="{FF2B5EF4-FFF2-40B4-BE49-F238E27FC236}">
                <a16:creationId xmlns:a16="http://schemas.microsoft.com/office/drawing/2014/main" id="{BBE58A24-5B56-4309-BAF8-C50041D95387}"/>
              </a:ext>
            </a:extLst>
          </p:cNvPr>
          <p:cNvSpPr>
            <a:spLocks noChangeArrowheads="1"/>
          </p:cNvSpPr>
          <p:nvPr/>
        </p:nvSpPr>
        <p:spPr bwMode="auto">
          <a:xfrm>
            <a:off x="4681538" y="1457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2">
            <a:extLst>
              <a:ext uri="{FF2B5EF4-FFF2-40B4-BE49-F238E27FC236}">
                <a16:creationId xmlns:a16="http://schemas.microsoft.com/office/drawing/2014/main" id="{B86F3CB2-38B4-4097-B6BB-E4AC15DAD949}"/>
              </a:ext>
            </a:extLst>
          </p:cNvPr>
          <p:cNvSpPr>
            <a:spLocks noChangeArrowheads="1"/>
          </p:cNvSpPr>
          <p:nvPr/>
        </p:nvSpPr>
        <p:spPr bwMode="auto">
          <a:xfrm>
            <a:off x="4681538" y="1432010"/>
            <a:ext cx="36411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5404372"/>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rr3271\Downloads\shutterstock_57007604.jpg">
            <a:extLst>
              <a:ext uri="{FF2B5EF4-FFF2-40B4-BE49-F238E27FC236}">
                <a16:creationId xmlns:a16="http://schemas.microsoft.com/office/drawing/2014/main" id="{5730D5A1-41EB-483B-8CFF-44E9C6A94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62" r="5496"/>
          <a:stretch>
            <a:fillRect/>
          </a:stretch>
        </p:blipFill>
        <p:spPr bwMode="auto">
          <a:xfrm>
            <a:off x="3036835" y="1696244"/>
            <a:ext cx="598497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097612"/>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41C9B-D443-4BB2-8594-AFE1490146A7}"/>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Title 1">
            <a:extLst>
              <a:ext uri="{FF2B5EF4-FFF2-40B4-BE49-F238E27FC236}">
                <a16:creationId xmlns:a16="http://schemas.microsoft.com/office/drawing/2014/main" id="{A5182132-D88A-475F-AB6F-0F3A71E482E5}"/>
              </a:ext>
            </a:extLst>
          </p:cNvPr>
          <p:cNvSpPr>
            <a:spLocks noGrp="1"/>
          </p:cNvSpPr>
          <p:nvPr>
            <p:ph type="title"/>
          </p:nvPr>
        </p:nvSpPr>
        <p:spPr>
          <a:xfrm>
            <a:off x="1877002" y="202756"/>
            <a:ext cx="8551469" cy="572083"/>
          </a:xfrm>
        </p:spPr>
        <p:txBody>
          <a:bodyPr>
            <a:noAutofit/>
          </a:bodyPr>
          <a:lstStyle/>
          <a:p>
            <a:pPr algn="ctr"/>
            <a:r>
              <a:rPr lang="en-GB" sz="2000" dirty="0">
                <a:solidFill>
                  <a:srgbClr val="3A5169"/>
                </a:solidFill>
              </a:rPr>
              <a:t>Safety Alerts </a:t>
            </a:r>
            <a:r>
              <a:rPr lang="en-GB" sz="2000" dirty="0"/>
              <a:t>- Recent</a:t>
            </a:r>
            <a:endParaRPr lang="en-GB" sz="1400" dirty="0"/>
          </a:p>
        </p:txBody>
      </p:sp>
      <p:sp>
        <p:nvSpPr>
          <p:cNvPr id="9" name="Content Placeholder 3">
            <a:extLst>
              <a:ext uri="{FF2B5EF4-FFF2-40B4-BE49-F238E27FC236}">
                <a16:creationId xmlns:a16="http://schemas.microsoft.com/office/drawing/2014/main" id="{E577F9B2-BE02-46FB-96EC-2A153F164ADA}"/>
              </a:ext>
            </a:extLst>
          </p:cNvPr>
          <p:cNvSpPr txBox="1">
            <a:spLocks/>
          </p:cNvSpPr>
          <p:nvPr/>
        </p:nvSpPr>
        <p:spPr>
          <a:xfrm>
            <a:off x="473529" y="647324"/>
            <a:ext cx="11038114" cy="626305"/>
          </a:xfrm>
          <a:prstGeom prst="rect">
            <a:avLst/>
          </a:prstGeom>
        </p:spPr>
        <p:txBody>
          <a:bodyPr>
            <a:normAutofit fontScale="92500"/>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ts val="0"/>
              </a:spcBef>
              <a:spcAft>
                <a:spcPts val="600"/>
              </a:spcAft>
              <a:buFont typeface="Arial" panose="020B0604020202020204" pitchFamily="34" charset="0"/>
              <a:buChar char="•"/>
            </a:pPr>
            <a:r>
              <a:rPr lang="en-GB" sz="1600" dirty="0">
                <a:latin typeface="Calibri" panose="020F0502020204030204" pitchFamily="34" charset="0"/>
                <a:cs typeface="Calibri" panose="020F0502020204030204" pitchFamily="34" charset="0"/>
              </a:rPr>
              <a:t>Within the period since we last presented our Safety Alerts review back on the 27</a:t>
            </a:r>
            <a:r>
              <a:rPr lang="en-GB" sz="1600" baseline="30000" dirty="0">
                <a:latin typeface="Calibri" panose="020F0502020204030204" pitchFamily="34" charset="0"/>
                <a:cs typeface="Calibri" panose="020F0502020204030204" pitchFamily="34" charset="0"/>
              </a:rPr>
              <a:t>th</a:t>
            </a:r>
            <a:r>
              <a:rPr lang="en-GB" sz="1600" dirty="0">
                <a:latin typeface="Calibri" panose="020F0502020204030204" pitchFamily="34" charset="0"/>
                <a:cs typeface="Calibri" panose="020F0502020204030204" pitchFamily="34" charset="0"/>
              </a:rPr>
              <a:t> January 2022 we have received 7 and reviewed 6 safety alerts within our safety team (Principal Designers / H &amp; S Practitioners) at our monthly Safety, Design and Designers meetings.</a:t>
            </a:r>
            <a:endParaRPr lang="en-GB" b="1" dirty="0"/>
          </a:p>
          <a:p>
            <a:pPr marL="285750" indent="-285750">
              <a:buFont typeface="Arial" panose="020B0604020202020204" pitchFamily="34" charset="0"/>
              <a:buChar char="•"/>
            </a:pPr>
            <a:endParaRPr lang="en-GB" sz="2000" b="1" dirty="0"/>
          </a:p>
        </p:txBody>
      </p:sp>
      <p:sp>
        <p:nvSpPr>
          <p:cNvPr id="10" name="Text Placeholder 2">
            <a:extLst>
              <a:ext uri="{FF2B5EF4-FFF2-40B4-BE49-F238E27FC236}">
                <a16:creationId xmlns:a16="http://schemas.microsoft.com/office/drawing/2014/main" id="{E1D6805E-BCA9-4F92-AA9C-EE02B1029993}"/>
              </a:ext>
            </a:extLst>
          </p:cNvPr>
          <p:cNvSpPr txBox="1">
            <a:spLocks/>
          </p:cNvSpPr>
          <p:nvPr/>
        </p:nvSpPr>
        <p:spPr>
          <a:xfrm>
            <a:off x="1772195" y="6270841"/>
            <a:ext cx="8101297" cy="439709"/>
          </a:xfrm>
          <a:prstGeom prst="rect">
            <a:avLst/>
          </a:prstGeom>
          <a:solidFill>
            <a:srgbClr val="55575A"/>
          </a:solidFill>
          <a:ln w="3175">
            <a:solidFill>
              <a:srgbClr val="55575A"/>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sz="2200" b="1" kern="1200" baseline="0">
                <a:solidFill>
                  <a:schemeClr val="bg1"/>
                </a:solidFill>
                <a:latin typeface="+mn-lt"/>
                <a:ea typeface="+mn-ea"/>
                <a:cs typeface="+mn-cs"/>
              </a:defRPr>
            </a:lvl1pPr>
            <a:lvl2pPr marL="269875"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1800" kern="1200" dirty="0" smtClean="0">
                <a:solidFill>
                  <a:schemeClr val="tx1"/>
                </a:solidFill>
                <a:latin typeface="+mn-lt"/>
                <a:ea typeface="+mn-ea"/>
                <a:cs typeface="+mn-cs"/>
              </a:defRPr>
            </a:lvl2pPr>
            <a:lvl3pPr marL="538163"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1800" kern="1200" dirty="0" smtClean="0">
                <a:solidFill>
                  <a:schemeClr val="tx1"/>
                </a:solidFill>
                <a:latin typeface="+mn-lt"/>
                <a:ea typeface="+mn-ea"/>
                <a:cs typeface="+mn-cs"/>
              </a:defRPr>
            </a:lvl3pPr>
            <a:lvl4pPr marL="808038"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tab pos="808038" algn="l"/>
              </a:tabLst>
              <a:defRPr lang="en-US" sz="1800" kern="1200" dirty="0">
                <a:solidFill>
                  <a:schemeClr val="tx1"/>
                </a:solidFill>
                <a:latin typeface="+mn-lt"/>
                <a:ea typeface="+mn-ea"/>
                <a:cs typeface="+mn-cs"/>
              </a:defRPr>
            </a:lvl4pPr>
            <a:lvl5pPr marL="1076325"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1200"/>
              </a:spcAft>
              <a:buClr>
                <a:srgbClr val="E4610F"/>
              </a:buClr>
              <a:buSzTx/>
              <a:buFont typeface="Arial" panose="020B0604020202020204" pitchFamily="34" charset="0"/>
              <a:buNone/>
              <a:tabLst/>
              <a:defRPr/>
            </a:pPr>
            <a:r>
              <a:rPr kumimoji="0" lang="en-GB" sz="1600" b="1" i="0" u="none" strike="noStrike" kern="1200" cap="none" spc="0" normalizeH="0" baseline="0" noProof="0">
                <a:ln>
                  <a:noFill/>
                </a:ln>
                <a:solidFill>
                  <a:sysClr val="window" lastClr="FFFFFF"/>
                </a:solidFill>
                <a:effectLst/>
                <a:uLnTx/>
                <a:uFillTx/>
                <a:latin typeface="Arial"/>
                <a:ea typeface="+mn-ea"/>
                <a:cs typeface="+mn-cs"/>
              </a:rPr>
              <a:t>Available at </a:t>
            </a:r>
            <a:r>
              <a:rPr kumimoji="0" lang="en-GB" sz="1600" b="1" i="0" u="none" strike="noStrike" kern="1200" cap="none" spc="0" normalizeH="0" baseline="0" noProof="0">
                <a:ln>
                  <a:noFill/>
                </a:ln>
                <a:solidFill>
                  <a:sysClr val="window" lastClr="FFFFFF"/>
                </a:solidFill>
                <a:effectLst/>
                <a:uLnTx/>
                <a:uFillTx/>
                <a:latin typeface="Arial"/>
                <a:ea typeface="+mn-ea"/>
                <a:cs typeface="+mn-cs"/>
                <a:hlinkClick r:id="rId2"/>
              </a:rPr>
              <a:t>http://www.highwayssafetyhub.com/alerts.html</a:t>
            </a:r>
            <a:endParaRPr kumimoji="0" lang="en-GB" sz="1600" b="1" i="0" u="none" strike="noStrike" kern="1200" cap="none" spc="0" normalizeH="0" baseline="0" noProof="0" dirty="0">
              <a:ln>
                <a:noFill/>
              </a:ln>
              <a:solidFill>
                <a:sysClr val="window" lastClr="FFFFFF"/>
              </a:solidFill>
              <a:effectLst/>
              <a:uLnTx/>
              <a:uFillTx/>
              <a:latin typeface="Arial"/>
              <a:ea typeface="+mn-ea"/>
              <a:cs typeface="+mn-cs"/>
            </a:endParaRPr>
          </a:p>
        </p:txBody>
      </p:sp>
      <p:graphicFrame>
        <p:nvGraphicFramePr>
          <p:cNvPr id="5" name="Table 4">
            <a:extLst>
              <a:ext uri="{FF2B5EF4-FFF2-40B4-BE49-F238E27FC236}">
                <a16:creationId xmlns:a16="http://schemas.microsoft.com/office/drawing/2014/main" id="{E72C1066-AB2E-437A-92D0-3CB6B6C78100}"/>
              </a:ext>
            </a:extLst>
          </p:cNvPr>
          <p:cNvGraphicFramePr>
            <a:graphicFrameLocks noGrp="1"/>
          </p:cNvGraphicFramePr>
          <p:nvPr>
            <p:extLst>
              <p:ext uri="{D42A27DB-BD31-4B8C-83A1-F6EECF244321}">
                <p14:modId xmlns:p14="http://schemas.microsoft.com/office/powerpoint/2010/main" val="3854299532"/>
              </p:ext>
            </p:extLst>
          </p:nvPr>
        </p:nvGraphicFramePr>
        <p:xfrm>
          <a:off x="1492341" y="1445849"/>
          <a:ext cx="9000490" cy="3308291"/>
        </p:xfrm>
        <a:graphic>
          <a:graphicData uri="http://schemas.openxmlformats.org/drawingml/2006/table">
            <a:tbl>
              <a:tblPr firstRow="1" firstCol="1" bandRow="1"/>
              <a:tblGrid>
                <a:gridCol w="2999740">
                  <a:extLst>
                    <a:ext uri="{9D8B030D-6E8A-4147-A177-3AD203B41FA5}">
                      <a16:colId xmlns:a16="http://schemas.microsoft.com/office/drawing/2014/main" val="292804851"/>
                    </a:ext>
                  </a:extLst>
                </a:gridCol>
                <a:gridCol w="3000375">
                  <a:extLst>
                    <a:ext uri="{9D8B030D-6E8A-4147-A177-3AD203B41FA5}">
                      <a16:colId xmlns:a16="http://schemas.microsoft.com/office/drawing/2014/main" val="2627495828"/>
                    </a:ext>
                  </a:extLst>
                </a:gridCol>
                <a:gridCol w="3000375">
                  <a:extLst>
                    <a:ext uri="{9D8B030D-6E8A-4147-A177-3AD203B41FA5}">
                      <a16:colId xmlns:a16="http://schemas.microsoft.com/office/drawing/2014/main" val="1275541853"/>
                    </a:ext>
                  </a:extLst>
                </a:gridCol>
              </a:tblGrid>
              <a:tr h="0">
                <a:tc>
                  <a:txBody>
                    <a:bodyPr/>
                    <a:lstStyle/>
                    <a:p>
                      <a:pPr algn="ctr">
                        <a:lnSpc>
                          <a:spcPct val="115000"/>
                        </a:lnSpc>
                        <a:spcAft>
                          <a:spcPts val="1000"/>
                        </a:spcAft>
                      </a:pPr>
                      <a:r>
                        <a:rPr lang="en-GB"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National Highways Safety Alert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lnSpc>
                          <a:spcPct val="115000"/>
                        </a:lnSpc>
                        <a:spcAft>
                          <a:spcPts val="1000"/>
                        </a:spcAft>
                      </a:pPr>
                      <a:r>
                        <a:rPr lang="en-GB"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Topic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lnSpc>
                          <a:spcPct val="115000"/>
                        </a:lnSpc>
                        <a:spcAft>
                          <a:spcPts val="1000"/>
                        </a:spcAft>
                      </a:pPr>
                      <a:r>
                        <a:rPr lang="en-GB"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Date Received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extLst>
                  <a:ext uri="{0D108BD9-81ED-4DB2-BD59-A6C34878D82A}">
                    <a16:rowId xmlns:a16="http://schemas.microsoft.com/office/drawing/2014/main" val="1940144698"/>
                  </a:ext>
                </a:extLst>
              </a:tr>
              <a:tr h="0">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HEi283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Network Defaults – </a:t>
                      </a:r>
                      <a:r>
                        <a:rPr lang="en-GB" sz="1200" dirty="0">
                          <a:effectLst/>
                          <a:latin typeface="Arial" panose="020B0604020202020204" pitchFamily="34" charset="0"/>
                          <a:ea typeface="Calibri" panose="020F0502020204030204" pitchFamily="34" charset="0"/>
                          <a:cs typeface="Arial" panose="020B0604020202020204" pitchFamily="34" charset="0"/>
                          <a:hlinkClick r:id="rId3"/>
                        </a:rPr>
                        <a:t>Link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4</a:t>
                      </a:r>
                      <a:r>
                        <a:rPr lang="en-GB" sz="1200" baseline="30000" dirty="0">
                          <a:effectLst/>
                          <a:latin typeface="Arial" panose="020B0604020202020204" pitchFamily="34" charset="0"/>
                          <a:ea typeface="Calibri" panose="020F0502020204030204" pitchFamily="34" charset="0"/>
                          <a:cs typeface="Arial" panose="020B0604020202020204" pitchFamily="34" charset="0"/>
                        </a:rPr>
                        <a:t>th</a:t>
                      </a:r>
                      <a:r>
                        <a:rPr lang="en-GB" sz="1200" dirty="0">
                          <a:effectLst/>
                          <a:latin typeface="Arial" panose="020B0604020202020204" pitchFamily="34" charset="0"/>
                          <a:ea typeface="Calibri" panose="020F0502020204030204" pitchFamily="34" charset="0"/>
                          <a:cs typeface="Arial" panose="020B0604020202020204" pitchFamily="34" charset="0"/>
                        </a:rPr>
                        <a:t> February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654263"/>
                  </a:ext>
                </a:extLst>
              </a:tr>
              <a:tr h="0">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HEi284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PIMS – TS (post COVID 19 condition) - </a:t>
                      </a:r>
                      <a:r>
                        <a:rPr lang="en-GB" sz="1200" dirty="0">
                          <a:effectLst/>
                          <a:latin typeface="Arial" panose="020B0604020202020204" pitchFamily="34" charset="0"/>
                          <a:ea typeface="Calibri" panose="020F0502020204030204" pitchFamily="34" charset="0"/>
                          <a:cs typeface="Arial" panose="020B0604020202020204" pitchFamily="34" charset="0"/>
                          <a:hlinkClick r:id="rId4"/>
                        </a:rPr>
                        <a:t>Link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7</a:t>
                      </a:r>
                      <a:r>
                        <a:rPr lang="en-GB" sz="1200" baseline="30000" dirty="0">
                          <a:effectLst/>
                          <a:latin typeface="Arial" panose="020B0604020202020204" pitchFamily="34" charset="0"/>
                          <a:ea typeface="Calibri" panose="020F0502020204030204" pitchFamily="34" charset="0"/>
                          <a:cs typeface="Arial" panose="020B0604020202020204" pitchFamily="34" charset="0"/>
                        </a:rPr>
                        <a:t>th</a:t>
                      </a:r>
                      <a:r>
                        <a:rPr lang="en-GB" sz="1200" dirty="0">
                          <a:effectLst/>
                          <a:latin typeface="Arial" panose="020B0604020202020204" pitchFamily="34" charset="0"/>
                          <a:ea typeface="Calibri" panose="020F0502020204030204" pitchFamily="34" charset="0"/>
                          <a:cs typeface="Arial" panose="020B0604020202020204" pitchFamily="34" charset="0"/>
                        </a:rPr>
                        <a:t> February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507741"/>
                  </a:ext>
                </a:extLst>
              </a:tr>
              <a:tr h="217073">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HEi285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Pavement Coring using CAT ad Genny - </a:t>
                      </a:r>
                      <a:r>
                        <a:rPr lang="en-GB" sz="1200" dirty="0">
                          <a:effectLst/>
                          <a:latin typeface="Arial" panose="020B0604020202020204" pitchFamily="34" charset="0"/>
                          <a:ea typeface="Calibri" panose="020F0502020204030204" pitchFamily="34" charset="0"/>
                          <a:cs typeface="Arial" panose="020B0604020202020204" pitchFamily="34" charset="0"/>
                          <a:hlinkClick r:id="rId5"/>
                        </a:rPr>
                        <a:t>Link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21</a:t>
                      </a:r>
                      <a:r>
                        <a:rPr lang="en-GB" sz="1200" baseline="30000" dirty="0">
                          <a:effectLst/>
                          <a:latin typeface="Arial" panose="020B0604020202020204" pitchFamily="34" charset="0"/>
                          <a:ea typeface="Calibri" panose="020F0502020204030204" pitchFamily="34" charset="0"/>
                          <a:cs typeface="Arial" panose="020B0604020202020204" pitchFamily="34" charset="0"/>
                        </a:rPr>
                        <a:t>st</a:t>
                      </a:r>
                      <a:r>
                        <a:rPr lang="en-GB" sz="1200" dirty="0">
                          <a:effectLst/>
                          <a:latin typeface="Arial" panose="020B0604020202020204" pitchFamily="34" charset="0"/>
                          <a:ea typeface="Calibri" panose="020F0502020204030204" pitchFamily="34" charset="0"/>
                          <a:cs typeface="Arial" panose="020B0604020202020204" pitchFamily="34" charset="0"/>
                        </a:rPr>
                        <a:t> February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252908"/>
                  </a:ext>
                </a:extLst>
              </a:tr>
              <a:tr h="150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HEi286</a:t>
                      </a:r>
                    </a:p>
                    <a:p>
                      <a:pPr marL="0" marR="0" lvl="0" indent="0" algn="ctr" defTabSz="914400" rtl="0" eaLnBrk="1" fontAlgn="auto" latinLnBrk="0" hangingPunct="1">
                        <a:lnSpc>
                          <a:spcPct val="115000"/>
                        </a:lnSpc>
                        <a:spcBef>
                          <a:spcPts val="0"/>
                        </a:spcBef>
                        <a:spcAft>
                          <a:spcPts val="100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Anchor Shackles Failure – </a:t>
                      </a:r>
                      <a:r>
                        <a:rPr lang="en-GB" sz="1200" dirty="0">
                          <a:effectLst/>
                          <a:latin typeface="Arial" panose="020B0604020202020204" pitchFamily="34" charset="0"/>
                          <a:ea typeface="Calibri" panose="020F0502020204030204" pitchFamily="34" charset="0"/>
                          <a:cs typeface="Arial" panose="020B0604020202020204" pitchFamily="34" charset="0"/>
                          <a:hlinkClick r:id="rId6"/>
                        </a:rPr>
                        <a:t>Link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24</a:t>
                      </a:r>
                      <a:r>
                        <a:rPr lang="en-GB" sz="1200" baseline="30000" dirty="0">
                          <a:effectLst/>
                          <a:latin typeface="Arial" panose="020B0604020202020204" pitchFamily="34" charset="0"/>
                          <a:ea typeface="Calibri" panose="020F0502020204030204" pitchFamily="34" charset="0"/>
                          <a:cs typeface="Arial" panose="020B0604020202020204" pitchFamily="34" charset="0"/>
                        </a:rPr>
                        <a:t>th</a:t>
                      </a:r>
                      <a:r>
                        <a:rPr lang="en-GB" sz="1200" dirty="0">
                          <a:effectLst/>
                          <a:latin typeface="Arial" panose="020B0604020202020204" pitchFamily="34" charset="0"/>
                          <a:ea typeface="Calibri" panose="020F0502020204030204" pitchFamily="34" charset="0"/>
                          <a:cs typeface="Arial" panose="020B0604020202020204" pitchFamily="34" charset="0"/>
                        </a:rPr>
                        <a:t> February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48566"/>
                  </a:ext>
                </a:extLst>
              </a:tr>
              <a:tr h="0">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HEi287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Vehicle Restraint Installation Requirements – </a:t>
                      </a:r>
                      <a:r>
                        <a:rPr lang="en-GB" sz="1200" dirty="0">
                          <a:effectLst/>
                          <a:latin typeface="Arial" panose="020B0604020202020204" pitchFamily="34" charset="0"/>
                          <a:ea typeface="Calibri" panose="020F0502020204030204" pitchFamily="34" charset="0"/>
                          <a:cs typeface="Arial" panose="020B0604020202020204" pitchFamily="34" charset="0"/>
                          <a:hlinkClick r:id="rId7"/>
                        </a:rPr>
                        <a:t>Link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2</a:t>
                      </a:r>
                      <a:r>
                        <a:rPr lang="en-GB" sz="1200" baseline="30000" dirty="0">
                          <a:effectLst/>
                          <a:latin typeface="Arial" panose="020B0604020202020204" pitchFamily="34" charset="0"/>
                          <a:ea typeface="Calibri" panose="020F0502020204030204" pitchFamily="34" charset="0"/>
                          <a:cs typeface="Arial" panose="020B0604020202020204" pitchFamily="34" charset="0"/>
                        </a:rPr>
                        <a:t>nd</a:t>
                      </a:r>
                      <a:r>
                        <a:rPr lang="en-GB" sz="1200" dirty="0">
                          <a:effectLst/>
                          <a:latin typeface="Arial" panose="020B0604020202020204" pitchFamily="34" charset="0"/>
                          <a:ea typeface="Calibri" panose="020F0502020204030204" pitchFamily="34" charset="0"/>
                          <a:cs typeface="Arial" panose="020B0604020202020204" pitchFamily="34" charset="0"/>
                        </a:rPr>
                        <a:t> March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847976"/>
                  </a:ext>
                </a:extLst>
              </a:tr>
              <a:tr h="0">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HEi289</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Vehicle Struck by Temp Traffic Barriers - </a:t>
                      </a:r>
                      <a:r>
                        <a:rPr lang="en-GB" sz="1200" dirty="0">
                          <a:effectLst/>
                          <a:latin typeface="Arial" panose="020B0604020202020204" pitchFamily="34" charset="0"/>
                          <a:ea typeface="Calibri" panose="020F0502020204030204" pitchFamily="34" charset="0"/>
                          <a:cs typeface="Arial" panose="020B0604020202020204" pitchFamily="34" charset="0"/>
                          <a:hlinkClick r:id="rId8"/>
                        </a:rPr>
                        <a:t>Link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17</a:t>
                      </a:r>
                      <a:r>
                        <a:rPr lang="en-GB" sz="1200" baseline="30000" dirty="0">
                          <a:effectLst/>
                          <a:latin typeface="Arial" panose="020B0604020202020204" pitchFamily="34" charset="0"/>
                          <a:ea typeface="Calibri" panose="020F0502020204030204" pitchFamily="34" charset="0"/>
                          <a:cs typeface="Arial" panose="020B0604020202020204" pitchFamily="34" charset="0"/>
                        </a:rPr>
                        <a:t>th</a:t>
                      </a:r>
                      <a:r>
                        <a:rPr lang="en-GB" sz="1200" dirty="0">
                          <a:effectLst/>
                          <a:latin typeface="Arial" panose="020B0604020202020204" pitchFamily="34" charset="0"/>
                          <a:ea typeface="Calibri" panose="020F0502020204030204" pitchFamily="34" charset="0"/>
                          <a:cs typeface="Arial" panose="020B0604020202020204" pitchFamily="34" charset="0"/>
                        </a:rPr>
                        <a:t> March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526072"/>
                  </a:ext>
                </a:extLst>
              </a:tr>
              <a:tr h="0">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HEi290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Environmental Survey Team Encounters Seasonal Shooter - </a:t>
                      </a:r>
                      <a:r>
                        <a:rPr lang="en-GB" sz="1200" dirty="0">
                          <a:effectLst/>
                          <a:latin typeface="Arial" panose="020B0604020202020204" pitchFamily="34" charset="0"/>
                          <a:ea typeface="Calibri" panose="020F0502020204030204" pitchFamily="34" charset="0"/>
                          <a:cs typeface="Arial" panose="020B0604020202020204" pitchFamily="34" charset="0"/>
                          <a:hlinkClick r:id="rId9"/>
                        </a:rPr>
                        <a:t>Link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21</a:t>
                      </a:r>
                      <a:r>
                        <a:rPr lang="en-GB" sz="1200" baseline="30000" dirty="0">
                          <a:effectLst/>
                          <a:latin typeface="Arial" panose="020B0604020202020204" pitchFamily="34" charset="0"/>
                          <a:ea typeface="Calibri" panose="020F0502020204030204" pitchFamily="34" charset="0"/>
                          <a:cs typeface="Arial" panose="020B0604020202020204" pitchFamily="34" charset="0"/>
                        </a:rPr>
                        <a:t>st</a:t>
                      </a:r>
                      <a:r>
                        <a:rPr lang="en-GB" sz="1200" dirty="0">
                          <a:effectLst/>
                          <a:latin typeface="Arial" panose="020B0604020202020204" pitchFamily="34" charset="0"/>
                          <a:ea typeface="Calibri" panose="020F0502020204030204" pitchFamily="34" charset="0"/>
                          <a:cs typeface="Arial" panose="020B0604020202020204" pitchFamily="34" charset="0"/>
                        </a:rPr>
                        <a:t> March 2022 – To be reviewed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697258"/>
                  </a:ext>
                </a:extLst>
              </a:tr>
              <a:tr h="0">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540722"/>
                  </a:ext>
                </a:extLst>
              </a:tr>
            </a:tbl>
          </a:graphicData>
        </a:graphic>
      </p:graphicFrame>
    </p:spTree>
    <p:extLst>
      <p:ext uri="{BB962C8B-B14F-4D97-AF65-F5344CB8AC3E}">
        <p14:creationId xmlns:p14="http://schemas.microsoft.com/office/powerpoint/2010/main" val="3797457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782DAD-38FA-4CA3-A637-11421BAE700D}"/>
              </a:ext>
            </a:extLst>
          </p:cNvPr>
          <p:cNvSpPr txBox="1">
            <a:spLocks/>
          </p:cNvSpPr>
          <p:nvPr/>
        </p:nvSpPr>
        <p:spPr>
          <a:xfrm>
            <a:off x="358445" y="627300"/>
            <a:ext cx="11504692" cy="38869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highlight>
                  <a:srgbClr val="FF0000"/>
                </a:highlight>
                <a:uLnTx/>
                <a:uFillTx/>
                <a:latin typeface="Arial"/>
                <a:ea typeface="+mj-ea"/>
                <a:cs typeface="+mj-cs"/>
              </a:rPr>
              <a:t>Categorising – Safety Alerts</a:t>
            </a:r>
            <a:endParaRPr kumimoji="0" lang="en-GB" sz="1400" b="1" i="0" u="none" strike="noStrike" kern="1200" cap="none" spc="0" normalizeH="0" baseline="0" noProof="0" dirty="0">
              <a:ln>
                <a:noFill/>
              </a:ln>
              <a:solidFill>
                <a:schemeClr val="tx1"/>
              </a:solidFill>
              <a:effectLst/>
              <a:highlight>
                <a:srgbClr val="FF0000"/>
              </a:highlight>
              <a:uLnTx/>
              <a:uFillTx/>
              <a:latin typeface="Arial"/>
              <a:ea typeface="+mj-ea"/>
              <a:cs typeface="+mj-cs"/>
            </a:endParaRPr>
          </a:p>
        </p:txBody>
      </p:sp>
      <p:pic>
        <p:nvPicPr>
          <p:cNvPr id="8" name="Picture 7">
            <a:extLst>
              <a:ext uri="{FF2B5EF4-FFF2-40B4-BE49-F238E27FC236}">
                <a16:creationId xmlns:a16="http://schemas.microsoft.com/office/drawing/2014/main" id="{7BBDE3D5-A977-4C4C-AD70-647988912B22}"/>
              </a:ext>
            </a:extLst>
          </p:cNvPr>
          <p:cNvPicPr>
            <a:picLocks noChangeAspect="1"/>
          </p:cNvPicPr>
          <p:nvPr/>
        </p:nvPicPr>
        <p:blipFill>
          <a:blip r:embed="rId2"/>
          <a:stretch>
            <a:fillRect/>
          </a:stretch>
        </p:blipFill>
        <p:spPr>
          <a:xfrm>
            <a:off x="295275" y="4157662"/>
            <a:ext cx="3162300" cy="2238375"/>
          </a:xfrm>
          <a:prstGeom prst="rect">
            <a:avLst/>
          </a:prstGeom>
        </p:spPr>
      </p:pic>
      <p:pic>
        <p:nvPicPr>
          <p:cNvPr id="3" name="Picture 2">
            <a:extLst>
              <a:ext uri="{FF2B5EF4-FFF2-40B4-BE49-F238E27FC236}">
                <a16:creationId xmlns:a16="http://schemas.microsoft.com/office/drawing/2014/main" id="{D3158152-6EA1-4F78-85DD-B66085067281}"/>
              </a:ext>
            </a:extLst>
          </p:cNvPr>
          <p:cNvPicPr>
            <a:picLocks noChangeAspect="1"/>
          </p:cNvPicPr>
          <p:nvPr/>
        </p:nvPicPr>
        <p:blipFill>
          <a:blip r:embed="rId3"/>
          <a:stretch>
            <a:fillRect/>
          </a:stretch>
        </p:blipFill>
        <p:spPr>
          <a:xfrm>
            <a:off x="358445" y="1015999"/>
            <a:ext cx="11501720" cy="3015227"/>
          </a:xfrm>
          <a:prstGeom prst="rect">
            <a:avLst/>
          </a:prstGeom>
        </p:spPr>
      </p:pic>
    </p:spTree>
    <p:extLst>
      <p:ext uri="{BB962C8B-B14F-4D97-AF65-F5344CB8AC3E}">
        <p14:creationId xmlns:p14="http://schemas.microsoft.com/office/powerpoint/2010/main" val="362818397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b="1" dirty="0">
                <a:latin typeface="Arial" panose="020B0604020202020204" pitchFamily="34" charset="0"/>
                <a:cs typeface="Arial" panose="020B0604020202020204" pitchFamily="34" charset="0"/>
              </a:rPr>
              <a:t>National Highways H &amp; S Alerts – Arcadis Summary</a:t>
            </a:r>
          </a:p>
        </p:txBody>
      </p:sp>
      <p:sp>
        <p:nvSpPr>
          <p:cNvPr id="5" name="Content Placeholder 13">
            <a:extLst>
              <a:ext uri="{FF2B5EF4-FFF2-40B4-BE49-F238E27FC236}">
                <a16:creationId xmlns:a16="http://schemas.microsoft.com/office/drawing/2014/main" id="{6BE693A1-39FB-469F-839B-860A85FB8809}"/>
              </a:ext>
            </a:extLst>
          </p:cNvPr>
          <p:cNvSpPr>
            <a:spLocks noGrp="1"/>
          </p:cNvSpPr>
          <p:nvPr>
            <p:ph idx="1"/>
          </p:nvPr>
        </p:nvSpPr>
        <p:spPr>
          <a:xfrm>
            <a:off x="550863" y="1193801"/>
            <a:ext cx="11090275" cy="3928806"/>
          </a:xfrm>
        </p:spPr>
        <p:txBody>
          <a:bodyPr>
            <a:normAutofit/>
          </a:bodyPr>
          <a:lstStyle/>
          <a:p>
            <a:pPr marL="0" indent="0">
              <a:spcBef>
                <a:spcPts val="0"/>
              </a:spcBef>
              <a:buNone/>
            </a:pPr>
            <a:endParaRPr lang="en-GB" sz="16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p>
            <a:pPr marL="0" lvl="0" indent="0" fontAlgn="ctr">
              <a:buSzPts val="1000"/>
              <a:buNone/>
              <a:tabLst>
                <a:tab pos="457200" algn="l"/>
              </a:tabLst>
            </a:pPr>
            <a:r>
              <a:rPr lang="en-GB" sz="1600" b="1" dirty="0">
                <a:effectLst/>
                <a:latin typeface="Arial Narrow" panose="020B0606020202030204" pitchFamily="34" charset="0"/>
                <a:ea typeface="Calibri" panose="020F0502020204030204" pitchFamily="34" charset="0"/>
                <a:cs typeface="Arial" panose="020B0604020202020204" pitchFamily="34" charset="0"/>
              </a:rPr>
              <a:t>HEi283 – </a:t>
            </a:r>
            <a:r>
              <a:rPr lang="en-GB" sz="1600" b="1" dirty="0">
                <a:latin typeface="Arial Narrow" panose="020B0606020202030204" pitchFamily="34" charset="0"/>
                <a:ea typeface="Calibri" panose="020F0502020204030204" pitchFamily="34" charset="0"/>
                <a:cs typeface="Arial" panose="020B0604020202020204" pitchFamily="34" charset="0"/>
              </a:rPr>
              <a:t>Network Defects</a:t>
            </a:r>
            <a:endParaRPr lang="en-GB" sz="1600" b="1" dirty="0">
              <a:effectLst/>
              <a:latin typeface="Arial Narrow" panose="020B0606020202030204" pitchFamily="34" charset="0"/>
              <a:ea typeface="Calibri" panose="020F0502020204030204" pitchFamily="34" charset="0"/>
              <a:cs typeface="Arial" panose="020B0604020202020204" pitchFamily="34" charset="0"/>
            </a:endParaRPr>
          </a:p>
          <a:p>
            <a:pPr marL="0" lvl="0" indent="0" fontAlgn="ctr">
              <a:buSzPts val="1000"/>
              <a:buNone/>
              <a:tabLst>
                <a:tab pos="457200" algn="l"/>
              </a:tabLst>
            </a:pPr>
            <a:r>
              <a:rPr lang="en-GB" sz="1600" b="1" dirty="0">
                <a:effectLst/>
                <a:latin typeface="Arial Narrow" panose="020B0606020202030204" pitchFamily="34" charset="0"/>
                <a:ea typeface="Calibri" panose="020F0502020204030204" pitchFamily="34" charset="0"/>
                <a:cs typeface="Arial" panose="020B0604020202020204" pitchFamily="34" charset="0"/>
              </a:rPr>
              <a:t> </a:t>
            </a:r>
            <a:r>
              <a:rPr lang="en-GB" sz="16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Lessons Learned:</a:t>
            </a:r>
          </a:p>
          <a:p>
            <a:pPr marL="342900"/>
            <a:r>
              <a:rPr lang="en-GB" sz="1600" dirty="0">
                <a:solidFill>
                  <a:srgbClr val="FA0000"/>
                </a:solidFill>
                <a:effectLst/>
                <a:latin typeface="Calibri" panose="020F0502020204030204" pitchFamily="34" charset="0"/>
                <a:ea typeface="Calibri" panose="020F0502020204030204" pitchFamily="34" charset="0"/>
              </a:rPr>
              <a:t>When visiting site for survey purposes, staff need to be aware there may be defects present and the means used to identify these. Designers on  site should never move cones etc. without good reason. An ever present  risk for site visitors is falling into manholes  obscured by vegetation. Designers need to be mindful of this risk and add it to their site risk  assessment.  </a:t>
            </a:r>
            <a:endParaRPr lang="en-GB" sz="1600" dirty="0">
              <a:effectLst/>
              <a:latin typeface="Times New Roman" panose="02020603050405020304" pitchFamily="18" charset="0"/>
              <a:ea typeface="Calibri" panose="020F0502020204030204" pitchFamily="34" charset="0"/>
            </a:endParaRPr>
          </a:p>
          <a:p>
            <a:pPr marL="342900"/>
            <a:r>
              <a:rPr lang="en-GB" sz="1600" dirty="0">
                <a:solidFill>
                  <a:srgbClr val="FA0000"/>
                </a:solidFill>
                <a:effectLst/>
                <a:latin typeface="Calibri" panose="020F0502020204030204" pitchFamily="34" charset="0"/>
                <a:ea typeface="Calibri" panose="020F0502020204030204" pitchFamily="34" charset="0"/>
              </a:rPr>
              <a:t>On Scotswood site,  timber sheeting had been placed over a manhole which was inadequate and constituted a hazard itself . </a:t>
            </a:r>
            <a:endParaRPr lang="en-GB" sz="1600" dirty="0">
              <a:effectLst/>
              <a:latin typeface="Times New Roman" panose="02020603050405020304" pitchFamily="18" charset="0"/>
              <a:ea typeface="Calibri" panose="020F0502020204030204" pitchFamily="34" charset="0"/>
            </a:endParaRPr>
          </a:p>
          <a:p>
            <a:pPr marL="342900"/>
            <a:r>
              <a:rPr lang="en-GB" sz="1600" dirty="0">
                <a:solidFill>
                  <a:srgbClr val="FA0000"/>
                </a:solidFill>
                <a:effectLst/>
                <a:latin typeface="Calibri" panose="020F0502020204030204" pitchFamily="34" charset="0"/>
                <a:ea typeface="Calibri" panose="020F0502020204030204" pitchFamily="34" charset="0"/>
              </a:rPr>
              <a:t>An extra column to be added to the Safety Alert register to record third party/ external interface. In this instance this  could include a note that the alert is to be developed as safety share.  (N.B. Scotswood sheeting incident was originally raised by Graham Rice, NEC Supervisor,  as a safety observation to contractor CJP.) </a:t>
            </a:r>
            <a:endParaRPr lang="en-GB" sz="1600" dirty="0">
              <a:effectLst/>
              <a:latin typeface="Times New Roman" panose="02020603050405020304" pitchFamily="18" charset="0"/>
              <a:ea typeface="Calibri" panose="020F0502020204030204" pitchFamily="34" charset="0"/>
            </a:endParaRPr>
          </a:p>
          <a:p>
            <a:pPr marL="342900"/>
            <a:r>
              <a:rPr lang="en-GB" sz="1600" dirty="0">
                <a:solidFill>
                  <a:srgbClr val="FA0000"/>
                </a:solidFill>
                <a:effectLst/>
                <a:latin typeface="Calibri" panose="020F0502020204030204" pitchFamily="34" charset="0"/>
                <a:ea typeface="Calibri" panose="020F0502020204030204" pitchFamily="34" charset="0"/>
              </a:rPr>
              <a:t>The issue has been discussed also on M4SMP site where people have reported not being aware of the procedure for reporting defects to NH. The manhole in this instance had not been reported to the ROC. Reporting details were previously (although the contact email may have changed now that it is National Highways):  </a:t>
            </a:r>
            <a:endParaRPr lang="en-GB" sz="1600" dirty="0">
              <a:effectLst/>
              <a:latin typeface="Times New Roman" panose="02020603050405020304" pitchFamily="18" charset="0"/>
              <a:ea typeface="Calibri" panose="020F0502020204030204" pitchFamily="34" charset="0"/>
            </a:endParaRPr>
          </a:p>
          <a:p>
            <a:pPr marL="0" lvl="0" indent="0" fontAlgn="ctr">
              <a:buSzPts val="1000"/>
              <a:buNone/>
              <a:tabLst>
                <a:tab pos="457200" algn="l"/>
              </a:tabLst>
            </a:pPr>
            <a:endParaRPr lang="en-GB"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27" name="Picture 7">
            <a:extLst>
              <a:ext uri="{FF2B5EF4-FFF2-40B4-BE49-F238E27FC236}">
                <a16:creationId xmlns:a16="http://schemas.microsoft.com/office/drawing/2014/main" id="{77951BA0-80EA-4FF8-9DC2-47D704FC0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647" y="4997449"/>
            <a:ext cx="6858706" cy="10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4569B78-48F1-477E-8BCD-42A61508CC6F}"/>
              </a:ext>
            </a:extLst>
          </p:cNvPr>
          <p:cNvPicPr>
            <a:picLocks noChangeAspect="1"/>
          </p:cNvPicPr>
          <p:nvPr/>
        </p:nvPicPr>
        <p:blipFill>
          <a:blip r:embed="rId3"/>
          <a:stretch>
            <a:fillRect/>
          </a:stretch>
        </p:blipFill>
        <p:spPr>
          <a:xfrm>
            <a:off x="8268929" y="4858123"/>
            <a:ext cx="1580228" cy="1612152"/>
          </a:xfrm>
          <a:prstGeom prst="rect">
            <a:avLst/>
          </a:prstGeom>
        </p:spPr>
      </p:pic>
    </p:spTree>
    <p:extLst>
      <p:ext uri="{BB962C8B-B14F-4D97-AF65-F5344CB8AC3E}">
        <p14:creationId xmlns:p14="http://schemas.microsoft.com/office/powerpoint/2010/main" val="122867459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b="1" dirty="0">
                <a:latin typeface="Arial" panose="020B0604020202020204" pitchFamily="34" charset="0"/>
                <a:cs typeface="Arial" panose="020B0604020202020204" pitchFamily="34" charset="0"/>
              </a:rPr>
              <a:t>National Highways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500" b="1" dirty="0">
                <a:effectLst/>
                <a:latin typeface="Arial Narrow" panose="020B0606020202030204" pitchFamily="34" charset="0"/>
                <a:ea typeface="Calibri" panose="020F0502020204030204" pitchFamily="34" charset="0"/>
              </a:rPr>
              <a:t>HEi284 – </a:t>
            </a:r>
            <a:r>
              <a:rPr lang="en-GB" sz="1500" b="1" dirty="0">
                <a:latin typeface="Arial Narrow" panose="020B0606020202030204" pitchFamily="34" charset="0"/>
                <a:ea typeface="Calibri" panose="020F0502020204030204" pitchFamily="34" charset="0"/>
              </a:rPr>
              <a:t>PIMS – TS (Paediatric Multisystem Inflammatory Syndrome) (post COVID 19 condition)</a:t>
            </a: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500" b="1" dirty="0">
                <a:solidFill>
                  <a:schemeClr val="tx1"/>
                </a:solidFill>
                <a:effectLst/>
                <a:latin typeface="Arial Narrow" panose="020B0606020202030204" pitchFamily="34" charset="0"/>
                <a:ea typeface="Calibri" panose="020F0502020204030204" pitchFamily="34" charset="0"/>
              </a:rPr>
              <a:t>Lessons Learned:</a:t>
            </a:r>
          </a:p>
          <a:p>
            <a:r>
              <a:rPr lang="en-GB" sz="1600" b="0" i="0" u="none" strike="noStrike" baseline="0" dirty="0">
                <a:solidFill>
                  <a:schemeClr val="tx1"/>
                </a:solidFill>
                <a:latin typeface="Arial Narrow" panose="020B0606020202030204" pitchFamily="34" charset="0"/>
              </a:rPr>
              <a:t>Paediatric multisystem inflammatory syndrome (called PIMS-TS or PIMS for short) is a new condition that can happen in some children and young people sometime after they have had COVID-19. </a:t>
            </a:r>
          </a:p>
          <a:p>
            <a:r>
              <a:rPr lang="en-GB" sz="1600" b="0" i="0" u="none" strike="noStrike" baseline="0" dirty="0">
                <a:solidFill>
                  <a:schemeClr val="tx1"/>
                </a:solidFill>
                <a:latin typeface="Arial Narrow" panose="020B0606020202030204" pitchFamily="34" charset="0"/>
              </a:rPr>
              <a:t>The condition is a delayed reaction to the body trying to overcome the virus, and this causes swelling throughout the body.</a:t>
            </a:r>
          </a:p>
          <a:p>
            <a:r>
              <a:rPr lang="en-GB" sz="1600" dirty="0">
                <a:solidFill>
                  <a:schemeClr val="tx1"/>
                </a:solidFill>
                <a:effectLst/>
                <a:latin typeface="Arial Narrow" panose="020B0606020202030204" pitchFamily="34" charset="0"/>
                <a:ea typeface="Calibri" panose="020F0502020204030204" pitchFamily="34" charset="0"/>
              </a:rPr>
              <a:t>Relevant to people with small children. No work-related lessons to be learned here for civil engineering designers. </a:t>
            </a: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endParaRPr lang="en-GB" sz="1500" dirty="0">
              <a:effectLst/>
              <a:ea typeface="Calibri" panose="020F0502020204030204" pitchFamily="34" charset="0"/>
            </a:endParaRPr>
          </a:p>
          <a:p>
            <a:pPr marL="0" indent="0">
              <a:spcBef>
                <a:spcPts val="0"/>
              </a:spcBef>
              <a:buNone/>
            </a:pPr>
            <a:endParaRPr lang="en-GB" sz="1600" dirty="0">
              <a:solidFill>
                <a:srgbClr val="FF0000"/>
              </a:solidFill>
              <a:effectLst/>
              <a:ea typeface="Calibri" panose="020F0502020204030204" pitchFamily="34" charset="0"/>
            </a:endParaRPr>
          </a:p>
          <a:p>
            <a:pPr marL="0" indent="0">
              <a:spcBef>
                <a:spcPts val="0"/>
              </a:spcBef>
              <a:buNone/>
            </a:pPr>
            <a:endParaRPr lang="en-GB" sz="1600" dirty="0">
              <a:solidFill>
                <a:srgbClr val="FA0000"/>
              </a:solidFill>
              <a:effectLst/>
              <a:ea typeface="Calibri" panose="020F0502020204030204" pitchFamily="34" charset="0"/>
            </a:endParaRPr>
          </a:p>
          <a:p>
            <a:pPr marL="0" indent="0">
              <a:spcBef>
                <a:spcPts val="0"/>
              </a:spcBef>
              <a:buNone/>
            </a:pPr>
            <a:endParaRPr lang="en-GB" sz="1600" dirty="0">
              <a:solidFill>
                <a:srgbClr val="FA0000"/>
              </a:solidFill>
              <a:effectLst/>
              <a:ea typeface="Calibri" panose="020F0502020204030204" pitchFamily="34" charset="0"/>
            </a:endParaRPr>
          </a:p>
          <a:p>
            <a:pPr marL="0" indent="0">
              <a:spcBef>
                <a:spcPts val="0"/>
              </a:spcBef>
              <a:buNone/>
            </a:pPr>
            <a:endParaRPr lang="en-GB" sz="1500" b="1" dirty="0">
              <a:effectLst/>
              <a:ea typeface="Calibri" panose="020F0502020204030204" pitchFamily="34" charset="0"/>
            </a:endParaRPr>
          </a:p>
        </p:txBody>
      </p:sp>
    </p:spTree>
    <p:extLst>
      <p:ext uri="{BB962C8B-B14F-4D97-AF65-F5344CB8AC3E}">
        <p14:creationId xmlns:p14="http://schemas.microsoft.com/office/powerpoint/2010/main" val="272334216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b="1" dirty="0">
                <a:latin typeface="Arial" panose="020B0604020202020204" pitchFamily="34" charset="0"/>
                <a:cs typeface="Arial" panose="020B0604020202020204" pitchFamily="34" charset="0"/>
              </a:rPr>
              <a:t>National Highways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lnSpcReduction="10000"/>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600" b="1" dirty="0">
                <a:effectLst/>
                <a:latin typeface="Arial Narrow" panose="020B0606020202030204" pitchFamily="34" charset="0"/>
                <a:ea typeface="Calibri" panose="020F0502020204030204" pitchFamily="34" charset="0"/>
              </a:rPr>
              <a:t>HEi285 – Pavement Coring using CAT and GENNY</a:t>
            </a: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600" b="1" dirty="0">
                <a:solidFill>
                  <a:srgbClr val="FF0000"/>
                </a:solidFill>
                <a:effectLst/>
                <a:latin typeface="Arial Narrow" panose="020B0606020202030204" pitchFamily="34" charset="0"/>
                <a:ea typeface="Calibri" panose="020F0502020204030204" pitchFamily="34" charset="0"/>
              </a:rPr>
              <a:t>Lessons Learned:</a:t>
            </a:r>
          </a:p>
          <a:p>
            <a:pPr marL="342900" lvl="0" indent="-342900" fontAlgn="ctr">
              <a:buSzPts val="1000"/>
              <a:buFont typeface="Symbol" panose="05050102010706020507" pitchFamily="18" charset="2"/>
              <a:buChar char=""/>
              <a:tabLst>
                <a:tab pos="457200" algn="l"/>
              </a:tabLst>
            </a:pPr>
            <a:r>
              <a:rPr lang="en-GB" sz="1100" dirty="0">
                <a:solidFill>
                  <a:srgbClr val="FA0000"/>
                </a:solidFill>
                <a:effectLst/>
                <a:latin typeface="Arial Narrow" panose="020B0606020202030204" pitchFamily="34" charset="0"/>
                <a:ea typeface="Times New Roman" panose="02020603050405020304" pitchFamily="18" charset="0"/>
              </a:rPr>
              <a:t>There is no reference in the alerts to Raising the Bar 9  - Utility Avoidance. The alert should refer to RtB 9 requirements if it's a NH site. The following are minimum requirements of RtB 9:</a:t>
            </a:r>
            <a:endParaRPr lang="en-GB" sz="1200" dirty="0">
              <a:solidFill>
                <a:srgbClr val="FA0000"/>
              </a:solidFill>
              <a:effectLst/>
              <a:latin typeface="Arial Narrow" panose="020B0606020202030204" pitchFamily="34" charset="0"/>
              <a:ea typeface="Calibri" panose="020F0502020204030204" pitchFamily="34" charset="0"/>
            </a:endParaRPr>
          </a:p>
          <a:p>
            <a:pPr marL="742950" lvl="1" indent="-285750" fontAlgn="ctr">
              <a:buSzPts val="1000"/>
              <a:buFont typeface="Symbol" panose="05050102010706020507" pitchFamily="18" charset="2"/>
              <a:buChar char=""/>
              <a:tabLst>
                <a:tab pos="914400" algn="l"/>
              </a:tabLst>
            </a:pPr>
            <a:r>
              <a:rPr lang="en-GB" sz="1100" b="1" dirty="0">
                <a:solidFill>
                  <a:srgbClr val="FA0000"/>
                </a:solidFill>
                <a:effectLst/>
                <a:latin typeface="Arial Narrow" panose="020B0606020202030204" pitchFamily="34" charset="0"/>
                <a:ea typeface="Times New Roman" panose="02020603050405020304" pitchFamily="18" charset="0"/>
              </a:rPr>
              <a:t>Mandatory Elements </a:t>
            </a:r>
            <a:endParaRPr lang="en-GB" sz="1200" dirty="0">
              <a:solidFill>
                <a:srgbClr val="FA0000"/>
              </a:solidFill>
              <a:effectLst/>
              <a:latin typeface="Arial Narrow" panose="020B0606020202030204" pitchFamily="34" charset="0"/>
              <a:ea typeface="Calibri" panose="020F0502020204030204" pitchFamily="34" charset="0"/>
            </a:endParaRPr>
          </a:p>
          <a:p>
            <a:pPr marL="742950" lvl="1" indent="-285750" fontAlgn="ctr">
              <a:buSzPts val="1000"/>
              <a:buFont typeface="Symbol" panose="05050102010706020507" pitchFamily="18" charset="2"/>
              <a:buChar char=""/>
              <a:tabLst>
                <a:tab pos="914400" algn="l"/>
              </a:tabLst>
            </a:pPr>
            <a:r>
              <a:rPr lang="en-GB" sz="1100" dirty="0">
                <a:solidFill>
                  <a:srgbClr val="FA0000"/>
                </a:solidFill>
                <a:effectLst/>
                <a:latin typeface="Arial Narrow" panose="020B0606020202030204" pitchFamily="34" charset="0"/>
                <a:ea typeface="Times New Roman" panose="02020603050405020304" pitchFamily="18" charset="0"/>
              </a:rPr>
              <a:t>Conductive metal setting out pins are banned on all National Highways sites.</a:t>
            </a:r>
            <a:endParaRPr lang="en-GB" sz="1200" dirty="0">
              <a:solidFill>
                <a:srgbClr val="FA0000"/>
              </a:solidFill>
              <a:effectLst/>
              <a:latin typeface="Arial Narrow" panose="020B0606020202030204" pitchFamily="34" charset="0"/>
              <a:ea typeface="Calibri" panose="020F0502020204030204" pitchFamily="34" charset="0"/>
            </a:endParaRPr>
          </a:p>
          <a:p>
            <a:pPr marL="742950" lvl="1" indent="-285750" fontAlgn="ctr">
              <a:buSzPts val="1000"/>
              <a:buFont typeface="Symbol" panose="05050102010706020507" pitchFamily="18" charset="2"/>
              <a:buChar char=""/>
              <a:tabLst>
                <a:tab pos="914400" algn="l"/>
              </a:tabLst>
            </a:pPr>
            <a:r>
              <a:rPr lang="en-GB" sz="1100" dirty="0">
                <a:solidFill>
                  <a:srgbClr val="FA0000"/>
                </a:solidFill>
                <a:effectLst/>
                <a:latin typeface="Arial Narrow" panose="020B0606020202030204" pitchFamily="34" charset="0"/>
                <a:ea typeface="Times New Roman" panose="02020603050405020304" pitchFamily="18" charset="0"/>
              </a:rPr>
              <a:t>Where designers identify a requirement for excavation GPR surveys must be undertaken prior to completion of detailed design. </a:t>
            </a:r>
            <a:endParaRPr lang="en-GB" sz="1200" dirty="0">
              <a:solidFill>
                <a:srgbClr val="FA0000"/>
              </a:solidFill>
              <a:effectLst/>
              <a:latin typeface="Arial Narrow" panose="020B0606020202030204" pitchFamily="34" charset="0"/>
              <a:ea typeface="Calibri" panose="020F0502020204030204" pitchFamily="34" charset="0"/>
            </a:endParaRPr>
          </a:p>
          <a:p>
            <a:pPr marL="742950" lvl="1" indent="-285750" fontAlgn="ctr">
              <a:buSzPts val="1000"/>
              <a:buFont typeface="Symbol" panose="05050102010706020507" pitchFamily="18" charset="2"/>
              <a:buChar char=""/>
              <a:tabLst>
                <a:tab pos="914400" algn="l"/>
              </a:tabLst>
            </a:pPr>
            <a:r>
              <a:rPr lang="en-GB" sz="1100" dirty="0">
                <a:solidFill>
                  <a:srgbClr val="FA0000"/>
                </a:solidFill>
                <a:effectLst/>
                <a:latin typeface="Arial Narrow" panose="020B0606020202030204" pitchFamily="34" charset="0"/>
                <a:ea typeface="Times New Roman" panose="02020603050405020304" pitchFamily="18" charset="0"/>
              </a:rPr>
              <a:t>Designers must undertake clash detection workshops during preliminary and detailed design phases.</a:t>
            </a:r>
            <a:endParaRPr lang="en-GB" sz="1200" dirty="0">
              <a:solidFill>
                <a:srgbClr val="FA0000"/>
              </a:solidFill>
              <a:effectLst/>
              <a:latin typeface="Arial Narrow" panose="020B0606020202030204" pitchFamily="34" charset="0"/>
              <a:ea typeface="Calibri" panose="020F0502020204030204" pitchFamily="34" charset="0"/>
            </a:endParaRPr>
          </a:p>
          <a:p>
            <a:pPr marL="742950" lvl="1" indent="-285750" fontAlgn="ctr">
              <a:buSzPts val="1000"/>
              <a:buFont typeface="Symbol" panose="05050102010706020507" pitchFamily="18" charset="2"/>
              <a:buChar char=""/>
              <a:tabLst>
                <a:tab pos="914400" algn="l"/>
              </a:tabLst>
            </a:pPr>
            <a:r>
              <a:rPr lang="en-GB" sz="1100" dirty="0">
                <a:solidFill>
                  <a:srgbClr val="FA0000"/>
                </a:solidFill>
                <a:effectLst/>
                <a:latin typeface="Arial Narrow" panose="020B0606020202030204" pitchFamily="34" charset="0"/>
                <a:ea typeface="Times New Roman" panose="02020603050405020304" pitchFamily="18" charset="0"/>
              </a:rPr>
              <a:t>Interpretation of survey data must be undertaken by experienced qualified personnel in accordance with PAS128 and HSG47.  </a:t>
            </a:r>
            <a:endParaRPr lang="en-GB" sz="1200" dirty="0">
              <a:solidFill>
                <a:srgbClr val="FA0000"/>
              </a:solidFill>
              <a:effectLst/>
              <a:latin typeface="Arial Narrow" panose="020B0606020202030204" pitchFamily="34" charset="0"/>
              <a:ea typeface="Calibri" panose="020F0502020204030204" pitchFamily="34" charset="0"/>
            </a:endParaRPr>
          </a:p>
          <a:p>
            <a:pPr marL="742950" lvl="1" indent="-285750" fontAlgn="ctr">
              <a:buSzPts val="1000"/>
              <a:buFont typeface="Symbol" panose="05050102010706020507" pitchFamily="18" charset="2"/>
              <a:buChar char=""/>
              <a:tabLst>
                <a:tab pos="914400" algn="l"/>
              </a:tabLst>
            </a:pPr>
            <a:r>
              <a:rPr lang="en-GB" sz="1100" dirty="0">
                <a:solidFill>
                  <a:srgbClr val="FA0000"/>
                </a:solidFill>
                <a:effectLst/>
                <a:latin typeface="Arial Narrow" panose="020B0606020202030204" pitchFamily="34" charset="0"/>
                <a:ea typeface="Times New Roman" panose="02020603050405020304" pitchFamily="18" charset="0"/>
              </a:rPr>
              <a:t>All persons involved in the planning, permitting, scanning and excavating around live utilities needs to be trained in an accredited HSG47 (Avoiding danger from underground utilities) course. </a:t>
            </a:r>
            <a:endParaRPr lang="en-GB" sz="1200" dirty="0">
              <a:solidFill>
                <a:srgbClr val="FA0000"/>
              </a:solidFill>
              <a:effectLst/>
              <a:latin typeface="Arial Narrow" panose="020B0606020202030204" pitchFamily="34" charset="0"/>
              <a:ea typeface="Calibri" panose="020F0502020204030204" pitchFamily="34" charset="0"/>
            </a:endParaRPr>
          </a:p>
          <a:p>
            <a:pPr marL="742950" lvl="1" indent="-285750" fontAlgn="ctr">
              <a:buSzPts val="1000"/>
              <a:buFont typeface="Symbol" panose="05050102010706020507" pitchFamily="18" charset="2"/>
              <a:buChar char=""/>
              <a:tabLst>
                <a:tab pos="914400" algn="l"/>
              </a:tabLst>
            </a:pPr>
            <a:r>
              <a:rPr lang="en-GB" sz="1100" dirty="0">
                <a:solidFill>
                  <a:srgbClr val="FA0000"/>
                </a:solidFill>
                <a:effectLst/>
                <a:latin typeface="Arial Narrow" panose="020B0606020202030204" pitchFamily="34" charset="0"/>
                <a:ea typeface="Times New Roman" panose="02020603050405020304" pitchFamily="18" charset="0"/>
              </a:rPr>
              <a:t>Permits should always be briefed at the dig location. </a:t>
            </a:r>
            <a:endParaRPr lang="en-GB" sz="1200" dirty="0">
              <a:solidFill>
                <a:srgbClr val="FA0000"/>
              </a:solidFill>
              <a:effectLst/>
              <a:latin typeface="Arial Narrow" panose="020B0606020202030204" pitchFamily="34" charset="0"/>
              <a:ea typeface="Calibri" panose="020F0502020204030204" pitchFamily="34" charset="0"/>
            </a:endParaRPr>
          </a:p>
          <a:p>
            <a:pPr marL="742950" lvl="1" indent="-285750" fontAlgn="ctr">
              <a:buSzPts val="1000"/>
              <a:buFont typeface="Symbol" panose="05050102010706020507" pitchFamily="18" charset="2"/>
              <a:buChar char=""/>
              <a:tabLst>
                <a:tab pos="914400" algn="l"/>
              </a:tabLst>
            </a:pPr>
            <a:r>
              <a:rPr lang="en-GB" sz="1100" dirty="0">
                <a:solidFill>
                  <a:srgbClr val="FA0000"/>
                </a:solidFill>
                <a:effectLst/>
                <a:latin typeface="Arial Narrow" panose="020B0606020202030204" pitchFamily="34" charset="0"/>
                <a:ea typeface="Times New Roman" panose="02020603050405020304" pitchFamily="18" charset="0"/>
              </a:rPr>
              <a:t>Cable avoidance tools must have GPS and a data logging capability which is operated. </a:t>
            </a:r>
            <a:endParaRPr lang="en-GB" sz="1200" dirty="0">
              <a:solidFill>
                <a:srgbClr val="FA0000"/>
              </a:solidFill>
              <a:effectLst/>
              <a:latin typeface="Arial Narrow" panose="020B0606020202030204" pitchFamily="34" charset="0"/>
              <a:ea typeface="Calibri" panose="020F0502020204030204" pitchFamily="34" charset="0"/>
            </a:endParaRPr>
          </a:p>
          <a:p>
            <a:pPr marL="742950" lvl="1" indent="-285750" fontAlgn="ctr">
              <a:buSzPts val="1000"/>
              <a:buFont typeface="Symbol" panose="05050102010706020507" pitchFamily="18" charset="2"/>
              <a:buChar char=""/>
              <a:tabLst>
                <a:tab pos="914400" algn="l"/>
              </a:tabLst>
            </a:pPr>
            <a:r>
              <a:rPr lang="en-GB" sz="1100" dirty="0">
                <a:solidFill>
                  <a:srgbClr val="FA0000"/>
                </a:solidFill>
                <a:effectLst/>
                <a:latin typeface="Arial Narrow" panose="020B0606020202030204" pitchFamily="34" charset="0"/>
                <a:ea typeface="Times New Roman" panose="02020603050405020304" pitchFamily="18" charset="0"/>
              </a:rPr>
              <a:t>A CAT must always be used with a genny.</a:t>
            </a:r>
            <a:endParaRPr lang="en-GB" sz="1200" dirty="0">
              <a:solidFill>
                <a:srgbClr val="FA0000"/>
              </a:solidFill>
              <a:effectLst/>
              <a:latin typeface="Arial Narrow" panose="020B0606020202030204" pitchFamily="34" charset="0"/>
              <a:ea typeface="Calibri" panose="020F0502020204030204" pitchFamily="34" charset="0"/>
            </a:endParaRPr>
          </a:p>
          <a:p>
            <a:pPr marL="742950" lvl="1" indent="-285750" fontAlgn="ctr">
              <a:buSzPts val="1000"/>
              <a:buFont typeface="Symbol" panose="05050102010706020507" pitchFamily="18" charset="2"/>
              <a:buChar char=""/>
              <a:tabLst>
                <a:tab pos="914400" algn="l"/>
              </a:tabLst>
            </a:pPr>
            <a:r>
              <a:rPr lang="en-GB" sz="1100" dirty="0">
                <a:solidFill>
                  <a:srgbClr val="FA0000"/>
                </a:solidFill>
                <a:effectLst/>
                <a:latin typeface="Arial Narrow" panose="020B0606020202030204" pitchFamily="34" charset="0"/>
                <a:ea typeface="Times New Roman" panose="02020603050405020304" pitchFamily="18" charset="0"/>
              </a:rPr>
              <a:t>Vacuum excavators should be the default method when excavating around buried services wherever practical.</a:t>
            </a:r>
            <a:endParaRPr lang="en-GB" sz="1200" dirty="0">
              <a:solidFill>
                <a:srgbClr val="FA0000"/>
              </a:solidFill>
              <a:effectLst/>
              <a:latin typeface="Arial Narrow" panose="020B0606020202030204" pitchFamily="34" charset="0"/>
              <a:ea typeface="Calibri" panose="020F0502020204030204" pitchFamily="34" charset="0"/>
            </a:endParaRPr>
          </a:p>
          <a:p>
            <a:pPr marL="742950" lvl="1" indent="-285750" fontAlgn="ctr">
              <a:buSzPts val="1000"/>
              <a:buFont typeface="Symbol" panose="05050102010706020507" pitchFamily="18" charset="2"/>
              <a:buChar char=""/>
              <a:tabLst>
                <a:tab pos="914400" algn="l"/>
              </a:tabLst>
            </a:pPr>
            <a:r>
              <a:rPr lang="en-GB" sz="1100" dirty="0">
                <a:solidFill>
                  <a:srgbClr val="FA0000"/>
                </a:solidFill>
                <a:effectLst/>
                <a:latin typeface="Arial Narrow" panose="020B0606020202030204" pitchFamily="34" charset="0"/>
                <a:ea typeface="Times New Roman" panose="02020603050405020304" pitchFamily="18" charset="0"/>
              </a:rPr>
              <a:t>Insulated hand digging tools must be used .</a:t>
            </a:r>
            <a:endParaRPr lang="en-GB" sz="1200" dirty="0">
              <a:solidFill>
                <a:srgbClr val="FA0000"/>
              </a:solidFill>
              <a:effectLst/>
              <a:latin typeface="Arial Narrow" panose="020B0606020202030204" pitchFamily="34" charset="0"/>
              <a:ea typeface="Calibri" panose="020F0502020204030204" pitchFamily="34" charset="0"/>
            </a:endParaRPr>
          </a:p>
          <a:p>
            <a:pPr marL="742950" lvl="1" indent="-285750" fontAlgn="ctr">
              <a:buSzPts val="1000"/>
              <a:buFont typeface="Symbol" panose="05050102010706020507" pitchFamily="18" charset="2"/>
              <a:buChar char=""/>
              <a:tabLst>
                <a:tab pos="914400" algn="l"/>
              </a:tabLst>
            </a:pPr>
            <a:r>
              <a:rPr lang="en-GB" sz="1100" dirty="0">
                <a:solidFill>
                  <a:srgbClr val="FA0000"/>
                </a:solidFill>
                <a:effectLst/>
                <a:latin typeface="Arial Narrow" panose="020B0606020202030204" pitchFamily="34" charset="0"/>
                <a:ea typeface="Times New Roman" panose="02020603050405020304" pitchFamily="18" charset="0"/>
              </a:rPr>
              <a:t>GS6 must be in place to protect overhead utilities. </a:t>
            </a:r>
            <a:endParaRPr lang="en-GB" sz="1200" dirty="0">
              <a:solidFill>
                <a:srgbClr val="FA0000"/>
              </a:solidFill>
              <a:effectLst/>
              <a:latin typeface="Arial Narrow" panose="020B0606020202030204" pitchFamily="34" charset="0"/>
              <a:ea typeface="Calibri" panose="020F0502020204030204" pitchFamily="34" charset="0"/>
            </a:endParaRPr>
          </a:p>
          <a:p>
            <a:pPr marL="742950" lvl="1" indent="-285750" fontAlgn="ctr">
              <a:buSzPts val="1000"/>
              <a:buFont typeface="Symbol" panose="05050102010706020507" pitchFamily="18" charset="2"/>
              <a:buChar char=""/>
              <a:tabLst>
                <a:tab pos="914400" algn="l"/>
              </a:tabLst>
            </a:pPr>
            <a:r>
              <a:rPr lang="en-GB" sz="1100" dirty="0">
                <a:solidFill>
                  <a:srgbClr val="FA0000"/>
                </a:solidFill>
                <a:effectLst/>
                <a:latin typeface="Arial Narrow" panose="020B0606020202030204" pitchFamily="34" charset="0"/>
                <a:ea typeface="Times New Roman" panose="02020603050405020304" pitchFamily="18" charset="0"/>
              </a:rPr>
              <a:t>Investigations to follow the USAG Incident Investigation format. </a:t>
            </a:r>
            <a:endParaRPr lang="en-GB" sz="1200" dirty="0">
              <a:solidFill>
                <a:srgbClr val="FA0000"/>
              </a:solidFill>
              <a:effectLst/>
              <a:latin typeface="Arial Narrow" panose="020B0606020202030204" pitchFamily="34" charset="0"/>
              <a:ea typeface="Calibri" panose="020F0502020204030204" pitchFamily="34" charset="0"/>
            </a:endParaRPr>
          </a:p>
          <a:p>
            <a:pPr marL="685800"/>
            <a:r>
              <a:rPr lang="en-GB" sz="1100" dirty="0">
                <a:solidFill>
                  <a:srgbClr val="FA0000"/>
                </a:solidFill>
                <a:effectLst/>
                <a:latin typeface="Arial Narrow" panose="020B0606020202030204" pitchFamily="34" charset="0"/>
                <a:ea typeface="Calibri" panose="020F0502020204030204" pitchFamily="34" charset="0"/>
              </a:rPr>
              <a:t> </a:t>
            </a:r>
            <a:endParaRPr lang="en-GB" sz="1200" dirty="0">
              <a:effectLst/>
              <a:latin typeface="Arial Narrow" panose="020B0606020202030204" pitchFamily="34" charset="0"/>
              <a:ea typeface="Calibri" panose="020F0502020204030204" pitchFamily="34" charset="0"/>
            </a:endParaRPr>
          </a:p>
          <a:p>
            <a:pPr marL="342900" lvl="0" indent="-342900" fontAlgn="ctr">
              <a:buSzPts val="1000"/>
              <a:buFont typeface="Symbol" panose="05050102010706020507" pitchFamily="18" charset="2"/>
              <a:buChar char=""/>
              <a:tabLst>
                <a:tab pos="457200" algn="l"/>
              </a:tabLst>
            </a:pPr>
            <a:r>
              <a:rPr lang="en-GB" sz="1100" dirty="0">
                <a:solidFill>
                  <a:srgbClr val="FA0000"/>
                </a:solidFill>
                <a:effectLst/>
                <a:latin typeface="Arial Narrow" panose="020B0606020202030204" pitchFamily="34" charset="0"/>
                <a:ea typeface="Times New Roman" panose="02020603050405020304" pitchFamily="18" charset="0"/>
              </a:rPr>
              <a:t>Further information on RtB9 is at </a:t>
            </a:r>
            <a:r>
              <a:rPr lang="en-GB" sz="1100" u="sng" dirty="0">
                <a:solidFill>
                  <a:srgbClr val="FA0000"/>
                </a:solidFill>
                <a:effectLst/>
                <a:latin typeface="Arial Narrow" panose="020B0606020202030204" pitchFamily="34" charset="0"/>
                <a:ea typeface="Times New Roman" panose="02020603050405020304" pitchFamily="18" charset="0"/>
                <a:hlinkClick r:id="rId2"/>
              </a:rPr>
              <a:t>https://www.highwayssafetyhub.com/uploads/5/1/2/9/51294565/b9_utility_avoidance_feb_2022.pdf</a:t>
            </a:r>
            <a:r>
              <a:rPr lang="en-GB" sz="1100" dirty="0">
                <a:solidFill>
                  <a:srgbClr val="FA0000"/>
                </a:solidFill>
                <a:effectLst/>
                <a:latin typeface="Arial Narrow" panose="020B0606020202030204" pitchFamily="34" charset="0"/>
                <a:ea typeface="Times New Roman" panose="02020603050405020304" pitchFamily="18" charset="0"/>
              </a:rPr>
              <a:t> </a:t>
            </a:r>
            <a:endParaRPr lang="en-GB" sz="1200" dirty="0">
              <a:solidFill>
                <a:srgbClr val="FA0000"/>
              </a:solidFill>
              <a:effectLst/>
              <a:latin typeface="Arial Narrow" panose="020B0606020202030204" pitchFamily="34" charset="0"/>
              <a:ea typeface="Calibri" panose="020F0502020204030204" pitchFamily="34" charset="0"/>
            </a:endParaRPr>
          </a:p>
          <a:p>
            <a:pPr marL="342900" lvl="0" indent="-342900" fontAlgn="ctr">
              <a:buSzPts val="1000"/>
              <a:buFont typeface="Symbol" panose="05050102010706020507" pitchFamily="18" charset="2"/>
              <a:buChar char=""/>
              <a:tabLst>
                <a:tab pos="457200" algn="l"/>
              </a:tabLst>
            </a:pPr>
            <a:r>
              <a:rPr lang="en-GB" sz="1100" dirty="0">
                <a:solidFill>
                  <a:srgbClr val="FA0000"/>
                </a:solidFill>
                <a:effectLst/>
                <a:latin typeface="Arial Narrow" panose="020B0606020202030204" pitchFamily="34" charset="0"/>
                <a:ea typeface="Times New Roman" panose="02020603050405020304" pitchFamily="18" charset="0"/>
              </a:rPr>
              <a:t>N.B if this was a LA site then RtB9 wouldn't have necessarily been followed. </a:t>
            </a:r>
            <a:endParaRPr lang="en-GB" sz="1200" dirty="0">
              <a:solidFill>
                <a:srgbClr val="FA0000"/>
              </a:solidFill>
              <a:effectLst/>
              <a:latin typeface="Arial Narrow" panose="020B0606020202030204" pitchFamily="34" charset="0"/>
              <a:ea typeface="Calibri" panose="020F0502020204030204" pitchFamily="34" charset="0"/>
            </a:endParaRPr>
          </a:p>
          <a:p>
            <a:pPr marL="342900" lvl="0" indent="-342900" fontAlgn="ctr">
              <a:buSzPts val="1000"/>
              <a:buFont typeface="Symbol" panose="05050102010706020507" pitchFamily="18" charset="2"/>
              <a:buChar char=""/>
              <a:tabLst>
                <a:tab pos="457200" algn="l"/>
              </a:tabLst>
            </a:pPr>
            <a:r>
              <a:rPr lang="en-GB" sz="1100" dirty="0">
                <a:solidFill>
                  <a:srgbClr val="FA0000"/>
                </a:solidFill>
                <a:effectLst/>
                <a:latin typeface="Arial Narrow" panose="020B0606020202030204" pitchFamily="34" charset="0"/>
                <a:ea typeface="Times New Roman" panose="02020603050405020304" pitchFamily="18" charset="0"/>
              </a:rPr>
              <a:t>Discussed also a recent incident where a medium pressure gas main had been ruptured on a site during a </a:t>
            </a:r>
            <a:r>
              <a:rPr lang="en-GB" sz="1100" dirty="0" err="1">
                <a:solidFill>
                  <a:srgbClr val="FA0000"/>
                </a:solidFill>
                <a:effectLst/>
                <a:latin typeface="Arial Narrow" panose="020B0606020202030204" pitchFamily="34" charset="0"/>
                <a:ea typeface="Times New Roman" panose="02020603050405020304" pitchFamily="18" charset="0"/>
              </a:rPr>
              <a:t>planing</a:t>
            </a:r>
            <a:r>
              <a:rPr lang="en-GB" sz="1100" dirty="0">
                <a:solidFill>
                  <a:srgbClr val="FA0000"/>
                </a:solidFill>
                <a:effectLst/>
                <a:latin typeface="Arial Narrow" panose="020B0606020202030204" pitchFamily="34" charset="0"/>
                <a:ea typeface="Times New Roman" panose="02020603050405020304" pitchFamily="18" charset="0"/>
              </a:rPr>
              <a:t> exercise over a culvert. The gas main had been only  70mm beneath the road surface, however noted as being below 600mm either side of culvert. The gas main appeared to have been a relatively recent installation. Suggested that this safety alert should be issued as a safety share. </a:t>
            </a:r>
            <a:endParaRPr lang="en-GB" sz="1200" dirty="0">
              <a:solidFill>
                <a:srgbClr val="FA0000"/>
              </a:solidFill>
              <a:effectLst/>
              <a:latin typeface="Arial Narrow" panose="020B0606020202030204" pitchFamily="34" charset="0"/>
              <a:ea typeface="Calibri" panose="020F050202020403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endParaRPr lang="en-GB" sz="1600" b="1" dirty="0">
              <a:solidFill>
                <a:srgbClr val="FF0000"/>
              </a:solidFill>
              <a:effectLst/>
              <a:latin typeface="Arial Narrow" panose="020B0606020202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3F252136-D3B9-4DB5-A860-DBFBE8EFE612}"/>
              </a:ext>
            </a:extLst>
          </p:cNvPr>
          <p:cNvPicPr>
            <a:picLocks noChangeAspect="1"/>
          </p:cNvPicPr>
          <p:nvPr/>
        </p:nvPicPr>
        <p:blipFill>
          <a:blip r:embed="rId3"/>
          <a:stretch>
            <a:fillRect/>
          </a:stretch>
        </p:blipFill>
        <p:spPr>
          <a:xfrm>
            <a:off x="7851041" y="3429000"/>
            <a:ext cx="2003015" cy="1587817"/>
          </a:xfrm>
          <a:prstGeom prst="rect">
            <a:avLst/>
          </a:prstGeom>
        </p:spPr>
      </p:pic>
      <p:pic>
        <p:nvPicPr>
          <p:cNvPr id="8" name="Picture 7">
            <a:extLst>
              <a:ext uri="{FF2B5EF4-FFF2-40B4-BE49-F238E27FC236}">
                <a16:creationId xmlns:a16="http://schemas.microsoft.com/office/drawing/2014/main" id="{CF3E2C9A-3A78-4239-B6A4-3275D24A1102}"/>
              </a:ext>
            </a:extLst>
          </p:cNvPr>
          <p:cNvPicPr>
            <a:picLocks noChangeAspect="1"/>
          </p:cNvPicPr>
          <p:nvPr/>
        </p:nvPicPr>
        <p:blipFill>
          <a:blip r:embed="rId4"/>
          <a:stretch>
            <a:fillRect/>
          </a:stretch>
        </p:blipFill>
        <p:spPr>
          <a:xfrm>
            <a:off x="8997033" y="4613600"/>
            <a:ext cx="2666231" cy="806433"/>
          </a:xfrm>
          <a:prstGeom prst="rect">
            <a:avLst/>
          </a:prstGeom>
        </p:spPr>
      </p:pic>
    </p:spTree>
    <p:extLst>
      <p:ext uri="{BB962C8B-B14F-4D97-AF65-F5344CB8AC3E}">
        <p14:creationId xmlns:p14="http://schemas.microsoft.com/office/powerpoint/2010/main" val="77428712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b="1" dirty="0">
                <a:latin typeface="Arial" panose="020B0604020202020204" pitchFamily="34" charset="0"/>
                <a:cs typeface="Arial" panose="020B0604020202020204" pitchFamily="34" charset="0"/>
              </a:rPr>
              <a:t>National Highways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rgbClr val="4A4A4A"/>
                </a:solidFill>
                <a:effectLst/>
                <a:uLnTx/>
                <a:uFillTx/>
                <a:latin typeface="Arial Narrow" panose="020B0606020202030204" pitchFamily="34" charset="0"/>
                <a:ea typeface="Calibri" panose="020F0502020204030204" pitchFamily="34" charset="0"/>
                <a:cs typeface="Arial" panose="020B0604020202020204" pitchFamily="34" charset="0"/>
              </a:rPr>
              <a:t>HEi286 – Anchor Shackles Failure</a:t>
            </a: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Lessons Learned:</a:t>
            </a:r>
          </a:p>
          <a:p>
            <a:pPr marL="342900" lvl="0" indent="-342900" fontAlgn="ctr">
              <a:buSzPts val="1000"/>
              <a:buFont typeface="Symbol" panose="05050102010706020507" pitchFamily="18" charset="2"/>
              <a:buChar char=""/>
              <a:tabLst>
                <a:tab pos="457200" algn="l"/>
              </a:tabLst>
            </a:pPr>
            <a:r>
              <a:rPr lang="en-GB" sz="1600" dirty="0">
                <a:solidFill>
                  <a:schemeClr val="tx1"/>
                </a:solidFill>
                <a:effectLst/>
                <a:latin typeface="Arial Narrow" panose="020B0606020202030204" pitchFamily="34" charset="0"/>
                <a:ea typeface="Times New Roman" panose="02020603050405020304" pitchFamily="18" charset="0"/>
              </a:rPr>
              <a:t>Note for personnel on any site where lifting is going on which may potentially be using these 1" shackles, to make sure that the contractor has  seen this alert and  is acting on it. A spot check on LOLER certificates may be required. </a:t>
            </a:r>
            <a:endParaRPr lang="en-GB" sz="1600" dirty="0">
              <a:solidFill>
                <a:schemeClr val="tx1"/>
              </a:solidFill>
              <a:effectLst/>
              <a:latin typeface="Arial Narrow" panose="020B0606020202030204" pitchFamily="34" charset="0"/>
              <a:ea typeface="Calibri" panose="020F050202020403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FF0000"/>
              </a:solidFill>
              <a:effectLst/>
              <a:uLnTx/>
              <a:uFillTx/>
              <a:latin typeface="Arial Narrow" panose="020B0606020202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rgbClr val="4A4A4A"/>
                </a:solidFill>
                <a:effectLst/>
                <a:uLnTx/>
                <a:uFillTx/>
                <a:latin typeface="Arial Narrow" panose="020B0606020202030204" pitchFamily="34" charset="0"/>
                <a:ea typeface="Calibri" panose="020F0502020204030204" pitchFamily="34" charset="0"/>
                <a:cs typeface="Arial" panose="020B0604020202020204" pitchFamily="34" charset="0"/>
              </a:rPr>
              <a:t>HEi287 – Vehicle Restraint Installation Requirements</a:t>
            </a: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Lessons Learned:</a:t>
            </a:r>
          </a:p>
          <a:p>
            <a:pPr marL="342900" lvl="0" indent="-342900" fontAlgn="ctr">
              <a:buSzPts val="1000"/>
              <a:buFont typeface="Symbol" panose="05050102010706020507" pitchFamily="18" charset="2"/>
              <a:buChar char=""/>
              <a:tabLst>
                <a:tab pos="457200" algn="l"/>
              </a:tabLst>
            </a:pPr>
            <a:r>
              <a:rPr lang="en-GB" sz="1600" dirty="0">
                <a:solidFill>
                  <a:schemeClr val="tx1"/>
                </a:solidFill>
                <a:effectLst/>
                <a:latin typeface="Arial Narrow" panose="020B0606020202030204" pitchFamily="34" charset="0"/>
                <a:ea typeface="Times New Roman" panose="02020603050405020304" pitchFamily="18" charset="0"/>
              </a:rPr>
              <a:t>Installation of vehicle restraint systems needs to be in accordance with manufacturer's instructions or they may not perform as required. The safety alert is vague about what had not been done correctly in this instance. Time of installation (night-time?)  and access and egress constraints may have affected the working method followed? In addition, as built information may not be complete, and on any given section there could be existing installations from different manufacturers with  different post details.</a:t>
            </a:r>
            <a:endParaRPr lang="en-GB" sz="1600" dirty="0">
              <a:solidFill>
                <a:schemeClr val="tx1"/>
              </a:solidFill>
              <a:effectLst/>
              <a:latin typeface="Arial Narrow" panose="020B0606020202030204" pitchFamily="34" charset="0"/>
              <a:ea typeface="Calibri" panose="020F0502020204030204" pitchFamily="34" charset="0"/>
            </a:endParaRPr>
          </a:p>
          <a:p>
            <a:pPr marL="342900" lvl="0" indent="-342900" fontAlgn="ctr">
              <a:buSzPts val="1000"/>
              <a:buFont typeface="Symbol" panose="05050102010706020507" pitchFamily="18" charset="2"/>
              <a:buChar char=""/>
              <a:tabLst>
                <a:tab pos="457200" algn="l"/>
              </a:tabLst>
            </a:pPr>
            <a:r>
              <a:rPr lang="en-GB" sz="1600" dirty="0">
                <a:solidFill>
                  <a:schemeClr val="tx1"/>
                </a:solidFill>
                <a:effectLst/>
                <a:latin typeface="Arial Narrow" panose="020B0606020202030204" pitchFamily="34" charset="0"/>
                <a:ea typeface="Times New Roman" panose="02020603050405020304" pitchFamily="18" charset="0"/>
              </a:rPr>
              <a:t>All staff should be aware that barriers may be tensioned and installation/ taking down RAMS reflect this.  </a:t>
            </a:r>
            <a:endParaRPr lang="en-GB" sz="1600" dirty="0">
              <a:solidFill>
                <a:schemeClr val="tx1"/>
              </a:solidFill>
              <a:effectLst/>
              <a:latin typeface="Arial Narrow" panose="020B0606020202030204" pitchFamily="34" charset="0"/>
              <a:ea typeface="Calibri" panose="020F050202020403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FF0000"/>
              </a:solidFill>
              <a:effectLst/>
              <a:uLnTx/>
              <a:uFillTx/>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3316130"/>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b="1" dirty="0">
                <a:latin typeface="Arial" panose="020B0604020202020204" pitchFamily="34" charset="0"/>
                <a:cs typeface="Arial" panose="020B0604020202020204" pitchFamily="34" charset="0"/>
              </a:rPr>
              <a:t>National Highways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rgbClr val="4A4A4A"/>
                </a:solidFill>
                <a:effectLst/>
                <a:uLnTx/>
                <a:uFillTx/>
                <a:latin typeface="Arial Narrow" panose="020B0606020202030204" pitchFamily="34" charset="0"/>
                <a:ea typeface="Calibri" panose="020F0502020204030204" pitchFamily="34" charset="0"/>
                <a:cs typeface="Arial" panose="020B0604020202020204" pitchFamily="34" charset="0"/>
              </a:rPr>
              <a:t>HEi289 – Traffic Barriers</a:t>
            </a: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Lessons Learned:</a:t>
            </a:r>
          </a:p>
          <a:p>
            <a:pPr marL="342900" lvl="0" indent="-342900" fontAlgn="ctr">
              <a:buSzPts val="1000"/>
              <a:buFont typeface="Symbol" panose="05050102010706020507" pitchFamily="18" charset="2"/>
              <a:buChar char=""/>
              <a:tabLst>
                <a:tab pos="457200" algn="l"/>
              </a:tabLst>
            </a:pPr>
            <a:r>
              <a:rPr lang="en-GB" sz="1600" dirty="0">
                <a:solidFill>
                  <a:schemeClr val="tx1"/>
                </a:solidFill>
                <a:effectLst/>
                <a:latin typeface="Arial Narrow" panose="020B0606020202030204" pitchFamily="34" charset="0"/>
                <a:ea typeface="Times New Roman" panose="02020603050405020304" pitchFamily="18" charset="0"/>
              </a:rPr>
              <a:t>Plastic barriers here were incorrectly ballasted with water; it is not clear if the water leaked out or whether the units were incorrectly ballasted in the first place? In a recent instance, the contractor had been using water filled barriers and excavating directly behind them. Barriers had been installed across openings. The deep excavation behind the barrier may have been the consequence of  lack of working space and/or RLB issues. </a:t>
            </a:r>
            <a:endParaRPr lang="en-GB" sz="1600" dirty="0">
              <a:solidFill>
                <a:schemeClr val="tx1"/>
              </a:solidFill>
              <a:effectLst/>
              <a:latin typeface="Arial Narrow" panose="020B0606020202030204" pitchFamily="34" charset="0"/>
              <a:ea typeface="Calibri" panose="020F0502020204030204" pitchFamily="34" charset="0"/>
            </a:endParaRPr>
          </a:p>
          <a:p>
            <a:pPr marL="342900" lvl="0" indent="-342900" fontAlgn="ctr">
              <a:buSzPts val="1000"/>
              <a:buFont typeface="Symbol" panose="05050102010706020507" pitchFamily="18" charset="2"/>
              <a:buChar char=""/>
              <a:tabLst>
                <a:tab pos="457200" algn="l"/>
              </a:tabLst>
            </a:pPr>
            <a:r>
              <a:rPr lang="en-GB" sz="1600" dirty="0">
                <a:solidFill>
                  <a:schemeClr val="tx1"/>
                </a:solidFill>
                <a:effectLst/>
                <a:latin typeface="Arial Narrow" panose="020B0606020202030204" pitchFamily="34" charset="0"/>
                <a:ea typeface="Times New Roman" panose="02020603050405020304" pitchFamily="18" charset="0"/>
              </a:rPr>
              <a:t>Installation of these barriers constitutes temporary works and should have been subject to the appropriate design/ checking procedures.  The client needs to be included in temp works discussions. In practice this may be difficult to require.  </a:t>
            </a:r>
            <a:endParaRPr lang="en-GB" sz="1600" dirty="0">
              <a:solidFill>
                <a:schemeClr val="tx1"/>
              </a:solidFill>
              <a:effectLst/>
              <a:latin typeface="Arial Narrow" panose="020B0606020202030204" pitchFamily="34" charset="0"/>
              <a:ea typeface="Calibri" panose="020F0502020204030204" pitchFamily="34" charset="0"/>
            </a:endParaRPr>
          </a:p>
          <a:p>
            <a:pPr marL="342900" lvl="0" indent="-342900" fontAlgn="ctr">
              <a:buSzPts val="1000"/>
              <a:buFont typeface="Symbol" panose="05050102010706020507" pitchFamily="18" charset="2"/>
              <a:buChar char=""/>
              <a:tabLst>
                <a:tab pos="457200" algn="l"/>
              </a:tabLst>
            </a:pPr>
            <a:r>
              <a:rPr lang="en-GB" sz="1600" dirty="0">
                <a:solidFill>
                  <a:schemeClr val="tx1"/>
                </a:solidFill>
                <a:effectLst/>
                <a:latin typeface="Arial Narrow" panose="020B0606020202030204" pitchFamily="34" charset="0"/>
                <a:ea typeface="Times New Roman" panose="02020603050405020304" pitchFamily="18" charset="0"/>
              </a:rPr>
              <a:t>Noted there had been a recent APS presentation on a similar topic.</a:t>
            </a:r>
          </a:p>
          <a:p>
            <a:pPr marL="342900" lvl="0" indent="-342900" fontAlgn="ctr">
              <a:buSzPts val="1000"/>
              <a:buFont typeface="Symbol" panose="05050102010706020507" pitchFamily="18" charset="2"/>
              <a:buChar char=""/>
              <a:tabLst>
                <a:tab pos="457200" algn="l"/>
              </a:tabLst>
            </a:pPr>
            <a:r>
              <a:rPr lang="en-GB" sz="1600" b="0" i="0" u="none" strike="noStrike" baseline="0" dirty="0">
                <a:solidFill>
                  <a:srgbClr val="000000"/>
                </a:solidFill>
                <a:latin typeface="Arial Narrow" panose="020B0606020202030204" pitchFamily="34" charset="0"/>
              </a:rPr>
              <a:t>Check manufacturer’s guidance on fill levels and suitability for use in high winds.</a:t>
            </a:r>
          </a:p>
          <a:p>
            <a:pPr marL="342900" lvl="0" indent="-342900" fontAlgn="ctr">
              <a:buSzPts val="1000"/>
              <a:buFont typeface="Symbol" panose="05050102010706020507" pitchFamily="18" charset="2"/>
              <a:buChar char=""/>
              <a:tabLst>
                <a:tab pos="457200" algn="l"/>
              </a:tabLst>
            </a:pPr>
            <a:r>
              <a:rPr lang="en-GB" sz="1600" b="0" i="0" u="none" strike="noStrike" baseline="0" dirty="0">
                <a:solidFill>
                  <a:srgbClr val="000000"/>
                </a:solidFill>
                <a:latin typeface="Arial Narrow" panose="020B0606020202030204" pitchFamily="34" charset="0"/>
              </a:rPr>
              <a:t>Critically examine emergency protocols when bad weather is forecast. </a:t>
            </a:r>
          </a:p>
          <a:p>
            <a:pPr marL="342900" lvl="0" indent="-342900" fontAlgn="ctr">
              <a:buSzPts val="1000"/>
              <a:buFont typeface="Symbol" panose="05050102010706020507" pitchFamily="18" charset="2"/>
              <a:buChar char=""/>
              <a:tabLst>
                <a:tab pos="457200" algn="l"/>
              </a:tabLst>
            </a:pPr>
            <a:endParaRPr lang="en-GB" sz="1600" dirty="0">
              <a:solidFill>
                <a:schemeClr val="tx1"/>
              </a:solidFill>
              <a:effectLst/>
              <a:latin typeface="Arial Narrow" panose="020B0606020202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BEB398DB-9503-4720-A7A9-55412B8C8D39}"/>
              </a:ext>
            </a:extLst>
          </p:cNvPr>
          <p:cNvPicPr>
            <a:picLocks noChangeAspect="1"/>
          </p:cNvPicPr>
          <p:nvPr/>
        </p:nvPicPr>
        <p:blipFill>
          <a:blip r:embed="rId2"/>
          <a:stretch>
            <a:fillRect/>
          </a:stretch>
        </p:blipFill>
        <p:spPr>
          <a:xfrm>
            <a:off x="7583436" y="3526128"/>
            <a:ext cx="3913239" cy="2418086"/>
          </a:xfrm>
          <a:prstGeom prst="rect">
            <a:avLst/>
          </a:prstGeom>
        </p:spPr>
      </p:pic>
    </p:spTree>
    <p:extLst>
      <p:ext uri="{BB962C8B-B14F-4D97-AF65-F5344CB8AC3E}">
        <p14:creationId xmlns:p14="http://schemas.microsoft.com/office/powerpoint/2010/main" val="103773084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b="1" dirty="0">
                <a:latin typeface="Arial" panose="020B0604020202020204" pitchFamily="34" charset="0"/>
                <a:cs typeface="Arial" panose="020B0604020202020204" pitchFamily="34" charset="0"/>
              </a:rPr>
              <a:t>National Highways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noGrp="1" noRot="1" noMove="1" noResize="1" noEditPoints="1" noAdjustHandles="1" noChangeArrowheads="1" noChangeShapeType="1"/>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600" b="1" dirty="0">
                <a:latin typeface="Arial Narrow" panose="020B0606020202030204" pitchFamily="34" charset="0"/>
                <a:ea typeface="Calibri" panose="020F0502020204030204" pitchFamily="34" charset="0"/>
              </a:rPr>
              <a:t>Non National Highways</a:t>
            </a: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600" b="1" dirty="0">
                <a:latin typeface="Arial Narrow" panose="020B0606020202030204" pitchFamily="34" charset="0"/>
                <a:ea typeface="Calibri" panose="020F0502020204030204" pitchFamily="34" charset="0"/>
              </a:rPr>
              <a:t>Operative Struck by Nozzle of High Powered Water </a:t>
            </a:r>
            <a:r>
              <a:rPr lang="en-GB" sz="1600" b="1" dirty="0" err="1">
                <a:latin typeface="Arial Narrow" panose="020B0606020202030204" pitchFamily="34" charset="0"/>
                <a:ea typeface="Calibri" panose="020F0502020204030204" pitchFamily="34" charset="0"/>
              </a:rPr>
              <a:t>Jetter</a:t>
            </a:r>
            <a:endParaRPr lang="en-GB" sz="1600" b="1" dirty="0">
              <a:latin typeface="Arial Narrow" panose="020B0606020202030204" pitchFamily="34" charset="0"/>
              <a:ea typeface="Calibri" panose="020F0502020204030204" pitchFamily="34" charset="0"/>
            </a:endParaRPr>
          </a:p>
          <a:p>
            <a:pPr marL="0" indent="0">
              <a:spcBef>
                <a:spcPts val="0"/>
              </a:spcBef>
              <a:buNone/>
              <a:defRPr/>
            </a:pPr>
            <a:r>
              <a:rPr lang="en-GB" sz="1600" b="1" dirty="0">
                <a:latin typeface="Arial Narrow" panose="020B0606020202030204" pitchFamily="34" charset="0"/>
                <a:ea typeface="Calibri" panose="020F0502020204030204" pitchFamily="34" charset="0"/>
              </a:rPr>
              <a:t> </a:t>
            </a:r>
            <a:r>
              <a:rPr kumimoji="0" lang="en-GB" sz="1600" b="1" i="0" u="none" strike="noStrike" kern="1200" cap="none" spc="0" normalizeH="0" baseline="0" noProof="0" dirty="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Lessons Learned:</a:t>
            </a:r>
          </a:p>
          <a:p>
            <a:pPr>
              <a:spcBef>
                <a:spcPts val="0"/>
              </a:spcBef>
              <a:defRPr/>
            </a:pPr>
            <a:r>
              <a:rPr lang="en-GB" sz="1600" dirty="0">
                <a:solidFill>
                  <a:schemeClr val="tx1"/>
                </a:solidFill>
                <a:effectLst/>
                <a:latin typeface="Arial Narrow" panose="020B0606020202030204" pitchFamily="34" charset="0"/>
                <a:ea typeface="Times New Roman" panose="02020603050405020304" pitchFamily="18" charset="0"/>
              </a:rPr>
              <a:t>Could this work not be done remotely, avoiding the need to involve a human operative? Failure to adhere to RAMS or  operator error were the most likely causes here </a:t>
            </a:r>
          </a:p>
          <a:p>
            <a:pPr>
              <a:spcBef>
                <a:spcPts val="0"/>
              </a:spcBef>
              <a:defRPr/>
            </a:pPr>
            <a:endParaRPr kumimoji="0" lang="en-GB" sz="1600" b="0" i="0" u="none" strike="noStrike" kern="1200" cap="none" spc="0" normalizeH="0" baseline="0" noProof="0" dirty="0">
              <a:ln>
                <a:noFill/>
              </a:ln>
              <a:solidFill>
                <a:srgbClr val="FA0000"/>
              </a:solidFill>
              <a:uLnTx/>
              <a:uFillTx/>
              <a:latin typeface="Calibri" panose="020F0502020204030204" pitchFamily="34" charset="0"/>
              <a:ea typeface="Calibri" panose="020F0502020204030204" pitchFamily="34" charset="0"/>
              <a:cs typeface="Arial" panose="020B0604020202020204" pitchFamily="34" charset="0"/>
            </a:endParaRPr>
          </a:p>
          <a:p>
            <a:pPr>
              <a:spcBef>
                <a:spcPts val="0"/>
              </a:spcBef>
              <a:defRPr/>
            </a:pPr>
            <a:endParaRPr lang="en-GB" sz="1600" dirty="0">
              <a:solidFill>
                <a:srgbClr val="FA0000"/>
              </a:solidFill>
              <a:effectLst/>
              <a:latin typeface="Calibri" panose="020F0502020204030204" pitchFamily="34" charset="0"/>
              <a:ea typeface="Calibri" panose="020F0502020204030204" pitchFamily="34" charset="0"/>
            </a:endParaRPr>
          </a:p>
          <a:p>
            <a:pPr>
              <a:spcBef>
                <a:spcPts val="0"/>
              </a:spcBef>
              <a:defRPr/>
            </a:pPr>
            <a:endParaRPr kumimoji="0" lang="en-GB" sz="1600" b="0" i="0" u="none" strike="noStrike" kern="1200" cap="none" spc="0" normalizeH="0" baseline="0" noProof="0" dirty="0">
              <a:ln>
                <a:noFill/>
              </a:ln>
              <a:solidFill>
                <a:srgbClr val="FA0000"/>
              </a:solidFill>
              <a:uLnTx/>
              <a:uFillTx/>
              <a:latin typeface="Calibri" panose="020F0502020204030204" pitchFamily="34" charset="0"/>
              <a:ea typeface="Calibri" panose="020F0502020204030204" pitchFamily="34" charset="0"/>
              <a:cs typeface="Arial" panose="020B0604020202020204" pitchFamily="34" charset="0"/>
            </a:endParaRPr>
          </a:p>
          <a:p>
            <a:pPr marL="0" indent="0">
              <a:spcBef>
                <a:spcPts val="0"/>
              </a:spcBef>
              <a:buNone/>
              <a:defRPr/>
            </a:pPr>
            <a:r>
              <a:rPr lang="en-GB" sz="1600" b="1" dirty="0">
                <a:solidFill>
                  <a:schemeClr val="tx1"/>
                </a:solidFill>
                <a:effectLst/>
                <a:latin typeface="Arial Narrow" panose="020B0606020202030204" pitchFamily="34" charset="0"/>
                <a:ea typeface="Calibri" panose="020F0502020204030204" pitchFamily="34" charset="0"/>
              </a:rPr>
              <a:t>Slippery Surface at HS2 Chiltern Tunnel North Portal (Great Missenden) site</a:t>
            </a:r>
          </a:p>
          <a:p>
            <a:pPr marL="0" indent="0">
              <a:spcBef>
                <a:spcPts val="0"/>
              </a:spcBef>
              <a:buNone/>
              <a:defRPr/>
            </a:pPr>
            <a:r>
              <a:rPr lang="en-GB" sz="1600" b="1" dirty="0">
                <a:solidFill>
                  <a:schemeClr val="tx1"/>
                </a:solidFill>
                <a:effectLst/>
                <a:latin typeface="Arial Narrow" panose="020B0606020202030204" pitchFamily="34" charset="0"/>
                <a:ea typeface="Calibri" panose="020F0502020204030204" pitchFamily="34" charset="0"/>
              </a:rPr>
              <a:t>Lessons Learned:</a:t>
            </a:r>
          </a:p>
          <a:p>
            <a:pPr>
              <a:spcBef>
                <a:spcPts val="0"/>
              </a:spcBef>
              <a:defRPr/>
            </a:pPr>
            <a:r>
              <a:rPr lang="en-GB" sz="1600" dirty="0">
                <a:solidFill>
                  <a:schemeClr val="tx1"/>
                </a:solidFill>
                <a:effectLst/>
                <a:latin typeface="Arial Narrow" panose="020B0606020202030204" pitchFamily="34" charset="0"/>
                <a:ea typeface="Calibri" panose="020F0502020204030204" pitchFamily="34" charset="0"/>
              </a:rPr>
              <a:t>Review compounds for potential low points where water ./ debris can accumulate</a:t>
            </a:r>
          </a:p>
          <a:p>
            <a:pPr>
              <a:spcBef>
                <a:spcPts val="0"/>
              </a:spcBef>
              <a:defRPr/>
            </a:pPr>
            <a:r>
              <a:rPr lang="en-GB" sz="1600" dirty="0">
                <a:solidFill>
                  <a:schemeClr val="tx1"/>
                </a:solidFill>
                <a:latin typeface="Arial Narrow" panose="020B0606020202030204" pitchFamily="34" charset="0"/>
                <a:ea typeface="Calibri" panose="020F0502020204030204" pitchFamily="34" charset="0"/>
              </a:rPr>
              <a:t>Review designs and layout of compounds and assess where there may be changes in level, kerbs, etc to mitigate potential risks of slips, trips and falls</a:t>
            </a:r>
            <a:endParaRPr lang="en-GB" sz="1600" dirty="0">
              <a:solidFill>
                <a:schemeClr val="tx1"/>
              </a:solidFill>
              <a:effectLst/>
              <a:latin typeface="Arial Narrow" panose="020B0606020202030204" pitchFamily="34" charset="0"/>
              <a:ea typeface="Calibri" panose="020F0502020204030204" pitchFamily="34" charset="0"/>
            </a:endParaRPr>
          </a:p>
          <a:p>
            <a:pPr marL="0" indent="0">
              <a:spcBef>
                <a:spcPts val="0"/>
              </a:spcBef>
              <a:buNone/>
              <a:defRPr/>
            </a:pPr>
            <a:endParaRPr kumimoji="0" lang="en-GB"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80278F02-E665-4E58-956A-9F17958D8C61}"/>
              </a:ext>
            </a:extLst>
          </p:cNvPr>
          <p:cNvGraphicFramePr>
            <a:graphicFrameLocks noChangeAspect="1"/>
          </p:cNvGraphicFramePr>
          <p:nvPr>
            <p:extLst>
              <p:ext uri="{D42A27DB-BD31-4B8C-83A1-F6EECF244321}">
                <p14:modId xmlns:p14="http://schemas.microsoft.com/office/powerpoint/2010/main" val="99673881"/>
              </p:ext>
            </p:extLst>
          </p:nvPr>
        </p:nvGraphicFramePr>
        <p:xfrm>
          <a:off x="4484594" y="2211185"/>
          <a:ext cx="636220" cy="900257"/>
        </p:xfrm>
        <a:graphic>
          <a:graphicData uri="http://schemas.openxmlformats.org/presentationml/2006/ole">
            <mc:AlternateContent xmlns:mc="http://schemas.openxmlformats.org/markup-compatibility/2006">
              <mc:Choice xmlns:v="urn:schemas-microsoft-com:vml" Requires="v">
                <p:oleObj spid="_x0000_s1032" name="Acrobat Document" r:id="rId3" imgW="5667162" imgH="8020050" progId="AcroExch.Document.DC">
                  <p:link updateAutomatic="1"/>
                </p:oleObj>
              </mc:Choice>
              <mc:Fallback>
                <p:oleObj name="Acrobat Document" r:id="rId3" imgW="5667162" imgH="8020050" progId="AcroExch.Document.DC">
                  <p:link updateAutomatic="1"/>
                  <p:pic>
                    <p:nvPicPr>
                      <p:cNvPr id="3" name="Object 2">
                        <a:extLst>
                          <a:ext uri="{FF2B5EF4-FFF2-40B4-BE49-F238E27FC236}">
                            <a16:creationId xmlns:a16="http://schemas.microsoft.com/office/drawing/2014/main" id="{80278F02-E665-4E58-956A-9F17958D8C61}"/>
                          </a:ext>
                        </a:extLst>
                      </p:cNvPr>
                      <p:cNvPicPr/>
                      <p:nvPr/>
                    </p:nvPicPr>
                    <p:blipFill>
                      <a:blip r:embed="rId4"/>
                      <a:stretch>
                        <a:fillRect/>
                      </a:stretch>
                    </p:blipFill>
                    <p:spPr>
                      <a:xfrm>
                        <a:off x="4484594" y="2211185"/>
                        <a:ext cx="636220" cy="90025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E93C1B5-A757-437E-AA9F-3FD475616F23}"/>
              </a:ext>
            </a:extLst>
          </p:cNvPr>
          <p:cNvGraphicFramePr>
            <a:graphicFrameLocks noChangeAspect="1"/>
          </p:cNvGraphicFramePr>
          <p:nvPr>
            <p:extLst>
              <p:ext uri="{D42A27DB-BD31-4B8C-83A1-F6EECF244321}">
                <p14:modId xmlns:p14="http://schemas.microsoft.com/office/powerpoint/2010/main" val="2110673078"/>
              </p:ext>
            </p:extLst>
          </p:nvPr>
        </p:nvGraphicFramePr>
        <p:xfrm>
          <a:off x="5926975" y="3413125"/>
          <a:ext cx="183313" cy="28575"/>
        </p:xfrm>
        <a:graphic>
          <a:graphicData uri="http://schemas.openxmlformats.org/presentationml/2006/ole">
            <mc:AlternateContent xmlns:mc="http://schemas.openxmlformats.org/markup-compatibility/2006">
              <mc:Choice xmlns:v="urn:schemas-microsoft-com:vml" Requires="v">
                <p:oleObj spid="_x0000_s1033" name="HTML Document" r:id="rId5" imgW="0" imgH="0" progId="htmlfile">
                  <p:link updateAutomatic="1"/>
                </p:oleObj>
              </mc:Choice>
              <mc:Fallback>
                <p:oleObj name="HTML Document" r:id="rId5" imgW="0" imgH="0" progId="htmlfile">
                  <p:link updateAutomatic="1"/>
                  <p:pic>
                    <p:nvPicPr>
                      <p:cNvPr id="5" name="Object 4">
                        <a:extLst>
                          <a:ext uri="{FF2B5EF4-FFF2-40B4-BE49-F238E27FC236}">
                            <a16:creationId xmlns:a16="http://schemas.microsoft.com/office/drawing/2014/main" id="{2E93C1B5-A757-437E-AA9F-3FD475616F23}"/>
                          </a:ext>
                        </a:extLst>
                      </p:cNvPr>
                      <p:cNvPicPr/>
                      <p:nvPr/>
                    </p:nvPicPr>
                    <p:blipFill>
                      <a:blip r:embed="rId6"/>
                      <a:stretch>
                        <a:fillRect/>
                      </a:stretch>
                    </p:blipFill>
                    <p:spPr>
                      <a:xfrm>
                        <a:off x="5926975" y="3413125"/>
                        <a:ext cx="183313" cy="285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850E382-0828-4D35-8237-90FD760785A5}"/>
              </a:ext>
            </a:extLst>
          </p:cNvPr>
          <p:cNvGraphicFramePr>
            <a:graphicFrameLocks noChangeAspect="1"/>
          </p:cNvGraphicFramePr>
          <p:nvPr>
            <p:extLst>
              <p:ext uri="{D42A27DB-BD31-4B8C-83A1-F6EECF244321}">
                <p14:modId xmlns:p14="http://schemas.microsoft.com/office/powerpoint/2010/main" val="157091195"/>
              </p:ext>
            </p:extLst>
          </p:nvPr>
        </p:nvGraphicFramePr>
        <p:xfrm>
          <a:off x="4484594" y="4223993"/>
          <a:ext cx="735799" cy="1062751"/>
        </p:xfrm>
        <a:graphic>
          <a:graphicData uri="http://schemas.openxmlformats.org/presentationml/2006/ole">
            <mc:AlternateContent xmlns:mc="http://schemas.openxmlformats.org/markup-compatibility/2006">
              <mc:Choice xmlns:v="urn:schemas-microsoft-com:vml" Requires="v">
                <p:oleObj spid="_x0000_s1034" name="Acrobat Document" r:id="rId7" imgW="5143235" imgH="7429500" progId="AcroExch.Document.DC">
                  <p:link updateAutomatic="1"/>
                </p:oleObj>
              </mc:Choice>
              <mc:Fallback>
                <p:oleObj name="Acrobat Document" r:id="rId7" imgW="5143235" imgH="7429500" progId="AcroExch.Document.DC">
                  <p:link updateAutomatic="1"/>
                  <p:pic>
                    <p:nvPicPr>
                      <p:cNvPr id="6" name="Object 5">
                        <a:extLst>
                          <a:ext uri="{FF2B5EF4-FFF2-40B4-BE49-F238E27FC236}">
                            <a16:creationId xmlns:a16="http://schemas.microsoft.com/office/drawing/2014/main" id="{9850E382-0828-4D35-8237-90FD760785A5}"/>
                          </a:ext>
                        </a:extLst>
                      </p:cNvPr>
                      <p:cNvPicPr/>
                      <p:nvPr/>
                    </p:nvPicPr>
                    <p:blipFill>
                      <a:blip r:embed="rId8"/>
                      <a:stretch>
                        <a:fillRect/>
                      </a:stretch>
                    </p:blipFill>
                    <p:spPr>
                      <a:xfrm>
                        <a:off x="4484594" y="4223993"/>
                        <a:ext cx="735799" cy="1062751"/>
                      </a:xfrm>
                      <a:prstGeom prst="rect">
                        <a:avLst/>
                      </a:prstGeom>
                    </p:spPr>
                  </p:pic>
                </p:oleObj>
              </mc:Fallback>
            </mc:AlternateContent>
          </a:graphicData>
        </a:graphic>
      </p:graphicFrame>
    </p:spTree>
    <p:extLst>
      <p:ext uri="{BB962C8B-B14F-4D97-AF65-F5344CB8AC3E}">
        <p14:creationId xmlns:p14="http://schemas.microsoft.com/office/powerpoint/2010/main" val="1154035733"/>
      </p:ext>
    </p:extLst>
  </p:cSld>
  <p:clrMapOvr>
    <a:masterClrMapping/>
  </p:clrMapOvr>
  <p:transition spd="slow">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C 2018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8FD2884973254E8EB4FF6E5E32CF02" ma:contentTypeVersion="14" ma:contentTypeDescription="Create a new document." ma:contentTypeScope="" ma:versionID="84bc8ecbdb80e3860814331202cc3c08">
  <xsd:schema xmlns:xsd="http://www.w3.org/2001/XMLSchema" xmlns:xs="http://www.w3.org/2001/XMLSchema" xmlns:p="http://schemas.microsoft.com/office/2006/metadata/properties" xmlns:ns3="9cefe054-4396-4a82-9564-896a79f49c5f" xmlns:ns4="35436767-7f3f-46b6-8d11-e933914e3b7f" targetNamespace="http://schemas.microsoft.com/office/2006/metadata/properties" ma:root="true" ma:fieldsID="d5f14e425df62265ad08cd0787008d15" ns3:_="" ns4:_="">
    <xsd:import namespace="9cefe054-4396-4a82-9564-896a79f49c5f"/>
    <xsd:import namespace="35436767-7f3f-46b6-8d11-e933914e3b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fe054-4396-4a82-9564-896a79f49c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436767-7f3f-46b6-8d11-e933914e3b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669F7-105B-4395-A944-8DCB491B82D8}">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 ds:uri="http://purl.org/dc/elements/1.1/"/>
    <ds:schemaRef ds:uri="35436767-7f3f-46b6-8d11-e933914e3b7f"/>
    <ds:schemaRef ds:uri="http://schemas.microsoft.com/office/infopath/2007/PartnerControls"/>
    <ds:schemaRef ds:uri="9cefe054-4396-4a82-9564-896a79f49c5f"/>
  </ds:schemaRefs>
</ds:datastoreItem>
</file>

<file path=customXml/itemProps2.xml><?xml version="1.0" encoding="utf-8"?>
<ds:datastoreItem xmlns:ds="http://schemas.openxmlformats.org/officeDocument/2006/customXml" ds:itemID="{B7E02B7E-1D4D-4248-AD11-15DD3937BE84}">
  <ds:schemaRefs>
    <ds:schemaRef ds:uri="http://schemas.microsoft.com/sharepoint/v3/contenttype/forms"/>
  </ds:schemaRefs>
</ds:datastoreItem>
</file>

<file path=customXml/itemProps3.xml><?xml version="1.0" encoding="utf-8"?>
<ds:datastoreItem xmlns:ds="http://schemas.openxmlformats.org/officeDocument/2006/customXml" ds:itemID="{4C0E6D06-661B-470B-8EF9-8204A8116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efe054-4396-4a82-9564-896a79f49c5f"/>
    <ds:schemaRef ds:uri="35436767-7f3f-46b6-8d11-e933914e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11368</TotalTime>
  <Words>1334</Words>
  <Application>Microsoft Office PowerPoint</Application>
  <PresentationFormat>Widescreen</PresentationFormat>
  <Paragraphs>101</Paragraphs>
  <Slides>10</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Links</vt:lpstr>
      </vt:variant>
      <vt:variant>
        <vt:i4>3</vt:i4>
      </vt:variant>
      <vt:variant>
        <vt:lpstr>Slide Titles</vt:lpstr>
      </vt:variant>
      <vt:variant>
        <vt:i4>10</vt:i4>
      </vt:variant>
    </vt:vector>
  </HeadingPairs>
  <TitlesOfParts>
    <vt:vector size="24" baseType="lpstr">
      <vt:lpstr>Arial</vt:lpstr>
      <vt:lpstr>Arial Narrow</vt:lpstr>
      <vt:lpstr>Calibri</vt:lpstr>
      <vt:lpstr>Calibri Light</vt:lpstr>
      <vt:lpstr>Symbol</vt:lpstr>
      <vt:lpstr>Times New Roman</vt:lpstr>
      <vt:lpstr>Wingdings</vt:lpstr>
      <vt:lpstr>Office Theme</vt:lpstr>
      <vt:lpstr>1_Custom Design</vt:lpstr>
      <vt:lpstr>SLC 2018 template</vt:lpstr>
      <vt:lpstr>Custom Design</vt:lpstr>
      <vt:lpstr>file:///C:\Users\tga77771\OneDrive%20-%20ARCADIS\Desktop\No%20429%20SAFETY%20ALERT%20-%20INTERNAL%20Ringway%20East%20Midlands%20Operative%20struck%20by%20high%20powered%20water%20jetter%20nozzle.pdf</vt:lpstr>
      <vt:lpstr>file:///C:\Users\tga77771\OneDrive%20-%20ARCADIS\Desktop\Slippery%20Surface%20at%20Great%20Missenden.jpg</vt:lpstr>
      <vt:lpstr>file:///C:\Users\tga77771\OneDrive%20-%20ARCADIS\Desktop\Slippery%20Surface%20at%20Great%20Missenden.pdf</vt:lpstr>
      <vt:lpstr>Principal Designer Working Group  Root Cause Analysis – Capture &amp; Application of Lessons Learnt  </vt:lpstr>
      <vt:lpstr>Safety Alerts - Recent</vt:lpstr>
      <vt:lpstr>PowerPoint Presentation</vt:lpstr>
      <vt:lpstr>National Highways H &amp; S Alerts – Arcadis Summary</vt:lpstr>
      <vt:lpstr>National Highways H &amp; S Alerts – Arcadis Summary</vt:lpstr>
      <vt:lpstr>National Highways H &amp; S Alerts – Arcadis Summary</vt:lpstr>
      <vt:lpstr>National Highways H &amp; S Alerts – Arcadis Summary</vt:lpstr>
      <vt:lpstr>National Highways H &amp; S Alerts – Arcadis Summary</vt:lpstr>
      <vt:lpstr>National Highways H &amp; S Alerts – Arcadis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Designer Working Group Event No 13</dc:title>
  <dc:creator>Potter, Doug</dc:creator>
  <cp:lastModifiedBy>Potter, Doug</cp:lastModifiedBy>
  <cp:revision>38</cp:revision>
  <dcterms:created xsi:type="dcterms:W3CDTF">2019-07-23T13:25:15Z</dcterms:created>
  <dcterms:modified xsi:type="dcterms:W3CDTF">2022-03-30T14:44:43Z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0x010100898FD2884973254E8EB4FF6E5E32CF02</vt:lpwstr>
  </property>
</Properties>
</file>