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71" r:id="rId2"/>
    <p:sldId id="288" r:id="rId3"/>
    <p:sldId id="264" r:id="rId4"/>
    <p:sldId id="283" r:id="rId5"/>
    <p:sldId id="284" r:id="rId6"/>
    <p:sldId id="285" r:id="rId7"/>
    <p:sldId id="286" r:id="rId8"/>
    <p:sldId id="287"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169"/>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22" d="100"/>
          <a:sy n="122" d="100"/>
        </p:scale>
        <p:origin x="90" y="228"/>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16/09/2020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spTree>
    <p:extLst>
      <p:ext uri="{BB962C8B-B14F-4D97-AF65-F5344CB8AC3E}">
        <p14:creationId xmlns:p14="http://schemas.microsoft.com/office/powerpoint/2010/main" val="687213917"/>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highwayssafetyhub.com/uploads/5/1/2/9/51294565/common_intent_-_incident_investigation.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2007605"/>
            <a:ext cx="9403194" cy="1876362"/>
          </a:xfrm>
        </p:spPr>
        <p:txBody>
          <a:bodyPr/>
          <a:lstStyle/>
          <a:p>
            <a:r>
              <a:rPr lang="en-GB" dirty="0"/>
              <a:t>Principal Designer Working Group</a:t>
            </a:r>
            <a:br>
              <a:rPr lang="en-GB" dirty="0"/>
            </a:br>
            <a:r>
              <a:rPr lang="en-GB" sz="2800" dirty="0"/>
              <a:t>Incident Investigations – Supply Chain Safety Leadership Group</a:t>
            </a:r>
          </a:p>
        </p:txBody>
      </p:sp>
      <p:sp>
        <p:nvSpPr>
          <p:cNvPr id="3" name="Subtitle 2"/>
          <p:cNvSpPr>
            <a:spLocks noGrp="1"/>
          </p:cNvSpPr>
          <p:nvPr>
            <p:ph type="subTitle" idx="1"/>
          </p:nvPr>
        </p:nvSpPr>
        <p:spPr/>
        <p:txBody>
          <a:bodyPr/>
          <a:lstStyle/>
          <a:p>
            <a:r>
              <a:rPr lang="en-GB" dirty="0"/>
              <a:t>Common Intent Document</a:t>
            </a:r>
          </a:p>
        </p:txBody>
      </p:sp>
      <p:sp>
        <p:nvSpPr>
          <p:cNvPr id="4" name="Date Placeholder 3"/>
          <p:cNvSpPr>
            <a:spLocks noGrp="1"/>
          </p:cNvSpPr>
          <p:nvPr>
            <p:ph type="dt" sz="half" idx="10"/>
          </p:nvPr>
        </p:nvSpPr>
        <p:spPr/>
        <p:txBody>
          <a:bodyPr/>
          <a:lstStyle/>
          <a:p>
            <a:r>
              <a:rPr lang="en-GB" dirty="0"/>
              <a:t>16</a:t>
            </a:r>
            <a:r>
              <a:rPr lang="en-GB" baseline="30000" dirty="0"/>
              <a:t>th</a:t>
            </a:r>
            <a:r>
              <a:rPr lang="en-GB" dirty="0"/>
              <a:t> September 2020</a:t>
            </a:r>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7671702"/>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7998BD-4FA0-4A25-9FFA-5E53ABA18B5B}"/>
              </a:ext>
            </a:extLst>
          </p:cNvPr>
          <p:cNvSpPr>
            <a:spLocks noGrp="1"/>
          </p:cNvSpPr>
          <p:nvPr>
            <p:ph idx="1"/>
          </p:nvPr>
        </p:nvSpPr>
        <p:spPr/>
        <p:txBody>
          <a:bodyPr/>
          <a:lstStyle/>
          <a:p>
            <a:r>
              <a:rPr lang="en-GB" dirty="0"/>
              <a:t>GG128 remains the definitive document for specific requirements for reporting incidents, events and undesirable circumstances: health, safety, wellbeing, structural and environmental. This Common Intent sets broader expectations in the way in which we will adopt approaches that go beyond simple compliance and help us to reduce accidents and incidents. Guidance/advice on interpretation of requirements and the common intent, including best practice examples, are being added to the Raising the Bar Documents: </a:t>
            </a:r>
          </a:p>
        </p:txBody>
      </p:sp>
    </p:spTree>
    <p:extLst>
      <p:ext uri="{BB962C8B-B14F-4D97-AF65-F5344CB8AC3E}">
        <p14:creationId xmlns:p14="http://schemas.microsoft.com/office/powerpoint/2010/main" val="645337039"/>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241C9B-D443-4BB2-8594-AFE1490146A7}"/>
              </a:ext>
            </a:extLst>
          </p:cNvPr>
          <p:cNvSpPr/>
          <p:nvPr/>
        </p:nvSpPr>
        <p:spPr>
          <a:xfrm>
            <a:off x="5974813"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6" name="Title 1">
            <a:extLst>
              <a:ext uri="{FF2B5EF4-FFF2-40B4-BE49-F238E27FC236}">
                <a16:creationId xmlns:a16="http://schemas.microsoft.com/office/drawing/2014/main" id="{A5182132-D88A-475F-AB6F-0F3A71E482E5}"/>
              </a:ext>
            </a:extLst>
          </p:cNvPr>
          <p:cNvSpPr>
            <a:spLocks noGrp="1"/>
          </p:cNvSpPr>
          <p:nvPr>
            <p:ph type="title"/>
          </p:nvPr>
        </p:nvSpPr>
        <p:spPr>
          <a:xfrm>
            <a:off x="1877002" y="202756"/>
            <a:ext cx="8551469" cy="572083"/>
          </a:xfrm>
        </p:spPr>
        <p:txBody>
          <a:bodyPr>
            <a:noAutofit/>
          </a:bodyPr>
          <a:lstStyle/>
          <a:p>
            <a:pPr algn="ctr"/>
            <a:r>
              <a:rPr lang="en-GB" sz="2400" dirty="0">
                <a:solidFill>
                  <a:srgbClr val="0070C0"/>
                </a:solidFill>
              </a:rPr>
              <a:t>Incident Investigations – Common Intent Document</a:t>
            </a:r>
            <a:endParaRPr lang="en-GB" sz="1600" dirty="0">
              <a:solidFill>
                <a:srgbClr val="0070C0"/>
              </a:solidFill>
            </a:endParaRPr>
          </a:p>
        </p:txBody>
      </p:sp>
      <p:sp>
        <p:nvSpPr>
          <p:cNvPr id="9" name="Content Placeholder 3">
            <a:extLst>
              <a:ext uri="{FF2B5EF4-FFF2-40B4-BE49-F238E27FC236}">
                <a16:creationId xmlns:a16="http://schemas.microsoft.com/office/drawing/2014/main" id="{E577F9B2-BE02-46FB-96EC-2A153F164ADA}"/>
              </a:ext>
            </a:extLst>
          </p:cNvPr>
          <p:cNvSpPr txBox="1">
            <a:spLocks/>
          </p:cNvSpPr>
          <p:nvPr/>
        </p:nvSpPr>
        <p:spPr>
          <a:xfrm>
            <a:off x="473529" y="647324"/>
            <a:ext cx="11038114" cy="626305"/>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ts val="0"/>
              </a:spcBef>
              <a:spcAft>
                <a:spcPts val="600"/>
              </a:spcAft>
              <a:buFont typeface="Arial" panose="020B0604020202020204" pitchFamily="34" charset="0"/>
              <a:buChar char="•"/>
            </a:pPr>
            <a:r>
              <a:rPr lang="en-GB" sz="1600" dirty="0">
                <a:latin typeface="Calibri" panose="020F0502020204030204" pitchFamily="34" charset="0"/>
                <a:cs typeface="Calibri" panose="020F0502020204030204" pitchFamily="34" charset="0"/>
              </a:rPr>
              <a:t>Common Intent available via Highways Safety Hub - </a:t>
            </a:r>
            <a:r>
              <a:rPr lang="en-GB" sz="1600" dirty="0">
                <a:latin typeface="Calibri" panose="020F0502020204030204" pitchFamily="34" charset="0"/>
                <a:cs typeface="Calibri" panose="020F0502020204030204" pitchFamily="34" charset="0"/>
                <a:hlinkClick r:id="rId2"/>
              </a:rPr>
              <a:t>Link</a:t>
            </a:r>
            <a:r>
              <a:rPr lang="en-GB" sz="1600" dirty="0">
                <a:latin typeface="Calibri" panose="020F0502020204030204" pitchFamily="34" charset="0"/>
                <a:cs typeface="Calibri" panose="020F0502020204030204" pitchFamily="34" charset="0"/>
              </a:rPr>
              <a:t>.</a:t>
            </a:r>
            <a:endParaRPr lang="en-GB" b="1" dirty="0"/>
          </a:p>
          <a:p>
            <a:pPr marL="285750" indent="-285750">
              <a:buFont typeface="Arial" panose="020B0604020202020204" pitchFamily="34" charset="0"/>
              <a:buChar char="•"/>
            </a:pPr>
            <a:endParaRPr lang="en-GB" sz="2000" b="1" dirty="0"/>
          </a:p>
        </p:txBody>
      </p:sp>
      <p:pic>
        <p:nvPicPr>
          <p:cNvPr id="5" name="Picture 4">
            <a:extLst>
              <a:ext uri="{FF2B5EF4-FFF2-40B4-BE49-F238E27FC236}">
                <a16:creationId xmlns:a16="http://schemas.microsoft.com/office/drawing/2014/main" id="{1E120A2D-4C88-4A03-92B1-1FEDD9F9A8D1}"/>
              </a:ext>
            </a:extLst>
          </p:cNvPr>
          <p:cNvPicPr>
            <a:picLocks noChangeAspect="1"/>
          </p:cNvPicPr>
          <p:nvPr/>
        </p:nvPicPr>
        <p:blipFill>
          <a:blip r:embed="rId3"/>
          <a:stretch>
            <a:fillRect/>
          </a:stretch>
        </p:blipFill>
        <p:spPr>
          <a:xfrm>
            <a:off x="220476" y="1510502"/>
            <a:ext cx="6104124" cy="4147348"/>
          </a:xfrm>
          <a:prstGeom prst="rect">
            <a:avLst/>
          </a:prstGeom>
        </p:spPr>
      </p:pic>
      <p:pic>
        <p:nvPicPr>
          <p:cNvPr id="7" name="Picture 6">
            <a:extLst>
              <a:ext uri="{FF2B5EF4-FFF2-40B4-BE49-F238E27FC236}">
                <a16:creationId xmlns:a16="http://schemas.microsoft.com/office/drawing/2014/main" id="{465E548C-D4FD-44B8-8CD9-ACEF0124AA45}"/>
              </a:ext>
            </a:extLst>
          </p:cNvPr>
          <p:cNvPicPr>
            <a:picLocks noChangeAspect="1"/>
          </p:cNvPicPr>
          <p:nvPr/>
        </p:nvPicPr>
        <p:blipFill>
          <a:blip r:embed="rId4"/>
          <a:stretch>
            <a:fillRect/>
          </a:stretch>
        </p:blipFill>
        <p:spPr>
          <a:xfrm>
            <a:off x="6553199" y="2281099"/>
            <a:ext cx="5438775" cy="3633925"/>
          </a:xfrm>
          <a:prstGeom prst="rect">
            <a:avLst/>
          </a:prstGeom>
        </p:spPr>
      </p:pic>
    </p:spTree>
    <p:extLst>
      <p:ext uri="{BB962C8B-B14F-4D97-AF65-F5344CB8AC3E}">
        <p14:creationId xmlns:p14="http://schemas.microsoft.com/office/powerpoint/2010/main" val="3797457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933574"/>
            <a:ext cx="10915650" cy="3970318"/>
          </a:xfrm>
          <a:prstGeom prst="rect">
            <a:avLst/>
          </a:prstGeom>
          <a:noFill/>
        </p:spPr>
        <p:txBody>
          <a:bodyPr wrap="square" rtlCol="0">
            <a:spAutoFit/>
          </a:bodyPr>
          <a:lstStyle/>
          <a:p>
            <a:r>
              <a:rPr lang="en-GB" sz="2000" b="1" dirty="0">
                <a:solidFill>
                  <a:srgbClr val="0070C0"/>
                </a:solidFill>
              </a:rPr>
              <a:t>Principles of Approach to be Adopted:</a:t>
            </a:r>
          </a:p>
          <a:p>
            <a:pPr marL="285750" indent="-285750">
              <a:buFont typeface="Arial" panose="020B0604020202020204" pitchFamily="34" charset="0"/>
              <a:buChar char="•"/>
            </a:pPr>
            <a:r>
              <a:rPr lang="en-GB" dirty="0"/>
              <a:t>It promotes application of policies to improve investigation activities and outcomes and requires the level of all investigations to be based on the highest reasonably foreseeable potential impact and not on the actual outcome</a:t>
            </a:r>
          </a:p>
          <a:p>
            <a:endParaRPr lang="en-GB" dirty="0"/>
          </a:p>
          <a:p>
            <a:pPr marL="285750" indent="-285750">
              <a:buFont typeface="Arial" panose="020B0604020202020204" pitchFamily="34" charset="0"/>
              <a:buChar char="•"/>
            </a:pPr>
            <a:r>
              <a:rPr lang="en-GB" dirty="0"/>
              <a:t>Openness and transparency is critical for us to learn as an industry and avoid future incidents therefore, as Suppliers to Highways England, we will share as much as we can, as early as we can.</a:t>
            </a:r>
          </a:p>
          <a:p>
            <a:endParaRPr lang="en-GB" dirty="0"/>
          </a:p>
          <a:p>
            <a:pPr marL="285750" indent="-285750">
              <a:buFont typeface="Arial" panose="020B0604020202020204" pitchFamily="34" charset="0"/>
              <a:buChar char="•"/>
            </a:pPr>
            <a:r>
              <a:rPr lang="en-GB" dirty="0"/>
              <a:t>Consideration of Root Causes will not stop at on-site processes and procedures but will also consider how designs could have been improved so that we are learning fully from the event. To assist in this, we will involve a design and Highways England representative in all investigations for improvement projects, unless it can be demonstrated that design could not have contributed</a:t>
            </a:r>
          </a:p>
          <a:p>
            <a:endParaRPr lang="en-GB" dirty="0"/>
          </a:p>
          <a:p>
            <a:endParaRPr lang="en-GB" dirty="0"/>
          </a:p>
        </p:txBody>
      </p:sp>
    </p:spTree>
    <p:extLst>
      <p:ext uri="{BB962C8B-B14F-4D97-AF65-F5344CB8AC3E}">
        <p14:creationId xmlns:p14="http://schemas.microsoft.com/office/powerpoint/2010/main" val="3628183973"/>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933574"/>
            <a:ext cx="10915650" cy="1508105"/>
          </a:xfrm>
          <a:prstGeom prst="rect">
            <a:avLst/>
          </a:prstGeom>
          <a:noFill/>
        </p:spPr>
        <p:txBody>
          <a:bodyPr wrap="square" rtlCol="0">
            <a:spAutoFit/>
          </a:bodyPr>
          <a:lstStyle/>
          <a:p>
            <a:r>
              <a:rPr lang="en-GB" sz="2000" b="1" dirty="0">
                <a:solidFill>
                  <a:srgbClr val="0070C0"/>
                </a:solidFill>
              </a:rPr>
              <a:t>Principles of Approach to be Adopted: (Cont.)</a:t>
            </a:r>
          </a:p>
          <a:p>
            <a:endParaRPr lang="en-GB" dirty="0"/>
          </a:p>
          <a:p>
            <a:r>
              <a:rPr lang="en-GB" dirty="0"/>
              <a:t>We will consider what and why decisions have been taken to move through each of the levels in the Hierarchy of Control.</a:t>
            </a:r>
          </a:p>
          <a:p>
            <a:endParaRPr lang="en-GB" dirty="0"/>
          </a:p>
        </p:txBody>
      </p:sp>
      <p:pic>
        <p:nvPicPr>
          <p:cNvPr id="2" name="Picture 1">
            <a:extLst>
              <a:ext uri="{FF2B5EF4-FFF2-40B4-BE49-F238E27FC236}">
                <a16:creationId xmlns:a16="http://schemas.microsoft.com/office/drawing/2014/main" id="{CF01B75A-9CE7-4770-877C-2A40B3EEB264}"/>
              </a:ext>
            </a:extLst>
          </p:cNvPr>
          <p:cNvPicPr>
            <a:picLocks noChangeAspect="1"/>
          </p:cNvPicPr>
          <p:nvPr/>
        </p:nvPicPr>
        <p:blipFill>
          <a:blip r:embed="rId2"/>
          <a:stretch>
            <a:fillRect/>
          </a:stretch>
        </p:blipFill>
        <p:spPr>
          <a:xfrm>
            <a:off x="2667000" y="3043237"/>
            <a:ext cx="6267450" cy="3324225"/>
          </a:xfrm>
          <a:prstGeom prst="rect">
            <a:avLst/>
          </a:prstGeom>
        </p:spPr>
      </p:pic>
    </p:spTree>
    <p:extLst>
      <p:ext uri="{BB962C8B-B14F-4D97-AF65-F5344CB8AC3E}">
        <p14:creationId xmlns:p14="http://schemas.microsoft.com/office/powerpoint/2010/main" val="2455710051"/>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933574"/>
            <a:ext cx="10915650" cy="954107"/>
          </a:xfrm>
          <a:prstGeom prst="rect">
            <a:avLst/>
          </a:prstGeom>
          <a:noFill/>
        </p:spPr>
        <p:txBody>
          <a:bodyPr wrap="square" rtlCol="0">
            <a:spAutoFit/>
          </a:bodyPr>
          <a:lstStyle/>
          <a:p>
            <a:r>
              <a:rPr lang="en-GB" sz="2000" b="1" dirty="0">
                <a:solidFill>
                  <a:srgbClr val="0070C0"/>
                </a:solidFill>
              </a:rPr>
              <a:t>Principles of Approach to be Adopted: (Cont.)</a:t>
            </a:r>
          </a:p>
          <a:p>
            <a:endParaRPr lang="en-GB" dirty="0"/>
          </a:p>
          <a:p>
            <a:endParaRPr lang="en-GB" dirty="0"/>
          </a:p>
        </p:txBody>
      </p:sp>
      <p:pic>
        <p:nvPicPr>
          <p:cNvPr id="2" name="Picture 1">
            <a:extLst>
              <a:ext uri="{FF2B5EF4-FFF2-40B4-BE49-F238E27FC236}">
                <a16:creationId xmlns:a16="http://schemas.microsoft.com/office/drawing/2014/main" id="{08815E46-39EE-478A-BBC5-D139E1297F96}"/>
              </a:ext>
            </a:extLst>
          </p:cNvPr>
          <p:cNvPicPr>
            <a:picLocks noChangeAspect="1"/>
          </p:cNvPicPr>
          <p:nvPr/>
        </p:nvPicPr>
        <p:blipFill>
          <a:blip r:embed="rId2"/>
          <a:stretch>
            <a:fillRect/>
          </a:stretch>
        </p:blipFill>
        <p:spPr>
          <a:xfrm>
            <a:off x="264712" y="2425867"/>
            <a:ext cx="11540022" cy="3236996"/>
          </a:xfrm>
          <a:prstGeom prst="rect">
            <a:avLst/>
          </a:prstGeom>
        </p:spPr>
      </p:pic>
    </p:spTree>
    <p:extLst>
      <p:ext uri="{BB962C8B-B14F-4D97-AF65-F5344CB8AC3E}">
        <p14:creationId xmlns:p14="http://schemas.microsoft.com/office/powerpoint/2010/main" val="1955780679"/>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203158"/>
            <a:ext cx="10944726" cy="4616648"/>
          </a:xfrm>
          <a:prstGeom prst="rect">
            <a:avLst/>
          </a:prstGeom>
          <a:noFill/>
        </p:spPr>
        <p:txBody>
          <a:bodyPr wrap="square" rtlCol="0">
            <a:spAutoFit/>
          </a:bodyPr>
          <a:lstStyle/>
          <a:p>
            <a:r>
              <a:rPr lang="en-GB" sz="2000" b="1" dirty="0">
                <a:solidFill>
                  <a:srgbClr val="0070C0"/>
                </a:solidFill>
              </a:rPr>
              <a:t>Specific Area that We Will Better Address:</a:t>
            </a:r>
          </a:p>
          <a:p>
            <a:pPr marL="285750" indent="-285750">
              <a:buFont typeface="Arial" panose="020B0604020202020204" pitchFamily="34" charset="0"/>
              <a:buChar char="•"/>
            </a:pPr>
            <a:r>
              <a:rPr lang="en-GB" b="1" dirty="0"/>
              <a:t>We will categorise all events based on the highest reasonably foreseeable potential severity </a:t>
            </a:r>
          </a:p>
          <a:p>
            <a:pPr marL="742950" lvl="1" indent="-285750">
              <a:buFont typeface="Arial" panose="020B0604020202020204" pitchFamily="34" charset="0"/>
              <a:buChar char="•"/>
            </a:pPr>
            <a:r>
              <a:rPr lang="en-GB" sz="1400" dirty="0"/>
              <a:t>Aligned to GG128</a:t>
            </a:r>
          </a:p>
          <a:p>
            <a:pPr lvl="1"/>
            <a:endParaRPr lang="en-GB" sz="1400" dirty="0"/>
          </a:p>
          <a:p>
            <a:pPr marL="285750" indent="-285750">
              <a:buFont typeface="Arial" panose="020B0604020202020204" pitchFamily="34" charset="0"/>
              <a:buChar char="•"/>
            </a:pPr>
            <a:r>
              <a:rPr lang="en-GB" b="1" dirty="0"/>
              <a:t>We will use </a:t>
            </a:r>
            <a:r>
              <a:rPr lang="en-GB" b="1" dirty="0" err="1"/>
              <a:t>AIRSWeb</a:t>
            </a:r>
            <a:r>
              <a:rPr lang="en-GB" b="1" dirty="0"/>
              <a:t> to report incidents to Highways England.</a:t>
            </a:r>
          </a:p>
          <a:p>
            <a:pPr marL="742950" lvl="1" indent="-285750">
              <a:buFont typeface="Arial" panose="020B0604020202020204" pitchFamily="34" charset="0"/>
              <a:buChar char="•"/>
            </a:pPr>
            <a:r>
              <a:rPr lang="en-GB" sz="1400" dirty="0"/>
              <a:t>Record (as draft) incident cause on </a:t>
            </a:r>
            <a:r>
              <a:rPr lang="en-GB" sz="1400" dirty="0" err="1"/>
              <a:t>AIRSWeb</a:t>
            </a:r>
            <a:r>
              <a:rPr lang="en-GB" sz="1400" dirty="0"/>
              <a:t> as soon as practically possible.</a:t>
            </a:r>
          </a:p>
          <a:p>
            <a:pPr marL="742950" lvl="1" indent="-285750">
              <a:buFont typeface="Arial" panose="020B0604020202020204" pitchFamily="34" charset="0"/>
              <a:buChar char="•"/>
            </a:pPr>
            <a:r>
              <a:rPr lang="en-GB" sz="1400" dirty="0"/>
              <a:t>Seeking extensions to the 10-day requirement as appropriate, providing sufficient evidence of progress</a:t>
            </a:r>
          </a:p>
          <a:p>
            <a:pPr lvl="1"/>
            <a:endParaRPr lang="en-GB" sz="1400" b="1" dirty="0"/>
          </a:p>
          <a:p>
            <a:pPr marL="285750" indent="-285750">
              <a:buFont typeface="Arial" panose="020B0604020202020204" pitchFamily="34" charset="0"/>
              <a:buChar char="•"/>
            </a:pPr>
            <a:r>
              <a:rPr lang="en-GB" b="1" dirty="0"/>
              <a:t>We will implement a clear Incident Protocol</a:t>
            </a:r>
          </a:p>
          <a:p>
            <a:pPr marL="742950" lvl="1" indent="-285750">
              <a:buFont typeface="Arial" panose="020B0604020202020204" pitchFamily="34" charset="0"/>
              <a:buChar char="•"/>
            </a:pPr>
            <a:r>
              <a:rPr lang="en-GB" sz="1400" dirty="0"/>
              <a:t>Appointment of a suitably experienced and (for HIPOs and RIDDORs) qualified lead investigator</a:t>
            </a:r>
          </a:p>
          <a:p>
            <a:pPr lvl="1"/>
            <a:endParaRPr lang="en-GB" sz="1400" b="1" dirty="0"/>
          </a:p>
          <a:p>
            <a:pPr marL="285750" indent="-285750">
              <a:buFont typeface="Arial" panose="020B0604020202020204" pitchFamily="34" charset="0"/>
              <a:buChar char="•"/>
            </a:pPr>
            <a:r>
              <a:rPr lang="en-GB" b="1" dirty="0"/>
              <a:t>Reports produced following investigation will be reviewed and signed off by a manager of appropriate seniority (Managing/Sector/Operations Director or equivalent Level for HIPO and RIDDOR incidents)</a:t>
            </a:r>
          </a:p>
          <a:p>
            <a:endParaRPr lang="en-GB" sz="1400" b="1" dirty="0"/>
          </a:p>
          <a:p>
            <a:pPr marL="285750" indent="-285750">
              <a:buFont typeface="Arial" panose="020B0604020202020204" pitchFamily="34" charset="0"/>
              <a:buChar char="•"/>
            </a:pPr>
            <a:r>
              <a:rPr lang="en-GB" b="1" dirty="0"/>
              <a:t>We will report all incidents to the Principal Contractor </a:t>
            </a:r>
          </a:p>
          <a:p>
            <a:pPr marL="742950" lvl="1" indent="-285750">
              <a:buFont typeface="Arial" panose="020B0604020202020204" pitchFamily="34" charset="0"/>
              <a:buChar char="•"/>
            </a:pPr>
            <a:r>
              <a:rPr lang="en-GB" sz="1400" dirty="0"/>
              <a:t>No later than 24 hours. </a:t>
            </a:r>
            <a:endParaRPr lang="en-GB" sz="1400" b="1" dirty="0"/>
          </a:p>
          <a:p>
            <a:endParaRPr lang="en-GB" dirty="0"/>
          </a:p>
          <a:p>
            <a:endParaRPr lang="en-GB" dirty="0"/>
          </a:p>
        </p:txBody>
      </p:sp>
    </p:spTree>
    <p:extLst>
      <p:ext uri="{BB962C8B-B14F-4D97-AF65-F5344CB8AC3E}">
        <p14:creationId xmlns:p14="http://schemas.microsoft.com/office/powerpoint/2010/main" val="1516900146"/>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203158"/>
            <a:ext cx="10944726" cy="5201424"/>
          </a:xfrm>
          <a:prstGeom prst="rect">
            <a:avLst/>
          </a:prstGeom>
          <a:noFill/>
        </p:spPr>
        <p:txBody>
          <a:bodyPr wrap="square" rtlCol="0">
            <a:spAutoFit/>
          </a:bodyPr>
          <a:lstStyle/>
          <a:p>
            <a:r>
              <a:rPr lang="en-GB" sz="2000" b="1" dirty="0">
                <a:solidFill>
                  <a:srgbClr val="0070C0"/>
                </a:solidFill>
              </a:rPr>
              <a:t>Specific Area that We Will Better Address: (Cont.)</a:t>
            </a:r>
          </a:p>
          <a:p>
            <a:pPr marL="285750" indent="-285750">
              <a:buFont typeface="Arial" panose="020B0604020202020204" pitchFamily="34" charset="0"/>
              <a:buChar char="•"/>
            </a:pPr>
            <a:r>
              <a:rPr lang="en-GB" b="1" dirty="0"/>
              <a:t>We will comply with requests for investigations by others</a:t>
            </a:r>
          </a:p>
          <a:p>
            <a:endParaRPr lang="en-GB" sz="1400" b="1" dirty="0"/>
          </a:p>
          <a:p>
            <a:pPr marL="285750" indent="-285750">
              <a:buFont typeface="Arial" panose="020B0604020202020204" pitchFamily="34" charset="0"/>
              <a:buChar char="•"/>
            </a:pPr>
            <a:r>
              <a:rPr lang="en-GB" b="1" dirty="0"/>
              <a:t>We will regularly brief/share any lessons learnt</a:t>
            </a:r>
          </a:p>
          <a:p>
            <a:pPr marL="742950" lvl="1" indent="-285750">
              <a:buFont typeface="Arial" panose="020B0604020202020204" pitchFamily="34" charset="0"/>
              <a:buChar char="•"/>
            </a:pPr>
            <a:r>
              <a:rPr lang="en-GB" sz="1400" dirty="0"/>
              <a:t>Via the Safety Hub, the Engagement Council, live operational maintenance contracts and Major Projects</a:t>
            </a:r>
          </a:p>
          <a:p>
            <a:pPr marL="742950" lvl="1" indent="-285750">
              <a:buFont typeface="Arial" panose="020B0604020202020204" pitchFamily="34" charset="0"/>
              <a:buChar char="•"/>
            </a:pPr>
            <a:r>
              <a:rPr lang="en-GB" sz="1400" dirty="0"/>
              <a:t>Integrate into our working practices any improvements identified</a:t>
            </a:r>
          </a:p>
          <a:p>
            <a:pPr lvl="1"/>
            <a:endParaRPr lang="en-GB" sz="1400" b="1" dirty="0"/>
          </a:p>
          <a:p>
            <a:pPr marL="285750" indent="-285750">
              <a:buFont typeface="Arial" panose="020B0604020202020204" pitchFamily="34" charset="0"/>
              <a:buChar char="•"/>
            </a:pPr>
            <a:r>
              <a:rPr lang="en-GB" b="1" dirty="0"/>
              <a:t>We will produce a SMART action plan for implementation of risk control measures</a:t>
            </a:r>
          </a:p>
          <a:p>
            <a:pPr marL="742950" lvl="1" indent="-285750">
              <a:buFont typeface="Arial" panose="020B0604020202020204" pitchFamily="34" charset="0"/>
              <a:buChar char="•"/>
            </a:pPr>
            <a:r>
              <a:rPr lang="en-GB" sz="1400" dirty="0"/>
              <a:t>Aim to prevent reoccurrence on the same project and Wider SMART actions aimed at preventing occurrences elsewhere.</a:t>
            </a:r>
            <a:endParaRPr lang="en-GB" sz="1400" b="1" dirty="0"/>
          </a:p>
          <a:p>
            <a:pPr marL="742950" lvl="1" indent="-285750">
              <a:buFont typeface="Arial" panose="020B0604020202020204" pitchFamily="34" charset="0"/>
              <a:buChar char="•"/>
            </a:pPr>
            <a:r>
              <a:rPr lang="en-GB" sz="1400" dirty="0"/>
              <a:t>Ensure that proposed additional risk controls are reviewed by, and assigned to, people at appropriate levels for timely completion and monitoring</a:t>
            </a:r>
          </a:p>
          <a:p>
            <a:pPr lvl="1"/>
            <a:endParaRPr lang="en-GB" sz="1400" b="1" dirty="0"/>
          </a:p>
          <a:p>
            <a:pPr marL="285750" indent="-285750">
              <a:buFont typeface="Arial" panose="020B0604020202020204" pitchFamily="34" charset="0"/>
              <a:buChar char="•"/>
            </a:pPr>
            <a:r>
              <a:rPr lang="en-GB" b="1" dirty="0"/>
              <a:t>For high potential investigations (serious, major or fatal potential) Managing/Sector/Operations Directors (or equiv.) will be involved with the investigation throughout the process</a:t>
            </a:r>
          </a:p>
          <a:p>
            <a:pPr marL="742950" lvl="1" indent="-285750">
              <a:buFont typeface="Arial" panose="020B0604020202020204" pitchFamily="34" charset="0"/>
              <a:buChar char="•"/>
            </a:pPr>
            <a:r>
              <a:rPr lang="en-GB" sz="1400" dirty="0"/>
              <a:t>The same Senior Director will ensure that agreed risk control measures are implemented within appropriate timescales and ensuring findings from investigations are shared throughout the supplier community</a:t>
            </a:r>
          </a:p>
          <a:p>
            <a:pPr lvl="1"/>
            <a:endParaRPr lang="en-GB" sz="1400" b="1" dirty="0"/>
          </a:p>
          <a:p>
            <a:pPr marL="285750" indent="-285750">
              <a:buFont typeface="Arial" panose="020B0604020202020204" pitchFamily="34" charset="0"/>
              <a:buChar char="•"/>
            </a:pPr>
            <a:r>
              <a:rPr lang="en-GB" b="1" dirty="0"/>
              <a:t>We will have a suitable process in place to review the effectiveness of the investigation</a:t>
            </a:r>
          </a:p>
          <a:p>
            <a:pPr marL="742950" lvl="1" indent="-285750">
              <a:buFont typeface="Arial" panose="020B0604020202020204" pitchFamily="34" charset="0"/>
              <a:buChar char="•"/>
            </a:pPr>
            <a:r>
              <a:rPr lang="en-GB" sz="1400" dirty="0"/>
              <a:t>conduct regular audits to ensure that recommendations are adequately considered/applied</a:t>
            </a:r>
            <a:endParaRPr lang="en-GB" sz="1400" b="1" dirty="0"/>
          </a:p>
          <a:p>
            <a:endParaRPr lang="en-GB" dirty="0"/>
          </a:p>
          <a:p>
            <a:endParaRPr lang="en-GB" dirty="0"/>
          </a:p>
        </p:txBody>
      </p:sp>
    </p:spTree>
    <p:extLst>
      <p:ext uri="{BB962C8B-B14F-4D97-AF65-F5344CB8AC3E}">
        <p14:creationId xmlns:p14="http://schemas.microsoft.com/office/powerpoint/2010/main" val="2998448253"/>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rr3271\Downloads\shutterstock_57007604.jpg">
            <a:extLst>
              <a:ext uri="{FF2B5EF4-FFF2-40B4-BE49-F238E27FC236}">
                <a16:creationId xmlns:a16="http://schemas.microsoft.com/office/drawing/2014/main" id="{5730D5A1-41EB-483B-8CFF-44E9C6A94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2" r="5496"/>
          <a:stretch>
            <a:fillRect/>
          </a:stretch>
        </p:blipFill>
        <p:spPr bwMode="auto">
          <a:xfrm>
            <a:off x="3036835" y="169624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097612"/>
      </p:ext>
    </p:extLst>
  </p:cSld>
  <p:clrMapOvr>
    <a:masterClrMapping/>
  </p:clrMapOvr>
  <p:transition spd="slow">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3148</TotalTime>
  <Words>663</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SLC 2018 template</vt:lpstr>
      <vt:lpstr>Principal Designer Working Group Incident Investigations – Supply Chain Safety Leadership Group</vt:lpstr>
      <vt:lpstr>PowerPoint Presentation</vt:lpstr>
      <vt:lpstr>Incident Investigations – Common Intent Document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13</dc:title>
  <dc:creator>Potter, Doug</dc:creator>
  <cp:lastModifiedBy>Doug</cp:lastModifiedBy>
  <cp:revision>35</cp:revision>
  <dcterms:created xsi:type="dcterms:W3CDTF">2019-07-23T13:25:15Z</dcterms:created>
  <dcterms:modified xsi:type="dcterms:W3CDTF">2020-09-16T13:59:07Z</dcterms:modified>
</cp:coreProperties>
</file>