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sldIdLst>
    <p:sldId id="276" r:id="rId5"/>
    <p:sldId id="280" r:id="rId6"/>
    <p:sldId id="285" r:id="rId7"/>
    <p:sldId id="279" r:id="rId8"/>
    <p:sldId id="28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1" d="100"/>
          <a:sy n="121" d="100"/>
        </p:scale>
        <p:origin x="126" y="13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D82EDA-5C70-40EC-99AE-A99D7D55C0DA}"/>
              </a:ext>
            </a:extLst>
          </p:cNvPr>
          <p:cNvSpPr>
            <a:spLocks noGrp="1"/>
          </p:cNvSpPr>
          <p:nvPr>
            <p:ph type="title"/>
          </p:nvPr>
        </p:nvSpPr>
        <p:spPr>
          <a:xfrm>
            <a:off x="1245072" y="1289765"/>
            <a:ext cx="3651101" cy="4270963"/>
          </a:xfrm>
        </p:spPr>
        <p:txBody>
          <a:bodyPr anchor="ctr">
            <a:normAutofit/>
          </a:bodyPr>
          <a:lstStyle/>
          <a:p>
            <a:pPr algn="ctr"/>
            <a:r>
              <a:rPr lang="en-GB" sz="5200">
                <a:solidFill>
                  <a:srgbClr val="FFFFFF"/>
                </a:solidFill>
              </a:rPr>
              <a:t>Data From Incursions Working Group</a:t>
            </a:r>
          </a:p>
        </p:txBody>
      </p:sp>
      <p:sp>
        <p:nvSpPr>
          <p:cNvPr id="3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FF1720F-E2FD-48BE-8210-764C376312E8}"/>
              </a:ext>
            </a:extLst>
          </p:cNvPr>
          <p:cNvSpPr>
            <a:spLocks noGrp="1"/>
          </p:cNvSpPr>
          <p:nvPr>
            <p:ph idx="1"/>
          </p:nvPr>
        </p:nvSpPr>
        <p:spPr>
          <a:xfrm>
            <a:off x="6297233" y="518400"/>
            <a:ext cx="4771607" cy="5837949"/>
          </a:xfrm>
        </p:spPr>
        <p:txBody>
          <a:bodyPr anchor="ctr">
            <a:normAutofit/>
          </a:bodyPr>
          <a:lstStyle/>
          <a:p>
            <a:r>
              <a:rPr lang="en-GB" sz="2000">
                <a:solidFill>
                  <a:schemeClr val="tx1">
                    <a:alpha val="80000"/>
                  </a:schemeClr>
                </a:solidFill>
                <a:effectLst/>
                <a:latin typeface="Arial" panose="020B0604020202020204" pitchFamily="34" charset="0"/>
                <a:ea typeface="Calibri" panose="020F0502020204030204" pitchFamily="34" charset="0"/>
              </a:rPr>
              <a:t>Incursions update - (Report produced from AIRSweb figures exported on WD2)</a:t>
            </a:r>
            <a:endParaRPr lang="en-GB" sz="2000">
              <a:solidFill>
                <a:schemeClr val="tx1">
                  <a:alpha val="80000"/>
                </a:schemeClr>
              </a:solidFill>
              <a:effectLst/>
              <a:latin typeface="Calibri" panose="020F0502020204030204" pitchFamily="34" charset="0"/>
              <a:ea typeface="Calibri" panose="020F0502020204030204" pitchFamily="34" charset="0"/>
            </a:endParaRPr>
          </a:p>
          <a:p>
            <a:pPr marL="342900" lvl="0" indent="-342900">
              <a:spcAft>
                <a:spcPts val="800"/>
              </a:spcAft>
              <a:buFont typeface="Wingdings" panose="05000000000000000000" pitchFamily="2" charset="2"/>
              <a:buChar char=""/>
            </a:pPr>
            <a:r>
              <a:rPr lang="en-GB" sz="2000">
                <a:solidFill>
                  <a:schemeClr val="tx1">
                    <a:alpha val="80000"/>
                  </a:schemeClr>
                </a:solidFill>
                <a:effectLst/>
                <a:latin typeface="Arial" panose="020B0604020202020204" pitchFamily="34" charset="0"/>
                <a:ea typeface="Calibri" panose="020F0502020204030204" pitchFamily="34" charset="0"/>
              </a:rPr>
              <a:t>Total number of incursions recorded (since 2017) is 7465</a:t>
            </a:r>
            <a:endParaRPr lang="en-GB" sz="2000">
              <a:solidFill>
                <a:schemeClr val="tx1">
                  <a:alpha val="80000"/>
                </a:schemeClr>
              </a:solidFill>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en-GB" sz="2000">
                <a:solidFill>
                  <a:schemeClr val="tx1">
                    <a:alpha val="80000"/>
                  </a:schemeClr>
                </a:solidFill>
                <a:effectLst/>
                <a:latin typeface="Arial" panose="020B0604020202020204" pitchFamily="34" charset="0"/>
                <a:ea typeface="Calibri" panose="020F0502020204030204" pitchFamily="34" charset="0"/>
              </a:rPr>
              <a:t>Total number of incursions recorded in February 2021 is 264</a:t>
            </a:r>
            <a:endParaRPr lang="en-GB" sz="2000">
              <a:solidFill>
                <a:schemeClr val="tx1">
                  <a:alpha val="80000"/>
                </a:schemeClr>
              </a:solidFill>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en-GB" sz="2000">
                <a:solidFill>
                  <a:schemeClr val="tx1">
                    <a:alpha val="80000"/>
                  </a:schemeClr>
                </a:solidFill>
                <a:effectLst/>
                <a:latin typeface="Arial" panose="020B0604020202020204" pitchFamily="34" charset="0"/>
                <a:ea typeface="Calibri" panose="020F0502020204030204" pitchFamily="34" charset="0"/>
              </a:rPr>
              <a:t>Total number of incursions recorded with coordinates in February 2021 is 262 [99%]</a:t>
            </a:r>
            <a:endParaRPr lang="en-GB" sz="2000">
              <a:solidFill>
                <a:schemeClr val="tx1">
                  <a:alpha val="80000"/>
                </a:schemeClr>
              </a:solidFill>
              <a:effectLst/>
              <a:latin typeface="Calibri" panose="020F0502020204030204" pitchFamily="34" charset="0"/>
              <a:ea typeface="Calibri" panose="020F0502020204030204" pitchFamily="34" charset="0"/>
            </a:endParaRPr>
          </a:p>
          <a:p>
            <a:endParaRPr lang="en-GB" sz="2000">
              <a:solidFill>
                <a:schemeClr val="tx1">
                  <a:alpha val="80000"/>
                </a:schemeClr>
              </a:solidFill>
            </a:endParaRPr>
          </a:p>
        </p:txBody>
      </p:sp>
      <p:sp>
        <p:nvSpPr>
          <p:cNvPr id="3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7"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959796"/>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2EDA-5C70-40EC-99AE-A99D7D55C0DA}"/>
              </a:ext>
            </a:extLst>
          </p:cNvPr>
          <p:cNvSpPr>
            <a:spLocks noGrp="1"/>
          </p:cNvSpPr>
          <p:nvPr>
            <p:ph type="title"/>
          </p:nvPr>
        </p:nvSpPr>
        <p:spPr/>
        <p:txBody>
          <a:bodyPr/>
          <a:lstStyle/>
          <a:p>
            <a:r>
              <a:rPr lang="en-GB"/>
              <a:t>Data From Incursions Working Group</a:t>
            </a:r>
            <a:endParaRPr lang="en-GB" dirty="0"/>
          </a:p>
        </p:txBody>
      </p:sp>
      <p:sp>
        <p:nvSpPr>
          <p:cNvPr id="3" name="Content Placeholder 2">
            <a:extLst>
              <a:ext uri="{FF2B5EF4-FFF2-40B4-BE49-F238E27FC236}">
                <a16:creationId xmlns:a16="http://schemas.microsoft.com/office/drawing/2014/main" id="{8FF1720F-E2FD-48BE-8210-764C376312E8}"/>
              </a:ext>
            </a:extLst>
          </p:cNvPr>
          <p:cNvSpPr>
            <a:spLocks noGrp="1"/>
          </p:cNvSpPr>
          <p:nvPr>
            <p:ph idx="1"/>
          </p:nvPr>
        </p:nvSpPr>
        <p:spPr/>
        <p:txBody>
          <a:bodyPr>
            <a:normAutofit/>
          </a:bodyPr>
          <a:lstStyle/>
          <a:p>
            <a:pPr marL="0" indent="0">
              <a:buNone/>
            </a:pPr>
            <a:r>
              <a:rPr lang="en-GB" sz="1600" b="1">
                <a:effectLst/>
                <a:latin typeface="Arial" panose="020B0604020202020204" pitchFamily="34" charset="0"/>
                <a:ea typeface="Calibri" panose="020F0502020204030204" pitchFamily="34" charset="0"/>
              </a:rPr>
              <a:t>Top 3 summary of incursion recorded in </a:t>
            </a:r>
            <a:r>
              <a:rPr lang="en-GB" sz="1600" b="1">
                <a:solidFill>
                  <a:srgbClr val="7030A0"/>
                </a:solidFill>
                <a:effectLst/>
                <a:latin typeface="Arial" panose="020B0604020202020204" pitchFamily="34" charset="0"/>
                <a:ea typeface="Calibri" panose="020F0502020204030204" pitchFamily="34" charset="0"/>
              </a:rPr>
              <a:t>February 2021</a:t>
            </a:r>
          </a:p>
          <a:p>
            <a:pPr marL="0" indent="0">
              <a:buNone/>
            </a:pPr>
            <a:r>
              <a:rPr lang="en-GB" sz="1400">
                <a:effectLst/>
                <a:latin typeface="Arial" panose="020B0604020202020204" pitchFamily="34" charset="0"/>
                <a:ea typeface="Calibri" panose="020F0502020204030204" pitchFamily="34" charset="0"/>
              </a:rPr>
              <a:t>Overall in February 2021, incursions to 'Seek Information' was ranked first with 98, followed by 'Seek Benefit' as second with 80 incursions, and third being 'Driver confused' with 40 instances. 'Follow-In' incursions is ranked as fourth with 12 instances, with the fifth being 'Breach of Rolling Roadblock (TOS)' with 9 instances, and sixth being 'Result of accident' with 5 instances. There were 98 incursions 'Because of Breakdown' also recorded.</a:t>
            </a:r>
          </a:p>
          <a:p>
            <a:pPr marL="342900" lvl="0" indent="-342900">
              <a:lnSpc>
                <a:spcPct val="105000"/>
              </a:lnSpc>
              <a:spcAft>
                <a:spcPts val="800"/>
              </a:spcAft>
              <a:buSzPts val="1200"/>
              <a:buFont typeface="Wingdings" panose="05000000000000000000" pitchFamily="2" charset="2"/>
              <a:buChar char=""/>
              <a:tabLst>
                <a:tab pos="457200" algn="l"/>
              </a:tabLst>
            </a:pPr>
            <a:r>
              <a:rPr lang="en-GB" sz="1800">
                <a:effectLst/>
                <a:latin typeface="Arial" panose="020B0604020202020204" pitchFamily="34" charset="0"/>
                <a:ea typeface="Calibri" panose="020F0502020204030204" pitchFamily="34" charset="0"/>
              </a:rPr>
              <a:t> </a:t>
            </a:r>
            <a:r>
              <a:rPr lang="en-GB" sz="1600" b="1">
                <a:effectLst/>
                <a:latin typeface="Arial" panose="020B0604020202020204" pitchFamily="34" charset="0"/>
                <a:ea typeface="Times New Roman" panose="02020603050405020304" pitchFamily="18" charset="0"/>
              </a:rPr>
              <a:t>Major Projects - Incursion summary</a:t>
            </a:r>
            <a:endParaRPr lang="en-GB" sz="1600" b="1">
              <a:effectLst/>
              <a:latin typeface="Calibri" panose="020F0502020204030204" pitchFamily="34" charset="0"/>
              <a:ea typeface="Calibri" panose="020F0502020204030204" pitchFamily="34" charset="0"/>
            </a:endParaRPr>
          </a:p>
          <a:p>
            <a:pPr marL="742950" lvl="1" indent="-285750">
              <a:lnSpc>
                <a:spcPct val="105000"/>
              </a:lnSpc>
              <a:spcAft>
                <a:spcPts val="800"/>
              </a:spcAft>
              <a:buSzPts val="1200"/>
              <a:buFont typeface="Wingdings" panose="05000000000000000000" pitchFamily="2" charset="2"/>
              <a:buChar char=""/>
              <a:tabLst>
                <a:tab pos="914400" algn="l"/>
              </a:tabLst>
            </a:pPr>
            <a:r>
              <a:rPr lang="en-GB" sz="1400">
                <a:effectLst/>
                <a:latin typeface="Arial" panose="020B0604020202020204" pitchFamily="34" charset="0"/>
                <a:ea typeface="Times New Roman" panose="02020603050405020304" pitchFamily="18" charset="0"/>
              </a:rPr>
              <a:t>'Seek Information' was the greatest number of instances recorded with 93 and ranked first. This was followed by 33 instances of 'Seek Benefit' incursions and ranked third is 'Driver confused' with 14 instances. 'Follow-In' incursions is ranked as fourth with 6 instances, with the fifth being to 'Result of accident' with 3 instances, and sixth being 'Breach of Rolling Roadblock (TOS)' with 1 instance. There were 93 incursions 'Because of Breakdown' also recorded.</a:t>
            </a:r>
            <a:endParaRPr lang="en-GB" sz="140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890176926"/>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2EDA-5C70-40EC-99AE-A99D7D55C0DA}"/>
              </a:ext>
            </a:extLst>
          </p:cNvPr>
          <p:cNvSpPr>
            <a:spLocks noGrp="1"/>
          </p:cNvSpPr>
          <p:nvPr>
            <p:ph type="title"/>
          </p:nvPr>
        </p:nvSpPr>
        <p:spPr/>
        <p:txBody>
          <a:bodyPr/>
          <a:lstStyle/>
          <a:p>
            <a:r>
              <a:rPr lang="en-GB" dirty="0"/>
              <a:t>Data From Incursions Working Group</a:t>
            </a:r>
          </a:p>
        </p:txBody>
      </p:sp>
      <p:sp>
        <p:nvSpPr>
          <p:cNvPr id="3" name="Content Placeholder 2">
            <a:extLst>
              <a:ext uri="{FF2B5EF4-FFF2-40B4-BE49-F238E27FC236}">
                <a16:creationId xmlns:a16="http://schemas.microsoft.com/office/drawing/2014/main" id="{8FF1720F-E2FD-48BE-8210-764C376312E8}"/>
              </a:ext>
            </a:extLst>
          </p:cNvPr>
          <p:cNvSpPr>
            <a:spLocks noGrp="1"/>
          </p:cNvSpPr>
          <p:nvPr>
            <p:ph idx="1"/>
          </p:nvPr>
        </p:nvSpPr>
        <p:spPr/>
        <p:txBody>
          <a:bodyPr>
            <a:normAutofit/>
          </a:bodyPr>
          <a:lstStyle/>
          <a:p>
            <a:pPr marL="0" indent="0">
              <a:buNone/>
            </a:pPr>
            <a:endParaRPr lang="en-GB" sz="11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SzPts val="1200"/>
              <a:buFont typeface="Wingdings" panose="05000000000000000000" pitchFamily="2" charset="2"/>
              <a:buChar char=""/>
              <a:tabLst>
                <a:tab pos="457200" algn="l"/>
              </a:tabLst>
            </a:pPr>
            <a:r>
              <a:rPr lang="en-GB" sz="1600" b="1" dirty="0">
                <a:effectLst/>
                <a:latin typeface="Arial" panose="020B0604020202020204" pitchFamily="34" charset="0"/>
                <a:ea typeface="Times New Roman" panose="02020603050405020304" pitchFamily="18" charset="0"/>
              </a:rPr>
              <a:t>Operations Directorate &amp; DBFO's - Incursion summary</a:t>
            </a:r>
            <a:endParaRPr lang="en-GB" sz="1600" b="1" dirty="0">
              <a:effectLst/>
              <a:latin typeface="Calibri" panose="020F0502020204030204" pitchFamily="34" charset="0"/>
              <a:ea typeface="Calibri" panose="020F0502020204030204" pitchFamily="34" charset="0"/>
            </a:endParaRPr>
          </a:p>
          <a:p>
            <a:pPr marL="742950" lvl="1" indent="-285750">
              <a:lnSpc>
                <a:spcPct val="105000"/>
              </a:lnSpc>
              <a:spcAft>
                <a:spcPts val="800"/>
              </a:spcAft>
              <a:buSzPts val="1200"/>
              <a:buFont typeface="Wingdings" panose="05000000000000000000" pitchFamily="2" charset="2"/>
              <a:buChar char=""/>
              <a:tabLst>
                <a:tab pos="914400" algn="l"/>
              </a:tabLst>
            </a:pPr>
            <a:r>
              <a:rPr lang="en-GB" sz="1400" dirty="0">
                <a:effectLst/>
                <a:latin typeface="Arial" panose="020B0604020202020204" pitchFamily="34" charset="0"/>
                <a:ea typeface="Times New Roman" panose="02020603050405020304" pitchFamily="18" charset="0"/>
              </a:rPr>
              <a:t>'Seek Benefit' was the greatest number of instances recorded with 32 and ranked first. This was followed by 16 instances of 'Driver confused' incursions and ranked third is 'Breach of Rolling Roadblock (TOS)' with 6 instances. 'Follow-In' incursions is ranked as fourth with 5 instances, with the fifth being 'Seek Information' with 5 instances, and sixth being 'Result of accident' with 1 instance. There were 5 incursions 'Because of Breakdown' also recorded.</a:t>
            </a:r>
            <a:endParaRPr lang="en-GB" sz="14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SzPts val="1200"/>
              <a:buFont typeface="Wingdings" panose="05000000000000000000" pitchFamily="2" charset="2"/>
              <a:buChar char=""/>
              <a:tabLst>
                <a:tab pos="457200" algn="l"/>
              </a:tabLst>
            </a:pPr>
            <a:r>
              <a:rPr lang="en-GB" sz="1600" b="1" dirty="0">
                <a:effectLst/>
                <a:latin typeface="Arial" panose="020B0604020202020204" pitchFamily="34" charset="0"/>
                <a:ea typeface="Calibri" panose="020F0502020204030204" pitchFamily="34" charset="0"/>
              </a:rPr>
              <a:t>Traffic Officer Service - Incursion summary</a:t>
            </a:r>
            <a:endParaRPr lang="en-GB" sz="1600" b="1" dirty="0">
              <a:effectLst/>
              <a:latin typeface="Calibri" panose="020F0502020204030204" pitchFamily="34" charset="0"/>
              <a:ea typeface="Calibri" panose="020F0502020204030204" pitchFamily="34" charset="0"/>
            </a:endParaRPr>
          </a:p>
          <a:p>
            <a:pPr marL="742950" lvl="1" indent="-285750">
              <a:lnSpc>
                <a:spcPct val="105000"/>
              </a:lnSpc>
              <a:spcAft>
                <a:spcPts val="800"/>
              </a:spcAft>
              <a:buSzPts val="1200"/>
              <a:buFont typeface="Wingdings" panose="05000000000000000000" pitchFamily="2" charset="2"/>
              <a:buChar char=""/>
              <a:tabLst>
                <a:tab pos="914400" algn="l"/>
              </a:tabLst>
            </a:pPr>
            <a:r>
              <a:rPr lang="en-GB" sz="1400" dirty="0">
                <a:effectLst/>
                <a:latin typeface="Arial" panose="020B0604020202020204" pitchFamily="34" charset="0"/>
                <a:ea typeface="Calibri" panose="020F0502020204030204" pitchFamily="34" charset="0"/>
              </a:rPr>
              <a:t>'Seek Benefit' was the greatest number of instances recorded with 14 and ranked first. This was followed by 5 instances of 'Driver confused' incursions and ranked third is 'Result of accident' with 1 instances 'Follow-In' incursions is ranked fourth with 1 instance, with the fifth being 'Breach of Rolling Roadblock (TOS)' with 1 instance, and finally, no [zero] incursions resulting from 'Seek Information' being recorded. No [zero] incursions 'Because of Breakdown' were recorded this month.</a:t>
            </a:r>
            <a:endParaRPr lang="en-GB" sz="1400" dirty="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81908102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2EDA-5C70-40EC-99AE-A99D7D55C0DA}"/>
              </a:ext>
            </a:extLst>
          </p:cNvPr>
          <p:cNvSpPr>
            <a:spLocks noGrp="1"/>
          </p:cNvSpPr>
          <p:nvPr>
            <p:ph type="title"/>
          </p:nvPr>
        </p:nvSpPr>
        <p:spPr/>
        <p:txBody>
          <a:bodyPr/>
          <a:lstStyle/>
          <a:p>
            <a:r>
              <a:rPr lang="en-GB" dirty="0"/>
              <a:t>Data From Incursions Working Group</a:t>
            </a:r>
          </a:p>
        </p:txBody>
      </p:sp>
      <p:sp>
        <p:nvSpPr>
          <p:cNvPr id="3" name="Content Placeholder 2">
            <a:extLst>
              <a:ext uri="{FF2B5EF4-FFF2-40B4-BE49-F238E27FC236}">
                <a16:creationId xmlns:a16="http://schemas.microsoft.com/office/drawing/2014/main" id="{8FF1720F-E2FD-48BE-8210-764C376312E8}"/>
              </a:ext>
            </a:extLst>
          </p:cNvPr>
          <p:cNvSpPr>
            <a:spLocks noGrp="1"/>
          </p:cNvSpPr>
          <p:nvPr>
            <p:ph idx="1"/>
          </p:nvPr>
        </p:nvSpPr>
        <p:spPr/>
        <p:txBody>
          <a:bodyPr/>
          <a:lstStyle/>
          <a:p>
            <a:pPr>
              <a:lnSpc>
                <a:spcPct val="105000"/>
              </a:lnSpc>
              <a:spcAft>
                <a:spcPts val="800"/>
              </a:spcAft>
            </a:pPr>
            <a:r>
              <a:rPr lang="en-GB" sz="1800" b="1" i="0" u="none" strike="noStrike" dirty="0">
                <a:solidFill>
                  <a:srgbClr val="000000"/>
                </a:solidFill>
                <a:effectLst/>
                <a:latin typeface="Arial" panose="020B0604020202020204" pitchFamily="34" charset="0"/>
              </a:rPr>
              <a:t>IPV Strike</a:t>
            </a:r>
          </a:p>
          <a:p>
            <a:pPr>
              <a:lnSpc>
                <a:spcPct val="105000"/>
              </a:lnSpc>
              <a:spcAft>
                <a:spcPts val="800"/>
              </a:spcAft>
            </a:pPr>
            <a:r>
              <a:rPr lang="en-GB" sz="1800" dirty="0">
                <a:effectLst/>
                <a:latin typeface="Arial" panose="020B0604020202020204" pitchFamily="34" charset="0"/>
                <a:ea typeface="Calibri" panose="020F0502020204030204" pitchFamily="34" charset="0"/>
              </a:rPr>
              <a:t>No IPV strike has been recorded in </a:t>
            </a:r>
            <a:r>
              <a:rPr lang="en-GB" sz="1800" dirty="0">
                <a:solidFill>
                  <a:srgbClr val="7030A0"/>
                </a:solidFill>
                <a:effectLst/>
                <a:latin typeface="Arial" panose="020B0604020202020204" pitchFamily="34" charset="0"/>
                <a:ea typeface="Calibri" panose="020F0502020204030204" pitchFamily="34" charset="0"/>
              </a:rPr>
              <a:t>February 2021 </a:t>
            </a:r>
            <a:r>
              <a:rPr lang="en-GB" sz="1800" dirty="0">
                <a:solidFill>
                  <a:schemeClr val="tx1"/>
                </a:solidFill>
                <a:effectLst/>
                <a:latin typeface="Arial" panose="020B0604020202020204" pitchFamily="34" charset="0"/>
                <a:ea typeface="Calibri" panose="020F0502020204030204" pitchFamily="34" charset="0"/>
              </a:rPr>
              <a:t>on</a:t>
            </a:r>
            <a:r>
              <a:rPr lang="en-GB" sz="1800" dirty="0">
                <a:solidFill>
                  <a:srgbClr val="7030A0"/>
                </a:solidFill>
                <a:effectLst/>
                <a:latin typeface="Arial" panose="020B0604020202020204" pitchFamily="34" charset="0"/>
                <a:ea typeface="Calibri" panose="020F0502020204030204" pitchFamily="34" charset="0"/>
              </a:rPr>
              <a:t> </a:t>
            </a:r>
            <a:r>
              <a:rPr lang="en-GB" sz="1800" dirty="0">
                <a:solidFill>
                  <a:schemeClr val="tx1"/>
                </a:solidFill>
                <a:effectLst/>
                <a:latin typeface="Arial" panose="020B0604020202020204" pitchFamily="34" charset="0"/>
                <a:ea typeface="Calibri" panose="020F0502020204030204" pitchFamily="34" charset="0"/>
              </a:rPr>
              <a:t>any project.</a:t>
            </a:r>
            <a:endParaRPr lang="en-GB" sz="1800" dirty="0">
              <a:solidFill>
                <a:schemeClr val="tx1"/>
              </a:solidFill>
              <a:effectLst/>
              <a:latin typeface="Calibri" panose="020F0502020204030204" pitchFamily="34" charset="0"/>
              <a:ea typeface="Calibri" panose="020F0502020204030204" pitchFamily="34" charset="0"/>
            </a:endParaRPr>
          </a:p>
          <a:p>
            <a:pPr marL="0" indent="0">
              <a:lnSpc>
                <a:spcPct val="105000"/>
              </a:lnSpc>
              <a:spcAft>
                <a:spcPts val="800"/>
              </a:spcAft>
              <a:buNone/>
            </a:pPr>
            <a:endParaRPr lang="en-GB" sz="180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89598319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63F5877B-98C7-49DD-83AB-0F6F57CB6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14C6753-5522-438E-A8AB-0222D3A8D2E0}"/>
              </a:ext>
            </a:extLst>
          </p:cNvPr>
          <p:cNvPicPr>
            <a:picLocks noChangeAspect="1"/>
          </p:cNvPicPr>
          <p:nvPr/>
        </p:nvPicPr>
        <p:blipFill rotWithShape="1">
          <a:blip r:embed="rId2"/>
          <a:srcRect l="12002"/>
          <a:stretch/>
        </p:blipFill>
        <p:spPr>
          <a:xfrm>
            <a:off x="7364078" y="-18"/>
            <a:ext cx="4827922" cy="6857999"/>
          </a:xfrm>
          <a:custGeom>
            <a:avLst/>
            <a:gdLst/>
            <a:ahLst/>
            <a:cxnLst/>
            <a:rect l="l" t="t" r="r" b="b"/>
            <a:pathLst>
              <a:path w="4827922" h="6858000">
                <a:moveTo>
                  <a:pt x="4441" y="0"/>
                </a:moveTo>
                <a:lnTo>
                  <a:pt x="4827922" y="0"/>
                </a:lnTo>
                <a:lnTo>
                  <a:pt x="4827922" y="6858000"/>
                </a:lnTo>
                <a:lnTo>
                  <a:pt x="0" y="6858000"/>
                </a:lnTo>
                <a:lnTo>
                  <a:pt x="106674" y="6638378"/>
                </a:lnTo>
                <a:cubicBezTo>
                  <a:pt x="530028" y="5720938"/>
                  <a:pt x="777229" y="4614948"/>
                  <a:pt x="777229" y="3424428"/>
                </a:cubicBezTo>
                <a:cubicBezTo>
                  <a:pt x="777229" y="2233909"/>
                  <a:pt x="530028" y="1127919"/>
                  <a:pt x="106674" y="210478"/>
                </a:cubicBezTo>
                <a:close/>
              </a:path>
            </a:pathLst>
          </a:custGeom>
        </p:spPr>
      </p:pic>
      <p:pic>
        <p:nvPicPr>
          <p:cNvPr id="8" name="Picture 7">
            <a:extLst>
              <a:ext uri="{FF2B5EF4-FFF2-40B4-BE49-F238E27FC236}">
                <a16:creationId xmlns:a16="http://schemas.microsoft.com/office/drawing/2014/main" id="{36A83405-5B99-439C-805E-ADB028B5176D}"/>
              </a:ext>
            </a:extLst>
          </p:cNvPr>
          <p:cNvPicPr>
            <a:picLocks noChangeAspect="1"/>
          </p:cNvPicPr>
          <p:nvPr/>
        </p:nvPicPr>
        <p:blipFill rotWithShape="1">
          <a:blip r:embed="rId3"/>
          <a:srcRect l="4443" r="11352"/>
          <a:stretch/>
        </p:blipFill>
        <p:spPr>
          <a:xfrm>
            <a:off x="3119360" y="18"/>
            <a:ext cx="4966290" cy="6857999"/>
          </a:xfrm>
          <a:custGeom>
            <a:avLst/>
            <a:gdLst/>
            <a:ahLst/>
            <a:cxnLst/>
            <a:rect l="l" t="t" r="r" b="b"/>
            <a:pathLst>
              <a:path w="4966290" h="6857999">
                <a:moveTo>
                  <a:pt x="0" y="0"/>
                </a:moveTo>
                <a:lnTo>
                  <a:pt x="4188230" y="0"/>
                </a:lnTo>
                <a:lnTo>
                  <a:pt x="4295735" y="210478"/>
                </a:lnTo>
                <a:cubicBezTo>
                  <a:pt x="4719089" y="1127919"/>
                  <a:pt x="4966290" y="2233909"/>
                  <a:pt x="4966290" y="3424428"/>
                </a:cubicBezTo>
                <a:cubicBezTo>
                  <a:pt x="4966290" y="4614948"/>
                  <a:pt x="4719089" y="5720938"/>
                  <a:pt x="4295735" y="6638378"/>
                </a:cubicBezTo>
                <a:lnTo>
                  <a:pt x="4183560" y="6857999"/>
                </a:lnTo>
                <a:lnTo>
                  <a:pt x="53039" y="6857999"/>
                </a:lnTo>
                <a:lnTo>
                  <a:pt x="132047" y="6695338"/>
                </a:lnTo>
                <a:cubicBezTo>
                  <a:pt x="555401" y="5777898"/>
                  <a:pt x="802602" y="4671908"/>
                  <a:pt x="802602" y="3481388"/>
                </a:cubicBezTo>
                <a:cubicBezTo>
                  <a:pt x="802602" y="2191659"/>
                  <a:pt x="512484" y="1001134"/>
                  <a:pt x="22579" y="42066"/>
                </a:cubicBezTo>
                <a:close/>
              </a:path>
            </a:pathLst>
          </a:custGeom>
        </p:spPr>
      </p:pic>
      <p:sp useBgFill="1">
        <p:nvSpPr>
          <p:cNvPr id="154" name="Freeform: Shape 94">
            <a:extLst>
              <a:ext uri="{FF2B5EF4-FFF2-40B4-BE49-F238E27FC236}">
                <a16:creationId xmlns:a16="http://schemas.microsoft.com/office/drawing/2014/main" id="{4EA91930-66BC-4C41-B4F5-C31EB216F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45815" cy="6858000"/>
          </a:xfrm>
          <a:custGeom>
            <a:avLst/>
            <a:gdLst>
              <a:gd name="connsiteX0" fmla="*/ 0 w 3945815"/>
              <a:gd name="connsiteY0" fmla="*/ 0 h 6858000"/>
              <a:gd name="connsiteX1" fmla="*/ 3138662 w 3945815"/>
              <a:gd name="connsiteY1" fmla="*/ 0 h 6858000"/>
              <a:gd name="connsiteX2" fmla="*/ 3275260 w 3945815"/>
              <a:gd name="connsiteY2" fmla="*/ 267438 h 6858000"/>
              <a:gd name="connsiteX3" fmla="*/ 3945815 w 3945815"/>
              <a:gd name="connsiteY3" fmla="*/ 3481388 h 6858000"/>
              <a:gd name="connsiteX4" fmla="*/ 3275260 w 3945815"/>
              <a:gd name="connsiteY4" fmla="*/ 6695338 h 6858000"/>
              <a:gd name="connsiteX5" fmla="*/ 3192177 w 3945815"/>
              <a:gd name="connsiteY5" fmla="*/ 6858000 h 6858000"/>
              <a:gd name="connsiteX6" fmla="*/ 0 w 394581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5815" h="6858000">
                <a:moveTo>
                  <a:pt x="0" y="0"/>
                </a:moveTo>
                <a:lnTo>
                  <a:pt x="3138662" y="0"/>
                </a:lnTo>
                <a:lnTo>
                  <a:pt x="3275260" y="267438"/>
                </a:lnTo>
                <a:cubicBezTo>
                  <a:pt x="3698614" y="1184879"/>
                  <a:pt x="3945815" y="2290869"/>
                  <a:pt x="3945815" y="3481388"/>
                </a:cubicBezTo>
                <a:cubicBezTo>
                  <a:pt x="3945815" y="4671908"/>
                  <a:pt x="3698614" y="5777898"/>
                  <a:pt x="3275260" y="6695338"/>
                </a:cubicBezTo>
                <a:lnTo>
                  <a:pt x="3192177"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7" name="Freeform: Shape 96">
            <a:extLst>
              <a:ext uri="{FF2B5EF4-FFF2-40B4-BE49-F238E27FC236}">
                <a16:creationId xmlns:a16="http://schemas.microsoft.com/office/drawing/2014/main" id="{6313CF8F-B436-401E-9575-DE0F8E8B5B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36670" cy="6858000"/>
          </a:xfrm>
          <a:custGeom>
            <a:avLst/>
            <a:gdLst>
              <a:gd name="connsiteX0" fmla="*/ 0 w 3936670"/>
              <a:gd name="connsiteY0" fmla="*/ 0 h 6858000"/>
              <a:gd name="connsiteX1" fmla="*/ 3129517 w 3936670"/>
              <a:gd name="connsiteY1" fmla="*/ 0 h 6858000"/>
              <a:gd name="connsiteX2" fmla="*/ 3266115 w 3936670"/>
              <a:gd name="connsiteY2" fmla="*/ 267438 h 6858000"/>
              <a:gd name="connsiteX3" fmla="*/ 3936670 w 3936670"/>
              <a:gd name="connsiteY3" fmla="*/ 3481388 h 6858000"/>
              <a:gd name="connsiteX4" fmla="*/ 3266115 w 3936670"/>
              <a:gd name="connsiteY4" fmla="*/ 6695338 h 6858000"/>
              <a:gd name="connsiteX5" fmla="*/ 3183032 w 3936670"/>
              <a:gd name="connsiteY5" fmla="*/ 6858000 h 6858000"/>
              <a:gd name="connsiteX6" fmla="*/ 0 w 39366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36670" h="6858000">
                <a:moveTo>
                  <a:pt x="0" y="0"/>
                </a:moveTo>
                <a:lnTo>
                  <a:pt x="3129517" y="0"/>
                </a:lnTo>
                <a:lnTo>
                  <a:pt x="3266115" y="267438"/>
                </a:lnTo>
                <a:cubicBezTo>
                  <a:pt x="3689469" y="1184879"/>
                  <a:pt x="3936670" y="2290869"/>
                  <a:pt x="3936670" y="3481388"/>
                </a:cubicBezTo>
                <a:cubicBezTo>
                  <a:pt x="3936670" y="4671908"/>
                  <a:pt x="3689469" y="5777898"/>
                  <a:pt x="3266115" y="6695338"/>
                </a:cubicBezTo>
                <a:lnTo>
                  <a:pt x="3183032"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D82EDA-5C70-40EC-99AE-A99D7D55C0DA}"/>
              </a:ext>
            </a:extLst>
          </p:cNvPr>
          <p:cNvSpPr>
            <a:spLocks noGrp="1"/>
          </p:cNvSpPr>
          <p:nvPr>
            <p:ph type="title"/>
          </p:nvPr>
        </p:nvSpPr>
        <p:spPr>
          <a:xfrm>
            <a:off x="448056" y="681038"/>
            <a:ext cx="2804504" cy="1325563"/>
          </a:xfrm>
        </p:spPr>
        <p:txBody>
          <a:bodyPr vert="horz" lIns="91440" tIns="45720" rIns="91440" bIns="45720" rtlCol="0" anchor="ctr">
            <a:normAutofit/>
          </a:bodyPr>
          <a:lstStyle/>
          <a:p>
            <a:pPr defTabSz="914400"/>
            <a:r>
              <a:rPr lang="en-US" sz="2800" kern="1200">
                <a:latin typeface="+mj-lt"/>
                <a:ea typeface="+mj-ea"/>
                <a:cs typeface="+mj-cs"/>
              </a:rPr>
              <a:t>Data From Incursions Working Group</a:t>
            </a:r>
          </a:p>
        </p:txBody>
      </p:sp>
      <p:sp>
        <p:nvSpPr>
          <p:cNvPr id="99" name="Rectangle 98">
            <a:extLst>
              <a:ext uri="{FF2B5EF4-FFF2-40B4-BE49-F238E27FC236}">
                <a16:creationId xmlns:a16="http://schemas.microsoft.com/office/drawing/2014/main" id="{2A38CFE9-C30A-4551-ACCB-D5808FBC39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16867"/>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1" name="Rectangle 100">
            <a:extLst>
              <a:ext uri="{FF2B5EF4-FFF2-40B4-BE49-F238E27FC236}">
                <a16:creationId xmlns:a16="http://schemas.microsoft.com/office/drawing/2014/main" id="{67EF550F-47CE-4FB2-9DAC-12AD835C8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089941"/>
            <a:ext cx="2834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F1720F-E2FD-48BE-8210-764C376312E8}"/>
              </a:ext>
            </a:extLst>
          </p:cNvPr>
          <p:cNvSpPr>
            <a:spLocks noGrp="1"/>
          </p:cNvSpPr>
          <p:nvPr>
            <p:ph idx="1"/>
          </p:nvPr>
        </p:nvSpPr>
        <p:spPr>
          <a:xfrm>
            <a:off x="448056" y="2258171"/>
            <a:ext cx="2804504" cy="3918792"/>
          </a:xfrm>
        </p:spPr>
        <p:txBody>
          <a:bodyPr vert="horz" lIns="91440" tIns="45720" rIns="91440" bIns="45720" rtlCol="0">
            <a:normAutofit/>
          </a:bodyPr>
          <a:lstStyle/>
          <a:p>
            <a:pPr marL="0" indent="0" defTabSz="914400">
              <a:buNone/>
            </a:pPr>
            <a:r>
              <a:rPr lang="en-US" sz="1800" b="1" kern="1200">
                <a:latin typeface="+mn-lt"/>
                <a:ea typeface="+mn-ea"/>
                <a:cs typeface="+mn-cs"/>
              </a:rPr>
              <a:t>All Incursions Heat Map – Right Picture</a:t>
            </a:r>
            <a:endParaRPr lang="en-US" sz="1800" b="1">
              <a:latin typeface="+mn-lt"/>
              <a:cs typeface="+mn-cs"/>
            </a:endParaRPr>
          </a:p>
          <a:p>
            <a:pPr marL="0" indent="0" defTabSz="914400">
              <a:buNone/>
            </a:pPr>
            <a:r>
              <a:rPr lang="en-US" sz="1800" b="1" kern="1200">
                <a:latin typeface="+mn-lt"/>
                <a:ea typeface="+mn-ea"/>
                <a:cs typeface="+mn-cs"/>
              </a:rPr>
              <a:t>February 2021 Incursions Heat Map – Left Picture.</a:t>
            </a:r>
            <a:endParaRPr lang="en-US" sz="1800" b="1" kern="1200" dirty="0">
              <a:latin typeface="+mn-lt"/>
              <a:ea typeface="+mn-ea"/>
              <a:cs typeface="+mn-cs"/>
            </a:endParaRPr>
          </a:p>
        </p:txBody>
      </p:sp>
    </p:spTree>
    <p:extLst>
      <p:ext uri="{BB962C8B-B14F-4D97-AF65-F5344CB8AC3E}">
        <p14:creationId xmlns:p14="http://schemas.microsoft.com/office/powerpoint/2010/main" val="316908971"/>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E56AEAE5F8ED47B0A9714D2A649856" ma:contentTypeVersion="12" ma:contentTypeDescription="Create a new document." ma:contentTypeScope="" ma:versionID="cf8dd5f6eed3d01149ff4d76d580163f">
  <xsd:schema xmlns:xsd="http://www.w3.org/2001/XMLSchema" xmlns:xs="http://www.w3.org/2001/XMLSchema" xmlns:p="http://schemas.microsoft.com/office/2006/metadata/properties" xmlns:ns3="02af8381-d0fd-4ee6-9afb-ed8bed606b7f" xmlns:ns4="6df83c54-67e6-4c7a-aebf-787bdcf9772a" targetNamespace="http://schemas.microsoft.com/office/2006/metadata/properties" ma:root="true" ma:fieldsID="cb70a346525965045cb52b7ffa593e30" ns3:_="" ns4:_="">
    <xsd:import namespace="02af8381-d0fd-4ee6-9afb-ed8bed606b7f"/>
    <xsd:import namespace="6df83c54-67e6-4c7a-aebf-787bdcf9772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f8381-d0fd-4ee6-9afb-ed8bed606b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f83c54-67e6-4c7a-aebf-787bdcf9772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6DD717-D659-476C-BF9F-C5580019DC4D}">
  <ds:schemaRefs>
    <ds:schemaRef ds:uri="6df83c54-67e6-4c7a-aebf-787bdcf9772a"/>
    <ds:schemaRef ds:uri="http://purl.org/dc/elements/1.1/"/>
    <ds:schemaRef ds:uri="http://schemas.microsoft.com/office/2006/metadata/properties"/>
    <ds:schemaRef ds:uri="02af8381-d0fd-4ee6-9afb-ed8bed606b7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54F6FAA-31E7-4FF7-B635-EA8DB2C906D5}">
  <ds:schemaRefs>
    <ds:schemaRef ds:uri="http://schemas.microsoft.com/sharepoint/v3/contenttype/forms"/>
  </ds:schemaRefs>
</ds:datastoreItem>
</file>

<file path=customXml/itemProps3.xml><?xml version="1.0" encoding="utf-8"?>
<ds:datastoreItem xmlns:ds="http://schemas.openxmlformats.org/officeDocument/2006/customXml" ds:itemID="{8120EC5D-2655-495F-BFF6-E86759C8D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f8381-d0fd-4ee6-9afb-ed8bed606b7f"/>
    <ds:schemaRef ds:uri="6df83c54-67e6-4c7a-aebf-787bdcf97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484</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SLC 2018 template</vt:lpstr>
      <vt:lpstr>Data From Incursions Working Group</vt:lpstr>
      <vt:lpstr>Data From Incursions Working Group</vt:lpstr>
      <vt:lpstr>Data From Incursions Working Group</vt:lpstr>
      <vt:lpstr>Data From Incursions Working Group</vt:lpstr>
      <vt:lpstr>Data From Incursions Working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From Incursions Working Group</dc:title>
  <dc:creator>Avery, Dave</dc:creator>
  <cp:lastModifiedBy>Doug Potter</cp:lastModifiedBy>
  <cp:revision>5</cp:revision>
  <dcterms:created xsi:type="dcterms:W3CDTF">2021-01-14T08:39:08Z</dcterms:created>
  <dcterms:modified xsi:type="dcterms:W3CDTF">2021-03-22T14:30:07Z</dcterms:modified>
</cp:coreProperties>
</file>