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276" r:id="rId5"/>
    <p:sldId id="280" r:id="rId6"/>
    <p:sldId id="285" r:id="rId7"/>
    <p:sldId id="279" r:id="rId8"/>
    <p:sldId id="286" r:id="rId9"/>
    <p:sldId id="287"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7" d="100"/>
          <a:sy n="97" d="100"/>
        </p:scale>
        <p:origin x="96" y="110"/>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08/09/2021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a:xfrm>
            <a:off x="1245072" y="1289765"/>
            <a:ext cx="3651101" cy="4270963"/>
          </a:xfrm>
        </p:spPr>
        <p:txBody>
          <a:bodyPr anchor="ctr">
            <a:normAutofit/>
          </a:bodyPr>
          <a:lstStyle/>
          <a:p>
            <a:pPr algn="ctr"/>
            <a:r>
              <a:rPr lang="en-GB" sz="5200">
                <a:solidFill>
                  <a:srgbClr val="FFFFFF"/>
                </a:solidFill>
              </a:rPr>
              <a:t>Data From Incursions Working Group</a:t>
            </a:r>
          </a:p>
        </p:txBody>
      </p:sp>
      <p:sp>
        <p:nvSpPr>
          <p:cNvPr id="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a:xfrm>
            <a:off x="6297233" y="518400"/>
            <a:ext cx="4771607" cy="5837949"/>
          </a:xfrm>
        </p:spPr>
        <p:txBody>
          <a:bodyPr anchor="ctr">
            <a:normAutofit/>
          </a:bodyPr>
          <a:lstStyle/>
          <a:p>
            <a:r>
              <a:rPr lang="en-GB" sz="2000" dirty="0">
                <a:solidFill>
                  <a:schemeClr val="tx1">
                    <a:alpha val="80000"/>
                  </a:schemeClr>
                </a:solidFill>
                <a:effectLst/>
                <a:latin typeface="Arial" panose="020B0604020202020204" pitchFamily="34" charset="0"/>
                <a:ea typeface="Calibri" panose="020F0502020204030204" pitchFamily="34" charset="0"/>
              </a:rPr>
              <a:t>Incursions update - (Report produced from AIRSweb figures exported on WD2)</a:t>
            </a:r>
            <a:endParaRPr lang="en-GB" sz="2000" dirty="0">
              <a:solidFill>
                <a:schemeClr val="tx1">
                  <a:alpha val="80000"/>
                </a:schemeClr>
              </a:solidFill>
              <a:effectLst/>
              <a:latin typeface="Calibri" panose="020F0502020204030204" pitchFamily="34" charset="0"/>
              <a:ea typeface="Calibri" panose="020F0502020204030204" pitchFamily="34" charset="0"/>
            </a:endParaRPr>
          </a:p>
          <a:p>
            <a:pPr marL="342900" lvl="0" indent="-342900">
              <a:spcAft>
                <a:spcPts val="800"/>
              </a:spcAft>
              <a:buFont typeface="Wingdings" panose="05000000000000000000" pitchFamily="2" charset="2"/>
              <a:buChar char=""/>
            </a:pPr>
            <a:r>
              <a:rPr lang="en-GB" sz="2000" dirty="0">
                <a:solidFill>
                  <a:schemeClr val="tx1">
                    <a:alpha val="80000"/>
                  </a:schemeClr>
                </a:solidFill>
                <a:effectLst/>
                <a:latin typeface="Arial" panose="020B0604020202020204" pitchFamily="34" charset="0"/>
                <a:ea typeface="Calibri" panose="020F0502020204030204" pitchFamily="34" charset="0"/>
              </a:rPr>
              <a:t>Total number of incursions recorded (since 2017) is </a:t>
            </a:r>
            <a:r>
              <a:rPr lang="en-GB" sz="2000" dirty="0">
                <a:solidFill>
                  <a:schemeClr val="tx1">
                    <a:alpha val="80000"/>
                  </a:schemeClr>
                </a:solidFill>
                <a:ea typeface="Calibri" panose="020F0502020204030204" pitchFamily="34" charset="0"/>
              </a:rPr>
              <a:t>9646</a:t>
            </a:r>
            <a:endParaRPr lang="en-GB" sz="2000" dirty="0">
              <a:solidFill>
                <a:schemeClr val="tx1">
                  <a:alpha val="80000"/>
                </a:schemeClr>
              </a:solidFill>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solidFill>
                  <a:schemeClr val="tx1">
                    <a:alpha val="80000"/>
                  </a:schemeClr>
                </a:solidFill>
                <a:effectLst/>
                <a:latin typeface="Arial" panose="020B0604020202020204" pitchFamily="34" charset="0"/>
                <a:ea typeface="Calibri" panose="020F0502020204030204" pitchFamily="34" charset="0"/>
              </a:rPr>
              <a:t>Total number of incursions recorded in </a:t>
            </a:r>
            <a:r>
              <a:rPr lang="en-GB" sz="2000" dirty="0">
                <a:solidFill>
                  <a:schemeClr val="tx1">
                    <a:alpha val="80000"/>
                  </a:schemeClr>
                </a:solidFill>
                <a:ea typeface="Calibri" panose="020F0502020204030204" pitchFamily="34" charset="0"/>
              </a:rPr>
              <a:t>August</a:t>
            </a:r>
            <a:r>
              <a:rPr lang="en-GB" sz="2000" dirty="0">
                <a:solidFill>
                  <a:schemeClr val="tx1">
                    <a:alpha val="80000"/>
                  </a:schemeClr>
                </a:solidFill>
                <a:effectLst/>
                <a:latin typeface="Arial" panose="020B0604020202020204" pitchFamily="34" charset="0"/>
                <a:ea typeface="Calibri" panose="020F0502020204030204" pitchFamily="34" charset="0"/>
              </a:rPr>
              <a:t> 2021 is 279</a:t>
            </a:r>
            <a:endParaRPr lang="en-GB" sz="2000" dirty="0">
              <a:solidFill>
                <a:schemeClr val="tx1">
                  <a:alpha val="80000"/>
                </a:schemeClr>
              </a:solidFill>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solidFill>
                  <a:schemeClr val="tx1">
                    <a:alpha val="80000"/>
                  </a:schemeClr>
                </a:solidFill>
                <a:effectLst/>
                <a:latin typeface="Arial" panose="020B0604020202020204" pitchFamily="34" charset="0"/>
                <a:ea typeface="Calibri" panose="020F0502020204030204" pitchFamily="34" charset="0"/>
              </a:rPr>
              <a:t>Total number of incursions recorded with coordinates in </a:t>
            </a:r>
            <a:r>
              <a:rPr lang="en-GB" sz="2000" dirty="0">
                <a:solidFill>
                  <a:schemeClr val="tx1">
                    <a:alpha val="80000"/>
                  </a:schemeClr>
                </a:solidFill>
                <a:ea typeface="Calibri" panose="020F0502020204030204" pitchFamily="34" charset="0"/>
              </a:rPr>
              <a:t>August</a:t>
            </a:r>
            <a:r>
              <a:rPr lang="en-GB" sz="2000" dirty="0">
                <a:solidFill>
                  <a:schemeClr val="tx1">
                    <a:alpha val="80000"/>
                  </a:schemeClr>
                </a:solidFill>
                <a:effectLst/>
                <a:latin typeface="Arial" panose="020B0604020202020204" pitchFamily="34" charset="0"/>
                <a:ea typeface="Calibri" panose="020F0502020204030204" pitchFamily="34" charset="0"/>
              </a:rPr>
              <a:t> 2021 is 279 [</a:t>
            </a:r>
            <a:r>
              <a:rPr lang="en-GB" sz="2000" dirty="0">
                <a:solidFill>
                  <a:schemeClr val="tx1">
                    <a:alpha val="80000"/>
                  </a:schemeClr>
                </a:solidFill>
                <a:ea typeface="Calibri" panose="020F0502020204030204" pitchFamily="34" charset="0"/>
              </a:rPr>
              <a:t>100</a:t>
            </a:r>
            <a:r>
              <a:rPr lang="en-GB" sz="2000" dirty="0">
                <a:solidFill>
                  <a:schemeClr val="tx1">
                    <a:alpha val="80000"/>
                  </a:schemeClr>
                </a:solidFill>
                <a:effectLst/>
                <a:latin typeface="Arial" panose="020B0604020202020204" pitchFamily="34" charset="0"/>
                <a:ea typeface="Calibri" panose="020F0502020204030204" pitchFamily="34" charset="0"/>
              </a:rPr>
              <a:t>%]</a:t>
            </a:r>
          </a:p>
          <a:p>
            <a:pPr marL="342900" lvl="0" indent="-342900">
              <a:buFont typeface="Wingdings" panose="05000000000000000000" pitchFamily="2" charset="2"/>
              <a:buChar char=""/>
            </a:pPr>
            <a:endParaRPr lang="en-GB" sz="2000" dirty="0">
              <a:solidFill>
                <a:schemeClr val="tx1">
                  <a:alpha val="80000"/>
                </a:schemeClr>
              </a:solidFill>
              <a:ea typeface="Calibri" panose="020F0502020204030204" pitchFamily="34" charset="0"/>
            </a:endParaRPr>
          </a:p>
          <a:p>
            <a:pPr marL="342900" lvl="0" indent="-342900">
              <a:buFont typeface="Wingdings" panose="05000000000000000000" pitchFamily="2" charset="2"/>
              <a:buChar char=""/>
            </a:pPr>
            <a:r>
              <a:rPr lang="en-GB" sz="2000" dirty="0">
                <a:solidFill>
                  <a:schemeClr val="tx1">
                    <a:alpha val="80000"/>
                  </a:schemeClr>
                </a:solidFill>
                <a:latin typeface="Calibri" panose="020F0502020204030204" pitchFamily="34" charset="0"/>
                <a:ea typeface="Calibri" panose="020F0502020204030204" pitchFamily="34" charset="0"/>
              </a:rPr>
              <a:t>48 historical incursion records were added this month</a:t>
            </a:r>
            <a:endParaRPr lang="en-GB" sz="2000" dirty="0">
              <a:solidFill>
                <a:schemeClr val="tx1">
                  <a:alpha val="80000"/>
                </a:schemeClr>
              </a:solidFill>
              <a:effectLst/>
              <a:latin typeface="Calibri" panose="020F0502020204030204" pitchFamily="34" charset="0"/>
              <a:ea typeface="Calibri" panose="020F0502020204030204" pitchFamily="34" charset="0"/>
            </a:endParaRPr>
          </a:p>
          <a:p>
            <a:endParaRPr lang="en-GB" sz="2000" dirty="0">
              <a:solidFill>
                <a:schemeClr val="tx1">
                  <a:alpha val="80000"/>
                </a:schemeClr>
              </a:solidFill>
            </a:endParaRPr>
          </a:p>
        </p:txBody>
      </p:sp>
      <p:sp>
        <p:nvSpPr>
          <p:cNvPr id="3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7"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5979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p:txBody>
          <a:bodyPr/>
          <a:lstStyle/>
          <a:p>
            <a:r>
              <a:rPr lang="en-GB" dirty="0"/>
              <a:t>Data From Incursions Working Group</a:t>
            </a: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p:txBody>
          <a:bodyPr>
            <a:normAutofit/>
          </a:bodyPr>
          <a:lstStyle/>
          <a:p>
            <a:pPr marL="0" indent="0">
              <a:buNone/>
            </a:pPr>
            <a:r>
              <a:rPr lang="en-GB" sz="1800" b="1" dirty="0">
                <a:solidFill>
                  <a:srgbClr val="000000"/>
                </a:solidFill>
                <a:effectLst/>
                <a:ea typeface="Calibri" panose="020F0502020204030204" pitchFamily="34" charset="0"/>
              </a:rPr>
              <a:t>In Month incursions Summary</a:t>
            </a:r>
          </a:p>
          <a:p>
            <a:pPr marL="0" indent="0">
              <a:buNone/>
            </a:pPr>
            <a:r>
              <a:rPr lang="en-GB" sz="1400" dirty="0">
                <a:solidFill>
                  <a:srgbClr val="000000"/>
                </a:solidFill>
                <a:effectLst/>
                <a:ea typeface="Calibri" panose="020F0502020204030204" pitchFamily="34" charset="0"/>
              </a:rPr>
              <a:t>Overall in August 2021, incursions to 'Seek Benefit' was ranked first with 58, followed by 'Driver confused' as second with 36 incursions, and third being 'Breach of Rolling Roadblock (TOS)' with 19 instances. 'Follow-In' incursions is ranked as fourth with 8 instances, with the fifth being 'Result of accident' with 3 instances, and sixth being 'Seek Information' with 1 instances. There were 153 incursions 'Because of Breakdown' also recorded. </a:t>
            </a:r>
            <a:br>
              <a:rPr lang="en-GB" sz="1800" dirty="0">
                <a:solidFill>
                  <a:srgbClr val="000000"/>
                </a:solidFill>
                <a:effectLst/>
                <a:latin typeface="Calibri" panose="020F0502020204030204" pitchFamily="34" charset="0"/>
                <a:ea typeface="Calibri" panose="020F0502020204030204" pitchFamily="34" charset="0"/>
              </a:rPr>
            </a:br>
            <a:br>
              <a:rPr lang="en-GB" sz="1800" dirty="0">
                <a:solidFill>
                  <a:srgbClr val="000000"/>
                </a:solidFill>
                <a:effectLst/>
                <a:latin typeface="Calibri" panose="020F0502020204030204" pitchFamily="34" charset="0"/>
                <a:ea typeface="Calibri" panose="020F0502020204030204" pitchFamily="34" charset="0"/>
              </a:rPr>
            </a:br>
            <a:r>
              <a:rPr lang="en-GB" sz="1400" dirty="0">
                <a:solidFill>
                  <a:srgbClr val="000000"/>
                </a:solidFill>
                <a:effectLst/>
                <a:ea typeface="Calibri" panose="020F0502020204030204" pitchFamily="34" charset="0"/>
              </a:rPr>
              <a:t>1 'IPV Strike' was recorded this month.</a:t>
            </a:r>
          </a:p>
          <a:p>
            <a:pPr marL="0" indent="0">
              <a:buNone/>
            </a:pPr>
            <a:r>
              <a:rPr lang="en-GB" sz="1800" dirty="0">
                <a:effectLst/>
                <a:latin typeface="Arial" panose="020B0604020202020204" pitchFamily="34" charset="0"/>
                <a:ea typeface="Calibri" panose="020F0502020204030204" pitchFamily="34" charset="0"/>
              </a:rPr>
              <a:t> </a:t>
            </a:r>
            <a:r>
              <a:rPr lang="en-GB" sz="1600" b="1" dirty="0">
                <a:effectLst/>
                <a:latin typeface="Arial" panose="020B0604020202020204" pitchFamily="34" charset="0"/>
                <a:ea typeface="Times New Roman" panose="02020603050405020304" pitchFamily="18" charset="0"/>
              </a:rPr>
              <a:t>Major Projects - Incursion summary</a:t>
            </a:r>
            <a:endParaRPr lang="en-GB" sz="1600" b="1" dirty="0">
              <a:effectLst/>
              <a:latin typeface="Calibri" panose="020F0502020204030204" pitchFamily="34" charset="0"/>
              <a:ea typeface="Calibri" panose="020F0502020204030204" pitchFamily="34" charset="0"/>
            </a:endParaRPr>
          </a:p>
          <a:p>
            <a:pPr marL="742950" lvl="1" indent="-285750">
              <a:lnSpc>
                <a:spcPct val="105000"/>
              </a:lnSpc>
              <a:spcAft>
                <a:spcPts val="800"/>
              </a:spcAft>
              <a:buSzPts val="1200"/>
              <a:buFont typeface="Wingdings" panose="05000000000000000000" pitchFamily="2" charset="2"/>
              <a:buChar char=""/>
              <a:tabLst>
                <a:tab pos="914400" algn="l"/>
              </a:tabLst>
            </a:pPr>
            <a:r>
              <a:rPr lang="en-GB" sz="1400" dirty="0">
                <a:solidFill>
                  <a:srgbClr val="000000"/>
                </a:solidFill>
                <a:effectLst/>
                <a:latin typeface="Calibri" panose="020F0502020204030204" pitchFamily="34" charset="0"/>
                <a:ea typeface="Calibri" panose="020F0502020204030204" pitchFamily="34" charset="0"/>
              </a:rPr>
              <a:t>Our Major Projects recorded the following this month - </a:t>
            </a:r>
            <a:br>
              <a:rPr lang="en-GB" sz="1400" dirty="0">
                <a:solidFill>
                  <a:srgbClr val="000000"/>
                </a:solidFill>
                <a:effectLst/>
                <a:latin typeface="Calibri" panose="020F0502020204030204" pitchFamily="34" charset="0"/>
                <a:ea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rPr>
              <a:t>'Driver confused' type incursion was the greatest number recorded with 25 and ranked first. This was followed by 10 instances of 'Seek Benefit' incursions and ranked third is 'Follow-In' with 4 instances. 'Result of accident' incursions is ranked as fourth with 3 instances, 0 [nil] incursions as a 'Breach of Rolling Roadblock (TOS)' have been reported, and finally, 0 [nil] incursions resulting from 'Seek Information' being recorded. There were 139 incursions 'Because of Breakdown' also recorded. </a:t>
            </a:r>
            <a:endParaRPr lang="en-GB" dirty="0"/>
          </a:p>
        </p:txBody>
      </p:sp>
    </p:spTree>
    <p:extLst>
      <p:ext uri="{BB962C8B-B14F-4D97-AF65-F5344CB8AC3E}">
        <p14:creationId xmlns:p14="http://schemas.microsoft.com/office/powerpoint/2010/main" val="18901769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p:txBody>
          <a:bodyPr/>
          <a:lstStyle/>
          <a:p>
            <a:r>
              <a:rPr lang="en-GB" dirty="0"/>
              <a:t>Data From Incursions Working Group</a:t>
            </a: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p:txBody>
          <a:bodyPr>
            <a:normAutofit/>
          </a:bodyPr>
          <a:lstStyle/>
          <a:p>
            <a:pPr marL="0" indent="0">
              <a:buNone/>
            </a:pPr>
            <a:endParaRPr lang="en-GB" sz="11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SzPts val="1200"/>
              <a:buFont typeface="Wingdings" panose="05000000000000000000" pitchFamily="2" charset="2"/>
              <a:buChar char=""/>
              <a:tabLst>
                <a:tab pos="457200" algn="l"/>
              </a:tabLst>
            </a:pPr>
            <a:r>
              <a:rPr lang="en-GB" sz="1600" b="1" dirty="0">
                <a:effectLst/>
                <a:latin typeface="Arial" panose="020B0604020202020204" pitchFamily="34" charset="0"/>
                <a:ea typeface="Times New Roman" panose="02020603050405020304" pitchFamily="18" charset="0"/>
              </a:rPr>
              <a:t>Operations Directorate &amp; DBFO's - Incursion summary</a:t>
            </a:r>
            <a:endParaRPr lang="en-GB" sz="1600" b="1" dirty="0">
              <a:effectLst/>
              <a:latin typeface="Calibri" panose="020F0502020204030204" pitchFamily="34" charset="0"/>
              <a:ea typeface="Calibri" panose="020F0502020204030204" pitchFamily="34" charset="0"/>
            </a:endParaRPr>
          </a:p>
          <a:p>
            <a:pPr marL="742950" lvl="1" indent="-285750">
              <a:lnSpc>
                <a:spcPct val="105000"/>
              </a:lnSpc>
              <a:spcAft>
                <a:spcPts val="800"/>
              </a:spcAft>
              <a:buSzPts val="1200"/>
              <a:buFont typeface="Wingdings" panose="05000000000000000000" pitchFamily="2" charset="2"/>
              <a:buChar char=""/>
              <a:tabLst>
                <a:tab pos="914400" algn="l"/>
              </a:tabLst>
            </a:pPr>
            <a:r>
              <a:rPr lang="en-GB" sz="1400" dirty="0">
                <a:solidFill>
                  <a:srgbClr val="000000"/>
                </a:solidFill>
                <a:effectLst/>
                <a:latin typeface="Calibri" panose="020F0502020204030204" pitchFamily="34" charset="0"/>
                <a:ea typeface="Calibri" panose="020F0502020204030204" pitchFamily="34" charset="0"/>
              </a:rPr>
              <a:t>Our Operations Directorate &amp; DBFO's recorded the following this month - </a:t>
            </a:r>
            <a:br>
              <a:rPr lang="en-GB" sz="1400" dirty="0">
                <a:solidFill>
                  <a:srgbClr val="000000"/>
                </a:solidFill>
                <a:effectLst/>
                <a:latin typeface="Calibri" panose="020F0502020204030204" pitchFamily="34" charset="0"/>
                <a:ea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rPr>
              <a:t>'Seek Benefit' type incursion was the greatest number recorded with 34 and ranked first. This was followed by 7 instances of 'Driver confused' incursions and ranked third is 'Follow-In' with 4 instances. 'Result of accident' incursions is ranked as fourth with 0 instances, 0 [nil] incursions as a 'Breach of Rolling Roadblock (TOS)' have been reported, and finally, 0 [nil] incursions resulting from 'Seek Information' being recorded. There were 14 incursions 'Because of Breakdown' also recorded. </a:t>
            </a:r>
            <a:br>
              <a:rPr lang="en-GB" sz="1400" dirty="0">
                <a:solidFill>
                  <a:srgbClr val="000000"/>
                </a:solidFill>
                <a:effectLst/>
                <a:latin typeface="Calibri" panose="020F0502020204030204" pitchFamily="34" charset="0"/>
                <a:ea typeface="Calibri" panose="020F0502020204030204" pitchFamily="34" charset="0"/>
              </a:rPr>
            </a:br>
            <a:endParaRPr lang="en-GB" sz="14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SzPts val="1200"/>
              <a:buFont typeface="Wingdings" panose="05000000000000000000" pitchFamily="2" charset="2"/>
              <a:buChar char=""/>
              <a:tabLst>
                <a:tab pos="457200" algn="l"/>
              </a:tabLst>
            </a:pPr>
            <a:r>
              <a:rPr lang="en-GB" sz="1600" b="1" dirty="0">
                <a:effectLst/>
                <a:latin typeface="Arial" panose="020B0604020202020204" pitchFamily="34" charset="0"/>
                <a:ea typeface="Calibri" panose="020F0502020204030204" pitchFamily="34" charset="0"/>
              </a:rPr>
              <a:t>Traffic Officer Service - Incursion summary</a:t>
            </a:r>
            <a:endParaRPr lang="en-GB" sz="1600" b="1" dirty="0">
              <a:effectLst/>
              <a:latin typeface="Calibri" panose="020F0502020204030204" pitchFamily="34" charset="0"/>
              <a:ea typeface="Calibri" panose="020F0502020204030204" pitchFamily="34" charset="0"/>
            </a:endParaRPr>
          </a:p>
          <a:p>
            <a:pPr marL="742950" lvl="1" indent="-285750">
              <a:lnSpc>
                <a:spcPct val="105000"/>
              </a:lnSpc>
              <a:spcAft>
                <a:spcPts val="800"/>
              </a:spcAft>
              <a:buSzPts val="1200"/>
              <a:buFont typeface="Wingdings" panose="05000000000000000000" pitchFamily="2" charset="2"/>
              <a:buChar char=""/>
              <a:tabLst>
                <a:tab pos="914400" algn="l"/>
              </a:tabLst>
            </a:pPr>
            <a:r>
              <a:rPr lang="en-GB" sz="1400" dirty="0">
                <a:solidFill>
                  <a:srgbClr val="000000"/>
                </a:solidFill>
                <a:effectLst/>
                <a:latin typeface="Calibri" panose="020F0502020204030204" pitchFamily="34" charset="0"/>
                <a:ea typeface="Calibri" panose="020F0502020204030204" pitchFamily="34" charset="0"/>
              </a:rPr>
              <a:t>Our Traffic Officer Service recorded the following this month - </a:t>
            </a:r>
            <a:br>
              <a:rPr lang="en-GB" sz="1400" dirty="0">
                <a:solidFill>
                  <a:srgbClr val="000000"/>
                </a:solidFill>
                <a:effectLst/>
                <a:latin typeface="Calibri" panose="020F0502020204030204" pitchFamily="34" charset="0"/>
                <a:ea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rPr>
              <a:t>'Breach of Rolling Roadblock (TOS)' type incursion was the greatest number recorded with 18 and ranked first. This was followed by 13 instances of 'Seek Benefit' incursions and ranked third is 'Driver confused' with 4 instances. 'Seek Information' incursions is ranked fourth with 1 instance, 0 [nil] 'Result of accident' incursions being reported, and finally, no [zero] incursions resulting from 'Follow-In' being recorded. No [zero] incursions 'Because of Breakdown' were recorded this month. </a:t>
            </a:r>
            <a:endParaRPr lang="en-GB" dirty="0"/>
          </a:p>
        </p:txBody>
      </p:sp>
    </p:spTree>
    <p:extLst>
      <p:ext uri="{BB962C8B-B14F-4D97-AF65-F5344CB8AC3E}">
        <p14:creationId xmlns:p14="http://schemas.microsoft.com/office/powerpoint/2010/main" val="181908102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p:txBody>
          <a:bodyPr/>
          <a:lstStyle/>
          <a:p>
            <a:r>
              <a:rPr lang="en-GB" dirty="0"/>
              <a:t>Data From Incursions Working Group</a:t>
            </a: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p:txBody>
          <a:bodyPr/>
          <a:lstStyle/>
          <a:p>
            <a:r>
              <a:rPr lang="en-GB" sz="1400" dirty="0">
                <a:effectLst/>
                <a:ea typeface="Calibri" panose="020F0502020204030204" pitchFamily="34" charset="0"/>
              </a:rPr>
              <a:t>Within MP and excluding breakdown type incursions, Driver Confused incursions were the greatest with 9 on MP-0179 - A2 Bean &amp; Ebbsfleet Junction Improvement (Study) project. </a:t>
            </a:r>
          </a:p>
          <a:p>
            <a:r>
              <a:rPr lang="en-GB" sz="1400" dirty="0">
                <a:effectLst/>
                <a:ea typeface="Calibri" panose="020F0502020204030204" pitchFamily="34" charset="0"/>
              </a:rPr>
              <a:t>In Operations and excluding breakdown type incursions, to Seek Benefit type incursions were the greatest on DBFO - M25 (Area 5) and in Area 9. </a:t>
            </a:r>
          </a:p>
          <a:p>
            <a:r>
              <a:rPr lang="en-GB" sz="1400" dirty="0">
                <a:effectLst/>
                <a:ea typeface="Calibri" panose="020F0502020204030204" pitchFamily="34" charset="0"/>
              </a:rPr>
              <a:t>The majority of historical incursions added in August were because of breakdown (27), with 19 ‘Seeking Benefit’ and 2 of ‘Driver Confused’.</a:t>
            </a:r>
          </a:p>
          <a:p>
            <a:pPr>
              <a:lnSpc>
                <a:spcPct val="105000"/>
              </a:lnSpc>
              <a:spcAft>
                <a:spcPts val="800"/>
              </a:spcAft>
            </a:pPr>
            <a:endParaRPr lang="en-GB" sz="1800" dirty="0">
              <a:solidFill>
                <a:schemeClr val="tx1"/>
              </a:solidFill>
              <a:effectLst/>
              <a:latin typeface="Calibri" panose="020F0502020204030204" pitchFamily="34" charset="0"/>
              <a:ea typeface="Calibri" panose="020F0502020204030204" pitchFamily="34" charset="0"/>
            </a:endParaRPr>
          </a:p>
          <a:p>
            <a:pPr marL="0" indent="0">
              <a:lnSpc>
                <a:spcPct val="105000"/>
              </a:lnSpc>
              <a:spcAft>
                <a:spcPts val="800"/>
              </a:spcAft>
              <a:buNone/>
            </a:pPr>
            <a:endParaRPr lang="en-GB" sz="180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9598319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6" name="Rectangle 9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C6D8E30-7B1D-44A5-B4B4-3C4960201C08}"/>
              </a:ext>
            </a:extLst>
          </p:cNvPr>
          <p:cNvPicPr>
            <a:picLocks noChangeAspect="1"/>
          </p:cNvPicPr>
          <p:nvPr/>
        </p:nvPicPr>
        <p:blipFill rotWithShape="1">
          <a:blip r:embed="rId2"/>
          <a:srcRect l="11449"/>
          <a:stretch/>
        </p:blipFill>
        <p:spPr>
          <a:xfrm>
            <a:off x="7405128" y="-167951"/>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a:extLst>
              <a:ext uri="{FF2B5EF4-FFF2-40B4-BE49-F238E27FC236}">
                <a16:creationId xmlns:a16="http://schemas.microsoft.com/office/drawing/2014/main" id="{D0AA3EB4-B750-4157-9C19-A474DBFB5968}"/>
              </a:ext>
            </a:extLst>
          </p:cNvPr>
          <p:cNvPicPr>
            <a:picLocks noChangeAspect="1"/>
          </p:cNvPicPr>
          <p:nvPr/>
        </p:nvPicPr>
        <p:blipFill rotWithShape="1">
          <a:blip r:embed="rId3"/>
          <a:srcRect l="8334"/>
          <a:stretch/>
        </p:blipFill>
        <p:spPr>
          <a:xfrm>
            <a:off x="3200195" y="-167952"/>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68" name="Freeform: Shape 9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9" name="Freeform: Shape 9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a:xfrm>
            <a:off x="448056" y="681038"/>
            <a:ext cx="2804504" cy="1325563"/>
          </a:xfrm>
        </p:spPr>
        <p:txBody>
          <a:bodyPr vert="horz" lIns="91440" tIns="45720" rIns="91440" bIns="45720" rtlCol="0" anchor="ctr">
            <a:normAutofit/>
          </a:bodyPr>
          <a:lstStyle/>
          <a:p>
            <a:pPr defTabSz="914400"/>
            <a:r>
              <a:rPr lang="en-US" sz="2800" kern="1200">
                <a:latin typeface="+mj-lt"/>
                <a:ea typeface="+mj-ea"/>
                <a:cs typeface="+mj-cs"/>
              </a:rPr>
              <a:t>Data From Incursions Working Group</a:t>
            </a:r>
          </a:p>
        </p:txBody>
      </p:sp>
      <p:sp>
        <p:nvSpPr>
          <p:cNvPr id="170" name="Rectangle 9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1" name="Rectangle 10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a:xfrm>
            <a:off x="448056" y="2258171"/>
            <a:ext cx="2804504" cy="3918792"/>
          </a:xfrm>
        </p:spPr>
        <p:txBody>
          <a:bodyPr vert="horz" lIns="91440" tIns="45720" rIns="91440" bIns="45720" rtlCol="0">
            <a:normAutofit/>
          </a:bodyPr>
          <a:lstStyle/>
          <a:p>
            <a:pPr marL="0" indent="0" defTabSz="914400">
              <a:buNone/>
            </a:pPr>
            <a:r>
              <a:rPr lang="en-US" sz="1800" b="1" kern="1200" dirty="0">
                <a:latin typeface="+mn-lt"/>
                <a:ea typeface="+mn-ea"/>
                <a:cs typeface="+mn-cs"/>
              </a:rPr>
              <a:t>All Incursions Heat Map – </a:t>
            </a:r>
            <a:r>
              <a:rPr lang="en-US" sz="1800" b="1" dirty="0">
                <a:latin typeface="+mn-lt"/>
                <a:cs typeface="+mn-cs"/>
              </a:rPr>
              <a:t>Left</a:t>
            </a:r>
            <a:r>
              <a:rPr lang="en-US" sz="1800" b="1" kern="1200" dirty="0">
                <a:latin typeface="+mn-lt"/>
                <a:ea typeface="+mn-ea"/>
                <a:cs typeface="+mn-cs"/>
              </a:rPr>
              <a:t> Picture</a:t>
            </a:r>
            <a:endParaRPr lang="en-US" sz="1800" b="1" dirty="0">
              <a:latin typeface="+mn-lt"/>
              <a:cs typeface="+mn-cs"/>
            </a:endParaRPr>
          </a:p>
          <a:p>
            <a:pPr marL="0" indent="0" defTabSz="914400">
              <a:buNone/>
            </a:pPr>
            <a:r>
              <a:rPr lang="en-US" sz="1800" b="1" dirty="0">
                <a:latin typeface="+mn-lt"/>
                <a:cs typeface="+mn-cs"/>
              </a:rPr>
              <a:t>August</a:t>
            </a:r>
            <a:r>
              <a:rPr lang="en-US" sz="1800" b="1" kern="1200" dirty="0">
                <a:latin typeface="+mn-lt"/>
                <a:ea typeface="+mn-ea"/>
                <a:cs typeface="+mn-cs"/>
              </a:rPr>
              <a:t> 2021 Incursions Heat Map – </a:t>
            </a:r>
            <a:r>
              <a:rPr lang="en-US" sz="1800" b="1" dirty="0">
                <a:latin typeface="+mn-lt"/>
                <a:cs typeface="+mn-cs"/>
              </a:rPr>
              <a:t>Right</a:t>
            </a:r>
            <a:r>
              <a:rPr lang="en-US" sz="1800" b="1" kern="1200" dirty="0">
                <a:latin typeface="+mn-lt"/>
                <a:ea typeface="+mn-ea"/>
                <a:cs typeface="+mn-cs"/>
              </a:rPr>
              <a:t> Picture.</a:t>
            </a:r>
          </a:p>
        </p:txBody>
      </p:sp>
    </p:spTree>
    <p:extLst>
      <p:ext uri="{BB962C8B-B14F-4D97-AF65-F5344CB8AC3E}">
        <p14:creationId xmlns:p14="http://schemas.microsoft.com/office/powerpoint/2010/main" val="31690897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11">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a:xfrm>
            <a:off x="477981" y="1122363"/>
            <a:ext cx="4023360" cy="2270061"/>
          </a:xfrm>
        </p:spPr>
        <p:txBody>
          <a:bodyPr vert="horz" lIns="91440" tIns="45720" rIns="91440" bIns="45720" rtlCol="0" anchor="b">
            <a:normAutofit/>
          </a:bodyPr>
          <a:lstStyle/>
          <a:p>
            <a:pPr defTabSz="914400"/>
            <a:r>
              <a:rPr lang="en-US" sz="4800" dirty="0">
                <a:solidFill>
                  <a:schemeClr val="tx1"/>
                </a:solidFill>
                <a:latin typeface="+mj-lt"/>
                <a:cs typeface="+mj-cs"/>
              </a:rPr>
              <a:t>Data From Incursions Working Group</a:t>
            </a: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a:xfrm>
            <a:off x="477980" y="3806891"/>
            <a:ext cx="4023359" cy="740030"/>
          </a:xfrm>
        </p:spPr>
        <p:txBody>
          <a:bodyPr vert="horz" lIns="91440" tIns="45720" rIns="91440" bIns="45720" rtlCol="0">
            <a:normAutofit/>
          </a:bodyPr>
          <a:lstStyle/>
          <a:p>
            <a:pPr marL="0" indent="0" defTabSz="914400">
              <a:lnSpc>
                <a:spcPct val="90000"/>
              </a:lnSpc>
              <a:buNone/>
            </a:pPr>
            <a:r>
              <a:rPr lang="en-US" sz="2000" b="1" dirty="0">
                <a:solidFill>
                  <a:schemeClr val="tx1"/>
                </a:solidFill>
                <a:latin typeface="+mn-lt"/>
                <a:cs typeface="+mn-cs"/>
              </a:rPr>
              <a:t>Heatmap of all IPV Strikes recorded.</a:t>
            </a:r>
          </a:p>
        </p:txBody>
      </p:sp>
      <p:sp>
        <p:nvSpPr>
          <p:cNvPr id="182"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3" name="Rectangle 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AE954CC0-8B12-4692-9C4A-EBDB3206F54F}"/>
              </a:ext>
            </a:extLst>
          </p:cNvPr>
          <p:cNvPicPr>
            <a:picLocks noChangeAspect="1"/>
          </p:cNvPicPr>
          <p:nvPr/>
        </p:nvPicPr>
        <p:blipFill rotWithShape="1">
          <a:blip r:embed="rId2"/>
          <a:srcRect t="17947" r="1" b="1989"/>
          <a:stretch/>
        </p:blipFill>
        <p:spPr>
          <a:xfrm>
            <a:off x="4979319" y="10"/>
            <a:ext cx="7212681" cy="6857990"/>
          </a:xfrm>
          <a:prstGeom prst="rect">
            <a:avLst/>
          </a:prstGeom>
        </p:spPr>
      </p:pic>
      <p:pic>
        <p:nvPicPr>
          <p:cNvPr id="8" name="Picture 7">
            <a:extLst>
              <a:ext uri="{FF2B5EF4-FFF2-40B4-BE49-F238E27FC236}">
                <a16:creationId xmlns:a16="http://schemas.microsoft.com/office/drawing/2014/main" id="{20603CC9-6AE6-42FA-A051-D8F0045BC8FB}"/>
              </a:ext>
            </a:extLst>
          </p:cNvPr>
          <p:cNvPicPr>
            <a:picLocks noChangeAspect="1"/>
          </p:cNvPicPr>
          <p:nvPr/>
        </p:nvPicPr>
        <p:blipFill>
          <a:blip r:embed="rId3"/>
          <a:stretch>
            <a:fillRect/>
          </a:stretch>
        </p:blipFill>
        <p:spPr>
          <a:xfrm>
            <a:off x="123417" y="269202"/>
            <a:ext cx="2990850" cy="742950"/>
          </a:xfrm>
          <a:prstGeom prst="rect">
            <a:avLst/>
          </a:prstGeom>
        </p:spPr>
      </p:pic>
    </p:spTree>
    <p:extLst>
      <p:ext uri="{BB962C8B-B14F-4D97-AF65-F5344CB8AC3E}">
        <p14:creationId xmlns:p14="http://schemas.microsoft.com/office/powerpoint/2010/main" val="415430599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11">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82EDA-5C70-40EC-99AE-A99D7D55C0DA}"/>
              </a:ext>
            </a:extLst>
          </p:cNvPr>
          <p:cNvSpPr>
            <a:spLocks noGrp="1"/>
          </p:cNvSpPr>
          <p:nvPr>
            <p:ph type="title"/>
          </p:nvPr>
        </p:nvSpPr>
        <p:spPr>
          <a:xfrm>
            <a:off x="477981" y="548753"/>
            <a:ext cx="4023360" cy="2707631"/>
          </a:xfrm>
        </p:spPr>
        <p:txBody>
          <a:bodyPr vert="horz" lIns="91440" tIns="45720" rIns="91440" bIns="45720" rtlCol="0" anchor="b">
            <a:normAutofit/>
          </a:bodyPr>
          <a:lstStyle/>
          <a:p>
            <a:pPr defTabSz="914400"/>
            <a:r>
              <a:rPr lang="en-US" sz="4800" dirty="0">
                <a:solidFill>
                  <a:schemeClr val="tx1"/>
                </a:solidFill>
                <a:latin typeface="+mj-lt"/>
                <a:cs typeface="+mj-cs"/>
              </a:rPr>
              <a:t>Data From Incursions Working Group</a:t>
            </a:r>
          </a:p>
        </p:txBody>
      </p:sp>
      <p:sp>
        <p:nvSpPr>
          <p:cNvPr id="3" name="Content Placeholder 2">
            <a:extLst>
              <a:ext uri="{FF2B5EF4-FFF2-40B4-BE49-F238E27FC236}">
                <a16:creationId xmlns:a16="http://schemas.microsoft.com/office/drawing/2014/main" id="{8FF1720F-E2FD-48BE-8210-764C376312E8}"/>
              </a:ext>
            </a:extLst>
          </p:cNvPr>
          <p:cNvSpPr>
            <a:spLocks noGrp="1"/>
          </p:cNvSpPr>
          <p:nvPr>
            <p:ph idx="1"/>
          </p:nvPr>
        </p:nvSpPr>
        <p:spPr>
          <a:xfrm>
            <a:off x="477980" y="3745164"/>
            <a:ext cx="4023359" cy="2335899"/>
          </a:xfrm>
        </p:spPr>
        <p:txBody>
          <a:bodyPr vert="horz" lIns="91440" tIns="45720" rIns="91440" bIns="45720" rtlCol="0">
            <a:normAutofit/>
          </a:bodyPr>
          <a:lstStyle/>
          <a:p>
            <a:pPr marL="0" indent="0" defTabSz="914400">
              <a:lnSpc>
                <a:spcPct val="90000"/>
              </a:lnSpc>
              <a:buNone/>
            </a:pPr>
            <a:r>
              <a:rPr lang="en-US" sz="2000" b="1" dirty="0">
                <a:solidFill>
                  <a:schemeClr val="tx1"/>
                </a:solidFill>
                <a:latin typeface="+mn-lt"/>
                <a:cs typeface="+mn-cs"/>
              </a:rPr>
              <a:t>Heatmap of Worker Abuse recorded in August 2021</a:t>
            </a:r>
          </a:p>
        </p:txBody>
      </p:sp>
      <p:sp>
        <p:nvSpPr>
          <p:cNvPr id="182"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3" name="Rectangle 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20603CC9-6AE6-42FA-A051-D8F0045BC8FB}"/>
              </a:ext>
            </a:extLst>
          </p:cNvPr>
          <p:cNvPicPr>
            <a:picLocks noChangeAspect="1"/>
          </p:cNvPicPr>
          <p:nvPr/>
        </p:nvPicPr>
        <p:blipFill>
          <a:blip r:embed="rId2"/>
          <a:stretch>
            <a:fillRect/>
          </a:stretch>
        </p:blipFill>
        <p:spPr>
          <a:xfrm>
            <a:off x="110835" y="530465"/>
            <a:ext cx="2990850" cy="742950"/>
          </a:xfrm>
          <a:prstGeom prst="rect">
            <a:avLst/>
          </a:prstGeom>
        </p:spPr>
      </p:pic>
      <p:pic>
        <p:nvPicPr>
          <p:cNvPr id="5" name="Picture 4">
            <a:extLst>
              <a:ext uri="{FF2B5EF4-FFF2-40B4-BE49-F238E27FC236}">
                <a16:creationId xmlns:a16="http://schemas.microsoft.com/office/drawing/2014/main" id="{AB2AA9AA-3F7A-4E33-B4D6-260839709337}"/>
              </a:ext>
            </a:extLst>
          </p:cNvPr>
          <p:cNvPicPr>
            <a:picLocks noChangeAspect="1"/>
          </p:cNvPicPr>
          <p:nvPr/>
        </p:nvPicPr>
        <p:blipFill>
          <a:blip r:embed="rId3"/>
          <a:stretch>
            <a:fillRect/>
          </a:stretch>
        </p:blipFill>
        <p:spPr>
          <a:xfrm>
            <a:off x="5337110" y="0"/>
            <a:ext cx="6854890" cy="6858000"/>
          </a:xfrm>
          <a:prstGeom prst="rect">
            <a:avLst/>
          </a:prstGeom>
        </p:spPr>
      </p:pic>
    </p:spTree>
    <p:extLst>
      <p:ext uri="{BB962C8B-B14F-4D97-AF65-F5344CB8AC3E}">
        <p14:creationId xmlns:p14="http://schemas.microsoft.com/office/powerpoint/2010/main" val="1357866118"/>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E56AEAE5F8ED47B0A9714D2A649856" ma:contentTypeVersion="12" ma:contentTypeDescription="Create a new document." ma:contentTypeScope="" ma:versionID="cf8dd5f6eed3d01149ff4d76d580163f">
  <xsd:schema xmlns:xsd="http://www.w3.org/2001/XMLSchema" xmlns:xs="http://www.w3.org/2001/XMLSchema" xmlns:p="http://schemas.microsoft.com/office/2006/metadata/properties" xmlns:ns3="02af8381-d0fd-4ee6-9afb-ed8bed606b7f" xmlns:ns4="6df83c54-67e6-4c7a-aebf-787bdcf9772a" targetNamespace="http://schemas.microsoft.com/office/2006/metadata/properties" ma:root="true" ma:fieldsID="cb70a346525965045cb52b7ffa593e30" ns3:_="" ns4:_="">
    <xsd:import namespace="02af8381-d0fd-4ee6-9afb-ed8bed606b7f"/>
    <xsd:import namespace="6df83c54-67e6-4c7a-aebf-787bdcf9772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f8381-d0fd-4ee6-9afb-ed8bed60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f83c54-67e6-4c7a-aebf-787bdcf9772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DD717-D659-476C-BF9F-C5580019DC4D}">
  <ds:schemaRefs>
    <ds:schemaRef ds:uri="6df83c54-67e6-4c7a-aebf-787bdcf9772a"/>
    <ds:schemaRef ds:uri="http://purl.org/dc/elements/1.1/"/>
    <ds:schemaRef ds:uri="http://schemas.microsoft.com/office/2006/metadata/properties"/>
    <ds:schemaRef ds:uri="02af8381-d0fd-4ee6-9afb-ed8bed606b7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120EC5D-2655-495F-BFF6-E86759C8D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f8381-d0fd-4ee6-9afb-ed8bed606b7f"/>
    <ds:schemaRef ds:uri="6df83c54-67e6-4c7a-aebf-787bdcf97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4F6FAA-31E7-4FF7-B635-EA8DB2C906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TotalTime>
  <Words>647</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SLC 2018 template</vt:lpstr>
      <vt:lpstr>Data From Incursions Working Group</vt:lpstr>
      <vt:lpstr>Data From Incursions Working Group</vt:lpstr>
      <vt:lpstr>Data From Incursions Working Group</vt:lpstr>
      <vt:lpstr>Data From Incursions Working Group</vt:lpstr>
      <vt:lpstr>Data From Incursions Working Group</vt:lpstr>
      <vt:lpstr>Data From Incursions Working Group</vt:lpstr>
      <vt:lpstr>Data From Incursions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From Incursions Working Group</dc:title>
  <dc:creator>Avery, Dave</dc:creator>
  <cp:lastModifiedBy>Potter, Doug</cp:lastModifiedBy>
  <cp:revision>6</cp:revision>
  <dcterms:created xsi:type="dcterms:W3CDTF">2021-01-14T08:39:08Z</dcterms:created>
  <dcterms:modified xsi:type="dcterms:W3CDTF">2021-09-08T07:36:01Z</dcterms:modified>
</cp:coreProperties>
</file>