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94" r:id="rId5"/>
    <p:sldId id="318" r:id="rId6"/>
    <p:sldId id="295" r:id="rId7"/>
    <p:sldId id="300" r:id="rId8"/>
    <p:sldId id="317" r:id="rId9"/>
    <p:sldId id="298" r:id="rId10"/>
    <p:sldId id="30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B"/>
    <a:srgbClr val="4A4A4A"/>
    <a:srgbClr val="009FD7"/>
    <a:srgbClr val="002E5F"/>
    <a:srgbClr val="CB2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D9C4F5-F423-4A60-943D-32702B833136}" v="1" dt="2022-02-01T16:19:24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045" autoAdjust="0"/>
  </p:normalViewPr>
  <p:slideViewPr>
    <p:cSldViewPr snapToGrid="0" showGuides="1">
      <p:cViewPr varScale="1">
        <p:scale>
          <a:sx n="88" d="100"/>
          <a:sy n="88" d="100"/>
        </p:scale>
        <p:origin x="186" y="66"/>
      </p:cViewPr>
      <p:guideLst>
        <p:guide orient="horz" pos="2160"/>
        <p:guide pos="3840"/>
        <p:guide pos="415"/>
        <p:guide pos="7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92CB-7B22-4B19-8043-C7DC223868F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B73D-144E-4479-B300-F3AE3BB68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5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810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7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714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33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49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8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43EC78-88E8-451A-854F-761A6A1D0151}"/>
              </a:ext>
            </a:extLst>
          </p:cNvPr>
          <p:cNvSpPr/>
          <p:nvPr userDrawn="1"/>
        </p:nvSpPr>
        <p:spPr>
          <a:xfrm>
            <a:off x="4" y="0"/>
            <a:ext cx="9078065" cy="4430812"/>
          </a:xfrm>
          <a:custGeom>
            <a:avLst/>
            <a:gdLst>
              <a:gd name="connsiteX0" fmla="*/ 0 w 9078065"/>
              <a:gd name="connsiteY0" fmla="*/ 0 h 4430812"/>
              <a:gd name="connsiteX1" fmla="*/ 9078065 w 9078065"/>
              <a:gd name="connsiteY1" fmla="*/ 0 h 4430812"/>
              <a:gd name="connsiteX2" fmla="*/ 8614924 w 9078065"/>
              <a:gd name="connsiteY2" fmla="*/ 3393971 h 4430812"/>
              <a:gd name="connsiteX3" fmla="*/ 0 w 9078065"/>
              <a:gd name="connsiteY3" fmla="*/ 4430812 h 4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8065" h="4430812">
                <a:moveTo>
                  <a:pt x="0" y="0"/>
                </a:moveTo>
                <a:lnTo>
                  <a:pt x="9078065" y="0"/>
                </a:lnTo>
                <a:lnTo>
                  <a:pt x="8614924" y="3393971"/>
                </a:lnTo>
                <a:lnTo>
                  <a:pt x="0" y="4430812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         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39166A-4ED9-47E3-A08F-F204B210E7B7}"/>
              </a:ext>
            </a:extLst>
          </p:cNvPr>
          <p:cNvSpPr/>
          <p:nvPr userDrawn="1"/>
        </p:nvSpPr>
        <p:spPr>
          <a:xfrm>
            <a:off x="0" y="-3445"/>
            <a:ext cx="12182984" cy="1633217"/>
          </a:xfrm>
          <a:custGeom>
            <a:avLst/>
            <a:gdLst>
              <a:gd name="connsiteX0" fmla="*/ 0 w 12182984"/>
              <a:gd name="connsiteY0" fmla="*/ 0 h 1633217"/>
              <a:gd name="connsiteX1" fmla="*/ 12182984 w 12182984"/>
              <a:gd name="connsiteY1" fmla="*/ 0 h 1633217"/>
              <a:gd name="connsiteX2" fmla="*/ 12182984 w 12182984"/>
              <a:gd name="connsiteY2" fmla="*/ 851811 h 1633217"/>
              <a:gd name="connsiteX3" fmla="*/ 0 w 12182984"/>
              <a:gd name="connsiteY3" fmla="*/ 1633217 h 16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984" h="1633217">
                <a:moveTo>
                  <a:pt x="0" y="0"/>
                </a:moveTo>
                <a:lnTo>
                  <a:pt x="12182984" y="0"/>
                </a:lnTo>
                <a:lnTo>
                  <a:pt x="12182984" y="851811"/>
                </a:lnTo>
                <a:lnTo>
                  <a:pt x="0" y="163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D73EC22-356F-46D4-8F83-97C16950632C}"/>
              </a:ext>
            </a:extLst>
          </p:cNvPr>
          <p:cNvSpPr/>
          <p:nvPr/>
        </p:nvSpPr>
        <p:spPr>
          <a:xfrm>
            <a:off x="8103039" y="2952212"/>
            <a:ext cx="4086532" cy="3905788"/>
          </a:xfrm>
          <a:custGeom>
            <a:avLst/>
            <a:gdLst>
              <a:gd name="connsiteX0" fmla="*/ 4079474 w 4086532"/>
              <a:gd name="connsiteY0" fmla="*/ 0 h 3905788"/>
              <a:gd name="connsiteX1" fmla="*/ 4086030 w 4086532"/>
              <a:gd name="connsiteY1" fmla="*/ 3694368 h 3905788"/>
              <a:gd name="connsiteX2" fmla="*/ 4086532 w 4086532"/>
              <a:gd name="connsiteY2" fmla="*/ 3905788 h 3905788"/>
              <a:gd name="connsiteX3" fmla="*/ 0 w 4086532"/>
              <a:gd name="connsiteY3" fmla="*/ 3905788 h 3905788"/>
              <a:gd name="connsiteX4" fmla="*/ 510083 w 4086532"/>
              <a:gd name="connsiteY4" fmla="*/ 443323 h 3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532" h="3905788">
                <a:moveTo>
                  <a:pt x="4079474" y="0"/>
                </a:moveTo>
                <a:cubicBezTo>
                  <a:pt x="4083337" y="1242406"/>
                  <a:pt x="4083845" y="2462912"/>
                  <a:pt x="4086030" y="3694368"/>
                </a:cubicBezTo>
                <a:lnTo>
                  <a:pt x="4086532" y="3905788"/>
                </a:lnTo>
                <a:lnTo>
                  <a:pt x="0" y="3905788"/>
                </a:lnTo>
                <a:lnTo>
                  <a:pt x="510083" y="443323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62927" y="2007605"/>
            <a:ext cx="8505915" cy="1876362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       </a:t>
            </a:r>
            <a:br>
              <a:rPr lang="en-US" dirty="0"/>
            </a:br>
            <a:r>
              <a:rPr lang="en-US" dirty="0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2927" y="4622539"/>
            <a:ext cx="8505915" cy="139555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You can add sub-header</a:t>
            </a:r>
          </a:p>
          <a:p>
            <a:r>
              <a:rPr lang="en-US" dirty="0"/>
              <a:t>information here.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4F8153-4C69-4DE2-80DA-9CA1D58862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15448" r="7590" b="15448"/>
          <a:stretch/>
        </p:blipFill>
        <p:spPr>
          <a:xfrm>
            <a:off x="319318" y="367292"/>
            <a:ext cx="2677791" cy="924208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62929" y="6018096"/>
            <a:ext cx="85151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11th 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213917"/>
      </p:ext>
    </p:extLst>
  </p:cSld>
  <p:clrMapOvr>
    <a:masterClrMapping/>
  </p:clrMapOvr>
  <p:transition spd="slow"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5928524"/>
      </p:ext>
    </p:extLst>
  </p:cSld>
  <p:clrMapOvr>
    <a:masterClrMapping/>
  </p:clrMapOvr>
  <p:transition spd="slow" advClick="0" advTm="2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4912958"/>
      </p:ext>
    </p:extLst>
  </p:cSld>
  <p:clrMapOvr>
    <a:masterClrMapping/>
  </p:clrMapOvr>
  <p:transition spd="slow" advClick="0" advTm="2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20311"/>
      </p:ext>
    </p:extLst>
  </p:cSld>
  <p:clrMapOvr>
    <a:masterClrMapping/>
  </p:clrMapOvr>
  <p:transition spd="slow" advClick="0" advTm="2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364338"/>
      </p:ext>
    </p:extLst>
  </p:cSld>
  <p:clrMapOvr>
    <a:masterClrMapping/>
  </p:clrMapOvr>
  <p:transition spd="slow" advClick="0" advTm="2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2DFCE-F0CD-4680-825B-E531E78843D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59" y="5805916"/>
            <a:ext cx="2294438" cy="9720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122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6" r:id="rId3"/>
    <p:sldLayoutId id="2147483678" r:id="rId4"/>
    <p:sldLayoutId id="2147483679" r:id="rId5"/>
  </p:sldLayoutIdLst>
  <p:transition spd="slow" advClick="0" advTm="2000">
    <p:wipe dir="r"/>
  </p:transition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47" userDrawn="1">
          <p15:clr>
            <a:srgbClr val="F26B43"/>
          </p15:clr>
        </p15:guide>
        <p15:guide id="7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www.highwaycodeuk.co.uk/uploads/3/2/9/2/3292309/the_official_highway_code_-_14-09-202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highways.co.uk/road-safety/driving-on-motorways/#bit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7" y="2007605"/>
            <a:ext cx="9403194" cy="1876362"/>
          </a:xfrm>
        </p:spPr>
        <p:txBody>
          <a:bodyPr/>
          <a:lstStyle/>
          <a:p>
            <a:r>
              <a:rPr lang="en-GB" sz="3600" dirty="0"/>
              <a:t>Principal Designer Working Group</a:t>
            </a:r>
            <a:br>
              <a:rPr lang="en-GB" sz="3600" dirty="0"/>
            </a:br>
            <a:r>
              <a:rPr lang="en-GB" sz="2400" dirty="0"/>
              <a:t>Event No 25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983" y="4622539"/>
            <a:ext cx="11536018" cy="1395557"/>
          </a:xfrm>
        </p:spPr>
        <p:txBody>
          <a:bodyPr/>
          <a:lstStyle/>
          <a:p>
            <a:r>
              <a:rPr lang="en-GB" sz="3600" dirty="0"/>
              <a:t>Health, Safety &amp; Wellbeing Moment</a:t>
            </a:r>
          </a:p>
          <a:p>
            <a:r>
              <a:rPr lang="en-GB" sz="3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Mark Lamport, Arcadis</a:t>
            </a:r>
            <a:endParaRPr lang="en-GB" sz="3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983" y="6018096"/>
            <a:ext cx="8422086" cy="365125"/>
          </a:xfrm>
        </p:spPr>
        <p:txBody>
          <a:bodyPr/>
          <a:lstStyle/>
          <a:p>
            <a:r>
              <a:rPr lang="en-GB" dirty="0"/>
              <a:t>27</a:t>
            </a:r>
            <a:r>
              <a:rPr lang="en-GB" baseline="30000" dirty="0"/>
              <a:t>th</a:t>
            </a:r>
            <a:r>
              <a:rPr lang="en-GB" dirty="0"/>
              <a:t> January 2022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95842"/>
      </p:ext>
    </p:extLst>
  </p:cSld>
  <p:clrMapOvr>
    <a:masterClrMapping/>
  </p:clrMapOvr>
  <p:transition spd="slow" advClick="0" advTm="6418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1"/>
            <a:ext cx="11629073" cy="43100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bg1"/>
              </a:buClr>
            </a:pPr>
            <a:endParaRPr lang="en-GB" sz="3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D5954B-9CCB-4046-AF14-941A621FA5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9913" y="1052459"/>
            <a:ext cx="487680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71594"/>
      </p:ext>
    </p:extLst>
  </p:cSld>
  <p:clrMapOvr>
    <a:masterClrMapping/>
  </p:clrMapOvr>
  <p:transition spd="slow" advClick="0" advTm="6418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9403194" cy="3125151"/>
          </a:xfrm>
        </p:spPr>
        <p:txBody>
          <a:bodyPr>
            <a:normAutofit/>
          </a:bodyPr>
          <a:lstStyle/>
          <a:p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1"/>
            <a:ext cx="11629073" cy="373209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C4277-81C9-4174-85B9-FAEBC42FA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7631" y="1457325"/>
            <a:ext cx="4546890" cy="522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86332"/>
      </p:ext>
    </p:extLst>
  </p:cSld>
  <p:clrMapOvr>
    <a:masterClrMapping/>
  </p:clrMapOvr>
  <p:transition spd="slow" advClick="0" advTm="6418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0"/>
            <a:ext cx="11629073" cy="4419599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AA survey between 8/1/2022 &amp; 18/1/2022 involved more than 13,700 drivers: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</a:rPr>
              <a:t>33% were unaware that the Highway Code is being changed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4% had no intention of looking at the details</a:t>
            </a:r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397298305"/>
      </p:ext>
    </p:extLst>
  </p:cSld>
  <p:clrMapOvr>
    <a:masterClrMapping/>
  </p:clrMapOvr>
  <p:transition spd="slow" advClick="0" advTm="6418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0"/>
            <a:ext cx="11629073" cy="4419599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Current version of the Highways Code was issued on 14/9/2021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a typeface="Calibri" panose="020F0502020204030204" pitchFamily="34" charset="0"/>
              </a:rPr>
              <a:t>212 pages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a typeface="Calibri" panose="020F0502020204030204" pitchFamily="34" charset="0"/>
              </a:rPr>
              <a:t>Free download from: </a:t>
            </a:r>
            <a:r>
              <a:rPr lang="en-GB" sz="1400" dirty="0">
                <a:hlinkClick r:id="rId4"/>
              </a:rPr>
              <a:t>https://www.highwaycodeuk.co.uk/uploads/3/2/9/2/3292309/the_official_highway_code_-_14-09-2021.pdf</a:t>
            </a:r>
            <a:endParaRPr lang="en-GB" sz="14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a typeface="Calibri" panose="020F0502020204030204" pitchFamily="34" charset="0"/>
              </a:rPr>
              <a:t>Updated Rule 258 covers “Red X”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a typeface="Calibri" panose="020F0502020204030204" pitchFamily="34" charset="0"/>
              </a:rPr>
              <a:t>Rules updated to cover Smart Motorways - 270 Emergency Areas (EAs), 275 Places of Relative Safety (PRS)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>
              <a:ea typeface="Calibri" panose="020F0502020204030204" pitchFamily="34" charset="0"/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Due to be further updated at end of January 2022 (pending parliamentary approval to introduce a “risk-based hierarchy of road users”)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“a significant departure from what’s gone before” (quote from RAC Head of Roads Policy, Nicholas </a:t>
            </a:r>
            <a:r>
              <a:rPr lang="en-GB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Lyes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>
              <a:ea typeface="Calibri" panose="020F0502020204030204" pitchFamily="34" charset="0"/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3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55D708-21CE-4E05-AFA2-BA3C8933A9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004" y="5792856"/>
            <a:ext cx="32766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33586"/>
      </p:ext>
    </p:extLst>
  </p:cSld>
  <p:clrMapOvr>
    <a:masterClrMapping/>
  </p:clrMapOvr>
  <p:transition spd="slow" advClick="0" advTm="6418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1"/>
            <a:ext cx="11629073" cy="43100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bg1"/>
              </a:buClr>
            </a:pPr>
            <a:endParaRPr lang="en-GB" sz="3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3FCAD8-2D8B-4620-8189-0D88D7DBD2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0626" y="1504084"/>
            <a:ext cx="6016071" cy="496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645829"/>
      </p:ext>
    </p:extLst>
  </p:cSld>
  <p:clrMapOvr>
    <a:masterClrMapping/>
  </p:clrMapOvr>
  <p:transition spd="slow" advClick="0" advTm="6418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National Highways – Driving on Motorways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>
                <a:hlinkClick r:id="rId3"/>
              </a:rPr>
              <a:t>https://nationalhighways.co.uk/road-safety/driving-on-motorways/#bite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Contains short videos on:</a:t>
            </a:r>
            <a:br>
              <a:rPr lang="en-GB" sz="2800" dirty="0"/>
            </a:br>
            <a: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  <a:t>How do smart motorways work?</a:t>
            </a:r>
            <a:b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</a:br>
            <a: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  <a:t>Do you know what to do when you see a red X?</a:t>
            </a:r>
            <a:b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</a:br>
            <a: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  <a:t>What do the traffic signs and signals mean?</a:t>
            </a:r>
            <a:b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</a:br>
            <a: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  <a:t>What if you break down on a motorway?</a:t>
            </a:r>
            <a:b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</a:br>
            <a: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  <a:t>What if you break down in a 'live' lane?</a:t>
            </a:r>
            <a:br>
              <a:rPr lang="en-US" sz="2700" b="1" i="0" dirty="0">
                <a:solidFill>
                  <a:srgbClr val="011E41"/>
                </a:solidFill>
                <a:effectLst/>
                <a:latin typeface="Proxima-nova"/>
              </a:rPr>
            </a:br>
            <a:br>
              <a:rPr lang="en-GB" sz="4000" dirty="0"/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3244765"/>
            <a:ext cx="11629073" cy="4645839"/>
          </a:xfrm>
        </p:spPr>
        <p:txBody>
          <a:bodyPr>
            <a:normAutofit/>
          </a:bodyPr>
          <a:lstStyle/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US" sz="2000" b="1" dirty="0">
              <a:solidFill>
                <a:srgbClr val="011E41"/>
              </a:solidFill>
              <a:latin typeface="Proxima-nova"/>
            </a:endParaRPr>
          </a:p>
          <a:p>
            <a:endParaRPr lang="en-US" sz="2000" b="1" i="0" dirty="0">
              <a:solidFill>
                <a:srgbClr val="011E41"/>
              </a:solidFill>
              <a:effectLst/>
              <a:latin typeface="Proxima-nova"/>
            </a:endParaRPr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301416226"/>
      </p:ext>
    </p:extLst>
  </p:cSld>
  <p:clrMapOvr>
    <a:masterClrMapping/>
  </p:clrMapOvr>
  <p:transition spd="slow" advClick="0" advTm="6418">
    <p:wipe dir="r"/>
  </p:transition>
</p:sld>
</file>

<file path=ppt/theme/theme1.xml><?xml version="1.0" encoding="utf-8"?>
<a:theme xmlns:a="http://schemas.openxmlformats.org/drawingml/2006/main" name="SLC 2018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56AEAE5F8ED47B0A9714D2A649856" ma:contentTypeVersion="12" ma:contentTypeDescription="Create a new document." ma:contentTypeScope="" ma:versionID="cf8dd5f6eed3d01149ff4d76d580163f">
  <xsd:schema xmlns:xsd="http://www.w3.org/2001/XMLSchema" xmlns:xs="http://www.w3.org/2001/XMLSchema" xmlns:p="http://schemas.microsoft.com/office/2006/metadata/properties" xmlns:ns3="02af8381-d0fd-4ee6-9afb-ed8bed606b7f" xmlns:ns4="6df83c54-67e6-4c7a-aebf-787bdcf9772a" targetNamespace="http://schemas.microsoft.com/office/2006/metadata/properties" ma:root="true" ma:fieldsID="cb70a346525965045cb52b7ffa593e30" ns3:_="" ns4:_="">
    <xsd:import namespace="02af8381-d0fd-4ee6-9afb-ed8bed606b7f"/>
    <xsd:import namespace="6df83c54-67e6-4c7a-aebf-787bdcf977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f8381-d0fd-4ee6-9afb-ed8bed606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83c54-67e6-4c7a-aebf-787bdcf97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6DD717-D659-476C-BF9F-C5580019DC4D}">
  <ds:schemaRefs>
    <ds:schemaRef ds:uri="http://schemas.microsoft.com/office/2006/metadata/properties"/>
    <ds:schemaRef ds:uri="02af8381-d0fd-4ee6-9afb-ed8bed606b7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df83c54-67e6-4c7a-aebf-787bdcf9772a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4F6FAA-31E7-4FF7-B635-EA8DB2C906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20EC5D-2655-495F-BFF6-E86759C8D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f8381-d0fd-4ee6-9afb-ed8bed606b7f"/>
    <ds:schemaRef ds:uri="6df83c54-67e6-4c7a-aebf-787bdcf97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278</Words>
  <Application>Microsoft Office PowerPoint</Application>
  <PresentationFormat>Widescreen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Proxima-nova</vt:lpstr>
      <vt:lpstr>Wingdings</vt:lpstr>
      <vt:lpstr>SLC 2018 template</vt:lpstr>
      <vt:lpstr>Principal Designer Working Group Event No 25 </vt:lpstr>
      <vt:lpstr> </vt:lpstr>
      <vt:lpstr>PowerPoint Presentation</vt:lpstr>
      <vt:lpstr> </vt:lpstr>
      <vt:lpstr> </vt:lpstr>
      <vt:lpstr> </vt:lpstr>
      <vt:lpstr>National Highways – Driving on Motorways  https://nationalhighways.co.uk/road-safety/driving-on-motorways/#bite  Contains short videos on: How do smart motorways work? Do you know what to do when you see a red X? What do the traffic signs and signals mean? What if you break down on a motorway? What if you break down in a 'live' lane?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 Working Group Event No 18</dc:title>
  <dc:creator>Avery, Dave</dc:creator>
  <cp:lastModifiedBy>Potter, Doug</cp:lastModifiedBy>
  <cp:revision>55</cp:revision>
  <dcterms:created xsi:type="dcterms:W3CDTF">2020-11-09T10:49:37Z</dcterms:created>
  <dcterms:modified xsi:type="dcterms:W3CDTF">2022-02-01T16:19:31Z</dcterms:modified>
</cp:coreProperties>
</file>