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  <p:sldMasterId id="2147483759" r:id="rId5"/>
    <p:sldMasterId id="2147483779" r:id="rId6"/>
    <p:sldMasterId id="2147483795" r:id="rId7"/>
  </p:sldMasterIdLst>
  <p:notesMasterIdLst>
    <p:notesMasterId r:id="rId16"/>
  </p:notesMasterIdLst>
  <p:handoutMasterIdLst>
    <p:handoutMasterId r:id="rId17"/>
  </p:handoutMasterIdLst>
  <p:sldIdLst>
    <p:sldId id="326" r:id="rId8"/>
    <p:sldId id="330" r:id="rId9"/>
    <p:sldId id="332" r:id="rId10"/>
    <p:sldId id="331" r:id="rId11"/>
    <p:sldId id="308" r:id="rId12"/>
    <p:sldId id="333" r:id="rId13"/>
    <p:sldId id="334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0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Haggerty" initials="KH" lastIdx="38" clrIdx="0"/>
  <p:cmAuthor id="2" name="Rachel Stevens" initials="RS" lastIdx="2" clrIdx="1">
    <p:extLst/>
  </p:cmAuthor>
  <p:cmAuthor id="3" name="Rachel Stevens" initials="RS [2]" lastIdx="1" clrIdx="2">
    <p:extLst/>
  </p:cmAuthor>
  <p:cmAuthor id="4" name="Rachel Stevens" initials="RS [3]" lastIdx="1" clrIdx="3">
    <p:extLst/>
  </p:cmAuthor>
  <p:cmAuthor id="5" name="Rachel Stevens" initials="RS [4]" lastIdx="1" clrIdx="4">
    <p:extLst/>
  </p:cmAuthor>
  <p:cmAuthor id="6" name="Rachel Stevens" initials="RS [5]" lastIdx="1" clrIdx="5">
    <p:extLst/>
  </p:cmAuthor>
  <p:cmAuthor id="7" name="Rachel Stevens" initials="RS [6]" lastIdx="1" clrIdx="6">
    <p:extLst/>
  </p:cmAuthor>
  <p:cmAuthor id="8" name="Rachel Stevens" initials="RS [7]" lastIdx="1" clrIdx="7">
    <p:extLst/>
  </p:cmAuthor>
  <p:cmAuthor id="9" name="Rachel Stevens" initials="RS [8]" lastIdx="1" clrIdx="8">
    <p:extLst/>
  </p:cmAuthor>
  <p:cmAuthor id="10" name="Rachel Stevens" initials="RS [9]" lastIdx="1" clrIdx="9">
    <p:extLst/>
  </p:cmAuthor>
  <p:cmAuthor id="11" name="Rachel Stevens" initials="RS [10]" lastIdx="1" clrIdx="10">
    <p:extLst/>
  </p:cmAuthor>
  <p:cmAuthor id="12" name="Rachel Stevens" initials="RS [11]" lastIdx="1" clrIdx="11">
    <p:extLst/>
  </p:cmAuthor>
  <p:cmAuthor id="13" name="Rachel Stevens" initials="RS [12]" lastIdx="1" clrIdx="12">
    <p:extLst/>
  </p:cmAuthor>
  <p:cmAuthor id="14" name="Rachel Stevens" initials="RS [13]" lastIdx="1" clrIdx="13">
    <p:extLst/>
  </p:cmAuthor>
  <p:cmAuthor id="15" name="Rachel Stevens" initials="RS [14]" lastIdx="1" clrIdx="14">
    <p:extLst/>
  </p:cmAuthor>
  <p:cmAuthor id="16" name="Rachel Stevens" initials="RS [15]" lastIdx="1" clrIdx="15">
    <p:extLst/>
  </p:cmAuthor>
  <p:cmAuthor id="17" name="Rachel Stevens" initials="RS [16]" lastIdx="1" clrIdx="1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F13"/>
    <a:srgbClr val="00A9E4"/>
    <a:srgbClr val="C3D200"/>
    <a:srgbClr val="F8DA40"/>
    <a:srgbClr val="55575A"/>
    <a:srgbClr val="0DA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076" autoAdjust="0"/>
  </p:normalViewPr>
  <p:slideViewPr>
    <p:cSldViewPr snapToGrid="0" snapToObjects="1"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  <p:guide pos="340"/>
        <p:guide pos="5420"/>
        <p:guide orient="horz" pos="640"/>
        <p:guide orient="horz" pos="3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C1AE-E104-4D3A-907F-567DB33B88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8360" y="207157"/>
            <a:ext cx="2560320" cy="27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F254-2EC7-45F9-BD30-BE0E7C158C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46" y="172437"/>
            <a:ext cx="2560320" cy="2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ange"/>
          <p:cNvSpPr/>
          <p:nvPr userDrawn="1"/>
        </p:nvSpPr>
        <p:spPr>
          <a:xfrm>
            <a:off x="-9144" y="1792224"/>
            <a:ext cx="9153144" cy="5065776"/>
          </a:xfrm>
          <a:prstGeom prst="rect">
            <a:avLst/>
          </a:pr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41231" y="2279809"/>
            <a:ext cx="8057464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541231" y="2967831"/>
            <a:ext cx="6609664" cy="5095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541231" y="4017168"/>
            <a:ext cx="5565775" cy="523875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7" name="Diagonal Line 2"/>
          <p:cNvCxnSpPr/>
          <p:nvPr userDrawn="1"/>
        </p:nvCxnSpPr>
        <p:spPr>
          <a:xfrm flipH="1">
            <a:off x="5095875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>
          <a:xfrm flipH="1">
            <a:off x="6794500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Horizontal Line"/>
          <p:cNvCxnSpPr/>
          <p:nvPr userDrawn="1"/>
        </p:nvCxnSpPr>
        <p:spPr>
          <a:xfrm flipH="1">
            <a:off x="1" y="6015323"/>
            <a:ext cx="9153143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4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2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1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536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3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97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3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57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0" y="1800000"/>
            <a:ext cx="9153525" cy="39852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Foldover Box"/>
          <p:cNvSpPr/>
          <p:nvPr userDrawn="1"/>
        </p:nvSpPr>
        <p:spPr>
          <a:xfrm>
            <a:off x="539749" y="2070000"/>
            <a:ext cx="8064000" cy="1618488"/>
          </a:xfrm>
          <a:custGeom>
            <a:avLst/>
            <a:gdLst>
              <a:gd name="connsiteX0" fmla="*/ 288000 w 8064000"/>
              <a:gd name="connsiteY0" fmla="*/ 0 h 1618488"/>
              <a:gd name="connsiteX1" fmla="*/ 8064000 w 8064000"/>
              <a:gd name="connsiteY1" fmla="*/ 0 h 1618488"/>
              <a:gd name="connsiteX2" fmla="*/ 8064000 w 8064000"/>
              <a:gd name="connsiteY2" fmla="*/ 1618488 h 1618488"/>
              <a:gd name="connsiteX3" fmla="*/ 0 w 8064000"/>
              <a:gd name="connsiteY3" fmla="*/ 1618488 h 1618488"/>
              <a:gd name="connsiteX4" fmla="*/ 0 w 8064000"/>
              <a:gd name="connsiteY4" fmla="*/ 282231 h 161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1618488">
                <a:moveTo>
                  <a:pt x="288000" y="0"/>
                </a:moveTo>
                <a:lnTo>
                  <a:pt x="8064000" y="0"/>
                </a:lnTo>
                <a:lnTo>
                  <a:pt x="8064000" y="1618488"/>
                </a:lnTo>
                <a:lnTo>
                  <a:pt x="0" y="1618488"/>
                </a:lnTo>
                <a:lnTo>
                  <a:pt x="0" y="282231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oldover Corner"/>
          <p:cNvSpPr/>
          <p:nvPr userDrawn="1"/>
        </p:nvSpPr>
        <p:spPr>
          <a:xfrm>
            <a:off x="539749" y="2070000"/>
            <a:ext cx="288000" cy="282231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864000" y="2341721"/>
            <a:ext cx="7150735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64000" y="2967831"/>
            <a:ext cx="7150735" cy="509587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13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50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6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9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9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376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843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194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1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9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04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48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546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41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41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904517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904516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70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053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9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3986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9386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7708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38524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9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067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370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82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0"/>
            <a:ext cx="3888000" cy="4401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018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68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18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45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89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14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32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895725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89572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82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3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4"/>
            <a:ext cx="2520000" cy="2916875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17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0469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5869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433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29732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11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0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649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8785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75" r:id="rId8"/>
    <p:sldLayoutId id="2147483758" r:id="rId9"/>
    <p:sldLayoutId id="2147483753" r:id="rId10"/>
    <p:sldLayoutId id="2147483754" r:id="rId11"/>
    <p:sldLayoutId id="2147483752" r:id="rId12"/>
    <p:sldLayoutId id="2147483755" r:id="rId13"/>
    <p:sldLayoutId id="2147483756" r:id="rId14"/>
    <p:sldLayoutId id="2147483757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2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39477" y="2117914"/>
            <a:ext cx="8064000" cy="4005024"/>
          </a:xfrm>
        </p:spPr>
        <p:txBody>
          <a:bodyPr/>
          <a:lstStyle/>
          <a:p>
            <a:r>
              <a:rPr lang="en-GB" dirty="0"/>
              <a:t>10 Question Test to Safe by Design </a:t>
            </a:r>
          </a:p>
          <a:p>
            <a:r>
              <a:rPr lang="en-GB" dirty="0"/>
              <a:t>1/ Do I know how it will/can be assembled?  Satisfactory?</a:t>
            </a:r>
          </a:p>
          <a:p>
            <a:r>
              <a:rPr lang="en-GB" dirty="0"/>
              <a:t>2/ How will it behave during construction?</a:t>
            </a:r>
          </a:p>
          <a:p>
            <a:r>
              <a:rPr lang="en-GB" dirty="0"/>
              <a:t>3/ What impact does the construction sequence have on my design?</a:t>
            </a:r>
          </a:p>
          <a:p>
            <a:r>
              <a:rPr lang="en-GB" dirty="0"/>
              <a:t>4/ Have I assumed a construction method in my design?</a:t>
            </a:r>
          </a:p>
          <a:p>
            <a:r>
              <a:rPr lang="en-GB" dirty="0"/>
              <a:t>5/ What plant would be needed and how do materials get to site and into the works?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39477" y="1638000"/>
            <a:ext cx="8064000" cy="4005024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6/ Is anything in my design very sensitive to construction tolerances?</a:t>
            </a:r>
          </a:p>
          <a:p>
            <a:r>
              <a:rPr lang="en-GB" dirty="0"/>
              <a:t>7/ Have my </a:t>
            </a:r>
            <a:r>
              <a:rPr lang="en-GB" i="1" dirty="0"/>
              <a:t>important</a:t>
            </a:r>
            <a:r>
              <a:rPr lang="en-GB" dirty="0"/>
              <a:t> assumptions been communicated?</a:t>
            </a:r>
          </a:p>
          <a:p>
            <a:r>
              <a:rPr lang="en-GB" dirty="0"/>
              <a:t>8/ What might go wrong and how could I de-risk it?</a:t>
            </a:r>
          </a:p>
          <a:p>
            <a:r>
              <a:rPr lang="en-GB" dirty="0"/>
              <a:t>9/ Is there a simpler way to do this?</a:t>
            </a:r>
          </a:p>
          <a:p>
            <a:r>
              <a:rPr lang="en-GB" dirty="0"/>
              <a:t>10/ What does the Project Technical Reviewer think?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32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(3)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35ADD7C-0061-4C08-BFE1-57359CD49B43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1946612" y="1561544"/>
            <a:ext cx="5024072" cy="491467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51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(4)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1A3E6BC4-18BD-4415-BBC0-A11D708ED17B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2768377" y="1561543"/>
            <a:ext cx="3607246" cy="463686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10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 Health &amp; Safety File Workshop Feedback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Workshop convened by Philippa Lea (Corporate Quality Manager for SMP) and Tom Merry (SMP H&amp;S Lead), held in Birmingham on 17/4/2018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Representation by SMP, RIP, CIP, AIG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does good look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Quality and the H&amp;S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do we get there?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3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 Health &amp; Safety File Workshop Feedback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Presentation of work done by PDWG – recommendations agreed</a:t>
            </a:r>
          </a:p>
          <a:p>
            <a:r>
              <a:rPr lang="en-GB" sz="1900" dirty="0"/>
              <a:t>Points agreed at the workshop were: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H&amp;S file content needs to be decoupled from other Handover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Information in the PCF needs to be aligned to support any change – may be a requirement to split into two PCF products. New quality criteria to be developed to support requirements for fit for purpose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The five recommendations of the Principal Designer Working Group were a sensible starting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Working towards adoption of Part A of the Lower Thames Crossing proposal would be a realistic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7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 Health &amp; Safety File Workshop Feedback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Questions around the role of the Principal Designer/Principal Contractor in delivering H&amp;S file need to be bottomed out – also linked to procurement, contracts and target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Management of maintainers – there is a requirement to better hold maintainers to account and prevent rework of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Once rolled our across Major Projects, Business Collaborator could be used for storage of the H&amp;S file (at least during development) but specific consideration to be given to RIP and Local Authority needs of the H&amp;S file – often there is a tie-in to the Local Authority network on RIP schemes.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1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PD Additional Duties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Initial version for M4 Jn 3 – 12 SMP presented at PDWG on 20/12/2017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Revised version incorporating comments from Nick Balsdon and Ian McMillan submitted in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May be time-limited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6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rcadis Master w Kicker">
  <a:themeElements>
    <a:clrScheme name="Arcadis Brand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1EB697B9-DD3D-45E9-8A85-687D60ADBB5B}"/>
    </a:ext>
  </a:extLst>
</a:theme>
</file>

<file path=ppt/theme/theme2.xml><?xml version="1.0" encoding="utf-8"?>
<a:theme xmlns:a="http://schemas.openxmlformats.org/drawingml/2006/main" name="NO LOGO Arcadis Master w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0FB80E75-4EA7-4B23-927C-37C7511D630B}"/>
    </a:ext>
  </a:extLst>
</a:theme>
</file>

<file path=ppt/theme/theme3.xml><?xml version="1.0" encoding="utf-8"?>
<a:theme xmlns:a="http://schemas.openxmlformats.org/drawingml/2006/main" name="Arcadis Logo without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762E745F-79E5-4BAD-84A1-594CD65F0831}"/>
    </a:ext>
  </a:extLst>
</a:theme>
</file>

<file path=ppt/theme/theme4.xml><?xml version="1.0" encoding="utf-8"?>
<a:theme xmlns:a="http://schemas.openxmlformats.org/drawingml/2006/main" name="NO LOGO without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B1BC9C0D-8C0D-4C9A-BC9E-2D906BF54BFC}"/>
    </a:ext>
  </a:extLst>
</a:theme>
</file>

<file path=ppt/theme/theme5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4D38A29B00544AC93BA7B983D14DC" ma:contentTypeVersion="0" ma:contentTypeDescription="Create a new document." ma:contentTypeScope="" ma:versionID="d94d1e65aa163ae4c37d7e757d04a8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4B532-0017-4C7C-BFF8-FF9459B33F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28718-4BCD-4DF8-9F24-5F2DD261D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A26A4F-F5AF-48CE-B804-2330B744A85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Style Template UK</Template>
  <TotalTime>1234</TotalTime>
  <Words>510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Arcadis Master w Kicker</vt:lpstr>
      <vt:lpstr>NO LOGO Arcadis Master w Kicker</vt:lpstr>
      <vt:lpstr>Arcadis Logo without Kicker</vt:lpstr>
      <vt:lpstr>NO LOGO without Kicker</vt:lpstr>
      <vt:lpstr>Highways England CDM Audit Process (1)</vt:lpstr>
      <vt:lpstr>Highways England CDM Audit Process (2)</vt:lpstr>
      <vt:lpstr>Highways England CDM Audit Process (3)</vt:lpstr>
      <vt:lpstr>Highways England CDM Audit Process (4)</vt:lpstr>
      <vt:lpstr>HE Health &amp; Safety File Workshop Feedback (1)</vt:lpstr>
      <vt:lpstr>HE Health &amp; Safety File Workshop Feedback (2)</vt:lpstr>
      <vt:lpstr>HE Health &amp; Safety File Workshop Feedback (3)</vt:lpstr>
      <vt:lpstr>Highways England PD Additional Duties</vt:lpstr>
    </vt:vector>
  </TitlesOfParts>
  <Company>Arcadis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Layout Tips</dc:title>
  <dc:creator>Mark Lamport</dc:creator>
  <cp:keywords>Arcadis</cp:keywords>
  <cp:lastModifiedBy>Potter, Doug</cp:lastModifiedBy>
  <cp:revision>136</cp:revision>
  <dcterms:created xsi:type="dcterms:W3CDTF">2017-03-28T21:09:58Z</dcterms:created>
  <dcterms:modified xsi:type="dcterms:W3CDTF">2018-05-18T07:41:31Z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0x010100A104D38A29B00544AC93BA7B983D14DC</vt:lpwstr>
  </property>
</Properties>
</file>