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3"/>
  </p:sldMasterIdLst>
  <p:notesMasterIdLst>
    <p:notesMasterId r:id="rId36"/>
  </p:notesMasterIdLst>
  <p:sldIdLst>
    <p:sldId id="257" r:id="rId4"/>
    <p:sldId id="550" r:id="rId5"/>
    <p:sldId id="557" r:id="rId6"/>
    <p:sldId id="412" r:id="rId7"/>
    <p:sldId id="428" r:id="rId8"/>
    <p:sldId id="430" r:id="rId9"/>
    <p:sldId id="431" r:id="rId10"/>
    <p:sldId id="417" r:id="rId11"/>
    <p:sldId id="418" r:id="rId12"/>
    <p:sldId id="451" r:id="rId13"/>
    <p:sldId id="433" r:id="rId14"/>
    <p:sldId id="435" r:id="rId15"/>
    <p:sldId id="424" r:id="rId16"/>
    <p:sldId id="558" r:id="rId17"/>
    <p:sldId id="489" r:id="rId18"/>
    <p:sldId id="447" r:id="rId19"/>
    <p:sldId id="441" r:id="rId20"/>
    <p:sldId id="444" r:id="rId21"/>
    <p:sldId id="496" r:id="rId22"/>
    <p:sldId id="493" r:id="rId23"/>
    <p:sldId id="497" r:id="rId24"/>
    <p:sldId id="553" r:id="rId25"/>
    <p:sldId id="559" r:id="rId26"/>
    <p:sldId id="554" r:id="rId27"/>
    <p:sldId id="376" r:id="rId28"/>
    <p:sldId id="375" r:id="rId29"/>
    <p:sldId id="556" r:id="rId30"/>
    <p:sldId id="555" r:id="rId31"/>
    <p:sldId id="540" r:id="rId32"/>
    <p:sldId id="288" r:id="rId33"/>
    <p:sldId id="289" r:id="rId34"/>
    <p:sldId id="280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42367-4BD2-4AD3-BC87-B221D84BF2DB}" type="datetimeFigureOut">
              <a:rPr lang="de-CH" smtClean="0"/>
              <a:t>14.05.2019</a:t>
            </a:fld>
            <a:endParaRPr lang="de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E7E12-68A7-4234-A411-DCA061B9AEEF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960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38D47-DF6C-486B-B41B-5A24E8E1E6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8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EF8AF-B2B3-4708-887F-9C6BDEA7F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656F11E8-88BC-4FA6-8820-98E153035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7E0D344-6086-4200-9E34-BE4E6693E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EB911F0-3493-40D1-B00C-0AC40654C2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7E97F9B1-B4FA-44AF-BEA3-2BE1907AF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7D0E96A-2056-4FFC-8B1D-127C333E4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4D6A96D5-86AC-48B7-A843-89E32BFE3A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83359BC2-2FEF-489F-A3EB-8542141E4B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6EF8AF-B2B3-4708-887F-9C6BDEA7F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005586B-E8D0-4FEB-9060-5AA829CC3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5F2FAB-F3F4-42B3-9C81-4F74629F5E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6363" y="350838"/>
            <a:ext cx="6589712" cy="3706812"/>
          </a:xfrm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25CA9418-C688-456C-A166-47557548BE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138D47-DF6C-486B-B41B-5A24E8E1E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943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138D47-DF6C-486B-B41B-5A24E8E1E61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1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EE7E12-68A7-4234-A411-DCA061B9AEEF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139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5F454-6CB2-4AEE-A1B0-5667DFBE0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F10DFCD8-1CAE-4F46-88F3-72F8EF6F20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A5A95FF3-0DAE-4F3E-A9E7-5E5EC1F452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A0C2AFC-1447-4096-9E7F-BEFE21A86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>
              <a:ea typeface="ＭＳ Ｐゴシック" panose="020B0600070205080204" pitchFamily="34" charset="-128"/>
            </a:endParaRPr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62620757-7CB2-4ED4-9488-5BFD6C87C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022725" y="9718675"/>
            <a:ext cx="3078163" cy="512763"/>
          </a:xfrm>
          <a:prstGeom prst="rect">
            <a:avLst/>
          </a:prstGeom>
        </p:spPr>
        <p:txBody>
          <a:bodyPr lIns="94778" tIns="47389" rIns="94778" bIns="47389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70068" indent="-29618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84720" indent="-2369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58607" indent="-2369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32495" indent="-23694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606383" indent="-2369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80271" indent="-2369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54159" indent="-2369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4028046" indent="-23694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40CB933-0F1C-4D04-BDEE-868C74AE7D32}" type="slidenum">
              <a:rPr lang="en-US" altLang="en-US" smtClean="0">
                <a:solidFill>
                  <a:srgbClr val="000000"/>
                </a:solidFill>
                <a:ea typeface="+mn-ea"/>
                <a:cs typeface="Arial" charset="0"/>
              </a:rPr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>
              <a:solidFill>
                <a:srgbClr val="000000"/>
              </a:solidFill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E27F23-236C-44D2-A0FD-68F89FA9E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33E291A-FE19-48F1-9CB7-D1D73A382F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C5CCD-D508-4933-85E9-DFE8109FFA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022725" y="9718675"/>
            <a:ext cx="3078163" cy="512763"/>
          </a:xfrm>
          <a:prstGeom prst="rect">
            <a:avLst/>
          </a:prstGeom>
        </p:spPr>
        <p:txBody>
          <a:bodyPr lIns="94778" tIns="47389" rIns="94778" bIns="47389"/>
          <a:lstStyle/>
          <a:p>
            <a:pPr eaLnBrk="1" hangingPunct="1">
              <a:defRPr/>
            </a:pPr>
            <a:fld id="{9BFC1DC0-301B-4CFF-99F2-5BA04566CFB0}" type="slidenum">
              <a:rPr lang="en-US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pPr eaLnBrk="1" hangingPunct="1">
                <a:defRPr/>
              </a:pPr>
              <a:t>6</a:t>
            </a:fld>
            <a:endParaRPr lang="en-US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127A1B-6839-41D6-B104-B4C4E569D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F5C21D82-4C6A-4696-9E22-77DEC65F0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33AC3-0108-4231-87FF-C5234492D7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022725" y="9718675"/>
            <a:ext cx="3078163" cy="512763"/>
          </a:xfrm>
          <a:prstGeom prst="rect">
            <a:avLst/>
          </a:prstGeom>
        </p:spPr>
        <p:txBody>
          <a:bodyPr lIns="94778" tIns="47389" rIns="94778" bIns="47389"/>
          <a:lstStyle/>
          <a:p>
            <a:pPr eaLnBrk="1" hangingPunct="1">
              <a:defRPr/>
            </a:pPr>
            <a:fld id="{11768190-7B88-4AC6-BE42-65A3617FCA73}" type="slidenum">
              <a:rPr lang="en-US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pPr eaLnBrk="1" hangingPunct="1">
                <a:defRPr/>
              </a:pPr>
              <a:t>7</a:t>
            </a:fld>
            <a:endParaRPr lang="en-US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F7D1A-05CD-4F1E-B3F7-0280FCB5B6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5D730246-716F-475C-A28B-4552D776E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91A0BC-E445-4028-A615-F488D8E76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2F390F-60F1-4A90-95E2-D1F0AA4C3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35F454-6CB2-4AEE-A1B0-5667DFBE00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D3267B12-F605-4F70-A943-D3BFB18C05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4EA819-17BF-423E-A6E2-883173103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862A5ADA-8DCE-4C48-8956-356EEBA348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0"/>
            <a:ext cx="12192000" cy="6858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5131" y="4156500"/>
            <a:ext cx="4540103" cy="1002240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5133" y="5354198"/>
            <a:ext cx="4540102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71459" y="5221510"/>
            <a:ext cx="454010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65132" y="5772150"/>
            <a:ext cx="4540102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7575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ub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4" y="0"/>
            <a:ext cx="121907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15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ub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spc="-8" dirty="0">
                <a:ln>
                  <a:noFill/>
                </a:ln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3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238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32085"/>
            <a:ext cx="12205149" cy="68900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0098" y="4664266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2508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-48126"/>
            <a:ext cx="12205149" cy="6906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0098" y="4664266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41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b="16696"/>
          <a:stretch/>
        </p:blipFill>
        <p:spPr>
          <a:xfrm>
            <a:off x="-32083" y="-1"/>
            <a:ext cx="12224084" cy="58232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82" y="1478780"/>
            <a:ext cx="4704941" cy="44648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3657600" cy="4953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3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b="16696"/>
          <a:stretch/>
        </p:blipFill>
        <p:spPr>
          <a:xfrm>
            <a:off x="3721768" y="0"/>
            <a:ext cx="8470232" cy="4035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6467723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3582" y="1478780"/>
            <a:ext cx="6460965" cy="44648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686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5184" y="0"/>
            <a:ext cx="4940968" cy="2353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647700"/>
            <a:ext cx="9090484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82" y="1476304"/>
            <a:ext cx="5305375" cy="4467296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tabLst>
                <a:tab pos="0" algn="l"/>
              </a:tabLst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645271" indent="-297634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lphaLcParenR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4pPr>
              <a:buClr>
                <a:srgbClr val="545559"/>
              </a:buClr>
              <a:buSzPct val="106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marL="342900" lvl="0" indent="-342900" algn="l" defTabSz="685749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</a:pPr>
            <a:r>
              <a:rPr lang="en-US"/>
              <a:t>Edit Master text styles</a:t>
            </a:r>
          </a:p>
          <a:p>
            <a:pPr marL="342900" lvl="1" indent="-342900" algn="l" defTabSz="685749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</a:pPr>
            <a:r>
              <a:rPr lang="en-US"/>
              <a:t>Second level</a:t>
            </a:r>
          </a:p>
          <a:p>
            <a:pPr marL="342900" lvl="2" indent="-342900" algn="l" defTabSz="685749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</a:pPr>
            <a:r>
              <a:rPr lang="en-US"/>
              <a:t>Third level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3"/>
          </p:nvPr>
        </p:nvSpPr>
        <p:spPr>
          <a:xfrm>
            <a:off x="5943137" y="1476304"/>
            <a:ext cx="5303520" cy="44672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 startAt="11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645271" indent="-297634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+mj-lt"/>
              <a:buAutoNum type="alphaLcParenR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4pPr>
              <a:buClr>
                <a:srgbClr val="545559"/>
              </a:buClr>
              <a:buSzPct val="106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marL="342900" lvl="0" indent="-342900" algn="l" defTabSz="685749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</a:pPr>
            <a:r>
              <a:rPr lang="en-US"/>
              <a:t>Edit Master text styles</a:t>
            </a:r>
          </a:p>
          <a:p>
            <a:pPr marL="342900" lvl="1" indent="-342900" algn="l" defTabSz="685749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</a:pPr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97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6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8695" y="685"/>
            <a:ext cx="6593304" cy="582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82" y="1478780"/>
            <a:ext cx="5337407" cy="44648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647700"/>
            <a:ext cx="5329989" cy="4953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236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56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82" y="1478780"/>
            <a:ext cx="4704941" cy="446482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98BA"/>
              </a:buClr>
              <a:buFont typeface="+mj-lt"/>
              <a:buAutoNum type="arabicPeriod"/>
              <a:defRPr sz="1600"/>
            </a:lvl1pPr>
            <a:lvl2pPr marL="68580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  <a:defRPr/>
            </a:lvl2pPr>
            <a:lvl3pPr marL="914400" indent="-230188">
              <a:buFont typeface="+mj-lt"/>
              <a:buAutoNum type="romanLcPeriod"/>
              <a:defRPr/>
            </a:lvl3pPr>
            <a:lvl4pPr marL="1144588" indent="-230188">
              <a:buClr>
                <a:schemeClr val="tx2"/>
              </a:buClr>
              <a:buSzPct val="80000"/>
              <a:defRPr/>
            </a:lvl4pPr>
            <a:lvl5pPr>
              <a:buClr>
                <a:srgbClr val="545559"/>
              </a:buClr>
              <a:buSzPct val="93000"/>
              <a:defRPr sz="975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3657600" cy="49530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6611" y="685"/>
            <a:ext cx="6625388" cy="5838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588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663" y="1447492"/>
            <a:ext cx="5598117" cy="44666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tabLst>
                <a:tab pos="457200" algn="l"/>
              </a:tabLst>
              <a:defRPr sz="1200"/>
            </a:lvl5pPr>
            <a:lvl6pPr marL="13716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683" y="1447492"/>
            <a:ext cx="5592536" cy="44666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2pPr>
            <a:lvl3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3pPr>
            <a:lvl4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4pPr>
            <a:lvl5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 sz="1200"/>
            </a:lvl5pPr>
            <a:lvl6pPr marL="1371600" marR="0" indent="-227013" algn="l" defTabSz="68574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9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5131" y="4156500"/>
            <a:ext cx="4540103" cy="1002240"/>
          </a:xfrm>
        </p:spPr>
        <p:txBody>
          <a:bodyPr anchor="b">
            <a:no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5133" y="5354198"/>
            <a:ext cx="4540102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71459" y="5221510"/>
            <a:ext cx="454010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65132" y="5772150"/>
            <a:ext cx="4540102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4816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3" y="647700"/>
            <a:ext cx="11538004" cy="495300"/>
          </a:xfrm>
        </p:spPr>
        <p:txBody>
          <a:bodyPr>
            <a:norm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78888"/>
            <a:ext cx="5654040" cy="43757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tabLst>
                <a:tab pos="857250" algn="l"/>
              </a:tabLst>
              <a:defRPr sz="17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839" y="1837850"/>
            <a:ext cx="5654040" cy="41057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72376"/>
            <a:ext cx="5746805" cy="44408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1700" b="1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marL="342875" indent="0">
              <a:buNone/>
              <a:defRPr sz="1500" b="1"/>
            </a:lvl2pPr>
            <a:lvl3pPr marL="685749" indent="0">
              <a:buNone/>
              <a:defRPr sz="135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marL="0" lvl="0" indent="0" algn="l" defTabSz="685749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37850"/>
            <a:ext cx="5746805" cy="41057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6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1pPr>
            <a:lvl2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4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2pPr>
            <a:lvl3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3pPr>
            <a:lvl4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 smtClean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4pPr>
            <a:lvl5pPr algn="l" defTabSz="685749" rtl="0" eaLnBrk="1" latinLnBrk="0" hangingPunct="1">
              <a:lnSpc>
                <a:spcPct val="90000"/>
              </a:lnSpc>
              <a:buFont typeface="Arial" panose="020B0604020202020204" pitchFamily="34" charset="0"/>
              <a:defRPr lang="en-US" sz="1200" kern="1200" dirty="0">
                <a:solidFill>
                  <a:srgbClr val="545559"/>
                </a:solidFill>
                <a:latin typeface="+mn-lt"/>
                <a:ea typeface="+mn-ea"/>
                <a:cs typeface="+mn-cs"/>
              </a:defRPr>
            </a:lvl5pPr>
            <a:lvl6pPr marL="13716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15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with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11544299" cy="495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3231" y="1452896"/>
            <a:ext cx="5162279" cy="44685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 marL="13716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511711"/>
            <a:ext cx="6619875" cy="4431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8714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and_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1154429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495" y="1447800"/>
            <a:ext cx="5111253" cy="438222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defRPr/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4pPr>
            <a:lvl5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1200"/>
            </a:lvl5pPr>
            <a:lvl6pPr marL="13716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45559"/>
              </a:buClr>
              <a:buSzPct val="90000"/>
              <a:buFont typeface="Arial" panose="020B0604020202020204" pitchFamily="34" charset="0"/>
              <a:buChar char="•"/>
              <a:tabLst/>
              <a:defRPr/>
            </a:lvl6pPr>
            <a:lvl7pPr marL="16017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lvl7pPr>
            <a:lvl8pPr marL="1828800" marR="0" indent="-227013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8pPr>
            <a:lvl9pPr marL="2058988" marR="0" indent="-230188" algn="l" defTabSz="685749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676903" y="1511710"/>
            <a:ext cx="6515100" cy="4431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28225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381002" y="1371600"/>
            <a:ext cx="11455399" cy="457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02137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1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04800"/>
            <a:ext cx="12192000" cy="5638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052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1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8180665" y="2693199"/>
            <a:ext cx="3513793" cy="2455826"/>
          </a:xfrm>
          <a:prstGeom prst="rect">
            <a:avLst/>
          </a:prstGeom>
        </p:spPr>
        <p:txBody>
          <a:bodyPr/>
          <a:lstStyle>
            <a:lvl1pPr marL="117475" indent="339725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 6"/>
          <p:cNvSpPr>
            <a:spLocks noEditPoints="1"/>
          </p:cNvSpPr>
          <p:nvPr userDrawn="1"/>
        </p:nvSpPr>
        <p:spPr bwMode="auto">
          <a:xfrm>
            <a:off x="8024037" y="2469760"/>
            <a:ext cx="694660" cy="448128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081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1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5"/>
            <a:ext cx="12191997" cy="6856628"/>
          </a:xfrm>
          <a:prstGeom prst="rect">
            <a:avLst/>
          </a:prstGeom>
        </p:spPr>
      </p:pic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8180665" y="2693199"/>
            <a:ext cx="3513793" cy="2455826"/>
          </a:xfrm>
          <a:prstGeom prst="rect">
            <a:avLst/>
          </a:prstGeom>
        </p:spPr>
        <p:txBody>
          <a:bodyPr/>
          <a:lstStyle>
            <a:lvl1pPr marL="117475" indent="339725">
              <a:buNone/>
              <a:defRPr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 6"/>
          <p:cNvSpPr>
            <a:spLocks noEditPoints="1"/>
          </p:cNvSpPr>
          <p:nvPr userDrawn="1"/>
        </p:nvSpPr>
        <p:spPr bwMode="auto">
          <a:xfrm>
            <a:off x="8024037" y="2469760"/>
            <a:ext cx="694660" cy="448128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819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2_with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2032"/>
            <a:ext cx="12192000" cy="59556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-30010"/>
            <a:ext cx="12192000" cy="5967770"/>
          </a:xfrm>
          <a:prstGeom prst="rect">
            <a:avLst/>
          </a:prstGeom>
          <a:solidFill>
            <a:srgbClr val="E6E6E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0896" y="2142310"/>
            <a:ext cx="7561106" cy="3877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593874" y="4084320"/>
            <a:ext cx="3483430" cy="18592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1300">
                <a:solidFill>
                  <a:schemeClr val="bg1">
                    <a:lumMod val="50000"/>
                  </a:schemeClr>
                </a:solidFill>
              </a:defRPr>
            </a:lvl1pPr>
            <a:lvl2pPr marL="0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986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647700"/>
            <a:ext cx="11455399" cy="49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3"/>
          </p:nvPr>
        </p:nvSpPr>
        <p:spPr>
          <a:xfrm>
            <a:off x="381002" y="1562100"/>
            <a:ext cx="11455399" cy="438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104165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72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7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435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3" y="539752"/>
            <a:ext cx="10797116" cy="90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8853" y="1574800"/>
            <a:ext cx="5295900" cy="429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457951" y="1574800"/>
            <a:ext cx="5298016" cy="4292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0344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5200" y="1587501"/>
            <a:ext cx="5294400" cy="587375"/>
          </a:xfrm>
        </p:spPr>
        <p:txBody>
          <a:bodyPr/>
          <a:lstStyle>
            <a:lvl1pPr marL="0" indent="0">
              <a:lnSpc>
                <a:spcPts val="2300"/>
              </a:lnSpc>
              <a:spcBef>
                <a:spcPts val="400"/>
              </a:spcBef>
              <a:buNone/>
              <a:def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7951" y="1587501"/>
            <a:ext cx="5294400" cy="587375"/>
          </a:xfrm>
        </p:spPr>
        <p:txBody>
          <a:bodyPr/>
          <a:lstStyle>
            <a:lvl1pPr marL="0" indent="0">
              <a:lnSpc>
                <a:spcPts val="2300"/>
              </a:lnSpc>
              <a:spcBef>
                <a:spcPts val="400"/>
              </a:spcBef>
              <a:buNone/>
              <a:defRPr lang="en-US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8853" y="539752"/>
            <a:ext cx="10797116" cy="9001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960969" y="2190749"/>
            <a:ext cx="5236633" cy="3676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451602" y="2190749"/>
            <a:ext cx="5304367" cy="3676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4980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60969" y="1570371"/>
            <a:ext cx="5236633" cy="425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2"/>
          </p:nvPr>
        </p:nvSpPr>
        <p:spPr>
          <a:xfrm>
            <a:off x="6451602" y="1570371"/>
            <a:ext cx="5304367" cy="425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233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BDEBA9E-3AE9-41F2-9EA7-7F2258896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"/>
            <a:ext cx="12187767" cy="2159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3200">
              <a:latin typeface="Arial" charset="0"/>
              <a:ea typeface="ＭＳ Ｐゴシック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697523A-0939-42AA-8B12-10A2C29E0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451" y="1"/>
            <a:ext cx="5037667" cy="215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3200">
              <a:solidFill>
                <a:srgbClr val="FF004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" name="Picture 12" descr="Logo-Leica-Geosystems-color-Pantone.png">
            <a:extLst>
              <a:ext uri="{FF2B5EF4-FFF2-40B4-BE49-F238E27FC236}">
                <a16:creationId xmlns:a16="http://schemas.microsoft.com/office/drawing/2014/main" id="{D74420E9-8077-4402-92FD-FD4410E39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5966884"/>
            <a:ext cx="3022600" cy="6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60B78B80-1BAB-48C5-A8E8-195C720C10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9651"/>
            <a:ext cx="846667" cy="452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47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965202" y="4038600"/>
            <a:ext cx="10790767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/>
              <a:t>Klicken Sie, um das Titelformat zu bearbeiten</a:t>
            </a:r>
          </a:p>
        </p:txBody>
      </p:sp>
      <p:sp>
        <p:nvSpPr>
          <p:cNvPr id="5447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65202" y="5105400"/>
            <a:ext cx="10790767" cy="762000"/>
          </a:xfrm>
        </p:spPr>
        <p:txBody>
          <a:bodyPr/>
          <a:lstStyle>
            <a:lvl1pPr>
              <a:defRPr sz="2400" b="0"/>
            </a:lvl1pPr>
          </a:lstStyle>
          <a:p>
            <a:pPr lvl="0"/>
            <a:r>
              <a:rPr lang="en-US" altLang="de-DE" noProof="0"/>
              <a:t>Klicken Sie, um das Format des Untertitelmasters zu bearbeiten</a:t>
            </a:r>
          </a:p>
        </p:txBody>
      </p:sp>
    </p:spTree>
    <p:extLst>
      <p:ext uri="{BB962C8B-B14F-4D97-AF65-F5344CB8AC3E}">
        <p14:creationId xmlns:p14="http://schemas.microsoft.com/office/powerpoint/2010/main" val="173240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32085"/>
            <a:ext cx="7315199" cy="68900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6229" y="4156500"/>
            <a:ext cx="5904391" cy="1002240"/>
          </a:xfrm>
        </p:spPr>
        <p:txBody>
          <a:bodyPr anchor="b">
            <a:normAutofit/>
          </a:bodyPr>
          <a:lstStyle>
            <a:lvl1pPr marL="0" algn="l" defTabSz="68574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500" b="1" kern="1200" spc="-8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66228" y="5354198"/>
            <a:ext cx="5904392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749" rtl="0" eaLnBrk="1" latinLnBrk="0" hangingPunct="1">
              <a:spcAft>
                <a:spcPts val="450"/>
              </a:spcAft>
              <a:buNone/>
              <a:defRPr lang="en-US" sz="1800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572597" y="5221510"/>
            <a:ext cx="5798023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66227" y="5772150"/>
            <a:ext cx="5840037" cy="419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9411" y="1"/>
            <a:ext cx="3272588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roup 25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7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07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5600" y="1447800"/>
            <a:ext cx="11474451" cy="449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9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1" y="1"/>
            <a:ext cx="1219957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 userDrawn="1"/>
        </p:nvGrpSpPr>
        <p:grpSpPr>
          <a:xfrm>
            <a:off x="7662660" y="4335379"/>
            <a:ext cx="3917067" cy="1215189"/>
            <a:chOff x="1936751" y="5480050"/>
            <a:chExt cx="7558088" cy="2344738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691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232" y="0"/>
            <a:ext cx="1219078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19"/>
          <p:cNvGrpSpPr/>
          <p:nvPr userDrawn="1"/>
        </p:nvGrpSpPr>
        <p:grpSpPr>
          <a:xfrm>
            <a:off x="5331871" y="4767602"/>
            <a:ext cx="5100785" cy="1582412"/>
            <a:chOff x="1936751" y="5480050"/>
            <a:chExt cx="7558088" cy="2344738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27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" y="0"/>
            <a:ext cx="1219078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0098" y="4664266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702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/Break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0099" y="3940170"/>
            <a:ext cx="4866548" cy="528638"/>
          </a:xfrm>
        </p:spPr>
        <p:txBody>
          <a:bodyPr anchor="b">
            <a:noAutofit/>
          </a:bodyPr>
          <a:lstStyle>
            <a:lvl1pPr marL="0" algn="r" defTabSz="685749" rtl="0" eaLnBrk="1" latinLnBrk="0" hangingPunct="1">
              <a:lnSpc>
                <a:spcPct val="100000"/>
              </a:lnSpc>
              <a:defRPr lang="en-US" sz="1900" b="1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50098" y="4664266"/>
            <a:ext cx="4866551" cy="4175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749" rtl="0" eaLnBrk="1" latinLnBrk="0" hangingPunct="1">
              <a:lnSpc>
                <a:spcPct val="100000"/>
              </a:lnSpc>
              <a:spcAft>
                <a:spcPts val="450"/>
              </a:spcAft>
              <a:buNone/>
              <a:defRPr lang="en-US" sz="1500" kern="1200" dirty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35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58" name="Straight Connector 57"/>
          <p:cNvCxnSpPr/>
          <p:nvPr userDrawn="1"/>
        </p:nvCxnSpPr>
        <p:spPr>
          <a:xfrm flipH="1">
            <a:off x="7264401" y="4532670"/>
            <a:ext cx="46609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9991557" y="6124008"/>
            <a:ext cx="1841972" cy="571323"/>
            <a:chOff x="8178800" y="5559425"/>
            <a:chExt cx="3106738" cy="963613"/>
          </a:xfrm>
        </p:grpSpPr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9242425" y="5881688"/>
              <a:ext cx="252413" cy="325438"/>
            </a:xfrm>
            <a:custGeom>
              <a:avLst/>
              <a:gdLst>
                <a:gd name="T0" fmla="*/ 122 w 159"/>
                <a:gd name="T1" fmla="*/ 205 h 205"/>
                <a:gd name="T2" fmla="*/ 122 w 159"/>
                <a:gd name="T3" fmla="*/ 116 h 205"/>
                <a:gd name="T4" fmla="*/ 37 w 159"/>
                <a:gd name="T5" fmla="*/ 116 h 205"/>
                <a:gd name="T6" fmla="*/ 37 w 159"/>
                <a:gd name="T7" fmla="*/ 205 h 205"/>
                <a:gd name="T8" fmla="*/ 0 w 159"/>
                <a:gd name="T9" fmla="*/ 205 h 205"/>
                <a:gd name="T10" fmla="*/ 0 w 159"/>
                <a:gd name="T11" fmla="*/ 0 h 205"/>
                <a:gd name="T12" fmla="*/ 37 w 159"/>
                <a:gd name="T13" fmla="*/ 0 h 205"/>
                <a:gd name="T14" fmla="*/ 37 w 159"/>
                <a:gd name="T15" fmla="*/ 80 h 205"/>
                <a:gd name="T16" fmla="*/ 122 w 159"/>
                <a:gd name="T17" fmla="*/ 80 h 205"/>
                <a:gd name="T18" fmla="*/ 122 w 159"/>
                <a:gd name="T19" fmla="*/ 0 h 205"/>
                <a:gd name="T20" fmla="*/ 159 w 159"/>
                <a:gd name="T21" fmla="*/ 0 h 205"/>
                <a:gd name="T22" fmla="*/ 159 w 159"/>
                <a:gd name="T23" fmla="*/ 205 h 205"/>
                <a:gd name="T24" fmla="*/ 122 w 159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9" h="205">
                  <a:moveTo>
                    <a:pt x="122" y="205"/>
                  </a:moveTo>
                  <a:lnTo>
                    <a:pt x="122" y="116"/>
                  </a:lnTo>
                  <a:lnTo>
                    <a:pt x="37" y="116"/>
                  </a:lnTo>
                  <a:lnTo>
                    <a:pt x="3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80"/>
                  </a:lnTo>
                  <a:lnTo>
                    <a:pt x="122" y="80"/>
                  </a:lnTo>
                  <a:lnTo>
                    <a:pt x="122" y="0"/>
                  </a:lnTo>
                  <a:lnTo>
                    <a:pt x="159" y="0"/>
                  </a:lnTo>
                  <a:lnTo>
                    <a:pt x="159" y="205"/>
                  </a:lnTo>
                  <a:lnTo>
                    <a:pt x="122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9558338" y="5881688"/>
              <a:ext cx="222250" cy="325438"/>
            </a:xfrm>
            <a:custGeom>
              <a:avLst/>
              <a:gdLst>
                <a:gd name="T0" fmla="*/ 0 w 140"/>
                <a:gd name="T1" fmla="*/ 205 h 205"/>
                <a:gd name="T2" fmla="*/ 0 w 140"/>
                <a:gd name="T3" fmla="*/ 0 h 205"/>
                <a:gd name="T4" fmla="*/ 140 w 140"/>
                <a:gd name="T5" fmla="*/ 0 h 205"/>
                <a:gd name="T6" fmla="*/ 140 w 140"/>
                <a:gd name="T7" fmla="*/ 33 h 205"/>
                <a:gd name="T8" fmla="*/ 37 w 140"/>
                <a:gd name="T9" fmla="*/ 33 h 205"/>
                <a:gd name="T10" fmla="*/ 37 w 140"/>
                <a:gd name="T11" fmla="*/ 81 h 205"/>
                <a:gd name="T12" fmla="*/ 127 w 140"/>
                <a:gd name="T13" fmla="*/ 81 h 205"/>
                <a:gd name="T14" fmla="*/ 127 w 140"/>
                <a:gd name="T15" fmla="*/ 115 h 205"/>
                <a:gd name="T16" fmla="*/ 37 w 140"/>
                <a:gd name="T17" fmla="*/ 115 h 205"/>
                <a:gd name="T18" fmla="*/ 37 w 140"/>
                <a:gd name="T19" fmla="*/ 172 h 205"/>
                <a:gd name="T20" fmla="*/ 140 w 140"/>
                <a:gd name="T21" fmla="*/ 172 h 205"/>
                <a:gd name="T22" fmla="*/ 140 w 140"/>
                <a:gd name="T23" fmla="*/ 205 h 205"/>
                <a:gd name="T24" fmla="*/ 0 w 140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205">
                  <a:moveTo>
                    <a:pt x="0" y="205"/>
                  </a:moveTo>
                  <a:lnTo>
                    <a:pt x="0" y="0"/>
                  </a:lnTo>
                  <a:lnTo>
                    <a:pt x="140" y="0"/>
                  </a:lnTo>
                  <a:lnTo>
                    <a:pt x="140" y="33"/>
                  </a:lnTo>
                  <a:lnTo>
                    <a:pt x="37" y="33"/>
                  </a:lnTo>
                  <a:lnTo>
                    <a:pt x="37" y="81"/>
                  </a:lnTo>
                  <a:lnTo>
                    <a:pt x="127" y="81"/>
                  </a:lnTo>
                  <a:lnTo>
                    <a:pt x="127" y="115"/>
                  </a:lnTo>
                  <a:lnTo>
                    <a:pt x="37" y="115"/>
                  </a:lnTo>
                  <a:lnTo>
                    <a:pt x="37" y="172"/>
                  </a:lnTo>
                  <a:lnTo>
                    <a:pt x="140" y="172"/>
                  </a:lnTo>
                  <a:lnTo>
                    <a:pt x="140" y="20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9809163" y="5881688"/>
              <a:ext cx="276225" cy="325438"/>
            </a:xfrm>
            <a:custGeom>
              <a:avLst/>
              <a:gdLst>
                <a:gd name="T0" fmla="*/ 133 w 174"/>
                <a:gd name="T1" fmla="*/ 205 h 205"/>
                <a:gd name="T2" fmla="*/ 87 w 174"/>
                <a:gd name="T3" fmla="*/ 131 h 205"/>
                <a:gd name="T4" fmla="*/ 41 w 174"/>
                <a:gd name="T5" fmla="*/ 205 h 205"/>
                <a:gd name="T6" fmla="*/ 0 w 174"/>
                <a:gd name="T7" fmla="*/ 205 h 205"/>
                <a:gd name="T8" fmla="*/ 65 w 174"/>
                <a:gd name="T9" fmla="*/ 101 h 205"/>
                <a:gd name="T10" fmla="*/ 1 w 174"/>
                <a:gd name="T11" fmla="*/ 0 h 205"/>
                <a:gd name="T12" fmla="*/ 42 w 174"/>
                <a:gd name="T13" fmla="*/ 0 h 205"/>
                <a:gd name="T14" fmla="*/ 88 w 174"/>
                <a:gd name="T15" fmla="*/ 72 h 205"/>
                <a:gd name="T16" fmla="*/ 133 w 174"/>
                <a:gd name="T17" fmla="*/ 0 h 205"/>
                <a:gd name="T18" fmla="*/ 173 w 174"/>
                <a:gd name="T19" fmla="*/ 0 h 205"/>
                <a:gd name="T20" fmla="*/ 110 w 174"/>
                <a:gd name="T21" fmla="*/ 101 h 205"/>
                <a:gd name="T22" fmla="*/ 174 w 174"/>
                <a:gd name="T23" fmla="*/ 205 h 205"/>
                <a:gd name="T24" fmla="*/ 133 w 174"/>
                <a:gd name="T2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4" h="205">
                  <a:moveTo>
                    <a:pt x="133" y="205"/>
                  </a:moveTo>
                  <a:lnTo>
                    <a:pt x="87" y="131"/>
                  </a:lnTo>
                  <a:lnTo>
                    <a:pt x="41" y="205"/>
                  </a:lnTo>
                  <a:lnTo>
                    <a:pt x="0" y="205"/>
                  </a:lnTo>
                  <a:lnTo>
                    <a:pt x="65" y="101"/>
                  </a:lnTo>
                  <a:lnTo>
                    <a:pt x="1" y="0"/>
                  </a:lnTo>
                  <a:lnTo>
                    <a:pt x="42" y="0"/>
                  </a:lnTo>
                  <a:lnTo>
                    <a:pt x="88" y="72"/>
                  </a:lnTo>
                  <a:lnTo>
                    <a:pt x="133" y="0"/>
                  </a:lnTo>
                  <a:lnTo>
                    <a:pt x="173" y="0"/>
                  </a:lnTo>
                  <a:lnTo>
                    <a:pt x="110" y="101"/>
                  </a:lnTo>
                  <a:lnTo>
                    <a:pt x="174" y="205"/>
                  </a:lnTo>
                  <a:lnTo>
                    <a:pt x="133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10088563" y="5881688"/>
              <a:ext cx="293688" cy="325438"/>
            </a:xfrm>
            <a:custGeom>
              <a:avLst/>
              <a:gdLst>
                <a:gd name="T0" fmla="*/ 146 w 185"/>
                <a:gd name="T1" fmla="*/ 205 h 205"/>
                <a:gd name="T2" fmla="*/ 133 w 185"/>
                <a:gd name="T3" fmla="*/ 166 h 205"/>
                <a:gd name="T4" fmla="*/ 51 w 185"/>
                <a:gd name="T5" fmla="*/ 166 h 205"/>
                <a:gd name="T6" fmla="*/ 38 w 185"/>
                <a:gd name="T7" fmla="*/ 205 h 205"/>
                <a:gd name="T8" fmla="*/ 0 w 185"/>
                <a:gd name="T9" fmla="*/ 205 h 205"/>
                <a:gd name="T10" fmla="*/ 72 w 185"/>
                <a:gd name="T11" fmla="*/ 0 h 205"/>
                <a:gd name="T12" fmla="*/ 113 w 185"/>
                <a:gd name="T13" fmla="*/ 0 h 205"/>
                <a:gd name="T14" fmla="*/ 185 w 185"/>
                <a:gd name="T15" fmla="*/ 205 h 205"/>
                <a:gd name="T16" fmla="*/ 146 w 185"/>
                <a:gd name="T17" fmla="*/ 205 h 205"/>
                <a:gd name="T18" fmla="*/ 92 w 185"/>
                <a:gd name="T19" fmla="*/ 45 h 205"/>
                <a:gd name="T20" fmla="*/ 63 w 185"/>
                <a:gd name="T21" fmla="*/ 132 h 205"/>
                <a:gd name="T22" fmla="*/ 121 w 185"/>
                <a:gd name="T23" fmla="*/ 132 h 205"/>
                <a:gd name="T24" fmla="*/ 92 w 185"/>
                <a:gd name="T25" fmla="*/ 4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05">
                  <a:moveTo>
                    <a:pt x="146" y="205"/>
                  </a:moveTo>
                  <a:lnTo>
                    <a:pt x="133" y="166"/>
                  </a:lnTo>
                  <a:lnTo>
                    <a:pt x="51" y="166"/>
                  </a:lnTo>
                  <a:lnTo>
                    <a:pt x="38" y="205"/>
                  </a:lnTo>
                  <a:lnTo>
                    <a:pt x="0" y="205"/>
                  </a:lnTo>
                  <a:lnTo>
                    <a:pt x="72" y="0"/>
                  </a:lnTo>
                  <a:lnTo>
                    <a:pt x="113" y="0"/>
                  </a:lnTo>
                  <a:lnTo>
                    <a:pt x="185" y="205"/>
                  </a:lnTo>
                  <a:lnTo>
                    <a:pt x="146" y="205"/>
                  </a:lnTo>
                  <a:close/>
                  <a:moveTo>
                    <a:pt x="92" y="45"/>
                  </a:moveTo>
                  <a:lnTo>
                    <a:pt x="63" y="132"/>
                  </a:lnTo>
                  <a:lnTo>
                    <a:pt x="121" y="132"/>
                  </a:lnTo>
                  <a:lnTo>
                    <a:pt x="92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10394950" y="5875338"/>
              <a:ext cx="265113" cy="338138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10709275" y="5875338"/>
              <a:ext cx="269875" cy="338138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11025188" y="5881688"/>
              <a:ext cx="260350" cy="325438"/>
            </a:xfrm>
            <a:custGeom>
              <a:avLst/>
              <a:gdLst>
                <a:gd name="T0" fmla="*/ 125 w 164"/>
                <a:gd name="T1" fmla="*/ 205 h 205"/>
                <a:gd name="T2" fmla="*/ 36 w 164"/>
                <a:gd name="T3" fmla="*/ 64 h 205"/>
                <a:gd name="T4" fmla="*/ 36 w 164"/>
                <a:gd name="T5" fmla="*/ 205 h 205"/>
                <a:gd name="T6" fmla="*/ 0 w 164"/>
                <a:gd name="T7" fmla="*/ 205 h 205"/>
                <a:gd name="T8" fmla="*/ 0 w 164"/>
                <a:gd name="T9" fmla="*/ 0 h 205"/>
                <a:gd name="T10" fmla="*/ 39 w 164"/>
                <a:gd name="T11" fmla="*/ 0 h 205"/>
                <a:gd name="T12" fmla="*/ 127 w 164"/>
                <a:gd name="T13" fmla="*/ 139 h 205"/>
                <a:gd name="T14" fmla="*/ 127 w 164"/>
                <a:gd name="T15" fmla="*/ 0 h 205"/>
                <a:gd name="T16" fmla="*/ 164 w 164"/>
                <a:gd name="T17" fmla="*/ 0 h 205"/>
                <a:gd name="T18" fmla="*/ 164 w 164"/>
                <a:gd name="T19" fmla="*/ 205 h 205"/>
                <a:gd name="T20" fmla="*/ 125 w 164"/>
                <a:gd name="T2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4" h="205">
                  <a:moveTo>
                    <a:pt x="125" y="205"/>
                  </a:moveTo>
                  <a:lnTo>
                    <a:pt x="36" y="64"/>
                  </a:lnTo>
                  <a:lnTo>
                    <a:pt x="3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9" y="0"/>
                  </a:lnTo>
                  <a:lnTo>
                    <a:pt x="127" y="139"/>
                  </a:lnTo>
                  <a:lnTo>
                    <a:pt x="127" y="0"/>
                  </a:lnTo>
                  <a:lnTo>
                    <a:pt x="164" y="0"/>
                  </a:lnTo>
                  <a:lnTo>
                    <a:pt x="164" y="205"/>
                  </a:lnTo>
                  <a:lnTo>
                    <a:pt x="125" y="2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8596313" y="6281738"/>
              <a:ext cx="417513" cy="241300"/>
            </a:xfrm>
            <a:custGeom>
              <a:avLst/>
              <a:gdLst>
                <a:gd name="T0" fmla="*/ 88 w 263"/>
                <a:gd name="T1" fmla="*/ 0 h 152"/>
                <a:gd name="T2" fmla="*/ 0 w 263"/>
                <a:gd name="T3" fmla="*/ 152 h 152"/>
                <a:gd name="T4" fmla="*/ 263 w 263"/>
                <a:gd name="T5" fmla="*/ 0 h 152"/>
                <a:gd name="T6" fmla="*/ 88 w 263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152">
                  <a:moveTo>
                    <a:pt x="88" y="0"/>
                  </a:moveTo>
                  <a:lnTo>
                    <a:pt x="0" y="152"/>
                  </a:lnTo>
                  <a:lnTo>
                    <a:pt x="26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8736013" y="5799138"/>
              <a:ext cx="277813" cy="482600"/>
            </a:xfrm>
            <a:custGeom>
              <a:avLst/>
              <a:gdLst>
                <a:gd name="T0" fmla="*/ 175 w 175"/>
                <a:gd name="T1" fmla="*/ 304 h 304"/>
                <a:gd name="T2" fmla="*/ 175 w 175"/>
                <a:gd name="T3" fmla="*/ 0 h 304"/>
                <a:gd name="T4" fmla="*/ 175 w 175"/>
                <a:gd name="T5" fmla="*/ 0 h 304"/>
                <a:gd name="T6" fmla="*/ 0 w 175"/>
                <a:gd name="T7" fmla="*/ 304 h 304"/>
                <a:gd name="T8" fmla="*/ 175 w 175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04">
                  <a:moveTo>
                    <a:pt x="175" y="304"/>
                  </a:moveTo>
                  <a:lnTo>
                    <a:pt x="175" y="0"/>
                  </a:lnTo>
                  <a:lnTo>
                    <a:pt x="175" y="0"/>
                  </a:lnTo>
                  <a:lnTo>
                    <a:pt x="0" y="304"/>
                  </a:lnTo>
                  <a:lnTo>
                    <a:pt x="175" y="304"/>
                  </a:ln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/>
            <p:cNvSpPr>
              <a:spLocks/>
            </p:cNvSpPr>
            <p:nvPr/>
          </p:nvSpPr>
          <p:spPr bwMode="auto">
            <a:xfrm>
              <a:off x="8318500" y="5559425"/>
              <a:ext cx="277813" cy="603250"/>
            </a:xfrm>
            <a:custGeom>
              <a:avLst/>
              <a:gdLst>
                <a:gd name="T0" fmla="*/ 43 w 175"/>
                <a:gd name="T1" fmla="*/ 380 h 380"/>
                <a:gd name="T2" fmla="*/ 175 w 175"/>
                <a:gd name="T3" fmla="*/ 303 h 380"/>
                <a:gd name="T4" fmla="*/ 175 w 175"/>
                <a:gd name="T5" fmla="*/ 0 h 380"/>
                <a:gd name="T6" fmla="*/ 0 w 175"/>
                <a:gd name="T7" fmla="*/ 303 h 380"/>
                <a:gd name="T8" fmla="*/ 43 w 175"/>
                <a:gd name="T9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380">
                  <a:moveTo>
                    <a:pt x="43" y="380"/>
                  </a:moveTo>
                  <a:lnTo>
                    <a:pt x="175" y="303"/>
                  </a:lnTo>
                  <a:lnTo>
                    <a:pt x="175" y="0"/>
                  </a:lnTo>
                  <a:lnTo>
                    <a:pt x="0" y="303"/>
                  </a:lnTo>
                  <a:lnTo>
                    <a:pt x="43" y="38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/>
            <p:cNvSpPr>
              <a:spLocks/>
            </p:cNvSpPr>
            <p:nvPr/>
          </p:nvSpPr>
          <p:spPr bwMode="auto">
            <a:xfrm>
              <a:off x="8456613" y="6281738"/>
              <a:ext cx="139700" cy="241300"/>
            </a:xfrm>
            <a:custGeom>
              <a:avLst/>
              <a:gdLst>
                <a:gd name="T0" fmla="*/ 0 w 88"/>
                <a:gd name="T1" fmla="*/ 0 h 152"/>
                <a:gd name="T2" fmla="*/ 88 w 88"/>
                <a:gd name="T3" fmla="*/ 152 h 152"/>
                <a:gd name="T4" fmla="*/ 88 w 88"/>
                <a:gd name="T5" fmla="*/ 0 h 152"/>
                <a:gd name="T6" fmla="*/ 0 w 88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152">
                  <a:moveTo>
                    <a:pt x="0" y="0"/>
                  </a:moveTo>
                  <a:lnTo>
                    <a:pt x="88" y="152"/>
                  </a:lnTo>
                  <a:lnTo>
                    <a:pt x="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8386762" y="6040438"/>
              <a:ext cx="209551" cy="241301"/>
            </a:xfrm>
            <a:custGeom>
              <a:avLst/>
              <a:gdLst>
                <a:gd name="T0" fmla="*/ 132 w 132"/>
                <a:gd name="T1" fmla="*/ 0 h 152"/>
                <a:gd name="T2" fmla="*/ 0 w 132"/>
                <a:gd name="T3" fmla="*/ 77 h 152"/>
                <a:gd name="T4" fmla="*/ 44 w 132"/>
                <a:gd name="T5" fmla="*/ 152 h 152"/>
                <a:gd name="T6" fmla="*/ 132 w 132"/>
                <a:gd name="T7" fmla="*/ 152 h 152"/>
                <a:gd name="T8" fmla="*/ 132 w 132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2">
                  <a:moveTo>
                    <a:pt x="132" y="0"/>
                  </a:moveTo>
                  <a:lnTo>
                    <a:pt x="0" y="77"/>
                  </a:lnTo>
                  <a:lnTo>
                    <a:pt x="44" y="152"/>
                  </a:lnTo>
                  <a:lnTo>
                    <a:pt x="132" y="152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FFFFFF">
                <a:alpha val="9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/>
            <p:cNvSpPr>
              <a:spLocks/>
            </p:cNvSpPr>
            <p:nvPr/>
          </p:nvSpPr>
          <p:spPr bwMode="auto">
            <a:xfrm>
              <a:off x="8178800" y="6162675"/>
              <a:ext cx="277813" cy="119063"/>
            </a:xfrm>
            <a:custGeom>
              <a:avLst/>
              <a:gdLst>
                <a:gd name="T0" fmla="*/ 0 w 175"/>
                <a:gd name="T1" fmla="*/ 75 h 75"/>
                <a:gd name="T2" fmla="*/ 175 w 175"/>
                <a:gd name="T3" fmla="*/ 75 h 75"/>
                <a:gd name="T4" fmla="*/ 131 w 175"/>
                <a:gd name="T5" fmla="*/ 0 h 75"/>
                <a:gd name="T6" fmla="*/ 0 w 175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5" h="75">
                  <a:moveTo>
                    <a:pt x="0" y="75"/>
                  </a:moveTo>
                  <a:lnTo>
                    <a:pt x="175" y="75"/>
                  </a:lnTo>
                  <a:lnTo>
                    <a:pt x="131" y="0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chemeClr val="bg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/>
            <p:cNvSpPr>
              <a:spLocks/>
            </p:cNvSpPr>
            <p:nvPr/>
          </p:nvSpPr>
          <p:spPr bwMode="auto">
            <a:xfrm>
              <a:off x="8596313" y="5799138"/>
              <a:ext cx="417513" cy="482600"/>
            </a:xfrm>
            <a:custGeom>
              <a:avLst/>
              <a:gdLst>
                <a:gd name="T0" fmla="*/ 88 w 263"/>
                <a:gd name="T1" fmla="*/ 304 h 304"/>
                <a:gd name="T2" fmla="*/ 263 w 263"/>
                <a:gd name="T3" fmla="*/ 0 h 304"/>
                <a:gd name="T4" fmla="*/ 0 w 263"/>
                <a:gd name="T5" fmla="*/ 152 h 304"/>
                <a:gd name="T6" fmla="*/ 0 w 263"/>
                <a:gd name="T7" fmla="*/ 304 h 304"/>
                <a:gd name="T8" fmla="*/ 88 w 263"/>
                <a:gd name="T9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304">
                  <a:moveTo>
                    <a:pt x="88" y="304"/>
                  </a:moveTo>
                  <a:lnTo>
                    <a:pt x="263" y="0"/>
                  </a:lnTo>
                  <a:lnTo>
                    <a:pt x="0" y="152"/>
                  </a:lnTo>
                  <a:lnTo>
                    <a:pt x="0" y="304"/>
                  </a:lnTo>
                  <a:lnTo>
                    <a:pt x="88" y="304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>
              <a:off x="8178800" y="5799138"/>
              <a:ext cx="139700" cy="482600"/>
            </a:xfrm>
            <a:custGeom>
              <a:avLst/>
              <a:gdLst>
                <a:gd name="T0" fmla="*/ 0 w 88"/>
                <a:gd name="T1" fmla="*/ 0 h 304"/>
                <a:gd name="T2" fmla="*/ 0 w 88"/>
                <a:gd name="T3" fmla="*/ 304 h 304"/>
                <a:gd name="T4" fmla="*/ 88 w 88"/>
                <a:gd name="T5" fmla="*/ 152 h 304"/>
                <a:gd name="T6" fmla="*/ 0 w 88"/>
                <a:gd name="T7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304">
                  <a:moveTo>
                    <a:pt x="0" y="0"/>
                  </a:moveTo>
                  <a:lnTo>
                    <a:pt x="0" y="304"/>
                  </a:lnTo>
                  <a:lnTo>
                    <a:pt x="88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3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/>
            <p:cNvSpPr>
              <a:spLocks/>
            </p:cNvSpPr>
            <p:nvPr/>
          </p:nvSpPr>
          <p:spPr bwMode="auto">
            <a:xfrm>
              <a:off x="8178800" y="5559425"/>
              <a:ext cx="417513" cy="481013"/>
            </a:xfrm>
            <a:custGeom>
              <a:avLst/>
              <a:gdLst>
                <a:gd name="T0" fmla="*/ 263 w 263"/>
                <a:gd name="T1" fmla="*/ 0 h 303"/>
                <a:gd name="T2" fmla="*/ 0 w 263"/>
                <a:gd name="T3" fmla="*/ 151 h 303"/>
                <a:gd name="T4" fmla="*/ 88 w 263"/>
                <a:gd name="T5" fmla="*/ 303 h 303"/>
                <a:gd name="T6" fmla="*/ 263 w 263"/>
                <a:gd name="T7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3" h="303">
                  <a:moveTo>
                    <a:pt x="263" y="0"/>
                  </a:moveTo>
                  <a:lnTo>
                    <a:pt x="0" y="151"/>
                  </a:lnTo>
                  <a:lnTo>
                    <a:pt x="88" y="303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9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444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647700"/>
            <a:ext cx="11449051" cy="495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Box 42"/>
          <p:cNvSpPr txBox="1"/>
          <p:nvPr userDrawn="1"/>
        </p:nvSpPr>
        <p:spPr>
          <a:xfrm>
            <a:off x="849285" y="6378083"/>
            <a:ext cx="4962525" cy="20774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l"/>
            <a:r>
              <a:rPr lang="en-US" sz="750" dirty="0">
                <a:solidFill>
                  <a:srgbClr val="7F7F7F"/>
                </a:solidFill>
              </a:rPr>
              <a:t>Confidential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0"/>
          <a:stretch/>
        </p:blipFill>
        <p:spPr>
          <a:xfrm>
            <a:off x="0" y="-13648"/>
            <a:ext cx="12192000" cy="325311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289711" y="6378083"/>
            <a:ext cx="51726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B8CD98A-3E22-453F-A62A-E5EC241D5152}" type="slidenum">
              <a:rPr lang="en-US" sz="750" smtClean="0">
                <a:solidFill>
                  <a:srgbClr val="7F7F7F"/>
                </a:solidFill>
              </a:rPr>
              <a:pPr algn="ctr"/>
              <a:t>‹#›</a:t>
            </a:fld>
            <a:r>
              <a:rPr lang="en-US" sz="750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55600" y="1457306"/>
            <a:ext cx="11480800" cy="4522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9991558" y="6122952"/>
            <a:ext cx="1844842" cy="572324"/>
            <a:chOff x="1936751" y="5480050"/>
            <a:chExt cx="7558088" cy="2344738"/>
          </a:xfrm>
        </p:grpSpPr>
        <p:sp>
          <p:nvSpPr>
            <p:cNvPr id="26" name="Freeform 5"/>
            <p:cNvSpPr>
              <a:spLocks/>
            </p:cNvSpPr>
            <p:nvPr userDrawn="1"/>
          </p:nvSpPr>
          <p:spPr bwMode="auto">
            <a:xfrm>
              <a:off x="4524376" y="6262688"/>
              <a:ext cx="615950" cy="795338"/>
            </a:xfrm>
            <a:custGeom>
              <a:avLst/>
              <a:gdLst>
                <a:gd name="T0" fmla="*/ 297 w 388"/>
                <a:gd name="T1" fmla="*/ 501 h 501"/>
                <a:gd name="T2" fmla="*/ 297 w 388"/>
                <a:gd name="T3" fmla="*/ 282 h 501"/>
                <a:gd name="T4" fmla="*/ 92 w 388"/>
                <a:gd name="T5" fmla="*/ 282 h 501"/>
                <a:gd name="T6" fmla="*/ 92 w 388"/>
                <a:gd name="T7" fmla="*/ 501 h 501"/>
                <a:gd name="T8" fmla="*/ 0 w 388"/>
                <a:gd name="T9" fmla="*/ 501 h 501"/>
                <a:gd name="T10" fmla="*/ 0 w 388"/>
                <a:gd name="T11" fmla="*/ 0 h 501"/>
                <a:gd name="T12" fmla="*/ 92 w 388"/>
                <a:gd name="T13" fmla="*/ 0 h 501"/>
                <a:gd name="T14" fmla="*/ 92 w 388"/>
                <a:gd name="T15" fmla="*/ 196 h 501"/>
                <a:gd name="T16" fmla="*/ 297 w 388"/>
                <a:gd name="T17" fmla="*/ 196 h 501"/>
                <a:gd name="T18" fmla="*/ 297 w 388"/>
                <a:gd name="T19" fmla="*/ 0 h 501"/>
                <a:gd name="T20" fmla="*/ 388 w 388"/>
                <a:gd name="T21" fmla="*/ 0 h 501"/>
                <a:gd name="T22" fmla="*/ 388 w 388"/>
                <a:gd name="T23" fmla="*/ 501 h 501"/>
                <a:gd name="T24" fmla="*/ 297 w 388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" h="501">
                  <a:moveTo>
                    <a:pt x="297" y="501"/>
                  </a:moveTo>
                  <a:lnTo>
                    <a:pt x="297" y="282"/>
                  </a:lnTo>
                  <a:lnTo>
                    <a:pt x="92" y="282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196"/>
                  </a:lnTo>
                  <a:lnTo>
                    <a:pt x="297" y="196"/>
                  </a:lnTo>
                  <a:lnTo>
                    <a:pt x="297" y="0"/>
                  </a:lnTo>
                  <a:lnTo>
                    <a:pt x="388" y="0"/>
                  </a:lnTo>
                  <a:lnTo>
                    <a:pt x="388" y="501"/>
                  </a:lnTo>
                  <a:lnTo>
                    <a:pt x="297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6"/>
            <p:cNvSpPr>
              <a:spLocks/>
            </p:cNvSpPr>
            <p:nvPr userDrawn="1"/>
          </p:nvSpPr>
          <p:spPr bwMode="auto">
            <a:xfrm>
              <a:off x="5291138" y="6262688"/>
              <a:ext cx="542925" cy="795338"/>
            </a:xfrm>
            <a:custGeom>
              <a:avLst/>
              <a:gdLst>
                <a:gd name="T0" fmla="*/ 0 w 342"/>
                <a:gd name="T1" fmla="*/ 501 h 501"/>
                <a:gd name="T2" fmla="*/ 0 w 342"/>
                <a:gd name="T3" fmla="*/ 0 h 501"/>
                <a:gd name="T4" fmla="*/ 342 w 342"/>
                <a:gd name="T5" fmla="*/ 0 h 501"/>
                <a:gd name="T6" fmla="*/ 342 w 342"/>
                <a:gd name="T7" fmla="*/ 82 h 501"/>
                <a:gd name="T8" fmla="*/ 90 w 342"/>
                <a:gd name="T9" fmla="*/ 82 h 501"/>
                <a:gd name="T10" fmla="*/ 90 w 342"/>
                <a:gd name="T11" fmla="*/ 199 h 501"/>
                <a:gd name="T12" fmla="*/ 310 w 342"/>
                <a:gd name="T13" fmla="*/ 199 h 501"/>
                <a:gd name="T14" fmla="*/ 310 w 342"/>
                <a:gd name="T15" fmla="*/ 281 h 501"/>
                <a:gd name="T16" fmla="*/ 90 w 342"/>
                <a:gd name="T17" fmla="*/ 281 h 501"/>
                <a:gd name="T18" fmla="*/ 90 w 342"/>
                <a:gd name="T19" fmla="*/ 418 h 501"/>
                <a:gd name="T20" fmla="*/ 342 w 342"/>
                <a:gd name="T21" fmla="*/ 418 h 501"/>
                <a:gd name="T22" fmla="*/ 342 w 342"/>
                <a:gd name="T23" fmla="*/ 501 h 501"/>
                <a:gd name="T24" fmla="*/ 0 w 34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501">
                  <a:moveTo>
                    <a:pt x="0" y="501"/>
                  </a:moveTo>
                  <a:lnTo>
                    <a:pt x="0" y="0"/>
                  </a:lnTo>
                  <a:lnTo>
                    <a:pt x="342" y="0"/>
                  </a:lnTo>
                  <a:lnTo>
                    <a:pt x="342" y="82"/>
                  </a:lnTo>
                  <a:lnTo>
                    <a:pt x="90" y="82"/>
                  </a:lnTo>
                  <a:lnTo>
                    <a:pt x="90" y="199"/>
                  </a:lnTo>
                  <a:lnTo>
                    <a:pt x="310" y="199"/>
                  </a:lnTo>
                  <a:lnTo>
                    <a:pt x="310" y="281"/>
                  </a:lnTo>
                  <a:lnTo>
                    <a:pt x="90" y="281"/>
                  </a:lnTo>
                  <a:lnTo>
                    <a:pt x="90" y="418"/>
                  </a:lnTo>
                  <a:lnTo>
                    <a:pt x="342" y="418"/>
                  </a:lnTo>
                  <a:lnTo>
                    <a:pt x="342" y="501"/>
                  </a:lnTo>
                  <a:lnTo>
                    <a:pt x="0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/>
            <p:cNvSpPr>
              <a:spLocks/>
            </p:cNvSpPr>
            <p:nvPr userDrawn="1"/>
          </p:nvSpPr>
          <p:spPr bwMode="auto">
            <a:xfrm>
              <a:off x="5905501" y="6262688"/>
              <a:ext cx="669925" cy="795338"/>
            </a:xfrm>
            <a:custGeom>
              <a:avLst/>
              <a:gdLst>
                <a:gd name="T0" fmla="*/ 321 w 422"/>
                <a:gd name="T1" fmla="*/ 501 h 501"/>
                <a:gd name="T2" fmla="*/ 210 w 422"/>
                <a:gd name="T3" fmla="*/ 319 h 501"/>
                <a:gd name="T4" fmla="*/ 98 w 422"/>
                <a:gd name="T5" fmla="*/ 501 h 501"/>
                <a:gd name="T6" fmla="*/ 0 w 422"/>
                <a:gd name="T7" fmla="*/ 501 h 501"/>
                <a:gd name="T8" fmla="*/ 157 w 422"/>
                <a:gd name="T9" fmla="*/ 246 h 501"/>
                <a:gd name="T10" fmla="*/ 1 w 422"/>
                <a:gd name="T11" fmla="*/ 0 h 501"/>
                <a:gd name="T12" fmla="*/ 100 w 422"/>
                <a:gd name="T13" fmla="*/ 0 h 501"/>
                <a:gd name="T14" fmla="*/ 213 w 422"/>
                <a:gd name="T15" fmla="*/ 175 h 501"/>
                <a:gd name="T16" fmla="*/ 321 w 422"/>
                <a:gd name="T17" fmla="*/ 0 h 501"/>
                <a:gd name="T18" fmla="*/ 419 w 422"/>
                <a:gd name="T19" fmla="*/ 0 h 501"/>
                <a:gd name="T20" fmla="*/ 266 w 422"/>
                <a:gd name="T21" fmla="*/ 246 h 501"/>
                <a:gd name="T22" fmla="*/ 422 w 422"/>
                <a:gd name="T23" fmla="*/ 501 h 501"/>
                <a:gd name="T24" fmla="*/ 321 w 422"/>
                <a:gd name="T2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2" h="501">
                  <a:moveTo>
                    <a:pt x="321" y="501"/>
                  </a:moveTo>
                  <a:lnTo>
                    <a:pt x="210" y="319"/>
                  </a:lnTo>
                  <a:lnTo>
                    <a:pt x="98" y="501"/>
                  </a:lnTo>
                  <a:lnTo>
                    <a:pt x="0" y="501"/>
                  </a:lnTo>
                  <a:lnTo>
                    <a:pt x="157" y="246"/>
                  </a:lnTo>
                  <a:lnTo>
                    <a:pt x="1" y="0"/>
                  </a:lnTo>
                  <a:lnTo>
                    <a:pt x="100" y="0"/>
                  </a:lnTo>
                  <a:lnTo>
                    <a:pt x="213" y="175"/>
                  </a:lnTo>
                  <a:lnTo>
                    <a:pt x="321" y="0"/>
                  </a:lnTo>
                  <a:lnTo>
                    <a:pt x="419" y="0"/>
                  </a:lnTo>
                  <a:lnTo>
                    <a:pt x="266" y="246"/>
                  </a:lnTo>
                  <a:lnTo>
                    <a:pt x="422" y="501"/>
                  </a:lnTo>
                  <a:lnTo>
                    <a:pt x="321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"/>
            <p:cNvSpPr>
              <a:spLocks noEditPoints="1"/>
            </p:cNvSpPr>
            <p:nvPr userDrawn="1"/>
          </p:nvSpPr>
          <p:spPr bwMode="auto">
            <a:xfrm>
              <a:off x="6583363" y="6262688"/>
              <a:ext cx="714375" cy="795338"/>
            </a:xfrm>
            <a:custGeom>
              <a:avLst/>
              <a:gdLst>
                <a:gd name="T0" fmla="*/ 355 w 450"/>
                <a:gd name="T1" fmla="*/ 501 h 501"/>
                <a:gd name="T2" fmla="*/ 323 w 450"/>
                <a:gd name="T3" fmla="*/ 404 h 501"/>
                <a:gd name="T4" fmla="*/ 125 w 450"/>
                <a:gd name="T5" fmla="*/ 404 h 501"/>
                <a:gd name="T6" fmla="*/ 92 w 450"/>
                <a:gd name="T7" fmla="*/ 501 h 501"/>
                <a:gd name="T8" fmla="*/ 0 w 450"/>
                <a:gd name="T9" fmla="*/ 501 h 501"/>
                <a:gd name="T10" fmla="*/ 176 w 450"/>
                <a:gd name="T11" fmla="*/ 0 h 501"/>
                <a:gd name="T12" fmla="*/ 275 w 450"/>
                <a:gd name="T13" fmla="*/ 0 h 501"/>
                <a:gd name="T14" fmla="*/ 450 w 450"/>
                <a:gd name="T15" fmla="*/ 501 h 501"/>
                <a:gd name="T16" fmla="*/ 355 w 450"/>
                <a:gd name="T17" fmla="*/ 501 h 501"/>
                <a:gd name="T18" fmla="*/ 224 w 450"/>
                <a:gd name="T19" fmla="*/ 111 h 501"/>
                <a:gd name="T20" fmla="*/ 152 w 450"/>
                <a:gd name="T21" fmla="*/ 323 h 501"/>
                <a:gd name="T22" fmla="*/ 295 w 450"/>
                <a:gd name="T23" fmla="*/ 323 h 501"/>
                <a:gd name="T24" fmla="*/ 224 w 450"/>
                <a:gd name="T25" fmla="*/ 11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0" h="501">
                  <a:moveTo>
                    <a:pt x="355" y="501"/>
                  </a:moveTo>
                  <a:lnTo>
                    <a:pt x="323" y="404"/>
                  </a:lnTo>
                  <a:lnTo>
                    <a:pt x="125" y="404"/>
                  </a:lnTo>
                  <a:lnTo>
                    <a:pt x="92" y="501"/>
                  </a:lnTo>
                  <a:lnTo>
                    <a:pt x="0" y="501"/>
                  </a:lnTo>
                  <a:lnTo>
                    <a:pt x="176" y="0"/>
                  </a:lnTo>
                  <a:lnTo>
                    <a:pt x="275" y="0"/>
                  </a:lnTo>
                  <a:lnTo>
                    <a:pt x="450" y="501"/>
                  </a:lnTo>
                  <a:lnTo>
                    <a:pt x="355" y="501"/>
                  </a:lnTo>
                  <a:close/>
                  <a:moveTo>
                    <a:pt x="224" y="111"/>
                  </a:moveTo>
                  <a:lnTo>
                    <a:pt x="152" y="323"/>
                  </a:lnTo>
                  <a:lnTo>
                    <a:pt x="295" y="323"/>
                  </a:lnTo>
                  <a:lnTo>
                    <a:pt x="224" y="11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"/>
            <p:cNvSpPr>
              <a:spLocks/>
            </p:cNvSpPr>
            <p:nvPr userDrawn="1"/>
          </p:nvSpPr>
          <p:spPr bwMode="auto">
            <a:xfrm>
              <a:off x="7327901" y="6248400"/>
              <a:ext cx="646113" cy="823913"/>
            </a:xfrm>
            <a:custGeom>
              <a:avLst/>
              <a:gdLst>
                <a:gd name="T0" fmla="*/ 296 w 308"/>
                <a:gd name="T1" fmla="*/ 385 h 392"/>
                <a:gd name="T2" fmla="*/ 256 w 308"/>
                <a:gd name="T3" fmla="*/ 343 h 392"/>
                <a:gd name="T4" fmla="*/ 161 w 308"/>
                <a:gd name="T5" fmla="*/ 392 h 392"/>
                <a:gd name="T6" fmla="*/ 49 w 308"/>
                <a:gd name="T7" fmla="*/ 350 h 392"/>
                <a:gd name="T8" fmla="*/ 0 w 308"/>
                <a:gd name="T9" fmla="*/ 196 h 392"/>
                <a:gd name="T10" fmla="*/ 49 w 308"/>
                <a:gd name="T11" fmla="*/ 45 h 392"/>
                <a:gd name="T12" fmla="*/ 161 w 308"/>
                <a:gd name="T13" fmla="*/ 0 h 392"/>
                <a:gd name="T14" fmla="*/ 273 w 308"/>
                <a:gd name="T15" fmla="*/ 43 h 392"/>
                <a:gd name="T16" fmla="*/ 308 w 308"/>
                <a:gd name="T17" fmla="*/ 120 h 392"/>
                <a:gd name="T18" fmla="*/ 237 w 308"/>
                <a:gd name="T19" fmla="*/ 120 h 392"/>
                <a:gd name="T20" fmla="*/ 221 w 308"/>
                <a:gd name="T21" fmla="*/ 85 h 392"/>
                <a:gd name="T22" fmla="*/ 161 w 308"/>
                <a:gd name="T23" fmla="*/ 62 h 392"/>
                <a:gd name="T24" fmla="*/ 99 w 308"/>
                <a:gd name="T25" fmla="*/ 88 h 392"/>
                <a:gd name="T26" fmla="*/ 70 w 308"/>
                <a:gd name="T27" fmla="*/ 196 h 392"/>
                <a:gd name="T28" fmla="*/ 99 w 308"/>
                <a:gd name="T29" fmla="*/ 307 h 392"/>
                <a:gd name="T30" fmla="*/ 161 w 308"/>
                <a:gd name="T31" fmla="*/ 331 h 392"/>
                <a:gd name="T32" fmla="*/ 217 w 308"/>
                <a:gd name="T33" fmla="*/ 309 h 392"/>
                <a:gd name="T34" fmla="*/ 242 w 308"/>
                <a:gd name="T35" fmla="*/ 235 h 392"/>
                <a:gd name="T36" fmla="*/ 152 w 308"/>
                <a:gd name="T37" fmla="*/ 235 h 392"/>
                <a:gd name="T38" fmla="*/ 152 w 308"/>
                <a:gd name="T39" fmla="*/ 178 h 392"/>
                <a:gd name="T40" fmla="*/ 308 w 308"/>
                <a:gd name="T41" fmla="*/ 178 h 392"/>
                <a:gd name="T42" fmla="*/ 308 w 308"/>
                <a:gd name="T43" fmla="*/ 385 h 392"/>
                <a:gd name="T44" fmla="*/ 296 w 308"/>
                <a:gd name="T45" fmla="*/ 38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8" h="392">
                  <a:moveTo>
                    <a:pt x="296" y="385"/>
                  </a:moveTo>
                  <a:cubicBezTo>
                    <a:pt x="256" y="343"/>
                    <a:pt x="256" y="343"/>
                    <a:pt x="256" y="343"/>
                  </a:cubicBezTo>
                  <a:cubicBezTo>
                    <a:pt x="245" y="365"/>
                    <a:pt x="209" y="391"/>
                    <a:pt x="161" y="392"/>
                  </a:cubicBezTo>
                  <a:cubicBezTo>
                    <a:pt x="118" y="392"/>
                    <a:pt x="79" y="381"/>
                    <a:pt x="49" y="350"/>
                  </a:cubicBezTo>
                  <a:cubicBezTo>
                    <a:pt x="10" y="309"/>
                    <a:pt x="0" y="258"/>
                    <a:pt x="0" y="196"/>
                  </a:cubicBezTo>
                  <a:cubicBezTo>
                    <a:pt x="0" y="135"/>
                    <a:pt x="8" y="86"/>
                    <a:pt x="49" y="45"/>
                  </a:cubicBezTo>
                  <a:cubicBezTo>
                    <a:pt x="78" y="16"/>
                    <a:pt x="121" y="0"/>
                    <a:pt x="161" y="0"/>
                  </a:cubicBezTo>
                  <a:cubicBezTo>
                    <a:pt x="208" y="0"/>
                    <a:pt x="248" y="17"/>
                    <a:pt x="273" y="43"/>
                  </a:cubicBezTo>
                  <a:cubicBezTo>
                    <a:pt x="292" y="63"/>
                    <a:pt x="306" y="87"/>
                    <a:pt x="308" y="120"/>
                  </a:cubicBezTo>
                  <a:cubicBezTo>
                    <a:pt x="237" y="120"/>
                    <a:pt x="237" y="120"/>
                    <a:pt x="237" y="120"/>
                  </a:cubicBezTo>
                  <a:cubicBezTo>
                    <a:pt x="236" y="105"/>
                    <a:pt x="229" y="95"/>
                    <a:pt x="221" y="85"/>
                  </a:cubicBezTo>
                  <a:cubicBezTo>
                    <a:pt x="208" y="69"/>
                    <a:pt x="187" y="62"/>
                    <a:pt x="161" y="62"/>
                  </a:cubicBezTo>
                  <a:cubicBezTo>
                    <a:pt x="139" y="62"/>
                    <a:pt x="114" y="72"/>
                    <a:pt x="99" y="88"/>
                  </a:cubicBezTo>
                  <a:cubicBezTo>
                    <a:pt x="73" y="115"/>
                    <a:pt x="70" y="162"/>
                    <a:pt x="70" y="196"/>
                  </a:cubicBezTo>
                  <a:cubicBezTo>
                    <a:pt x="70" y="231"/>
                    <a:pt x="73" y="280"/>
                    <a:pt x="99" y="307"/>
                  </a:cubicBezTo>
                  <a:cubicBezTo>
                    <a:pt x="114" y="323"/>
                    <a:pt x="139" y="331"/>
                    <a:pt x="161" y="331"/>
                  </a:cubicBezTo>
                  <a:cubicBezTo>
                    <a:pt x="185" y="331"/>
                    <a:pt x="204" y="322"/>
                    <a:pt x="217" y="309"/>
                  </a:cubicBezTo>
                  <a:cubicBezTo>
                    <a:pt x="237" y="287"/>
                    <a:pt x="242" y="264"/>
                    <a:pt x="242" y="235"/>
                  </a:cubicBezTo>
                  <a:cubicBezTo>
                    <a:pt x="152" y="235"/>
                    <a:pt x="152" y="235"/>
                    <a:pt x="152" y="235"/>
                  </a:cubicBezTo>
                  <a:cubicBezTo>
                    <a:pt x="152" y="178"/>
                    <a:pt x="152" y="178"/>
                    <a:pt x="152" y="178"/>
                  </a:cubicBezTo>
                  <a:cubicBezTo>
                    <a:pt x="308" y="178"/>
                    <a:pt x="308" y="178"/>
                    <a:pt x="308" y="178"/>
                  </a:cubicBezTo>
                  <a:cubicBezTo>
                    <a:pt x="308" y="385"/>
                    <a:pt x="308" y="385"/>
                    <a:pt x="308" y="385"/>
                  </a:cubicBezTo>
                  <a:lnTo>
                    <a:pt x="296" y="385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0"/>
            <p:cNvSpPr>
              <a:spLocks noEditPoints="1"/>
            </p:cNvSpPr>
            <p:nvPr userDrawn="1"/>
          </p:nvSpPr>
          <p:spPr bwMode="auto">
            <a:xfrm>
              <a:off x="8091488" y="6248400"/>
              <a:ext cx="657225" cy="823913"/>
            </a:xfrm>
            <a:custGeom>
              <a:avLst/>
              <a:gdLst>
                <a:gd name="T0" fmla="*/ 265 w 313"/>
                <a:gd name="T1" fmla="*/ 349 h 392"/>
                <a:gd name="T2" fmla="*/ 156 w 313"/>
                <a:gd name="T3" fmla="*/ 392 h 392"/>
                <a:gd name="T4" fmla="*/ 48 w 313"/>
                <a:gd name="T5" fmla="*/ 349 h 392"/>
                <a:gd name="T6" fmla="*/ 0 w 313"/>
                <a:gd name="T7" fmla="*/ 196 h 392"/>
                <a:gd name="T8" fmla="*/ 48 w 313"/>
                <a:gd name="T9" fmla="*/ 43 h 392"/>
                <a:gd name="T10" fmla="*/ 156 w 313"/>
                <a:gd name="T11" fmla="*/ 0 h 392"/>
                <a:gd name="T12" fmla="*/ 265 w 313"/>
                <a:gd name="T13" fmla="*/ 43 h 392"/>
                <a:gd name="T14" fmla="*/ 313 w 313"/>
                <a:gd name="T15" fmla="*/ 196 h 392"/>
                <a:gd name="T16" fmla="*/ 265 w 313"/>
                <a:gd name="T17" fmla="*/ 349 h 392"/>
                <a:gd name="T18" fmla="*/ 216 w 313"/>
                <a:gd name="T19" fmla="*/ 88 h 392"/>
                <a:gd name="T20" fmla="*/ 156 w 313"/>
                <a:gd name="T21" fmla="*/ 63 h 392"/>
                <a:gd name="T22" fmla="*/ 97 w 313"/>
                <a:gd name="T23" fmla="*/ 88 h 392"/>
                <a:gd name="T24" fmla="*/ 69 w 313"/>
                <a:gd name="T25" fmla="*/ 196 h 392"/>
                <a:gd name="T26" fmla="*/ 97 w 313"/>
                <a:gd name="T27" fmla="*/ 305 h 392"/>
                <a:gd name="T28" fmla="*/ 156 w 313"/>
                <a:gd name="T29" fmla="*/ 330 h 392"/>
                <a:gd name="T30" fmla="*/ 216 w 313"/>
                <a:gd name="T31" fmla="*/ 305 h 392"/>
                <a:gd name="T32" fmla="*/ 243 w 313"/>
                <a:gd name="T33" fmla="*/ 196 h 392"/>
                <a:gd name="T34" fmla="*/ 216 w 313"/>
                <a:gd name="T35" fmla="*/ 8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92">
                  <a:moveTo>
                    <a:pt x="265" y="349"/>
                  </a:moveTo>
                  <a:cubicBezTo>
                    <a:pt x="236" y="378"/>
                    <a:pt x="197" y="392"/>
                    <a:pt x="156" y="392"/>
                  </a:cubicBezTo>
                  <a:cubicBezTo>
                    <a:pt x="116" y="392"/>
                    <a:pt x="77" y="378"/>
                    <a:pt x="48" y="349"/>
                  </a:cubicBezTo>
                  <a:cubicBezTo>
                    <a:pt x="7" y="308"/>
                    <a:pt x="0" y="258"/>
                    <a:pt x="0" y="196"/>
                  </a:cubicBezTo>
                  <a:cubicBezTo>
                    <a:pt x="0" y="135"/>
                    <a:pt x="7" y="84"/>
                    <a:pt x="48" y="43"/>
                  </a:cubicBezTo>
                  <a:cubicBezTo>
                    <a:pt x="77" y="14"/>
                    <a:pt x="116" y="0"/>
                    <a:pt x="156" y="0"/>
                  </a:cubicBezTo>
                  <a:cubicBezTo>
                    <a:pt x="197" y="0"/>
                    <a:pt x="236" y="14"/>
                    <a:pt x="265" y="43"/>
                  </a:cubicBezTo>
                  <a:cubicBezTo>
                    <a:pt x="306" y="84"/>
                    <a:pt x="313" y="135"/>
                    <a:pt x="313" y="196"/>
                  </a:cubicBezTo>
                  <a:cubicBezTo>
                    <a:pt x="313" y="258"/>
                    <a:pt x="306" y="308"/>
                    <a:pt x="265" y="349"/>
                  </a:cubicBezTo>
                  <a:close/>
                  <a:moveTo>
                    <a:pt x="216" y="88"/>
                  </a:moveTo>
                  <a:cubicBezTo>
                    <a:pt x="201" y="72"/>
                    <a:pt x="178" y="63"/>
                    <a:pt x="156" y="63"/>
                  </a:cubicBezTo>
                  <a:cubicBezTo>
                    <a:pt x="135" y="63"/>
                    <a:pt x="112" y="72"/>
                    <a:pt x="97" y="88"/>
                  </a:cubicBezTo>
                  <a:cubicBezTo>
                    <a:pt x="71" y="115"/>
                    <a:pt x="69" y="162"/>
                    <a:pt x="69" y="196"/>
                  </a:cubicBezTo>
                  <a:cubicBezTo>
                    <a:pt x="69" y="231"/>
                    <a:pt x="71" y="277"/>
                    <a:pt x="97" y="305"/>
                  </a:cubicBezTo>
                  <a:cubicBezTo>
                    <a:pt x="112" y="321"/>
                    <a:pt x="135" y="330"/>
                    <a:pt x="156" y="330"/>
                  </a:cubicBezTo>
                  <a:cubicBezTo>
                    <a:pt x="178" y="330"/>
                    <a:pt x="201" y="321"/>
                    <a:pt x="216" y="305"/>
                  </a:cubicBezTo>
                  <a:cubicBezTo>
                    <a:pt x="242" y="277"/>
                    <a:pt x="243" y="231"/>
                    <a:pt x="243" y="196"/>
                  </a:cubicBezTo>
                  <a:cubicBezTo>
                    <a:pt x="243" y="162"/>
                    <a:pt x="242" y="115"/>
                    <a:pt x="216" y="8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1"/>
            <p:cNvSpPr>
              <a:spLocks/>
            </p:cNvSpPr>
            <p:nvPr userDrawn="1"/>
          </p:nvSpPr>
          <p:spPr bwMode="auto">
            <a:xfrm>
              <a:off x="8861426" y="6262688"/>
              <a:ext cx="633413" cy="795338"/>
            </a:xfrm>
            <a:custGeom>
              <a:avLst/>
              <a:gdLst>
                <a:gd name="T0" fmla="*/ 305 w 399"/>
                <a:gd name="T1" fmla="*/ 501 h 501"/>
                <a:gd name="T2" fmla="*/ 88 w 399"/>
                <a:gd name="T3" fmla="*/ 156 h 501"/>
                <a:gd name="T4" fmla="*/ 88 w 399"/>
                <a:gd name="T5" fmla="*/ 501 h 501"/>
                <a:gd name="T6" fmla="*/ 0 w 399"/>
                <a:gd name="T7" fmla="*/ 501 h 501"/>
                <a:gd name="T8" fmla="*/ 0 w 399"/>
                <a:gd name="T9" fmla="*/ 0 h 501"/>
                <a:gd name="T10" fmla="*/ 96 w 399"/>
                <a:gd name="T11" fmla="*/ 0 h 501"/>
                <a:gd name="T12" fmla="*/ 309 w 399"/>
                <a:gd name="T13" fmla="*/ 339 h 501"/>
                <a:gd name="T14" fmla="*/ 309 w 399"/>
                <a:gd name="T15" fmla="*/ 0 h 501"/>
                <a:gd name="T16" fmla="*/ 399 w 399"/>
                <a:gd name="T17" fmla="*/ 0 h 501"/>
                <a:gd name="T18" fmla="*/ 399 w 399"/>
                <a:gd name="T19" fmla="*/ 501 h 501"/>
                <a:gd name="T20" fmla="*/ 305 w 399"/>
                <a:gd name="T21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9" h="501">
                  <a:moveTo>
                    <a:pt x="305" y="501"/>
                  </a:moveTo>
                  <a:lnTo>
                    <a:pt x="88" y="156"/>
                  </a:lnTo>
                  <a:lnTo>
                    <a:pt x="88" y="501"/>
                  </a:lnTo>
                  <a:lnTo>
                    <a:pt x="0" y="501"/>
                  </a:lnTo>
                  <a:lnTo>
                    <a:pt x="0" y="0"/>
                  </a:lnTo>
                  <a:lnTo>
                    <a:pt x="96" y="0"/>
                  </a:lnTo>
                  <a:lnTo>
                    <a:pt x="309" y="339"/>
                  </a:lnTo>
                  <a:lnTo>
                    <a:pt x="309" y="0"/>
                  </a:lnTo>
                  <a:lnTo>
                    <a:pt x="399" y="0"/>
                  </a:lnTo>
                  <a:lnTo>
                    <a:pt x="399" y="501"/>
                  </a:lnTo>
                  <a:lnTo>
                    <a:pt x="305" y="50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2"/>
            <p:cNvSpPr>
              <a:spLocks/>
            </p:cNvSpPr>
            <p:nvPr userDrawn="1"/>
          </p:nvSpPr>
          <p:spPr bwMode="auto">
            <a:xfrm>
              <a:off x="2954338" y="7239000"/>
              <a:ext cx="1014413" cy="585788"/>
            </a:xfrm>
            <a:custGeom>
              <a:avLst/>
              <a:gdLst>
                <a:gd name="T0" fmla="*/ 213 w 639"/>
                <a:gd name="T1" fmla="*/ 0 h 369"/>
                <a:gd name="T2" fmla="*/ 0 w 639"/>
                <a:gd name="T3" fmla="*/ 369 h 369"/>
                <a:gd name="T4" fmla="*/ 639 w 639"/>
                <a:gd name="T5" fmla="*/ 0 h 369"/>
                <a:gd name="T6" fmla="*/ 213 w 639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9" h="369">
                  <a:moveTo>
                    <a:pt x="213" y="0"/>
                  </a:moveTo>
                  <a:lnTo>
                    <a:pt x="0" y="369"/>
                  </a:lnTo>
                  <a:lnTo>
                    <a:pt x="639" y="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"/>
            <p:cNvSpPr>
              <a:spLocks/>
            </p:cNvSpPr>
            <p:nvPr userDrawn="1"/>
          </p:nvSpPr>
          <p:spPr bwMode="auto">
            <a:xfrm>
              <a:off x="3292476" y="6064250"/>
              <a:ext cx="676275" cy="1174750"/>
            </a:xfrm>
            <a:custGeom>
              <a:avLst/>
              <a:gdLst>
                <a:gd name="T0" fmla="*/ 426 w 426"/>
                <a:gd name="T1" fmla="*/ 740 h 740"/>
                <a:gd name="T2" fmla="*/ 426 w 426"/>
                <a:gd name="T3" fmla="*/ 0 h 740"/>
                <a:gd name="T4" fmla="*/ 426 w 426"/>
                <a:gd name="T5" fmla="*/ 0 h 740"/>
                <a:gd name="T6" fmla="*/ 0 w 426"/>
                <a:gd name="T7" fmla="*/ 740 h 740"/>
                <a:gd name="T8" fmla="*/ 426 w 426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740">
                  <a:moveTo>
                    <a:pt x="426" y="740"/>
                  </a:moveTo>
                  <a:lnTo>
                    <a:pt x="426" y="0"/>
                  </a:lnTo>
                  <a:lnTo>
                    <a:pt x="426" y="0"/>
                  </a:lnTo>
                  <a:lnTo>
                    <a:pt x="0" y="740"/>
                  </a:lnTo>
                  <a:lnTo>
                    <a:pt x="426" y="74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4"/>
            <p:cNvSpPr>
              <a:spLocks/>
            </p:cNvSpPr>
            <p:nvPr userDrawn="1"/>
          </p:nvSpPr>
          <p:spPr bwMode="auto">
            <a:xfrm>
              <a:off x="2278063" y="5480050"/>
              <a:ext cx="676275" cy="1465263"/>
            </a:xfrm>
            <a:custGeom>
              <a:avLst/>
              <a:gdLst>
                <a:gd name="T0" fmla="*/ 105 w 426"/>
                <a:gd name="T1" fmla="*/ 923 h 923"/>
                <a:gd name="T2" fmla="*/ 426 w 426"/>
                <a:gd name="T3" fmla="*/ 738 h 923"/>
                <a:gd name="T4" fmla="*/ 426 w 426"/>
                <a:gd name="T5" fmla="*/ 0 h 923"/>
                <a:gd name="T6" fmla="*/ 0 w 426"/>
                <a:gd name="T7" fmla="*/ 738 h 923"/>
                <a:gd name="T8" fmla="*/ 105 w 426"/>
                <a:gd name="T9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923">
                  <a:moveTo>
                    <a:pt x="105" y="923"/>
                  </a:moveTo>
                  <a:lnTo>
                    <a:pt x="426" y="738"/>
                  </a:lnTo>
                  <a:lnTo>
                    <a:pt x="426" y="0"/>
                  </a:lnTo>
                  <a:lnTo>
                    <a:pt x="0" y="738"/>
                  </a:lnTo>
                  <a:lnTo>
                    <a:pt x="105" y="923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5"/>
            <p:cNvSpPr>
              <a:spLocks/>
            </p:cNvSpPr>
            <p:nvPr userDrawn="1"/>
          </p:nvSpPr>
          <p:spPr bwMode="auto">
            <a:xfrm>
              <a:off x="2616201" y="7239000"/>
              <a:ext cx="338138" cy="585788"/>
            </a:xfrm>
            <a:custGeom>
              <a:avLst/>
              <a:gdLst>
                <a:gd name="T0" fmla="*/ 0 w 213"/>
                <a:gd name="T1" fmla="*/ 0 h 369"/>
                <a:gd name="T2" fmla="*/ 213 w 213"/>
                <a:gd name="T3" fmla="*/ 369 h 369"/>
                <a:gd name="T4" fmla="*/ 213 w 213"/>
                <a:gd name="T5" fmla="*/ 0 h 369"/>
                <a:gd name="T6" fmla="*/ 0 w 213"/>
                <a:gd name="T7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369">
                  <a:moveTo>
                    <a:pt x="0" y="0"/>
                  </a:moveTo>
                  <a:lnTo>
                    <a:pt x="213" y="369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D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6"/>
            <p:cNvSpPr>
              <a:spLocks/>
            </p:cNvSpPr>
            <p:nvPr userDrawn="1"/>
          </p:nvSpPr>
          <p:spPr bwMode="auto">
            <a:xfrm>
              <a:off x="2444751" y="6651625"/>
              <a:ext cx="509588" cy="587375"/>
            </a:xfrm>
            <a:custGeom>
              <a:avLst/>
              <a:gdLst>
                <a:gd name="T0" fmla="*/ 321 w 321"/>
                <a:gd name="T1" fmla="*/ 0 h 370"/>
                <a:gd name="T2" fmla="*/ 0 w 321"/>
                <a:gd name="T3" fmla="*/ 185 h 370"/>
                <a:gd name="T4" fmla="*/ 108 w 321"/>
                <a:gd name="T5" fmla="*/ 370 h 370"/>
                <a:gd name="T6" fmla="*/ 321 w 321"/>
                <a:gd name="T7" fmla="*/ 370 h 370"/>
                <a:gd name="T8" fmla="*/ 321 w 321"/>
                <a:gd name="T9" fmla="*/ 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" h="370">
                  <a:moveTo>
                    <a:pt x="321" y="0"/>
                  </a:moveTo>
                  <a:lnTo>
                    <a:pt x="0" y="185"/>
                  </a:lnTo>
                  <a:lnTo>
                    <a:pt x="108" y="370"/>
                  </a:lnTo>
                  <a:lnTo>
                    <a:pt x="321" y="37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7"/>
            <p:cNvSpPr>
              <a:spLocks/>
            </p:cNvSpPr>
            <p:nvPr userDrawn="1"/>
          </p:nvSpPr>
          <p:spPr bwMode="auto">
            <a:xfrm>
              <a:off x="1936751" y="6945313"/>
              <a:ext cx="679450" cy="293688"/>
            </a:xfrm>
            <a:custGeom>
              <a:avLst/>
              <a:gdLst>
                <a:gd name="T0" fmla="*/ 0 w 428"/>
                <a:gd name="T1" fmla="*/ 185 h 185"/>
                <a:gd name="T2" fmla="*/ 428 w 428"/>
                <a:gd name="T3" fmla="*/ 185 h 185"/>
                <a:gd name="T4" fmla="*/ 320 w 428"/>
                <a:gd name="T5" fmla="*/ 0 h 185"/>
                <a:gd name="T6" fmla="*/ 0 w 428"/>
                <a:gd name="T7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8" h="185">
                  <a:moveTo>
                    <a:pt x="0" y="185"/>
                  </a:moveTo>
                  <a:lnTo>
                    <a:pt x="428" y="185"/>
                  </a:lnTo>
                  <a:lnTo>
                    <a:pt x="320" y="0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8"/>
            <p:cNvSpPr>
              <a:spLocks/>
            </p:cNvSpPr>
            <p:nvPr userDrawn="1"/>
          </p:nvSpPr>
          <p:spPr bwMode="auto">
            <a:xfrm>
              <a:off x="2954338" y="6064250"/>
              <a:ext cx="1014413" cy="1174750"/>
            </a:xfrm>
            <a:custGeom>
              <a:avLst/>
              <a:gdLst>
                <a:gd name="T0" fmla="*/ 213 w 639"/>
                <a:gd name="T1" fmla="*/ 740 h 740"/>
                <a:gd name="T2" fmla="*/ 639 w 639"/>
                <a:gd name="T3" fmla="*/ 0 h 740"/>
                <a:gd name="T4" fmla="*/ 0 w 639"/>
                <a:gd name="T5" fmla="*/ 370 h 740"/>
                <a:gd name="T6" fmla="*/ 0 w 639"/>
                <a:gd name="T7" fmla="*/ 740 h 740"/>
                <a:gd name="T8" fmla="*/ 213 w 639"/>
                <a:gd name="T9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9" h="740">
                  <a:moveTo>
                    <a:pt x="213" y="740"/>
                  </a:moveTo>
                  <a:lnTo>
                    <a:pt x="639" y="0"/>
                  </a:lnTo>
                  <a:lnTo>
                    <a:pt x="0" y="370"/>
                  </a:lnTo>
                  <a:lnTo>
                    <a:pt x="0" y="740"/>
                  </a:lnTo>
                  <a:lnTo>
                    <a:pt x="213" y="74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9"/>
            <p:cNvSpPr>
              <a:spLocks/>
            </p:cNvSpPr>
            <p:nvPr userDrawn="1"/>
          </p:nvSpPr>
          <p:spPr bwMode="auto">
            <a:xfrm>
              <a:off x="1936751" y="6064250"/>
              <a:ext cx="341313" cy="1174750"/>
            </a:xfrm>
            <a:custGeom>
              <a:avLst/>
              <a:gdLst>
                <a:gd name="T0" fmla="*/ 0 w 215"/>
                <a:gd name="T1" fmla="*/ 0 h 740"/>
                <a:gd name="T2" fmla="*/ 0 w 215"/>
                <a:gd name="T3" fmla="*/ 740 h 740"/>
                <a:gd name="T4" fmla="*/ 215 w 215"/>
                <a:gd name="T5" fmla="*/ 370 h 740"/>
                <a:gd name="T6" fmla="*/ 0 w 215"/>
                <a:gd name="T7" fmla="*/ 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" h="740">
                  <a:moveTo>
                    <a:pt x="0" y="0"/>
                  </a:moveTo>
                  <a:lnTo>
                    <a:pt x="0" y="740"/>
                  </a:lnTo>
                  <a:lnTo>
                    <a:pt x="215" y="3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C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0"/>
            <p:cNvSpPr>
              <a:spLocks/>
            </p:cNvSpPr>
            <p:nvPr userDrawn="1"/>
          </p:nvSpPr>
          <p:spPr bwMode="auto">
            <a:xfrm>
              <a:off x="1936751" y="5480050"/>
              <a:ext cx="1017588" cy="1171575"/>
            </a:xfrm>
            <a:custGeom>
              <a:avLst/>
              <a:gdLst>
                <a:gd name="T0" fmla="*/ 641 w 641"/>
                <a:gd name="T1" fmla="*/ 0 h 738"/>
                <a:gd name="T2" fmla="*/ 0 w 641"/>
                <a:gd name="T3" fmla="*/ 368 h 738"/>
                <a:gd name="T4" fmla="*/ 215 w 641"/>
                <a:gd name="T5" fmla="*/ 738 h 738"/>
                <a:gd name="T6" fmla="*/ 641 w 641"/>
                <a:gd name="T7" fmla="*/ 0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1" h="738">
                  <a:moveTo>
                    <a:pt x="641" y="0"/>
                  </a:moveTo>
                  <a:lnTo>
                    <a:pt x="0" y="368"/>
                  </a:lnTo>
                  <a:lnTo>
                    <a:pt x="215" y="738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98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234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hf sldNum="0" hdr="0" ftr="0" dt="0"/>
  <p:txStyles>
    <p:titleStyle>
      <a:lvl1pPr marL="0" algn="l" defTabSz="685749" rtl="0" eaLnBrk="1" latinLnBrk="0" hangingPunct="1">
        <a:lnSpc>
          <a:spcPts val="1950"/>
        </a:lnSpc>
        <a:spcBef>
          <a:spcPct val="0"/>
        </a:spcBef>
        <a:buNone/>
        <a:defRPr lang="en-US" sz="2200" b="1" kern="1000" spc="-8" dirty="0">
          <a:solidFill>
            <a:srgbClr val="0098B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rgbClr val="545559"/>
          </a:solidFill>
          <a:latin typeface="+mn-lt"/>
          <a:ea typeface="+mn-ea"/>
          <a:cs typeface="+mn-cs"/>
        </a:defRPr>
      </a:lvl1pPr>
      <a:lvl2pPr marL="4572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74B543"/>
        </a:buClr>
        <a:buFont typeface="Arial" panose="020B0604020202020204" pitchFamily="34" charset="0"/>
        <a:buChar char="•"/>
        <a:defRPr sz="1400" kern="1200">
          <a:solidFill>
            <a:srgbClr val="545559"/>
          </a:solidFill>
          <a:latin typeface="+mn-lt"/>
          <a:ea typeface="+mn-ea"/>
          <a:cs typeface="+mn-cs"/>
        </a:defRPr>
      </a:lvl2pPr>
      <a:lvl3pPr marL="6873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rgbClr val="0098BA"/>
        </a:buClr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3pPr>
      <a:lvl4pPr marL="914400" indent="-228600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4pPr>
      <a:lvl5pPr marL="11445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90000"/>
        <a:buFont typeface="Arial" panose="020B0604020202020204" pitchFamily="34" charset="0"/>
        <a:buChar char="•"/>
        <a:defRPr sz="1200" kern="1200">
          <a:solidFill>
            <a:srgbClr val="545559"/>
          </a:solidFill>
          <a:latin typeface="+mn-lt"/>
          <a:ea typeface="+mn-ea"/>
          <a:cs typeface="+mn-cs"/>
        </a:defRPr>
      </a:lvl5pPr>
      <a:lvl6pPr marL="1371600" indent="-227013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2"/>
        </a:buClr>
        <a:buSzPct val="9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6017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lang="en-US" sz="1200" kern="1200" dirty="0">
          <a:solidFill>
            <a:schemeClr val="tx2"/>
          </a:solidFill>
          <a:latin typeface="+mn-lt"/>
          <a:ea typeface="+mn-ea"/>
          <a:cs typeface="+mn-cs"/>
        </a:defRPr>
      </a:lvl7pPr>
      <a:lvl8pPr marL="1828800" indent="-227013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058988" indent="-230188" algn="l" defTabSz="685749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SzPct val="8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2">
          <p15:clr>
            <a:srgbClr val="F26B43"/>
          </p15:clr>
        </p15:guide>
        <p15:guide id="2" pos="224">
          <p15:clr>
            <a:srgbClr val="F26B43"/>
          </p15:clr>
        </p15:guide>
        <p15:guide id="3" orient="horz" pos="4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pos="7456">
          <p15:clr>
            <a:srgbClr val="F26B43"/>
          </p15:clr>
        </p15:guide>
        <p15:guide id="7" orient="horz" pos="2832">
          <p15:clr>
            <a:srgbClr val="F26B43"/>
          </p15:clr>
        </p15:guide>
        <p15:guide id="8" orient="horz" pos="720">
          <p15:clr>
            <a:srgbClr val="F26B43"/>
          </p15:clr>
        </p15:guide>
        <p15:guide id="9" orient="horz" pos="408">
          <p15:clr>
            <a:srgbClr val="F26B43"/>
          </p15:clr>
        </p15:guide>
        <p15:guide id="10" pos="504">
          <p15:clr>
            <a:srgbClr val="F26B43"/>
          </p15:clr>
        </p15:guide>
        <p15:guide id="11" pos="3432">
          <p15:clr>
            <a:srgbClr val="F26B43"/>
          </p15:clr>
        </p15:guide>
        <p15:guide id="12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xmanagershield.leica-geosystems.com/MomentBde/ModuleDxManager/LogBookList.aspx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4.xml"/><Relationship Id="rId1" Type="http://schemas.openxmlformats.org/officeDocument/2006/relationships/video" Target="https://www.youtube.com/embed/Mv4VJbH7oRE" TargetMode="Externa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file:///C:\Users\scstev\Desktop\DD%20Transmitter%20Induction%20%201080.mp4" TargetMode="External"/><Relationship Id="rId1" Type="http://schemas.microsoft.com/office/2007/relationships/media" Target="file:///C:\Users\scstev\Desktop\DD%20Transmitter%20Induction%20%201080.mp4" TargetMode="Externa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file:///C:\Users\scstev\Desktop\DD%20Health%20Check%201080.mp4" TargetMode="External"/><Relationship Id="rId1" Type="http://schemas.microsoft.com/office/2007/relationships/media" Target="file:///C:\Users\scstev\Desktop\DD%20Health%20Check%201080.mp4" TargetMode="Externa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465132" y="4268570"/>
            <a:ext cx="4753690" cy="1002240"/>
          </a:xfrm>
        </p:spPr>
        <p:txBody>
          <a:bodyPr/>
          <a:lstStyle/>
          <a:p>
            <a:r>
              <a:rPr lang="en-US" dirty="0"/>
              <a:t>Leica Geosystems </a:t>
            </a:r>
            <a:br>
              <a:rPr lang="en-US" dirty="0"/>
            </a:br>
            <a:r>
              <a:rPr lang="en-US" dirty="0"/>
              <a:t>Utility Avoidance and Mapping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Steve Scales, Utilities Sales Manager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May 2019</a:t>
            </a:r>
          </a:p>
        </p:txBody>
      </p:sp>
    </p:spTree>
    <p:extLst>
      <p:ext uri="{BB962C8B-B14F-4D97-AF65-F5344CB8AC3E}">
        <p14:creationId xmlns:p14="http://schemas.microsoft.com/office/powerpoint/2010/main" val="79724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9EA5280-AEE7-4BAB-A476-ACF5BB7B0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802217"/>
            <a:ext cx="10797116" cy="89958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800" dirty="0"/>
              <a:t>Increasing operator confidence</a:t>
            </a:r>
            <a:br>
              <a:rPr lang="en-GB" altLang="en-US" sz="2800" dirty="0"/>
            </a:br>
            <a:r>
              <a:rPr lang="en-GB" altLang="en-US" sz="2800" dirty="0"/>
              <a:t> </a:t>
            </a:r>
            <a:br>
              <a:rPr lang="en-GB" altLang="en-US" sz="2800" dirty="0"/>
            </a:br>
            <a:r>
              <a:rPr lang="en-GB" altLang="en-US" sz="2800" dirty="0">
                <a:solidFill>
                  <a:schemeClr val="tx1"/>
                </a:solidFill>
              </a:rPr>
              <a:t>Calibration verification</a:t>
            </a:r>
            <a:b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</a:br>
            <a:endParaRPr lang="en-GB" altLang="en-US" sz="2600" dirty="0">
              <a:solidFill>
                <a:schemeClr val="tx1"/>
              </a:solidFill>
            </a:endParaRPr>
          </a:p>
        </p:txBody>
      </p:sp>
      <p:sp>
        <p:nvSpPr>
          <p:cNvPr id="553987" name="Rectangle 3">
            <a:extLst>
              <a:ext uri="{FF2B5EF4-FFF2-40B4-BE49-F238E27FC236}">
                <a16:creationId xmlns:a16="http://schemas.microsoft.com/office/drawing/2014/main" id="{3C400481-3854-47F5-BD91-565406AB1A0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58851" y="1701800"/>
            <a:ext cx="6745816" cy="4292600"/>
          </a:xfrm>
        </p:spPr>
        <p:txBody>
          <a:bodyPr>
            <a:normAutofit/>
          </a:bodyPr>
          <a:lstStyle/>
          <a:p>
            <a:pPr marL="288918" lvl="1" indent="-287331">
              <a:defRPr/>
            </a:pPr>
            <a:r>
              <a:rPr lang="en-GB" sz="1800" b="0" dirty="0"/>
              <a:t>Pay as you go calibration verification</a:t>
            </a:r>
          </a:p>
          <a:p>
            <a:pPr lvl="1">
              <a:defRPr/>
            </a:pPr>
            <a:r>
              <a:rPr lang="en-GB" sz="1800" b="0" dirty="0"/>
              <a:t>Provides a service due indicator</a:t>
            </a:r>
          </a:p>
          <a:p>
            <a:pPr lvl="1">
              <a:defRPr/>
            </a:pPr>
            <a:r>
              <a:rPr lang="en-GB" sz="1800" b="0" dirty="0"/>
              <a:t>Alerts when a service is recommended</a:t>
            </a:r>
          </a:p>
          <a:p>
            <a:pPr lvl="1">
              <a:defRPr/>
            </a:pPr>
            <a:r>
              <a:rPr lang="en-GB" sz="1800" b="0" dirty="0"/>
              <a:t>Can lock unit to prevent operation</a:t>
            </a:r>
            <a:br>
              <a:rPr lang="en-GB" sz="1800" b="0" dirty="0"/>
            </a:br>
            <a:r>
              <a:rPr lang="en-GB" sz="1800" b="0" dirty="0"/>
              <a:t>if no service has been carried out</a:t>
            </a:r>
          </a:p>
          <a:p>
            <a:pPr marL="288918" lvl="1" indent="-287331">
              <a:defRPr/>
            </a:pPr>
            <a:r>
              <a:rPr lang="en-GB" sz="1800" b="0" dirty="0"/>
              <a:t> Connect instrument to PC/Laptop - portable</a:t>
            </a:r>
          </a:p>
          <a:p>
            <a:pPr marL="288918" lvl="1" indent="-287331">
              <a:defRPr/>
            </a:pPr>
            <a:r>
              <a:rPr lang="en-GB" sz="1800" b="0" dirty="0"/>
              <a:t> Calibration verified using an internet</a:t>
            </a:r>
            <a:br>
              <a:rPr lang="en-GB" sz="1800" b="0" dirty="0"/>
            </a:br>
            <a:r>
              <a:rPr lang="en-GB" sz="1800" b="0" dirty="0"/>
              <a:t> connection</a:t>
            </a:r>
          </a:p>
          <a:p>
            <a:pPr marL="288918" lvl="1" indent="-287331">
              <a:defRPr/>
            </a:pPr>
            <a:r>
              <a:rPr lang="en-GB" sz="1800" b="0" dirty="0"/>
              <a:t> Certificate can be printed</a:t>
            </a:r>
          </a:p>
          <a:p>
            <a:pPr marL="288918" lvl="1" indent="-287331">
              <a:defRPr/>
            </a:pPr>
            <a:r>
              <a:rPr lang="en-GB" sz="1800" b="0" dirty="0"/>
              <a:t> Latest firmware can be uploaded</a:t>
            </a:r>
            <a:r>
              <a:rPr lang="en-GB" sz="1800" dirty="0"/>
              <a:t> </a:t>
            </a:r>
            <a:br>
              <a:rPr lang="en-GB" dirty="0"/>
            </a:br>
            <a:endParaRPr lang="en-GB" dirty="0"/>
          </a:p>
        </p:txBody>
      </p:sp>
      <p:pic>
        <p:nvPicPr>
          <p:cNvPr id="2" name="DD Self Cal Animation 1080.mp4">
            <a:hlinkClick r:id="" action="ppaction://media"/>
            <a:extLst>
              <a:ext uri="{FF2B5EF4-FFF2-40B4-BE49-F238E27FC236}">
                <a16:creationId xmlns:a16="http://schemas.microsoft.com/office/drawing/2014/main" id="{A022B57B-A0B8-49B6-BCFB-AE5FD533CF47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51" y="1282700"/>
            <a:ext cx="406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74FCB-83B5-4313-8331-328EBE180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88" y="776817"/>
            <a:ext cx="11449051" cy="4953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Green Credentials</a:t>
            </a:r>
            <a:br>
              <a:rPr lang="en-GB" sz="2800" dirty="0"/>
            </a:br>
            <a:br>
              <a:rPr lang="en-GB" sz="2600" dirty="0"/>
            </a:br>
            <a:r>
              <a:rPr lang="en-GB" sz="2600" dirty="0">
                <a:solidFill>
                  <a:schemeClr val="tx1"/>
                </a:solidFill>
              </a:rPr>
              <a:t>Improved sustainability</a:t>
            </a:r>
            <a:endParaRPr lang="en-GB" sz="2600" dirty="0"/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3F704B27-2F03-4FC9-A6B9-F261D40915D3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1833034" y="1642533"/>
            <a:ext cx="5956300" cy="4292600"/>
          </a:xfrm>
        </p:spPr>
        <p:txBody>
          <a:bodyPr/>
          <a:lstStyle/>
          <a:p>
            <a:pPr lvl="1" eaLnBrk="1" hangingPunct="1">
              <a:defRPr/>
            </a:pPr>
            <a:r>
              <a:rPr lang="en-GB" altLang="en-US" sz="2133" dirty="0"/>
              <a:t>Rechargeable battery pack (Leica Rugby compatible charger) </a:t>
            </a:r>
          </a:p>
          <a:p>
            <a:pPr lvl="2" eaLnBrk="1" hangingPunct="1">
              <a:defRPr/>
            </a:pPr>
            <a:r>
              <a:rPr lang="en-GB" altLang="en-US" sz="2133" dirty="0"/>
              <a:t>Interchangeable between locator and transmitter  </a:t>
            </a:r>
          </a:p>
          <a:p>
            <a:pPr lvl="2" eaLnBrk="1" hangingPunct="1">
              <a:defRPr/>
            </a:pPr>
            <a:r>
              <a:rPr lang="en-GB" altLang="en-US" sz="2133" dirty="0"/>
              <a:t>Extended operating life to 5 years</a:t>
            </a:r>
          </a:p>
          <a:p>
            <a:pPr lvl="1" eaLnBrk="1" hangingPunct="1">
              <a:defRPr/>
            </a:pPr>
            <a:r>
              <a:rPr lang="en-GB" altLang="en-US" sz="2133" dirty="0"/>
              <a:t>Waste Reduction</a:t>
            </a:r>
          </a:p>
          <a:p>
            <a:pPr lvl="2" eaLnBrk="1" hangingPunct="1">
              <a:defRPr/>
            </a:pPr>
            <a:r>
              <a:rPr lang="en-GB" altLang="en-US" sz="2133" dirty="0"/>
              <a:t>Save more than £250 on Alkaline batteries* </a:t>
            </a:r>
          </a:p>
          <a:p>
            <a:pPr lvl="2" eaLnBrk="1" hangingPunct="1">
              <a:defRPr/>
            </a:pPr>
            <a:r>
              <a:rPr lang="en-GB" altLang="en-US" sz="2133" dirty="0"/>
              <a:t>Eliminates disposal of Alkaline batteries</a:t>
            </a:r>
          </a:p>
          <a:p>
            <a:pPr lvl="2" eaLnBrk="1" hangingPunct="1">
              <a:defRPr/>
            </a:pPr>
            <a:r>
              <a:rPr lang="en-GB" altLang="en-US" sz="2133" dirty="0"/>
              <a:t>Reduced environmental impact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DBE6D001-C575-41AD-996A-0EB4A442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439334"/>
            <a:ext cx="1758951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7">
            <a:extLst>
              <a:ext uri="{FF2B5EF4-FFF2-40B4-BE49-F238E27FC236}">
                <a16:creationId xmlns:a16="http://schemas.microsoft.com/office/drawing/2014/main" id="{D2A10DFC-A31D-4ECD-AA7A-282446AC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68" y="3939117"/>
            <a:ext cx="1996017" cy="199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4A2B4-7405-42B5-913F-400760A6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432" y="785283"/>
            <a:ext cx="11449051" cy="49530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Industry leading warranty</a:t>
            </a:r>
            <a:br>
              <a:rPr lang="en-GB" sz="2800" dirty="0"/>
            </a:br>
            <a:r>
              <a:rPr lang="en-GB" sz="2800" dirty="0"/>
              <a:t> </a:t>
            </a:r>
            <a:br>
              <a:rPr lang="en-GB" sz="2600" dirty="0"/>
            </a:br>
            <a:r>
              <a:rPr lang="en-GB" altLang="en-US" sz="2600" dirty="0">
                <a:solidFill>
                  <a:schemeClr val="tx1"/>
                </a:solidFill>
              </a:rPr>
              <a:t>Piece of mind support</a:t>
            </a:r>
            <a:endParaRPr lang="en-GB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17543-E091-4519-A56D-ACE054FE0A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52090" y="2209759"/>
            <a:ext cx="5236633" cy="4254500"/>
          </a:xfrm>
        </p:spPr>
        <p:txBody>
          <a:bodyPr/>
          <a:lstStyle/>
          <a:p>
            <a:pPr marL="288918" lvl="1" indent="-287331">
              <a:defRPr/>
            </a:pPr>
            <a:r>
              <a:rPr lang="en-GB" sz="1800" dirty="0"/>
              <a:t>Leica PROTECT</a:t>
            </a:r>
          </a:p>
          <a:p>
            <a:pPr lvl="2" indent="-280981">
              <a:defRPr/>
            </a:pPr>
            <a:r>
              <a:rPr lang="en-GB" sz="1800" dirty="0"/>
              <a:t>3 Year warranty</a:t>
            </a:r>
          </a:p>
          <a:p>
            <a:pPr lvl="2" indent="-280981">
              <a:defRPr/>
            </a:pPr>
            <a:endParaRPr lang="en-GB" sz="1800" dirty="0"/>
          </a:p>
          <a:p>
            <a:pPr marL="288918" lvl="1" indent="-287331">
              <a:spcBef>
                <a:spcPts val="1800"/>
              </a:spcBef>
              <a:defRPr/>
            </a:pPr>
            <a:r>
              <a:rPr lang="en-GB" sz="1800" dirty="0" err="1"/>
              <a:t>myWorld</a:t>
            </a:r>
            <a:endParaRPr lang="en-GB" sz="1800" dirty="0"/>
          </a:p>
          <a:p>
            <a:pPr lvl="2" indent="-280981">
              <a:defRPr/>
            </a:pPr>
            <a:r>
              <a:rPr lang="en-GB" sz="1800" dirty="0"/>
              <a:t>Technical support</a:t>
            </a:r>
          </a:p>
          <a:p>
            <a:pPr lvl="2" indent="-280981">
              <a:defRPr/>
            </a:pPr>
            <a:r>
              <a:rPr lang="en-GB" sz="1800" dirty="0"/>
              <a:t>Instant access to information</a:t>
            </a:r>
          </a:p>
          <a:p>
            <a:pPr lvl="2" indent="-280981">
              <a:defRPr/>
            </a:pPr>
            <a:r>
              <a:rPr lang="en-GB" sz="1800" dirty="0"/>
              <a:t>Keep you and your equipment up-to-date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6A665C33-344F-405A-8BE2-929C98B0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7" y="1843618"/>
            <a:ext cx="3985684" cy="113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7">
            <a:extLst>
              <a:ext uri="{FF2B5EF4-FFF2-40B4-BE49-F238E27FC236}">
                <a16:creationId xmlns:a16="http://schemas.microsoft.com/office/drawing/2014/main" id="{A336967D-93AA-422F-94D5-8CC7FA70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67" y="3939118"/>
            <a:ext cx="3985684" cy="143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6FA401-A895-46C5-9BCE-00E1B39036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865983"/>
              </p:ext>
            </p:extLst>
          </p:nvPr>
        </p:nvGraphicFramePr>
        <p:xfrm>
          <a:off x="1993900" y="1716618"/>
          <a:ext cx="8104717" cy="3753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8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9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39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Image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Overview 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Compatibility</a:t>
                      </a:r>
                      <a:r>
                        <a:rPr lang="en-GB" sz="1500" baseline="0" dirty="0"/>
                        <a:t> </a:t>
                      </a:r>
                      <a:endParaRPr lang="en-GB" sz="15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279">
                <a:tc>
                  <a:txBody>
                    <a:bodyPr/>
                    <a:lstStyle/>
                    <a:p>
                      <a:endParaRPr lang="en-GB" sz="1900" dirty="0"/>
                    </a:p>
                    <a:p>
                      <a:endParaRPr lang="en-GB" sz="1900" dirty="0"/>
                    </a:p>
                  </a:txBody>
                  <a:tcPr marT="45707" marB="4570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1" dirty="0"/>
                        <a:t>DA220/230 1 Watt Signal Transmitter</a:t>
                      </a:r>
                    </a:p>
                    <a:p>
                      <a:endParaRPr lang="en-GB" sz="1200" baseline="0" dirty="0"/>
                    </a:p>
                    <a:p>
                      <a:r>
                        <a:rPr lang="en-GB" sz="1200" baseline="0" dirty="0"/>
                        <a:t>Trace frequencies, </a:t>
                      </a:r>
                    </a:p>
                    <a:p>
                      <a:r>
                        <a:rPr lang="en-GB" sz="1200" b="1" baseline="0" dirty="0"/>
                        <a:t>512Hz, 640Hz</a:t>
                      </a:r>
                    </a:p>
                    <a:p>
                      <a:r>
                        <a:rPr lang="en-GB" sz="1200" baseline="0" dirty="0"/>
                        <a:t>8kHz, 33kHz,131kHz and combined (33 kHz +131 kHz)</a:t>
                      </a:r>
                    </a:p>
                    <a:p>
                      <a:r>
                        <a:rPr lang="en-GB" sz="1200" baseline="0" dirty="0"/>
                        <a:t>Rechargeable battery as standard</a:t>
                      </a:r>
                    </a:p>
                    <a:p>
                      <a:r>
                        <a:rPr lang="en-GB" sz="1200" dirty="0"/>
                        <a:t>IP67 rating</a:t>
                      </a:r>
                    </a:p>
                    <a:p>
                      <a:r>
                        <a:rPr lang="en-GB" sz="1200" dirty="0"/>
                        <a:t>3 Year warranty</a:t>
                      </a:r>
                    </a:p>
                    <a:p>
                      <a:endParaRPr lang="en-GB" sz="12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  <a:p>
                      <a:pPr algn="l"/>
                      <a:endParaRPr lang="en-GB" sz="1500" baseline="0" dirty="0"/>
                    </a:p>
                    <a:p>
                      <a:pPr algn="l"/>
                      <a:endParaRPr lang="en-GB" sz="1500" baseline="0" dirty="0"/>
                    </a:p>
                    <a:p>
                      <a:pPr algn="l"/>
                      <a:r>
                        <a:rPr lang="en-GB" sz="1500" baseline="0" dirty="0"/>
                        <a:t>DD220/230 Smart Locator </a:t>
                      </a:r>
                      <a:endParaRPr lang="en-GB" sz="15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5365">
                <a:tc>
                  <a:txBody>
                    <a:bodyPr/>
                    <a:lstStyle/>
                    <a:p>
                      <a:endParaRPr lang="en-GB" sz="1900" dirty="0"/>
                    </a:p>
                    <a:p>
                      <a:endParaRPr lang="en-GB" sz="1900" dirty="0"/>
                    </a:p>
                  </a:txBody>
                  <a:tcPr marT="45707" marB="4570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DA220/230</a:t>
                      </a:r>
                      <a:r>
                        <a:rPr lang="en-GB" sz="1500" b="1" baseline="0" dirty="0"/>
                        <a:t> 3 Watt </a:t>
                      </a:r>
                      <a:r>
                        <a:rPr lang="en-GB" sz="1500" b="1" dirty="0"/>
                        <a:t>Signal Transmitter</a:t>
                      </a:r>
                    </a:p>
                    <a:p>
                      <a:endParaRPr lang="en-GB" sz="1200" baseline="0" dirty="0"/>
                    </a:p>
                    <a:p>
                      <a:r>
                        <a:rPr lang="en-GB" sz="1200" baseline="0" dirty="0"/>
                        <a:t>Trace frequencies, </a:t>
                      </a:r>
                    </a:p>
                    <a:p>
                      <a:r>
                        <a:rPr lang="en-GB" sz="1200" b="1" baseline="0" dirty="0"/>
                        <a:t>512Hz, 640Hz</a:t>
                      </a:r>
                    </a:p>
                    <a:p>
                      <a:r>
                        <a:rPr lang="en-GB" sz="1200" baseline="0" dirty="0"/>
                        <a:t>8kHz, 33kHz,131kHz and combined (33 kHz +131 kHz)</a:t>
                      </a:r>
                    </a:p>
                    <a:p>
                      <a:r>
                        <a:rPr lang="en-GB" sz="1200" baseline="0" dirty="0"/>
                        <a:t>Rechargeable battery as standard</a:t>
                      </a:r>
                    </a:p>
                    <a:p>
                      <a:r>
                        <a:rPr lang="en-GB" sz="1200" dirty="0"/>
                        <a:t>IP67 rating</a:t>
                      </a:r>
                    </a:p>
                    <a:p>
                      <a:r>
                        <a:rPr lang="en-GB" sz="1200" dirty="0"/>
                        <a:t>3 Year warranty</a:t>
                      </a:r>
                      <a:endParaRPr lang="en-GB" sz="15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l"/>
                      <a:endParaRPr lang="en-GB" sz="1500" baseline="0" dirty="0"/>
                    </a:p>
                    <a:p>
                      <a:pPr algn="l"/>
                      <a:endParaRPr lang="en-GB" sz="1500" baseline="0" dirty="0"/>
                    </a:p>
                    <a:p>
                      <a:pPr algn="l"/>
                      <a:endParaRPr lang="en-GB" sz="1500" baseline="0" dirty="0"/>
                    </a:p>
                    <a:p>
                      <a:pPr algn="l"/>
                      <a:r>
                        <a:rPr lang="en-GB" sz="1500" baseline="0" dirty="0"/>
                        <a:t>DD220/230 Smart Locator </a:t>
                      </a:r>
                      <a:endParaRPr lang="en-GB" sz="15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860" name="Picture 5">
            <a:extLst>
              <a:ext uri="{FF2B5EF4-FFF2-40B4-BE49-F238E27FC236}">
                <a16:creationId xmlns:a16="http://schemas.microsoft.com/office/drawing/2014/main" id="{C1DF5DB3-DAC4-44EF-A362-9157B21D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385" y="2046818"/>
            <a:ext cx="1543049" cy="17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6">
            <a:extLst>
              <a:ext uri="{FF2B5EF4-FFF2-40B4-BE49-F238E27FC236}">
                <a16:creationId xmlns:a16="http://schemas.microsoft.com/office/drawing/2014/main" id="{EB5D3CDC-71BB-4845-9BC7-73E7A2598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06"/>
          <a:stretch>
            <a:fillRect/>
          </a:stretch>
        </p:blipFill>
        <p:spPr bwMode="auto">
          <a:xfrm>
            <a:off x="2093385" y="3810001"/>
            <a:ext cx="1543049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F4044267-DC26-4D6B-BFFA-36B351938782}"/>
              </a:ext>
            </a:extLst>
          </p:cNvPr>
          <p:cNvSpPr txBox="1">
            <a:spLocks noChangeArrowheads="1"/>
          </p:cNvSpPr>
          <p:nvPr/>
        </p:nvSpPr>
        <p:spPr>
          <a:xfrm>
            <a:off x="949973" y="651935"/>
            <a:ext cx="10797116" cy="899583"/>
          </a:xfrm>
          <a:prstGeom prst="rect">
            <a:avLst/>
          </a:prstGeom>
        </p:spPr>
        <p:txBody>
          <a:bodyPr/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Leica DA Signal Transmitters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A8410D-D337-4833-B962-257317E964C9}"/>
              </a:ext>
            </a:extLst>
          </p:cNvPr>
          <p:cNvSpPr txBox="1">
            <a:spLocks noChangeArrowheads="1"/>
          </p:cNvSpPr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Leica DX Shield Software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A picture containing outdoor, tree, sky, ground&#10;&#10;Description generated with very high confidence">
            <a:extLst>
              <a:ext uri="{FF2B5EF4-FFF2-40B4-BE49-F238E27FC236}">
                <a16:creationId xmlns:a16="http://schemas.microsoft.com/office/drawing/2014/main" id="{FD7C250B-4A4B-481A-BE20-11A2F062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2" y="508453"/>
            <a:ext cx="6363941" cy="567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580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92F63-62B9-4EAD-9BCF-D8B01644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51" y="502577"/>
            <a:ext cx="10797116" cy="899583"/>
          </a:xfrm>
        </p:spPr>
        <p:txBody>
          <a:bodyPr/>
          <a:lstStyle/>
          <a:p>
            <a:pPr eaLnBrk="1" hangingPunct="1">
              <a:defRPr/>
            </a:pPr>
            <a:r>
              <a:rPr lang="en-GB" sz="2569" dirty="0"/>
              <a:t>DX Shield Workflow</a:t>
            </a: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E544B001-CCF8-44D3-B574-CCE826B3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1" y="1286934"/>
            <a:ext cx="1291167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6">
            <a:extLst>
              <a:ext uri="{FF2B5EF4-FFF2-40B4-BE49-F238E27FC236}">
                <a16:creationId xmlns:a16="http://schemas.microsoft.com/office/drawing/2014/main" id="{ABC5D294-61B1-4740-B088-FB8BD9215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1976967"/>
            <a:ext cx="1147233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41" name="Group 10">
            <a:extLst>
              <a:ext uri="{FF2B5EF4-FFF2-40B4-BE49-F238E27FC236}">
                <a16:creationId xmlns:a16="http://schemas.microsoft.com/office/drawing/2014/main" id="{817B4B61-F386-4D97-B2EC-77EA31110593}"/>
              </a:ext>
            </a:extLst>
          </p:cNvPr>
          <p:cNvGrpSpPr>
            <a:grpSpLocks/>
          </p:cNvGrpSpPr>
          <p:nvPr/>
        </p:nvGrpSpPr>
        <p:grpSpPr bwMode="auto">
          <a:xfrm>
            <a:off x="3191934" y="2899834"/>
            <a:ext cx="2487084" cy="1738783"/>
            <a:chOff x="2871498" y="2329616"/>
            <a:chExt cx="3877613" cy="2935289"/>
          </a:xfrm>
        </p:grpSpPr>
        <p:pic>
          <p:nvPicPr>
            <p:cNvPr id="39966" name="Picture 7">
              <a:extLst>
                <a:ext uri="{FF2B5EF4-FFF2-40B4-BE49-F238E27FC236}">
                  <a16:creationId xmlns:a16="http://schemas.microsoft.com/office/drawing/2014/main" id="{4D39684F-2692-46AA-B782-8389E3607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498" y="2554695"/>
              <a:ext cx="3877613" cy="2200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10EF4A9-C9BB-4258-A2AD-364996BA0A63}"/>
                </a:ext>
              </a:extLst>
            </p:cNvPr>
            <p:cNvSpPr/>
            <p:nvPr/>
          </p:nvSpPr>
          <p:spPr bwMode="auto">
            <a:xfrm>
              <a:off x="4280641" y="2329616"/>
              <a:ext cx="805224" cy="616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45195" rIns="0" bIns="45195">
              <a:spAutoFit/>
            </a:bodyPr>
            <a:lstStyle/>
            <a:p>
              <a:pPr defTabSz="903757">
                <a:spcBef>
                  <a:spcPct val="50000"/>
                </a:spcBef>
                <a:defRPr/>
              </a:pPr>
              <a:endParaRPr lang="en-GB" sz="1779" dirty="0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2284CC-D03A-4662-963B-F4236BF767B0}"/>
                </a:ext>
              </a:extLst>
            </p:cNvPr>
            <p:cNvSpPr/>
            <p:nvPr/>
          </p:nvSpPr>
          <p:spPr bwMode="auto">
            <a:xfrm>
              <a:off x="4874656" y="4648627"/>
              <a:ext cx="201305" cy="61627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45195" rIns="0" bIns="45195">
              <a:spAutoFit/>
            </a:bodyPr>
            <a:lstStyle/>
            <a:p>
              <a:pPr defTabSz="903757">
                <a:spcBef>
                  <a:spcPct val="50000"/>
                </a:spcBef>
                <a:defRPr/>
              </a:pPr>
              <a:endParaRPr lang="en-GB" sz="1779" dirty="0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</p:grpSp>
      <p:pic>
        <p:nvPicPr>
          <p:cNvPr id="39942" name="Picture 11">
            <a:extLst>
              <a:ext uri="{FF2B5EF4-FFF2-40B4-BE49-F238E27FC236}">
                <a16:creationId xmlns:a16="http://schemas.microsoft.com/office/drawing/2014/main" id="{5DD60B88-5F5A-486B-BB97-6D423819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/>
          <a:stretch>
            <a:fillRect/>
          </a:stretch>
        </p:blipFill>
        <p:spPr bwMode="auto">
          <a:xfrm>
            <a:off x="2055284" y="3454401"/>
            <a:ext cx="793749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BE0989-45B4-4F1E-B22D-E4147835933B}"/>
              </a:ext>
            </a:extLst>
          </p:cNvPr>
          <p:cNvCxnSpPr/>
          <p:nvPr/>
        </p:nvCxnSpPr>
        <p:spPr bwMode="auto">
          <a:xfrm flipV="1">
            <a:off x="6572251" y="2868084"/>
            <a:ext cx="778933" cy="488949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9FEE8-3CC0-48DB-B3C9-BE985DB69824}"/>
              </a:ext>
            </a:extLst>
          </p:cNvPr>
          <p:cNvCxnSpPr>
            <a:cxnSpLocks/>
          </p:cNvCxnSpPr>
          <p:nvPr/>
        </p:nvCxnSpPr>
        <p:spPr bwMode="auto">
          <a:xfrm>
            <a:off x="6580718" y="3905252"/>
            <a:ext cx="764116" cy="385233"/>
          </a:xfrm>
          <a:prstGeom prst="straightConnector1">
            <a:avLst/>
          </a:prstGeom>
          <a:noFill/>
          <a:ln w="28575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945" name="Picture 16">
            <a:extLst>
              <a:ext uri="{FF2B5EF4-FFF2-40B4-BE49-F238E27FC236}">
                <a16:creationId xmlns:a16="http://schemas.microsoft.com/office/drawing/2014/main" id="{5CF0BD2C-D49C-40B5-ABCB-6AFCD7E51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617" y="4529667"/>
            <a:ext cx="78528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854F219-02F6-4514-AFB6-35E938EABE0E}"/>
              </a:ext>
            </a:extLst>
          </p:cNvPr>
          <p:cNvSpPr txBox="1"/>
          <p:nvPr/>
        </p:nvSpPr>
        <p:spPr>
          <a:xfrm>
            <a:off x="1617133" y="5308600"/>
            <a:ext cx="2203451" cy="730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70974"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Locator Scan data </a:t>
            </a:r>
          </a:p>
          <a:p>
            <a:pPr defTabSz="870974">
              <a:defRPr/>
            </a:pPr>
            <a:endParaRPr lang="en-GB" sz="1383" dirty="0">
              <a:solidFill>
                <a:srgbClr val="595959"/>
              </a:solidFill>
              <a:latin typeface="Arial" charset="0"/>
              <a:cs typeface="Arial" charset="0"/>
            </a:endParaRPr>
          </a:p>
          <a:p>
            <a:pPr defTabSz="870974"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Site Documentation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F9437D-5677-4BE8-BCCC-0AECAC9CFB49}"/>
              </a:ext>
            </a:extLst>
          </p:cNvPr>
          <p:cNvSpPr txBox="1"/>
          <p:nvPr/>
        </p:nvSpPr>
        <p:spPr>
          <a:xfrm>
            <a:off x="1998134" y="2307168"/>
            <a:ext cx="2216151" cy="51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70974"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Transfer data using DX Field Shield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0688F4-F19A-485B-93F0-B882E52D22E4}"/>
              </a:ext>
            </a:extLst>
          </p:cNvPr>
          <p:cNvSpPr txBox="1"/>
          <p:nvPr/>
        </p:nvSpPr>
        <p:spPr>
          <a:xfrm>
            <a:off x="5704418" y="3407834"/>
            <a:ext cx="2789767" cy="51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70974"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Upload to DX Manager Shield or </a:t>
            </a:r>
          </a:p>
          <a:p>
            <a:pPr defTabSz="870974"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DX Office Shield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45CD894-9DB1-4A88-A71A-C33D37F65769}"/>
              </a:ext>
            </a:extLst>
          </p:cNvPr>
          <p:cNvSpPr/>
          <p:nvPr/>
        </p:nvSpPr>
        <p:spPr bwMode="auto">
          <a:xfrm>
            <a:off x="488951" y="5332383"/>
            <a:ext cx="457200" cy="513351"/>
          </a:xfrm>
          <a:prstGeom prst="ellipse">
            <a:avLst/>
          </a:prstGeom>
          <a:solidFill>
            <a:srgbClr val="EE003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45195" rIns="0" bIns="45195" anchor="ctr">
            <a:spAutoFit/>
          </a:bodyPr>
          <a:lstStyle/>
          <a:p>
            <a:pPr algn="ctr" defTabSz="903757">
              <a:spcBef>
                <a:spcPct val="50000"/>
              </a:spcBef>
              <a:defRPr/>
            </a:pPr>
            <a:r>
              <a:rPr lang="en-GB" sz="1779" b="1" dirty="0">
                <a:solidFill>
                  <a:srgbClr val="FFFFFF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E4866C9-7FF1-4297-963D-9079DA0DFC53}"/>
              </a:ext>
            </a:extLst>
          </p:cNvPr>
          <p:cNvSpPr/>
          <p:nvPr/>
        </p:nvSpPr>
        <p:spPr bwMode="auto">
          <a:xfrm>
            <a:off x="2825751" y="2828367"/>
            <a:ext cx="457200" cy="513351"/>
          </a:xfrm>
          <a:prstGeom prst="ellipse">
            <a:avLst/>
          </a:prstGeom>
          <a:solidFill>
            <a:srgbClr val="EE003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45195" rIns="0" bIns="45195" anchor="ctr">
            <a:spAutoFit/>
          </a:bodyPr>
          <a:lstStyle/>
          <a:p>
            <a:pPr algn="ctr" defTabSz="903757">
              <a:spcBef>
                <a:spcPct val="50000"/>
              </a:spcBef>
              <a:defRPr/>
            </a:pPr>
            <a:r>
              <a:rPr lang="en-GB" sz="1779" b="1" dirty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226915-75E2-4DCC-B518-7D27EE4A4044}"/>
              </a:ext>
            </a:extLst>
          </p:cNvPr>
          <p:cNvSpPr/>
          <p:nvPr/>
        </p:nvSpPr>
        <p:spPr bwMode="auto">
          <a:xfrm>
            <a:off x="5875867" y="2841067"/>
            <a:ext cx="457200" cy="513351"/>
          </a:xfrm>
          <a:prstGeom prst="ellipse">
            <a:avLst/>
          </a:prstGeom>
          <a:solidFill>
            <a:srgbClr val="EE003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45195" rIns="0" bIns="45195" anchor="ctr">
            <a:spAutoFit/>
          </a:bodyPr>
          <a:lstStyle/>
          <a:p>
            <a:pPr algn="ctr" defTabSz="903757">
              <a:spcBef>
                <a:spcPct val="50000"/>
              </a:spcBef>
              <a:defRPr/>
            </a:pPr>
            <a:r>
              <a:rPr lang="en-GB" sz="1779" b="1" dirty="0">
                <a:solidFill>
                  <a:srgbClr val="FFFFFF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E2103B-FAE3-45D7-AAA6-59E558DAA453}"/>
              </a:ext>
            </a:extLst>
          </p:cNvPr>
          <p:cNvSpPr/>
          <p:nvPr/>
        </p:nvSpPr>
        <p:spPr bwMode="auto">
          <a:xfrm>
            <a:off x="7713133" y="1306483"/>
            <a:ext cx="457200" cy="513351"/>
          </a:xfrm>
          <a:prstGeom prst="ellipse">
            <a:avLst/>
          </a:prstGeom>
          <a:solidFill>
            <a:srgbClr val="EE003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45195" rIns="0" bIns="45195" anchor="ctr">
            <a:spAutoFit/>
          </a:bodyPr>
          <a:lstStyle/>
          <a:p>
            <a:pPr algn="ctr" defTabSz="903757">
              <a:spcBef>
                <a:spcPct val="50000"/>
              </a:spcBef>
              <a:defRPr/>
            </a:pPr>
            <a:r>
              <a:rPr lang="en-GB" sz="1779" b="1" dirty="0">
                <a:solidFill>
                  <a:srgbClr val="FFFFFF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8E32FFC-DA22-49EE-BA4D-AC2BE4B26146}"/>
              </a:ext>
            </a:extLst>
          </p:cNvPr>
          <p:cNvSpPr/>
          <p:nvPr/>
        </p:nvSpPr>
        <p:spPr bwMode="auto">
          <a:xfrm>
            <a:off x="7647517" y="4408459"/>
            <a:ext cx="457200" cy="513351"/>
          </a:xfrm>
          <a:prstGeom prst="ellipse">
            <a:avLst/>
          </a:prstGeom>
          <a:solidFill>
            <a:srgbClr val="EE003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45195" rIns="0" bIns="45195" anchor="ctr">
            <a:spAutoFit/>
          </a:bodyPr>
          <a:lstStyle/>
          <a:p>
            <a:pPr algn="ctr" defTabSz="903757">
              <a:spcBef>
                <a:spcPct val="50000"/>
              </a:spcBef>
              <a:defRPr/>
            </a:pPr>
            <a:r>
              <a:rPr lang="en-GB" sz="1779" b="1" dirty="0">
                <a:solidFill>
                  <a:srgbClr val="FFFFFF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2B148-66D5-4256-BF7B-41D6D060B89D}"/>
              </a:ext>
            </a:extLst>
          </p:cNvPr>
          <p:cNvSpPr txBox="1"/>
          <p:nvPr/>
        </p:nvSpPr>
        <p:spPr>
          <a:xfrm>
            <a:off x="9558867" y="1039284"/>
            <a:ext cx="2446867" cy="26824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70974">
              <a:buClr>
                <a:srgbClr val="EE0033"/>
              </a:buClr>
              <a:defRPr/>
            </a:pPr>
            <a:r>
              <a:rPr lang="en-GB" sz="1619" b="1" dirty="0">
                <a:solidFill>
                  <a:srgbClr val="595959"/>
                </a:solidFill>
                <a:latin typeface="Arial" charset="0"/>
                <a:cs typeface="Arial" charset="0"/>
              </a:rPr>
              <a:t>DX Manager Shield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Centralised, accessible  information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Processes &amp; reports on the locator usage information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Holds all site documentation e.g. health &amp; safety forms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Keeps all site photos logged in the project folder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B60108-F88A-4715-9443-D2F59DA187DE}"/>
              </a:ext>
            </a:extLst>
          </p:cNvPr>
          <p:cNvSpPr txBox="1"/>
          <p:nvPr/>
        </p:nvSpPr>
        <p:spPr>
          <a:xfrm>
            <a:off x="9558867" y="4311651"/>
            <a:ext cx="2446867" cy="20440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870974">
              <a:buClr>
                <a:srgbClr val="EE0033"/>
              </a:buClr>
              <a:defRPr/>
            </a:pPr>
            <a:r>
              <a:rPr lang="en-GB" sz="1619" b="1" dirty="0">
                <a:solidFill>
                  <a:srgbClr val="595959"/>
                </a:solidFill>
                <a:latin typeface="Arial" charset="0"/>
                <a:cs typeface="Arial" charset="0"/>
              </a:rPr>
              <a:t>DX Office Shield 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Processes &amp; reports on the locator usage information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sz="1383" dirty="0">
                <a:solidFill>
                  <a:srgbClr val="595959"/>
                </a:solidFill>
                <a:latin typeface="Arial" charset="0"/>
                <a:cs typeface="Arial" charset="0"/>
              </a:rPr>
              <a:t>Connects to CalMaster and link to the web for web calibration verification</a:t>
            </a:r>
          </a:p>
          <a:p>
            <a:pPr marL="282424" indent="-282424" defTabSz="870974"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endParaRPr lang="en-GB" sz="1383" dirty="0">
              <a:solidFill>
                <a:srgbClr val="595959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A82208-8DA3-4FB9-8F9A-4A90FFB15FAE}"/>
              </a:ext>
            </a:extLst>
          </p:cNvPr>
          <p:cNvSpPr/>
          <p:nvPr/>
        </p:nvSpPr>
        <p:spPr>
          <a:xfrm>
            <a:off x="717551" y="1172447"/>
            <a:ext cx="6163733" cy="5906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70974">
              <a:defRPr/>
            </a:pPr>
            <a:r>
              <a:rPr lang="en-GB" sz="1619" b="1" dirty="0">
                <a:solidFill>
                  <a:srgbClr val="595959"/>
                </a:solidFill>
                <a:latin typeface="Arial" charset="0"/>
                <a:cs typeface="Arial" charset="0"/>
              </a:rPr>
              <a:t>DX Shield software provides organisations with a single-source solution protecting operators and utilities from harm.</a:t>
            </a:r>
          </a:p>
        </p:txBody>
      </p:sp>
      <p:pic>
        <p:nvPicPr>
          <p:cNvPr id="39957" name="Picture 31">
            <a:extLst>
              <a:ext uri="{FF2B5EF4-FFF2-40B4-BE49-F238E27FC236}">
                <a16:creationId xmlns:a16="http://schemas.microsoft.com/office/drawing/2014/main" id="{A3E93322-5546-4BED-9420-692F8C5F2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3" y="5281085"/>
            <a:ext cx="508000" cy="34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58" name="Group 5">
            <a:extLst>
              <a:ext uri="{FF2B5EF4-FFF2-40B4-BE49-F238E27FC236}">
                <a16:creationId xmlns:a16="http://schemas.microsoft.com/office/drawing/2014/main" id="{11AA21BD-5EBB-481B-954F-50EC7C062DE8}"/>
              </a:ext>
            </a:extLst>
          </p:cNvPr>
          <p:cNvGrpSpPr>
            <a:grpSpLocks/>
          </p:cNvGrpSpPr>
          <p:nvPr/>
        </p:nvGrpSpPr>
        <p:grpSpPr bwMode="auto">
          <a:xfrm>
            <a:off x="1096434" y="5820834"/>
            <a:ext cx="459317" cy="192617"/>
            <a:chOff x="1772293" y="5212214"/>
            <a:chExt cx="698234" cy="345762"/>
          </a:xfrm>
        </p:grpSpPr>
        <p:pic>
          <p:nvPicPr>
            <p:cNvPr id="39964" name="Picture 2">
              <a:extLst>
                <a:ext uri="{FF2B5EF4-FFF2-40B4-BE49-F238E27FC236}">
                  <a16:creationId xmlns:a16="http://schemas.microsoft.com/office/drawing/2014/main" id="{9DAE0AE2-E104-44A6-B473-714A442F7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293" y="5212214"/>
              <a:ext cx="416949" cy="34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5" name="Picture 3">
              <a:extLst>
                <a:ext uri="{FF2B5EF4-FFF2-40B4-BE49-F238E27FC236}">
                  <a16:creationId xmlns:a16="http://schemas.microsoft.com/office/drawing/2014/main" id="{568B0C78-6B5F-4FC9-B2E3-4EBB616B3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799" y="5265564"/>
              <a:ext cx="280728" cy="24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59" name="Picture 32">
            <a:extLst>
              <a:ext uri="{FF2B5EF4-FFF2-40B4-BE49-F238E27FC236}">
                <a16:creationId xmlns:a16="http://schemas.microsoft.com/office/drawing/2014/main" id="{0BB86E1F-1761-4BF1-AB11-7A2155DA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267" y="2269067"/>
            <a:ext cx="560917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960" name="Group 33">
            <a:extLst>
              <a:ext uri="{FF2B5EF4-FFF2-40B4-BE49-F238E27FC236}">
                <a16:creationId xmlns:a16="http://schemas.microsoft.com/office/drawing/2014/main" id="{C33C9670-2EE1-4095-ABE9-D342441282A3}"/>
              </a:ext>
            </a:extLst>
          </p:cNvPr>
          <p:cNvGrpSpPr>
            <a:grpSpLocks/>
          </p:cNvGrpSpPr>
          <p:nvPr/>
        </p:nvGrpSpPr>
        <p:grpSpPr bwMode="auto">
          <a:xfrm>
            <a:off x="8942918" y="2357967"/>
            <a:ext cx="463549" cy="234951"/>
            <a:chOff x="1772293" y="5212214"/>
            <a:chExt cx="698234" cy="345762"/>
          </a:xfrm>
        </p:grpSpPr>
        <p:pic>
          <p:nvPicPr>
            <p:cNvPr id="39962" name="Picture 34">
              <a:extLst>
                <a:ext uri="{FF2B5EF4-FFF2-40B4-BE49-F238E27FC236}">
                  <a16:creationId xmlns:a16="http://schemas.microsoft.com/office/drawing/2014/main" id="{3464B67A-F85B-4A22-AA95-6D00ADB7A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293" y="5212214"/>
              <a:ext cx="416949" cy="34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3" name="Picture 35">
              <a:extLst>
                <a:ext uri="{FF2B5EF4-FFF2-40B4-BE49-F238E27FC236}">
                  <a16:creationId xmlns:a16="http://schemas.microsoft.com/office/drawing/2014/main" id="{6A995460-FDF5-4FE6-9D92-199B4A76E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9799" y="5265564"/>
              <a:ext cx="280728" cy="24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961" name="Picture 36">
            <a:extLst>
              <a:ext uri="{FF2B5EF4-FFF2-40B4-BE49-F238E27FC236}">
                <a16:creationId xmlns:a16="http://schemas.microsoft.com/office/drawing/2014/main" id="{32FD9656-5B72-4EC7-8347-9323690C9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1" y="5283200"/>
            <a:ext cx="560916" cy="3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41C694C8-DBFD-43DF-8CE9-FD1B875C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8641" y="676275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DX Shield Software</a:t>
            </a:r>
            <a:br>
              <a:rPr lang="en-GB" altLang="en-US" sz="2800" dirty="0">
                <a:solidFill>
                  <a:schemeClr val="tx1"/>
                </a:solidFill>
              </a:rPr>
            </a:br>
            <a:br>
              <a:rPr lang="en-GB" sz="2400" dirty="0">
                <a:solidFill>
                  <a:schemeClr val="tx1"/>
                </a:solidFill>
              </a:rPr>
            </a:br>
            <a: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  <a:t>DX Office Shield</a:t>
            </a:r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4B26DA42-7479-41E1-8B96-EE56A318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7" y="1439333"/>
            <a:ext cx="823806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684213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8925" indent="-228600" defTabSz="684213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214313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14400" indent="-228600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445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017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0589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161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733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PC software for product maintenance and analysis:-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Product Maintenance;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Connect to the PC for product maintenance and configuration. 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FF0000"/>
                </a:solidFill>
              </a:rPr>
              <a:t>Over the internet Calibration Verification  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Update firmware			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Update and customise your locator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rgbClr val="2A5C73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Data Analysis;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Download locator data directly to the PC or integrate emailed data files</a:t>
            </a:r>
          </a:p>
          <a:p>
            <a:pPr lvl="2">
              <a:spcBef>
                <a:spcPts val="400"/>
              </a:spcBef>
              <a:spcAft>
                <a:spcPts val="6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Run basic analysis reports </a:t>
            </a:r>
          </a:p>
          <a:p>
            <a:pPr lvl="2">
              <a:spcBef>
                <a:spcPts val="400"/>
              </a:spcBef>
              <a:spcAft>
                <a:spcPts val="600"/>
              </a:spcAft>
              <a:buClr>
                <a:srgbClr val="0098BA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Upload data directly to DX Manager Shield 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rgbClr val="2A5C73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r>
              <a:rPr lang="en-GB" altLang="en-US" sz="1600" b="0"/>
              <a:t> 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</a:pPr>
            <a:endParaRPr lang="en-GB" altLang="en-US" sz="1600" b="0"/>
          </a:p>
        </p:txBody>
      </p:sp>
      <p:pic>
        <p:nvPicPr>
          <p:cNvPr id="41988" name="Picture 8">
            <a:extLst>
              <a:ext uri="{FF2B5EF4-FFF2-40B4-BE49-F238E27FC236}">
                <a16:creationId xmlns:a16="http://schemas.microsoft.com/office/drawing/2014/main" id="{EB2AEC4C-B845-47AC-B415-874077B2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0" y="539752"/>
            <a:ext cx="1041400" cy="79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41C694C8-DBFD-43DF-8CE9-FD1B875C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676275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DX Shield Software</a:t>
            </a:r>
            <a:br>
              <a:rPr lang="en-GB" altLang="en-US" sz="2800" dirty="0">
                <a:solidFill>
                  <a:schemeClr val="tx1"/>
                </a:solidFill>
              </a:rPr>
            </a:br>
            <a:br>
              <a:rPr lang="en-GB" sz="2400" dirty="0">
                <a:solidFill>
                  <a:schemeClr val="tx1"/>
                </a:solidFill>
              </a:rPr>
            </a:br>
            <a: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  <a:t>DX Manager Shield</a:t>
            </a:r>
          </a:p>
        </p:txBody>
      </p:sp>
      <p:sp>
        <p:nvSpPr>
          <p:cNvPr id="44035" name="Content Placeholder 2">
            <a:extLst>
              <a:ext uri="{FF2B5EF4-FFF2-40B4-BE49-F238E27FC236}">
                <a16:creationId xmlns:a16="http://schemas.microsoft.com/office/drawing/2014/main" id="{5E24953C-ABFE-485D-A94F-AD44D1F06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7" y="1439333"/>
            <a:ext cx="823806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684213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8925" indent="-228600" defTabSz="684213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214313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14400" indent="-228600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445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017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0589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161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733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/>
              <a:t>Three levels:-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/>
              <a:t>Standard;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Free download with viewable data for a 3 month rolling period, basic system and report functionality 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/>
              <a:t>Pro;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Subscription based with 12 month data access, additional system and report functionality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Number of users			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Customised reports			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Simple management tools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</a:pPr>
            <a:endParaRPr lang="en-GB" altLang="en-US" sz="1600" b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/>
              <a:t>Expert;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</a:pPr>
            <a:r>
              <a:rPr lang="en-GB" altLang="en-US" sz="1600" b="0"/>
              <a:t>Subscription based available to DX Manager Shield Pro subscribers  		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Automated report functions. 		</a:t>
            </a:r>
          </a:p>
          <a:p>
            <a:pPr lvl="2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</a:pPr>
            <a:r>
              <a:rPr lang="en-GB" altLang="en-US" sz="1600"/>
              <a:t>Upload photos and site notes		</a:t>
            </a: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9D9D3283-D46A-4BD1-8567-13F25F1AB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967" y="440267"/>
            <a:ext cx="14816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41C694C8-DBFD-43DF-8CE9-FD1B875C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6708" y="610773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DX Shield Software</a:t>
            </a:r>
            <a:br>
              <a:rPr lang="en-GB" altLang="en-US" sz="2800" dirty="0">
                <a:solidFill>
                  <a:schemeClr val="tx1"/>
                </a:solidFill>
              </a:rPr>
            </a:br>
            <a:br>
              <a:rPr lang="en-GB" sz="2400" dirty="0">
                <a:solidFill>
                  <a:schemeClr val="tx1"/>
                </a:solidFill>
              </a:rPr>
            </a:br>
            <a: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  <a:t>DX Field Shield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2AFBF821-2E70-407C-8A28-49D8D413C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5517" y="425451"/>
            <a:ext cx="508000" cy="93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>
            <a:extLst>
              <a:ext uri="{FF2B5EF4-FFF2-40B4-BE49-F238E27FC236}">
                <a16:creationId xmlns:a16="http://schemas.microsoft.com/office/drawing/2014/main" id="{E9489B2E-FA26-4BCA-AE7C-402F136B4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167" y="677334"/>
            <a:ext cx="611717" cy="57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Content Placeholder 2">
            <a:extLst>
              <a:ext uri="{FF2B5EF4-FFF2-40B4-BE49-F238E27FC236}">
                <a16:creationId xmlns:a16="http://schemas.microsoft.com/office/drawing/2014/main" id="{90E581DB-82E4-4292-A2EC-8FDC838EB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567" y="1439333"/>
            <a:ext cx="8096251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684213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8925" indent="-228600" defTabSz="684213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873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14400" indent="-228600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445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017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0589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161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733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/>
              <a:t>Links field operations and DX Software:-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/>
              <a:t>Upload to DX Manager Shield;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/>
              <a:t>Fully automated;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/>
              <a:t>Auto sync using 1 SMART device and  SMART locator per user, </a:t>
            </a:r>
            <a:r>
              <a:rPr lang="en-GB" altLang="en-US" sz="1600" b="0">
                <a:solidFill>
                  <a:srgbClr val="FF0000"/>
                </a:solidFill>
              </a:rPr>
              <a:t>minimal user interface</a:t>
            </a:r>
            <a:endParaRPr lang="en-GB" altLang="en-US" sz="1600" b="0">
              <a:solidFill>
                <a:srgbClr val="5455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>
              <a:solidFill>
                <a:srgbClr val="5455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/>
              <a:t>Or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/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/>
              <a:t>Group uploading;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/>
              <a:t>1 SMART device, multiple SMART locators, multiple account holders – supervisor uploads and assigns locator data to account holders</a:t>
            </a:r>
            <a:r>
              <a:rPr lang="en-GB" altLang="en-US" sz="1600" b="0">
                <a:solidFill>
                  <a:srgbClr val="FF0000"/>
                </a:solidFill>
              </a:rPr>
              <a:t> reduced capital investment and ongoing running costs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>
              <a:solidFill>
                <a:srgbClr val="5455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endParaRPr lang="en-GB" altLang="en-US" sz="1600" b="0">
              <a:solidFill>
                <a:srgbClr val="5455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/>
              <a:t>Email;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/>
              <a:t>Locator data files for individual analysis </a:t>
            </a:r>
            <a:r>
              <a:rPr lang="en-GB" altLang="en-US" sz="1600" b="0">
                <a:solidFill>
                  <a:srgbClr val="FF0000"/>
                </a:solidFill>
              </a:rPr>
              <a:t>no additional cost</a:t>
            </a:r>
            <a:endParaRPr lang="en-GB" altLang="en-US" sz="1600" b="0">
              <a:solidFill>
                <a:srgbClr val="545559"/>
              </a:solidFill>
            </a:endParaRP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>
                <a:solidFill>
                  <a:srgbClr val="545559"/>
                </a:solidFill>
              </a:rPr>
              <a:t>            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B068DAAC-D35C-4D0A-83F4-ED9E5EB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67" y="1119717"/>
            <a:ext cx="939800" cy="2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defRPr sz="16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685762" eaLnBrk="1" hangingPunct="1">
              <a:spcBef>
                <a:spcPct val="50000"/>
              </a:spcBef>
              <a:defRPr/>
            </a:pPr>
            <a:endParaRPr lang="en-GB" altLang="en-US" sz="1349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4CBEB7D9-4B69-4ED6-9CA6-70B0EE930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367" y="1615018"/>
            <a:ext cx="6282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defRPr sz="16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685762" eaLnBrk="1" hangingPunct="1">
              <a:spcBef>
                <a:spcPct val="0"/>
              </a:spcBef>
              <a:defRPr/>
            </a:pPr>
            <a:r>
              <a:rPr lang="en-GB" altLang="en-US" sz="1200" b="0" dirty="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defTabSz="685762" eaLnBrk="1" hangingPunct="1">
              <a:spcBef>
                <a:spcPct val="0"/>
              </a:spcBef>
              <a:defRPr/>
            </a:pPr>
            <a:endParaRPr lang="en-US" altLang="en-US" sz="1200" b="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5300" name="Picture 10">
            <a:extLst>
              <a:ext uri="{FF2B5EF4-FFF2-40B4-BE49-F238E27FC236}">
                <a16:creationId xmlns:a16="http://schemas.microsoft.com/office/drawing/2014/main" id="{CD4ADFF2-8C91-4F25-825C-160236E2F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4" y="2194371"/>
            <a:ext cx="7662034" cy="342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">
            <a:extLst>
              <a:ext uri="{FF2B5EF4-FFF2-40B4-BE49-F238E27FC236}">
                <a16:creationId xmlns:a16="http://schemas.microsoft.com/office/drawing/2014/main" id="{83B7C102-DD04-43B1-BFBB-7E5AFE7A3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66" y="2193934"/>
            <a:ext cx="2797864" cy="342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DFD4446B-B50A-44F1-ADD5-BC2F530CCACE}"/>
              </a:ext>
            </a:extLst>
          </p:cNvPr>
          <p:cNvSpPr txBox="1">
            <a:spLocks noChangeArrowheads="1"/>
          </p:cNvSpPr>
          <p:nvPr/>
        </p:nvSpPr>
        <p:spPr>
          <a:xfrm>
            <a:off x="1018118" y="1348317"/>
            <a:ext cx="8098367" cy="675216"/>
          </a:xfrm>
          <a:prstGeom prst="rect">
            <a:avLst/>
          </a:prstGeom>
        </p:spPr>
        <p:txBody>
          <a:bodyPr/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653182">
              <a:lnSpc>
                <a:spcPct val="100000"/>
              </a:lnSpc>
              <a:defRPr/>
            </a:pPr>
            <a:r>
              <a:rPr lang="en-GB" altLang="en-US" sz="1400">
                <a:solidFill>
                  <a:srgbClr val="595959"/>
                </a:solidFill>
              </a:rPr>
              <a:t>Create Reports :-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99C3BA-A778-44F3-AAF0-F5863A961912}"/>
              </a:ext>
            </a:extLst>
          </p:cNvPr>
          <p:cNvSpPr txBox="1">
            <a:spLocks/>
          </p:cNvSpPr>
          <p:nvPr/>
        </p:nvSpPr>
        <p:spPr>
          <a:xfrm>
            <a:off x="1018118" y="573617"/>
            <a:ext cx="10672233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5pPr>
            <a:lvl6pPr marL="474409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6pPr>
            <a:lvl7pPr marL="948817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7pPr>
            <a:lvl8pPr marL="1423226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8pPr>
            <a:lvl9pPr marL="1897634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70974">
              <a:defRPr/>
            </a:pPr>
            <a:r>
              <a:rPr lang="de-CH" sz="2569" kern="0" dirty="0">
                <a:solidFill>
                  <a:schemeClr val="tx1"/>
                </a:solidFill>
              </a:rPr>
              <a:t>DX Manager Shield Software</a:t>
            </a:r>
          </a:p>
        </p:txBody>
      </p:sp>
      <p:pic>
        <p:nvPicPr>
          <p:cNvPr id="55304" name="Picture 11">
            <a:extLst>
              <a:ext uri="{FF2B5EF4-FFF2-40B4-BE49-F238E27FC236}">
                <a16:creationId xmlns:a16="http://schemas.microsoft.com/office/drawing/2014/main" id="{BBC6995D-EE89-4835-8640-8099E44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18" y="514351"/>
            <a:ext cx="6879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41C694C8-DBFD-43DF-8CE9-FD1B875C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717551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Leica Detection Solutions</a:t>
            </a:r>
            <a:br>
              <a:rPr lang="en-GB" altLang="en-US" sz="2800" dirty="0">
                <a:solidFill>
                  <a:schemeClr val="tx1"/>
                </a:solidFill>
              </a:rPr>
            </a:br>
            <a:br>
              <a:rPr lang="en-GB" sz="2400" dirty="0">
                <a:solidFill>
                  <a:schemeClr val="tx1"/>
                </a:solidFill>
              </a:rPr>
            </a:br>
            <a: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  <a:t>Agenda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4A4806F6-4372-4786-B268-D6CC919E0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1" y="2025651"/>
            <a:ext cx="8238067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marL="171450" indent="-171450" defTabSz="684213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8925" indent="-228600" defTabSz="684213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214313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14400" indent="-228600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445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017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0589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161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733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GB" altLang="en-US" sz="2400" b="0" dirty="0"/>
              <a:t>NEW Leica DD Utility Locator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2400" b="0" dirty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GB" altLang="en-US" sz="2400" b="0" dirty="0"/>
              <a:t>Leica DX Software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2400" b="0" dirty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GB" altLang="en-US" sz="2400" b="0" dirty="0"/>
              <a:t>Leica DX Manager Mapping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2400" b="0" dirty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GB" altLang="en-US" sz="2400" b="0" dirty="0"/>
              <a:t>Questions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1600" b="0" dirty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1600" b="0" dirty="0"/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Tx/>
              <a:buChar char="•"/>
              <a:defRPr/>
            </a:pPr>
            <a:endParaRPr lang="en-GB" altLang="en-US" sz="1600" dirty="0"/>
          </a:p>
          <a:p>
            <a:pPr marL="0" indent="0"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defRPr/>
            </a:pPr>
            <a:r>
              <a:rPr lang="en-GB" altLang="en-US" sz="1600" b="0" dirty="0"/>
              <a:t>  </a:t>
            </a:r>
          </a:p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FontTx/>
              <a:buChar char="•"/>
              <a:defRPr/>
            </a:pPr>
            <a:endParaRPr lang="en-GB" altLang="en-US" sz="1600" b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21D70361-8A2E-42FC-8E0E-5BB139BBB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67" y="1119717"/>
            <a:ext cx="939800" cy="2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defRPr sz="16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685762" eaLnBrk="1" hangingPunct="1">
              <a:spcBef>
                <a:spcPct val="50000"/>
              </a:spcBef>
              <a:defRPr/>
            </a:pPr>
            <a:endParaRPr lang="en-GB" altLang="en-US" sz="1349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1203" name="Text Placeholder 2">
            <a:extLst>
              <a:ext uri="{FF2B5EF4-FFF2-40B4-BE49-F238E27FC236}">
                <a16:creationId xmlns:a16="http://schemas.microsoft.com/office/drawing/2014/main" id="{F11E0E75-9E49-4223-9CDF-2BB714242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51" y="2072218"/>
            <a:ext cx="5920316" cy="339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12763">
              <a:spcBef>
                <a:spcPct val="20000"/>
              </a:spcBef>
              <a:spcAft>
                <a:spcPct val="6000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88925" indent="-287338" defTabSz="512763">
              <a:spcBef>
                <a:spcPct val="2000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280988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7250" indent="-284163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46175" indent="-287338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033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605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177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749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933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>
                <a:solidFill>
                  <a:srgbClr val="595959"/>
                </a:solidFill>
              </a:rPr>
              <a:t>  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>
                <a:solidFill>
                  <a:srgbClr val="595959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US" altLang="en-US" sz="1200">
              <a:solidFill>
                <a:srgbClr val="595959"/>
              </a:solidFill>
            </a:endParaRPr>
          </a:p>
          <a:p>
            <a:pPr eaLnBrk="1" hangingPunct="1">
              <a:buClr>
                <a:srgbClr val="EE0033"/>
              </a:buClr>
              <a:buFont typeface="Wingdings" panose="05000000000000000000" pitchFamily="2" charset="2"/>
              <a:buChar char="§"/>
            </a:pPr>
            <a:endParaRPr lang="en-GB" altLang="en-US" sz="1200" b="0">
              <a:solidFill>
                <a:srgbClr val="595959"/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5A7A816-3712-4A12-A76B-C7596C2AF4F4}"/>
              </a:ext>
            </a:extLst>
          </p:cNvPr>
          <p:cNvSpPr txBox="1">
            <a:spLocks noChangeArrowheads="1"/>
          </p:cNvSpPr>
          <p:nvPr/>
        </p:nvSpPr>
        <p:spPr>
          <a:xfrm>
            <a:off x="1018118" y="1348317"/>
            <a:ext cx="8098367" cy="675216"/>
          </a:xfrm>
          <a:prstGeom prst="rect">
            <a:avLst/>
          </a:prstGeom>
        </p:spPr>
        <p:txBody>
          <a:bodyPr/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653182">
              <a:lnSpc>
                <a:spcPct val="100000"/>
              </a:lnSpc>
              <a:defRPr/>
            </a:pPr>
            <a:r>
              <a:rPr lang="en-GB" altLang="en-US" sz="1400">
                <a:solidFill>
                  <a:srgbClr val="595959"/>
                </a:solidFill>
              </a:rPr>
              <a:t>Visualise all site locations :- 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62A5847-F011-41B7-856E-979B285C9E79}"/>
              </a:ext>
            </a:extLst>
          </p:cNvPr>
          <p:cNvSpPr txBox="1">
            <a:spLocks/>
          </p:cNvSpPr>
          <p:nvPr/>
        </p:nvSpPr>
        <p:spPr>
          <a:xfrm>
            <a:off x="1018118" y="573617"/>
            <a:ext cx="10672233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5pPr>
            <a:lvl6pPr marL="474409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6pPr>
            <a:lvl7pPr marL="948817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7pPr>
            <a:lvl8pPr marL="1423226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8pPr>
            <a:lvl9pPr marL="1897634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70974">
              <a:defRPr/>
            </a:pPr>
            <a:r>
              <a:rPr lang="de-CH" sz="2569" kern="0" dirty="0">
                <a:solidFill>
                  <a:schemeClr val="tx1"/>
                </a:solidFill>
              </a:rPr>
              <a:t>DX Manager Shield Software</a:t>
            </a:r>
          </a:p>
        </p:txBody>
      </p:sp>
      <p:pic>
        <p:nvPicPr>
          <p:cNvPr id="51207" name="Picture 11">
            <a:extLst>
              <a:ext uri="{FF2B5EF4-FFF2-40B4-BE49-F238E27FC236}">
                <a16:creationId xmlns:a16="http://schemas.microsoft.com/office/drawing/2014/main" id="{65B0CCA7-5EED-4E3F-8CA2-624B1FE93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18" y="514351"/>
            <a:ext cx="6879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587D4EF6-F52C-4BC6-AD51-57A704E5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80" y="1648271"/>
            <a:ext cx="9155837" cy="44345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64FAB3CE-D8ED-4A81-B996-BD7507AC7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967" y="1119717"/>
            <a:ext cx="939800" cy="2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defRPr sz="16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685762" eaLnBrk="1" hangingPunct="1">
              <a:spcBef>
                <a:spcPct val="50000"/>
              </a:spcBef>
              <a:defRPr/>
            </a:pPr>
            <a:endParaRPr lang="en-GB" altLang="en-US" sz="1349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71" name="Text Box 6">
            <a:extLst>
              <a:ext uri="{FF2B5EF4-FFF2-40B4-BE49-F238E27FC236}">
                <a16:creationId xmlns:a16="http://schemas.microsoft.com/office/drawing/2014/main" id="{1DE6DC92-5588-4507-BDD6-0B6DD3062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367" y="1615018"/>
            <a:ext cx="62822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100000"/>
              </a:spcBef>
              <a:defRPr sz="1600" b="1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10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1400">
                <a:solidFill>
                  <a:schemeClr val="bg2"/>
                </a:solidFill>
                <a:latin typeface="Arial" charset="0"/>
              </a:defRPr>
            </a:lvl9pPr>
          </a:lstStyle>
          <a:p>
            <a:pPr defTabSz="685762" eaLnBrk="1" hangingPunct="1">
              <a:spcBef>
                <a:spcPct val="0"/>
              </a:spcBef>
              <a:defRPr/>
            </a:pPr>
            <a:r>
              <a:rPr lang="en-GB" altLang="en-US" sz="1200" b="0" dirty="0">
                <a:solidFill>
                  <a:srgbClr val="000000"/>
                </a:solidFill>
                <a:cs typeface="Arial" charset="0"/>
              </a:rPr>
              <a:t>  </a:t>
            </a:r>
          </a:p>
          <a:p>
            <a:pPr defTabSz="685762" eaLnBrk="1" hangingPunct="1">
              <a:spcBef>
                <a:spcPct val="0"/>
              </a:spcBef>
              <a:defRPr/>
            </a:pPr>
            <a:endParaRPr lang="en-US" altLang="en-US" sz="1200" b="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7348" name="Text Placeholder 2">
            <a:extLst>
              <a:ext uri="{FF2B5EF4-FFF2-40B4-BE49-F238E27FC236}">
                <a16:creationId xmlns:a16="http://schemas.microsoft.com/office/drawing/2014/main" id="{66F258EE-B2F0-4F7D-9398-5CAAADB2C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51" y="2059517"/>
            <a:ext cx="7281333" cy="339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0338" indent="-160338" defTabSz="512763">
              <a:spcBef>
                <a:spcPct val="20000"/>
              </a:spcBef>
              <a:spcAft>
                <a:spcPct val="60000"/>
              </a:spcAft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88925" indent="-287338" defTabSz="512763">
              <a:spcBef>
                <a:spcPct val="2000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280988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857250" indent="-284163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46175" indent="-287338" defTabSz="512763"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6033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0605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177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74975" indent="-287338" defTabSz="512763" eaLnBrk="0" fontAlgn="base" hangingPunct="0">
              <a:spcBef>
                <a:spcPct val="0"/>
              </a:spcBef>
              <a:spcAft>
                <a:spcPct val="60000"/>
              </a:spcAft>
              <a:buClr>
                <a:srgbClr val="EE0033"/>
              </a:buClr>
              <a:buSzPct val="100000"/>
              <a:buFont typeface="Wingdings" panose="05000000000000000000" pitchFamily="2" charset="2"/>
              <a:buChar char="§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933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 b="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 b="0">
                <a:solidFill>
                  <a:srgbClr val="595959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  <a:buFontTx/>
              <a:buChar char="•"/>
            </a:pPr>
            <a:endParaRPr lang="en-GB" altLang="en-US" sz="120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>
                <a:solidFill>
                  <a:srgbClr val="595959"/>
                </a:solidFill>
              </a:rPr>
              <a:t>   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GB" altLang="en-US" sz="1200">
              <a:solidFill>
                <a:srgbClr val="595959"/>
              </a:solidFill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r>
              <a:rPr lang="en-GB" altLang="en-US" sz="1200">
                <a:solidFill>
                  <a:srgbClr val="595959"/>
                </a:solidFill>
              </a:rPr>
              <a:t>  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EE0033"/>
              </a:buClr>
            </a:pPr>
            <a:endParaRPr lang="en-US" altLang="en-US" sz="1200">
              <a:solidFill>
                <a:srgbClr val="595959"/>
              </a:solidFill>
            </a:endParaRPr>
          </a:p>
          <a:p>
            <a:pPr eaLnBrk="1" hangingPunct="1">
              <a:buClr>
                <a:srgbClr val="EE0033"/>
              </a:buClr>
              <a:buFont typeface="Wingdings" panose="05000000000000000000" pitchFamily="2" charset="2"/>
              <a:buChar char="§"/>
            </a:pPr>
            <a:endParaRPr lang="en-GB" altLang="en-US" sz="1200" b="0">
              <a:solidFill>
                <a:srgbClr val="595959"/>
              </a:solidFill>
            </a:endParaRPr>
          </a:p>
        </p:txBody>
      </p:sp>
      <p:pic>
        <p:nvPicPr>
          <p:cNvPr id="57349" name="Picture 3">
            <a:extLst>
              <a:ext uri="{FF2B5EF4-FFF2-40B4-BE49-F238E27FC236}">
                <a16:creationId xmlns:a16="http://schemas.microsoft.com/office/drawing/2014/main" id="{03D47A70-2174-4015-8E20-80DC68277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355" y="2971670"/>
            <a:ext cx="2355042" cy="286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>
            <a:extLst>
              <a:ext uri="{FF2B5EF4-FFF2-40B4-BE49-F238E27FC236}">
                <a16:creationId xmlns:a16="http://schemas.microsoft.com/office/drawing/2014/main" id="{855B8136-4E4C-48DC-81C2-166AA798B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69" y="1727201"/>
            <a:ext cx="4517132" cy="410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6">
            <a:extLst>
              <a:ext uri="{FF2B5EF4-FFF2-40B4-BE49-F238E27FC236}">
                <a16:creationId xmlns:a16="http://schemas.microsoft.com/office/drawing/2014/main" id="{246362EA-F5ED-4111-AD2E-656D5944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7901"/>
            <a:ext cx="2622551" cy="286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F9F360D7-F25A-440E-BB31-B47AADC02250}"/>
              </a:ext>
            </a:extLst>
          </p:cNvPr>
          <p:cNvSpPr txBox="1">
            <a:spLocks noChangeArrowheads="1"/>
          </p:cNvSpPr>
          <p:nvPr/>
        </p:nvSpPr>
        <p:spPr>
          <a:xfrm>
            <a:off x="1018118" y="1384301"/>
            <a:ext cx="8098367" cy="675217"/>
          </a:xfrm>
          <a:prstGeom prst="rect">
            <a:avLst/>
          </a:prstGeom>
        </p:spPr>
        <p:txBody>
          <a:bodyPr/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defTabSz="653182">
              <a:lnSpc>
                <a:spcPct val="100000"/>
              </a:lnSpc>
              <a:defRPr/>
            </a:pPr>
            <a:r>
              <a:rPr lang="en-GB" altLang="en-US" sz="1400">
                <a:solidFill>
                  <a:srgbClr val="595959"/>
                </a:solidFill>
              </a:rPr>
              <a:t>Review Site Notes and Photos:- 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30E98E1-CC9D-41D5-80F5-5F4D2AFD87AC}"/>
              </a:ext>
            </a:extLst>
          </p:cNvPr>
          <p:cNvSpPr txBox="1">
            <a:spLocks/>
          </p:cNvSpPr>
          <p:nvPr/>
        </p:nvSpPr>
        <p:spPr>
          <a:xfrm>
            <a:off x="1018118" y="573617"/>
            <a:ext cx="10672233" cy="889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rgbClr val="EE0033"/>
                </a:solidFill>
                <a:latin typeface="Arial" charset="0"/>
              </a:defRPr>
            </a:lvl5pPr>
            <a:lvl6pPr marL="474409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6pPr>
            <a:lvl7pPr marL="948817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7pPr>
            <a:lvl8pPr marL="1423226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8pPr>
            <a:lvl9pPr marL="1897634" algn="l" rtl="0" eaLnBrk="1" fontAlgn="base" hangingPunct="1">
              <a:spcBef>
                <a:spcPct val="0"/>
              </a:spcBef>
              <a:spcAft>
                <a:spcPct val="0"/>
              </a:spcAft>
              <a:defRPr sz="2698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70974">
              <a:defRPr/>
            </a:pPr>
            <a:r>
              <a:rPr lang="de-CH" sz="2569" kern="0" dirty="0">
                <a:solidFill>
                  <a:schemeClr val="tx1"/>
                </a:solidFill>
              </a:rPr>
              <a:t>DX Manager Shield Software</a:t>
            </a:r>
          </a:p>
        </p:txBody>
      </p:sp>
      <p:pic>
        <p:nvPicPr>
          <p:cNvPr id="57354" name="Picture 11">
            <a:extLst>
              <a:ext uri="{FF2B5EF4-FFF2-40B4-BE49-F238E27FC236}">
                <a16:creationId xmlns:a16="http://schemas.microsoft.com/office/drawing/2014/main" id="{FB6E6431-4688-4DDD-B803-885D26211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918" y="514351"/>
            <a:ext cx="68791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>
            <a:extLst>
              <a:ext uri="{FF2B5EF4-FFF2-40B4-BE49-F238E27FC236}">
                <a16:creationId xmlns:a16="http://schemas.microsoft.com/office/drawing/2014/main" id="{41C694C8-DBFD-43DF-8CE9-FD1B875C25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539751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DX Shield Software</a:t>
            </a:r>
            <a:br>
              <a:rPr lang="en-GB" sz="2400" dirty="0">
                <a:solidFill>
                  <a:schemeClr val="tx1"/>
                </a:solidFill>
              </a:rPr>
            </a:br>
            <a:endParaRPr lang="en-GB" altLang="en-US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71A52C62-456B-4BE7-B056-0517791D9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485" y="1629834"/>
            <a:ext cx="1147233" cy="1119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lvl1pPr defTabSz="684213">
              <a:spcBef>
                <a:spcPct val="20000"/>
              </a:spcBef>
              <a:spcAft>
                <a:spcPct val="6000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88925" indent="-228600" defTabSz="684213">
              <a:spcBef>
                <a:spcPct val="2000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873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14400" indent="-228600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44588" indent="-230188" defTabSz="684213"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6017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0589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5161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973388" indent="-230188" defTabSz="684213" eaLnBrk="0" fontAlgn="base" hangingPunct="0">
              <a:spcBef>
                <a:spcPct val="0"/>
              </a:spcBef>
              <a:spcAft>
                <a:spcPct val="6000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</a:pPr>
            <a:r>
              <a:rPr lang="en-GB" altLang="en-US" sz="1600" b="0">
                <a:solidFill>
                  <a:srgbClr val="545559"/>
                </a:solidFill>
              </a:rPr>
              <a:t>              </a:t>
            </a:r>
          </a:p>
        </p:txBody>
      </p:sp>
      <p:sp>
        <p:nvSpPr>
          <p:cNvPr id="52228" name="TextBox 1">
            <a:extLst>
              <a:ext uri="{FF2B5EF4-FFF2-40B4-BE49-F238E27FC236}">
                <a16:creationId xmlns:a16="http://schemas.microsoft.com/office/drawing/2014/main" id="{634E2EA4-C932-4BBB-8564-008931849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3485" y="3039533"/>
            <a:ext cx="8437033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2133">
                <a:hlinkClick r:id="rId3"/>
              </a:rPr>
              <a:t>https://dxmanagershield.leica-geosystems.com/MomentBde/ModuleDxManager/LogBookList.aspx</a:t>
            </a:r>
            <a:endParaRPr lang="en-GB" altLang="en-US" sz="2133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A8410D-D337-4833-B962-257317E964C9}"/>
              </a:ext>
            </a:extLst>
          </p:cNvPr>
          <p:cNvSpPr txBox="1">
            <a:spLocks noChangeArrowheads="1"/>
          </p:cNvSpPr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Leica DX Manager Mapping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wearing a yellow shirt&#10;&#10;Description generated with high confidence">
            <a:extLst>
              <a:ext uri="{FF2B5EF4-FFF2-40B4-BE49-F238E27FC236}">
                <a16:creationId xmlns:a16="http://schemas.microsoft.com/office/drawing/2014/main" id="{B022D909-9423-4A93-AF0A-47AD2D9FD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2441747"/>
            <a:ext cx="6553545" cy="198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eica Avoidance">
            <a:hlinkClick r:id="" action="ppaction://media"/>
            <a:extLst>
              <a:ext uri="{FF2B5EF4-FFF2-40B4-BE49-F238E27FC236}">
                <a16:creationId xmlns:a16="http://schemas.microsoft.com/office/drawing/2014/main" id="{D8F7FC79-2519-41F4-9EEC-D7E76D0D7D2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6718" y="556685"/>
            <a:ext cx="9292167" cy="52281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F674F46-D3B2-4042-987E-02E3E9AC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08" y="2296007"/>
            <a:ext cx="2744353" cy="274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8" name="Picture 3" descr="A picture containing skating, roller skating, sport&#10;&#10;Description generated with very high confidence">
            <a:extLst>
              <a:ext uri="{FF2B5EF4-FFF2-40B4-BE49-F238E27FC236}">
                <a16:creationId xmlns:a16="http://schemas.microsoft.com/office/drawing/2014/main" id="{0CAA0CAC-ABFD-446A-B44D-0DCAC8E90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95" y="602191"/>
            <a:ext cx="3913716" cy="565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967A84-6C6F-47EE-9151-9E9A11730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4845051"/>
            <a:ext cx="8784167" cy="1754326"/>
          </a:xfrm>
          <a:prstGeom prst="roundRect">
            <a:avLst>
              <a:gd name="adj" fmla="val 0"/>
            </a:avLst>
          </a:prstGeom>
          <a:noFill/>
          <a:ln w="1905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defTabSz="143996">
              <a:defRPr/>
            </a:pPr>
            <a:r>
              <a:rPr lang="en-GB" altLang="en-US" sz="3600" b="1" dirty="0">
                <a:solidFill>
                  <a:schemeClr val="accent6"/>
                </a:solidFill>
                <a:latin typeface="Europa-Bold" panose="02000000000000000000" pitchFamily="2" charset="0"/>
              </a:rPr>
              <a:t>STREAM C &amp; STREAM EM</a:t>
            </a:r>
          </a:p>
          <a:p>
            <a:pPr algn="r" defTabSz="143996">
              <a:defRPr/>
            </a:pPr>
            <a:r>
              <a:rPr lang="en-GB" altLang="en-US" sz="3600" b="1" dirty="0">
                <a:solidFill>
                  <a:schemeClr val="tx1">
                    <a:lumMod val="75000"/>
                  </a:schemeClr>
                </a:solidFill>
                <a:latin typeface="Europa-Bold" panose="02000000000000000000" pitchFamily="2" charset="0"/>
              </a:rPr>
              <a:t>ARRAY GPR Solutions</a:t>
            </a:r>
          </a:p>
          <a:p>
            <a:pPr algn="r" defTabSz="143996">
              <a:defRPr/>
            </a:pPr>
            <a:endParaRPr lang="en-GB" altLang="en-US" sz="3600" b="1" dirty="0">
              <a:solidFill>
                <a:srgbClr val="2AA5DD"/>
              </a:solidFill>
              <a:latin typeface="Europa-Bold" panose="02000000000000000000" pitchFamily="2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 picture containing skating, roller skating, sport&#10;&#10;Description generated with very high confidence">
            <a:extLst>
              <a:ext uri="{FF2B5EF4-FFF2-40B4-BE49-F238E27FC236}">
                <a16:creationId xmlns:a16="http://schemas.microsoft.com/office/drawing/2014/main" id="{EF729428-D2E5-40DC-92A4-54A464F6C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867834"/>
            <a:ext cx="4318000" cy="623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A65364-9965-485D-83A6-C3710F37AEF1}"/>
              </a:ext>
            </a:extLst>
          </p:cNvPr>
          <p:cNvSpPr txBox="1"/>
          <p:nvPr/>
        </p:nvSpPr>
        <p:spPr>
          <a:xfrm>
            <a:off x="505884" y="867834"/>
            <a:ext cx="5590116" cy="33547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/>
              <a:t>STREAM C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Massive array of 34 antennas in two polarisations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Automatic Pipe Detection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Compact size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Robust Construction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3D Radar Tomography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Professional Subsurface Surveys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729F9-B8B7-4784-A186-2FAD7FC6D41D}"/>
              </a:ext>
            </a:extLst>
          </p:cNvPr>
          <p:cNvSpPr txBox="1"/>
          <p:nvPr/>
        </p:nvSpPr>
        <p:spPr>
          <a:xfrm>
            <a:off x="8015818" y="2914651"/>
            <a:ext cx="559011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595959"/>
                </a:solidFill>
              </a:rPr>
              <a:t>System Benefits - 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High Productivity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No Advanced Training needed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Reduced User Fatigue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Facilitates Large Surveys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A65364-9965-485D-83A6-C3710F37AEF1}"/>
              </a:ext>
            </a:extLst>
          </p:cNvPr>
          <p:cNvSpPr txBox="1"/>
          <p:nvPr/>
        </p:nvSpPr>
        <p:spPr>
          <a:xfrm>
            <a:off x="505884" y="910164"/>
            <a:ext cx="5590116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/>
              <a:t>STREAM EM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Massive array of 40 antennas in two polarisations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Cost and Time Reduction</a:t>
            </a:r>
          </a:p>
          <a:p>
            <a:pPr>
              <a:defRPr/>
            </a:pPr>
            <a:endParaRPr lang="en-GB" sz="1600" dirty="0"/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Modular for flexibility to survey type</a:t>
            </a:r>
          </a:p>
          <a:p>
            <a:pPr>
              <a:defRPr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729F9-B8B7-4784-A186-2FAD7FC6D41D}"/>
              </a:ext>
            </a:extLst>
          </p:cNvPr>
          <p:cNvSpPr txBox="1"/>
          <p:nvPr/>
        </p:nvSpPr>
        <p:spPr>
          <a:xfrm>
            <a:off x="8015818" y="2914651"/>
            <a:ext cx="5590116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595959"/>
                </a:solidFill>
              </a:rPr>
              <a:t>System Benefits - </a:t>
            </a: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High Productivity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No Advanced Training needed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Reduced User Fatigue</a:t>
            </a:r>
          </a:p>
          <a:p>
            <a:pPr>
              <a:defRPr/>
            </a:pPr>
            <a:endParaRPr lang="en-GB" sz="1600" dirty="0">
              <a:solidFill>
                <a:srgbClr val="595959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  <a:defRPr/>
            </a:pPr>
            <a:r>
              <a:rPr lang="en-GB" sz="1600" dirty="0">
                <a:solidFill>
                  <a:srgbClr val="595959"/>
                </a:solidFill>
              </a:rPr>
              <a:t>Facilitates Large Surveys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C602C-AB60-45F7-9970-71C4B8434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84" y="2846918"/>
            <a:ext cx="7048869" cy="34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46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32896-4468-44D8-9482-393F6D5D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GRED HD Time Slice</a:t>
            </a:r>
          </a:p>
        </p:txBody>
      </p:sp>
      <p:pic>
        <p:nvPicPr>
          <p:cNvPr id="3" name="Timesclice (1)">
            <a:hlinkClick r:id="" action="ppaction://media"/>
            <a:extLst>
              <a:ext uri="{FF2B5EF4-FFF2-40B4-BE49-F238E27FC236}">
                <a16:creationId xmlns:a16="http://schemas.microsoft.com/office/drawing/2014/main" id="{0955B7EC-6657-46B2-BAF7-2B465A995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772" y="1175850"/>
            <a:ext cx="9985420" cy="472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2" descr="A picture containing skiing&#10;&#10;Description generated with very high confidence">
            <a:extLst>
              <a:ext uri="{FF2B5EF4-FFF2-40B4-BE49-F238E27FC236}">
                <a16:creationId xmlns:a16="http://schemas.microsoft.com/office/drawing/2014/main" id="{34B85180-46DE-4276-843C-1FFB145F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3581400"/>
            <a:ext cx="4572000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F32896-4468-44D8-9482-393F6D5D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3D Rendered Display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083569-E77F-45A8-BAED-1E63AA4600F0}"/>
              </a:ext>
            </a:extLst>
          </p:cNvPr>
          <p:cNvSpPr txBox="1"/>
          <p:nvPr/>
        </p:nvSpPr>
        <p:spPr>
          <a:xfrm>
            <a:off x="7036883" y="4611907"/>
            <a:ext cx="369969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chemeClr val="bg1"/>
                </a:solidFill>
                <a:highlight>
                  <a:srgbClr val="FF0000"/>
                </a:highlight>
              </a:rPr>
              <a:t>GRED HD allows us to automatically produce a 3D rendered image of targets selected which can be exported as a DXF file for use in AutoCAD</a:t>
            </a:r>
          </a:p>
        </p:txBody>
      </p:sp>
      <p:pic>
        <p:nvPicPr>
          <p:cNvPr id="70661" name="Picture 5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E1021C21-57D7-42A3-8CF0-5406C89E7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08100"/>
            <a:ext cx="3670300" cy="197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7" descr="A picture containing table, indoor, sitting&#10;&#10;Description generated with high confidence">
            <a:extLst>
              <a:ext uri="{FF2B5EF4-FFF2-40B4-BE49-F238E27FC236}">
                <a16:creationId xmlns:a16="http://schemas.microsoft.com/office/drawing/2014/main" id="{7F37D278-B886-40EC-B24F-9C5E12EDA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1" y="1331385"/>
            <a:ext cx="5545667" cy="298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A8410D-D337-4833-B962-257317E964C9}"/>
              </a:ext>
            </a:extLst>
          </p:cNvPr>
          <p:cNvSpPr txBox="1">
            <a:spLocks noChangeArrowheads="1"/>
          </p:cNvSpPr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Leica DD Utility Locators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83FE7DEE-316B-4912-B5E3-BF45F485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23" y="516644"/>
            <a:ext cx="6225378" cy="55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688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7" descr="image009">
            <a:extLst>
              <a:ext uri="{FF2B5EF4-FFF2-40B4-BE49-F238E27FC236}">
                <a16:creationId xmlns:a16="http://schemas.microsoft.com/office/drawing/2014/main" id="{C4690DC1-16FD-4E8E-9B2B-52F34E8B6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8" b="-3"/>
          <a:stretch/>
        </p:blipFill>
        <p:spPr bwMode="auto"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A group of people sitting at a desk in front of a computer&#10;&#10;Description generated with very high confidence">
            <a:extLst>
              <a:ext uri="{FF2B5EF4-FFF2-40B4-BE49-F238E27FC236}">
                <a16:creationId xmlns:a16="http://schemas.microsoft.com/office/drawing/2014/main" id="{AAD0336F-B991-4097-811F-1A621B6ED0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06" r="-2" b="18038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73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Leica Detection Training Academy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38200" y="2015406"/>
            <a:ext cx="5097779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Leica now offer a range of certified courses which are carried out at the Detection campus in Stoke. Courses include;</a:t>
            </a:r>
          </a:p>
          <a:p>
            <a:pPr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lvl="1"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Cable Avoidance</a:t>
            </a:r>
          </a:p>
          <a:p>
            <a:pPr lvl="1"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Basic GPR</a:t>
            </a:r>
          </a:p>
          <a:p>
            <a:pPr lvl="1"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Advanced EML and Mapping</a:t>
            </a:r>
          </a:p>
          <a:p>
            <a:pPr lvl="1"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GPR to Deliverable</a:t>
            </a:r>
          </a:p>
          <a:p>
            <a:pPr lvl="1" defTabSz="914400">
              <a:lnSpc>
                <a:spcPct val="90000"/>
              </a:lnSpc>
            </a:pPr>
            <a:r>
              <a:rPr lang="en-US" sz="2000">
                <a:solidFill>
                  <a:schemeClr val="tx1"/>
                </a:solidFill>
              </a:rPr>
              <a:t>5 Day Utility Surveyor</a:t>
            </a:r>
          </a:p>
          <a:p>
            <a:pPr lvl="1"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lvl="1"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lvl="1"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16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06191" y="605041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Upcoming Events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06191" y="1742089"/>
            <a:ext cx="5281449" cy="33738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Leica will be exhibiting at the upcoming shows;</a:t>
            </a:r>
          </a:p>
          <a:p>
            <a:pPr defTabSz="914400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</a:pPr>
            <a:endParaRPr lang="en-US" sz="1400" b="1" baseline="30000" dirty="0">
              <a:solidFill>
                <a:schemeClr val="tx1"/>
              </a:solidFill>
            </a:endParaRPr>
          </a:p>
          <a:p>
            <a:pPr lvl="1" defTabSz="914400">
              <a:lnSpc>
                <a:spcPct val="90000"/>
              </a:lnSpc>
            </a:pPr>
            <a:r>
              <a:rPr lang="en-US" sz="2000" b="1" baseline="30000" dirty="0">
                <a:solidFill>
                  <a:schemeClr val="tx1"/>
                </a:solidFill>
              </a:rPr>
              <a:t>Utility Week Live – 21st – 22nd May – NEC</a:t>
            </a:r>
          </a:p>
          <a:p>
            <a:pPr lvl="1" defTabSz="914400">
              <a:lnSpc>
                <a:spcPct val="90000"/>
              </a:lnSpc>
            </a:pPr>
            <a:r>
              <a:rPr lang="en-US" sz="2000" b="1" baseline="30000" dirty="0" err="1">
                <a:solidFill>
                  <a:schemeClr val="tx1"/>
                </a:solidFill>
              </a:rPr>
              <a:t>Geobusiness</a:t>
            </a:r>
            <a:r>
              <a:rPr lang="en-US" sz="2000" b="1" baseline="30000" dirty="0">
                <a:solidFill>
                  <a:schemeClr val="tx1"/>
                </a:solidFill>
              </a:rPr>
              <a:t> – 21st – 22nd May – Business Design Centre</a:t>
            </a:r>
          </a:p>
          <a:p>
            <a:pPr lvl="1" defTabSz="914400">
              <a:lnSpc>
                <a:spcPct val="90000"/>
              </a:lnSpc>
            </a:pPr>
            <a:r>
              <a:rPr lang="en-US" sz="2000" b="1" baseline="30000" dirty="0" err="1">
                <a:solidFill>
                  <a:schemeClr val="tx1"/>
                </a:solidFill>
              </a:rPr>
              <a:t>Plantworx</a:t>
            </a:r>
            <a:r>
              <a:rPr lang="en-US" sz="2000" b="1" baseline="30000" dirty="0">
                <a:solidFill>
                  <a:schemeClr val="tx1"/>
                </a:solidFill>
              </a:rPr>
              <a:t> – 11th – 13th June – </a:t>
            </a:r>
            <a:r>
              <a:rPr lang="en-US" sz="2000" b="1" baseline="30000" dirty="0" err="1">
                <a:solidFill>
                  <a:schemeClr val="tx1"/>
                </a:solidFill>
              </a:rPr>
              <a:t>Peterbough</a:t>
            </a:r>
            <a:r>
              <a:rPr lang="en-US" sz="2000" b="1" baseline="30000" dirty="0">
                <a:solidFill>
                  <a:schemeClr val="tx1"/>
                </a:solidFill>
              </a:rPr>
              <a:t> Arena</a:t>
            </a:r>
          </a:p>
          <a:p>
            <a:pPr marL="228600" lvl="1" indent="0" defTabSz="914400">
              <a:lnSpc>
                <a:spcPct val="90000"/>
              </a:lnSpc>
              <a:buNone/>
            </a:pPr>
            <a:endParaRPr lang="en-US" sz="2000" b="1" baseline="30000" dirty="0">
              <a:solidFill>
                <a:schemeClr val="tx1"/>
              </a:solidFill>
            </a:endParaRPr>
          </a:p>
          <a:p>
            <a:pPr marL="228600" lvl="1" indent="0" defTabSz="914400">
              <a:lnSpc>
                <a:spcPct val="90000"/>
              </a:lnSpc>
              <a:buNone/>
            </a:pPr>
            <a:endParaRPr lang="en-US" sz="2000" b="1" baseline="30000" dirty="0">
              <a:solidFill>
                <a:schemeClr val="tx1"/>
              </a:solidFill>
            </a:endParaRPr>
          </a:p>
          <a:p>
            <a:pPr marL="228600" lvl="1" indent="0" defTabSz="914400">
              <a:lnSpc>
                <a:spcPct val="90000"/>
              </a:lnSpc>
              <a:buNone/>
            </a:pPr>
            <a:r>
              <a:rPr lang="en-US" sz="2000" b="1" baseline="30000" dirty="0">
                <a:solidFill>
                  <a:schemeClr val="tx1"/>
                </a:solidFill>
              </a:rPr>
              <a:t>We will be holding seminars on Asset Management, Protecting Assets and Multi-Array GPR. All products shown in this presentation will be on display</a:t>
            </a:r>
          </a:p>
          <a:p>
            <a:pPr lvl="1" defTabSz="914400">
              <a:lnSpc>
                <a:spcPct val="90000"/>
              </a:lnSpc>
            </a:pPr>
            <a:endParaRPr lang="en-US" sz="1800" baseline="30000" dirty="0">
              <a:solidFill>
                <a:schemeClr val="tx1"/>
              </a:solidFill>
            </a:endParaRPr>
          </a:p>
          <a:p>
            <a:pPr lvl="1" defTabSz="914400">
              <a:lnSpc>
                <a:spcPct val="90000"/>
              </a:lnSpc>
            </a:pPr>
            <a:endParaRPr lang="en-US" sz="1800" baseline="30000" dirty="0">
              <a:solidFill>
                <a:schemeClr val="tx1"/>
              </a:solidFill>
            </a:endParaRPr>
          </a:p>
        </p:txBody>
      </p:sp>
      <p:pic>
        <p:nvPicPr>
          <p:cNvPr id="3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ABD695AC-7D55-4F90-A0E2-83B82C96EF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8038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pic>
        <p:nvPicPr>
          <p:cNvPr id="1026" name="Picture 2" descr="cid:image005.jpg@01D4FF58.A368B420">
            <a:extLst>
              <a:ext uri="{FF2B5EF4-FFF2-40B4-BE49-F238E27FC236}">
                <a16:creationId xmlns:a16="http://schemas.microsoft.com/office/drawing/2014/main" id="{B068051A-C38A-4D94-A3E0-0302A517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08" y="5506833"/>
            <a:ext cx="17827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id:image007.jpg@01D4FF58.A3618830">
            <a:extLst>
              <a:ext uri="{FF2B5EF4-FFF2-40B4-BE49-F238E27FC236}">
                <a16:creationId xmlns:a16="http://schemas.microsoft.com/office/drawing/2014/main" id="{A764F9F0-9BDD-4D36-92DE-E30BBCC8F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171" y="5498895"/>
            <a:ext cx="15081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id:image008.jpg@01D4FF58.A3618830">
            <a:extLst>
              <a:ext uri="{FF2B5EF4-FFF2-40B4-BE49-F238E27FC236}">
                <a16:creationId xmlns:a16="http://schemas.microsoft.com/office/drawing/2014/main" id="{A076CFFC-931A-454E-BA9E-5F292929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96" y="5506833"/>
            <a:ext cx="20034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323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k question 1">
            <a:extLst>
              <a:ext uri="{FF2B5EF4-FFF2-40B4-BE49-F238E27FC236}">
                <a16:creationId xmlns:a16="http://schemas.microsoft.com/office/drawing/2014/main" id="{CE858F79-23E8-44CA-A2DC-1C0D784A3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676" y="1414971"/>
            <a:ext cx="5328117" cy="40280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42C82E7-65C3-43C6-9714-9044587DC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659" y="3238671"/>
            <a:ext cx="3474720" cy="22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3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C39EAF-A626-45C3-84BF-8640F7D57FF9}"/>
              </a:ext>
            </a:extLst>
          </p:cNvPr>
          <p:cNvSpPr/>
          <p:nvPr/>
        </p:nvSpPr>
        <p:spPr>
          <a:xfrm>
            <a:off x="5372099" y="1507068"/>
            <a:ext cx="5367867" cy="48479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/>
              <a:t>Leica DD220 </a:t>
            </a:r>
            <a:r>
              <a:rPr lang="en-GB" sz="1600" b="1" dirty="0"/>
              <a:t>SMART</a:t>
            </a:r>
            <a:endParaRPr lang="en-GB" sz="1600" dirty="0"/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Best in class detection performance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Innovative digital antenna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Depth detection up to 7 meters (23 feet)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Bluetooth connectivity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Data Logging and GPS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IP66 rating - protection from dust and water</a:t>
            </a:r>
          </a:p>
          <a:p>
            <a:pPr>
              <a:defRPr/>
            </a:pPr>
            <a:endParaRPr lang="en-US" sz="1600" b="1" dirty="0"/>
          </a:p>
          <a:p>
            <a:pPr>
              <a:defRPr/>
            </a:pPr>
            <a:r>
              <a:rPr lang="en-US" sz="1600" b="1" dirty="0"/>
              <a:t>Leica DD230 </a:t>
            </a:r>
            <a:r>
              <a:rPr lang="en-GB" sz="1600" b="1" dirty="0"/>
              <a:t>SMART</a:t>
            </a:r>
            <a:endParaRPr lang="en-GB" sz="1600" dirty="0"/>
          </a:p>
          <a:p>
            <a:pPr>
              <a:lnSpc>
                <a:spcPct val="150000"/>
              </a:lnSpc>
              <a:buClr>
                <a:srgbClr val="EE0033"/>
              </a:buClr>
              <a:defRPr/>
            </a:pPr>
            <a:r>
              <a:rPr lang="en-GB" sz="1600" dirty="0"/>
              <a:t>Additional to DD220 SMART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Extended trace range with additional 512Hz, 640Hz frequencies and signal current measurement</a:t>
            </a:r>
          </a:p>
          <a:p>
            <a:pPr marL="285744" indent="-285744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Increased depth detection up to 10 m</a:t>
            </a:r>
          </a:p>
          <a:p>
            <a:pPr>
              <a:lnSpc>
                <a:spcPct val="150000"/>
              </a:lnSpc>
              <a:buClr>
                <a:srgbClr val="EE0033"/>
              </a:buClr>
              <a:defRPr/>
            </a:pPr>
            <a:endParaRPr lang="en-GB" sz="16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4A8410D-D337-4833-B962-257317E964C9}"/>
              </a:ext>
            </a:extLst>
          </p:cNvPr>
          <p:cNvSpPr txBox="1">
            <a:spLocks noChangeArrowheads="1"/>
          </p:cNvSpPr>
          <p:nvPr/>
        </p:nvSpPr>
        <p:spPr>
          <a:xfrm>
            <a:off x="958851" y="753535"/>
            <a:ext cx="10797116" cy="899583"/>
          </a:xfrm>
          <a:prstGeom prst="rect">
            <a:avLst/>
          </a:prstGeom>
        </p:spPr>
        <p:txBody>
          <a:bodyPr/>
          <a:lstStyle>
            <a:lvl1pPr marL="0" algn="l" defTabSz="685749" rtl="0" eaLnBrk="1" latinLnBrk="0" hangingPunct="1">
              <a:lnSpc>
                <a:spcPts val="1950"/>
              </a:lnSpc>
              <a:spcBef>
                <a:spcPct val="0"/>
              </a:spcBef>
              <a:buNone/>
              <a:defRPr lang="en-US" sz="2200" b="1" kern="1000" spc="-8" dirty="0">
                <a:solidFill>
                  <a:srgbClr val="0098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Leica DD Utility Locators</a:t>
            </a:r>
          </a:p>
          <a:p>
            <a:pPr>
              <a:defRPr/>
            </a:pPr>
            <a:r>
              <a:rPr lang="en-GB" altLang="en-US" sz="28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GB" altLang="en-US" sz="2600" dirty="0">
                <a:solidFill>
                  <a:schemeClr val="bg1">
                    <a:lumMod val="50000"/>
                  </a:schemeClr>
                </a:solidFill>
              </a:rPr>
              <a:t>DD SMART Series</a:t>
            </a:r>
          </a:p>
        </p:txBody>
      </p:sp>
      <p:pic>
        <p:nvPicPr>
          <p:cNvPr id="15365" name="Picture 9">
            <a:extLst>
              <a:ext uri="{FF2B5EF4-FFF2-40B4-BE49-F238E27FC236}">
                <a16:creationId xmlns:a16="http://schemas.microsoft.com/office/drawing/2014/main" id="{9A4F232D-93C3-49D4-A6D0-3676D743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84" y="1752600"/>
            <a:ext cx="1246715" cy="324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>
            <a:extLst>
              <a:ext uri="{FF2B5EF4-FFF2-40B4-BE49-F238E27FC236}">
                <a16:creationId xmlns:a16="http://schemas.microsoft.com/office/drawing/2014/main" id="{99C7B80F-C1FC-494D-9516-3924D385C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33" y="2749550"/>
            <a:ext cx="1246715" cy="32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>
            <a:extLst>
              <a:ext uri="{FF2B5EF4-FFF2-40B4-BE49-F238E27FC236}">
                <a16:creationId xmlns:a16="http://schemas.microsoft.com/office/drawing/2014/main" id="{699CA513-5281-4A41-869B-BE1D73EA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4518"/>
            <a:ext cx="9144000" cy="33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18">
            <a:extLst>
              <a:ext uri="{FF2B5EF4-FFF2-40B4-BE49-F238E27FC236}">
                <a16:creationId xmlns:a16="http://schemas.microsoft.com/office/drawing/2014/main" id="{B719D179-B12B-4181-BBD0-35F6D2F1A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800" y="785284"/>
            <a:ext cx="4931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hangingPunct="1">
              <a:spcBef>
                <a:spcPct val="50000"/>
              </a:spcBef>
              <a:buNone/>
              <a:defRPr/>
            </a:pPr>
            <a:endParaRPr lang="en-GB" altLang="en-US" sz="180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18437" name="TextBox 2">
            <a:extLst>
              <a:ext uri="{FF2B5EF4-FFF2-40B4-BE49-F238E27FC236}">
                <a16:creationId xmlns:a16="http://schemas.microsoft.com/office/drawing/2014/main" id="{79AABC16-E09F-4BA8-B468-B6EE0F2EE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585" y="4565651"/>
            <a:ext cx="8056033" cy="152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44" indent="-285744" defTabSz="914377" eaLnBrk="1" hangingPunct="1">
              <a:lnSpc>
                <a:spcPct val="150000"/>
              </a:lnSpc>
              <a:spcBef>
                <a:spcPct val="0"/>
              </a:spcBef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600" b="1" dirty="0">
                <a:solidFill>
                  <a:srgbClr val="595959"/>
                </a:solidFill>
                <a:cs typeface="Arial" charset="0"/>
              </a:rPr>
              <a:t>Auto mode </a:t>
            </a:r>
            <a:r>
              <a:rPr lang="en-GB" altLang="en-US" sz="1600" dirty="0">
                <a:solidFill>
                  <a:srgbClr val="595959"/>
                </a:solidFill>
                <a:cs typeface="Arial" charset="0"/>
              </a:rPr>
              <a:t>sweeps in both Power and Radio modes</a:t>
            </a:r>
            <a:endParaRPr lang="en-GB" altLang="en-US" sz="1000" dirty="0">
              <a:solidFill>
                <a:srgbClr val="595959"/>
              </a:solidFill>
              <a:cs typeface="Arial" charset="0"/>
            </a:endParaRPr>
          </a:p>
          <a:p>
            <a:pPr marL="285744" indent="-285744" defTabSz="914377" eaLnBrk="1" hangingPunct="1">
              <a:lnSpc>
                <a:spcPct val="150000"/>
              </a:lnSpc>
              <a:spcBef>
                <a:spcPct val="0"/>
              </a:spcBef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600" b="1" dirty="0">
                <a:solidFill>
                  <a:srgbClr val="595959"/>
                </a:solidFill>
                <a:cs typeface="Arial" charset="0"/>
              </a:rPr>
              <a:t>Digital Signal Processing (</a:t>
            </a:r>
            <a:r>
              <a:rPr lang="en-GB" altLang="en-US" sz="1600" b="1" dirty="0" err="1">
                <a:solidFill>
                  <a:srgbClr val="595959"/>
                </a:solidFill>
                <a:cs typeface="Arial" charset="0"/>
              </a:rPr>
              <a:t>DSP</a:t>
            </a:r>
            <a:r>
              <a:rPr lang="en-GB" altLang="en-US" sz="1600" b="1" dirty="0">
                <a:solidFill>
                  <a:srgbClr val="595959"/>
                </a:solidFill>
                <a:cs typeface="Arial" charset="0"/>
              </a:rPr>
              <a:t>) </a:t>
            </a:r>
            <a:r>
              <a:rPr lang="en-GB" altLang="en-US" sz="1600" dirty="0">
                <a:solidFill>
                  <a:srgbClr val="595959"/>
                </a:solidFill>
                <a:cs typeface="Arial" charset="0"/>
              </a:rPr>
              <a:t>filters signals to ensure best detection capabilities</a:t>
            </a:r>
          </a:p>
          <a:p>
            <a:pPr marL="285744" indent="-285744" defTabSz="914377" eaLnBrk="1" hangingPunct="1">
              <a:lnSpc>
                <a:spcPct val="150000"/>
              </a:lnSpc>
              <a:spcBef>
                <a:spcPct val="0"/>
              </a:spcBef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600" b="1" dirty="0">
                <a:solidFill>
                  <a:srgbClr val="595959"/>
                </a:solidFill>
                <a:cs typeface="Arial" charset="0"/>
              </a:rPr>
              <a:t>Automatic controls </a:t>
            </a:r>
            <a:r>
              <a:rPr lang="en-GB" altLang="en-US" sz="1600" dirty="0">
                <a:solidFill>
                  <a:srgbClr val="595959"/>
                </a:solidFill>
                <a:cs typeface="Arial" charset="0"/>
              </a:rPr>
              <a:t>replaces manual sensitivity</a:t>
            </a:r>
          </a:p>
          <a:p>
            <a:pPr marL="285744" indent="-285744" defTabSz="914377" eaLnBrk="1" hangingPunct="1">
              <a:lnSpc>
                <a:spcPct val="150000"/>
              </a:lnSpc>
              <a:spcBef>
                <a:spcPct val="0"/>
              </a:spcBef>
              <a:buClr>
                <a:srgbClr val="EE0033"/>
              </a:buClr>
              <a:buFont typeface="Wingdings" panose="05000000000000000000" pitchFamily="2" charset="2"/>
              <a:buChar char="§"/>
              <a:defRPr/>
            </a:pPr>
            <a:r>
              <a:rPr lang="en-GB" altLang="en-US" sz="1600" b="1" dirty="0">
                <a:solidFill>
                  <a:srgbClr val="595959"/>
                </a:solidFill>
                <a:cs typeface="Arial" charset="0"/>
              </a:rPr>
              <a:t>Pinpointing</a:t>
            </a:r>
            <a:r>
              <a:rPr lang="en-GB" altLang="en-US" sz="1600" dirty="0">
                <a:solidFill>
                  <a:srgbClr val="595959"/>
                </a:solidFill>
                <a:cs typeface="Arial" charset="0"/>
              </a:rPr>
              <a:t> with numerical and graphical display readings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85D4A22C-F310-423C-823B-5AE74EF12271}"/>
              </a:ext>
            </a:extLst>
          </p:cNvPr>
          <p:cNvSpPr/>
          <p:nvPr/>
        </p:nvSpPr>
        <p:spPr>
          <a:xfrm>
            <a:off x="5291286" y="4055243"/>
            <a:ext cx="1812629" cy="435031"/>
          </a:xfrm>
          <a:prstGeom prst="rightArrow">
            <a:avLst>
              <a:gd name="adj1" fmla="val 50000"/>
              <a:gd name="adj2" fmla="val 74358"/>
            </a:avLst>
          </a:prstGeom>
          <a:solidFill>
            <a:schemeClr val="tx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GB" sz="1600">
              <a:solidFill>
                <a:srgbClr val="FFFFFF"/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75AC6A7-046E-41E4-93DC-0F62ABD92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1197" y="524935"/>
            <a:ext cx="8098367" cy="899583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Providing greater performance</a:t>
            </a:r>
            <a:br>
              <a:rPr lang="en-GB" sz="2800" dirty="0"/>
            </a:br>
            <a:br>
              <a:rPr lang="en-GB" altLang="en-US" sz="2600" dirty="0"/>
            </a:br>
            <a:r>
              <a:rPr lang="en-GB" altLang="en-US" sz="2600" dirty="0">
                <a:solidFill>
                  <a:schemeClr val="tx1"/>
                </a:solidFill>
              </a:rPr>
              <a:t>Simplifying Use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8262928-23C3-457C-A7AC-1396EA670BA1}"/>
              </a:ext>
            </a:extLst>
          </p:cNvPr>
          <p:cNvSpPr/>
          <p:nvPr/>
        </p:nvSpPr>
        <p:spPr bwMode="auto">
          <a:xfrm>
            <a:off x="1748388" y="5150908"/>
            <a:ext cx="677333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45720" rIns="0" bIns="45720">
            <a:spAutoFit/>
          </a:bodyPr>
          <a:lstStyle/>
          <a:p>
            <a:pPr marL="85723" defTabSz="914377">
              <a:spcBef>
                <a:spcPct val="50000"/>
              </a:spcBef>
              <a:defRPr/>
            </a:pPr>
            <a:r>
              <a:rPr lang="en-GB" b="1" dirty="0">
                <a:solidFill>
                  <a:srgbClr val="FFFFFF"/>
                </a:solidFill>
                <a:latin typeface="Arial" charset="0"/>
                <a:cs typeface="Arial" charset="0"/>
              </a:rPr>
              <a:t>640 Hz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D321CF-F937-4A49-95E3-D80B397106C6}"/>
              </a:ext>
            </a:extLst>
          </p:cNvPr>
          <p:cNvSpPr/>
          <p:nvPr/>
        </p:nvSpPr>
        <p:spPr bwMode="auto">
          <a:xfrm>
            <a:off x="1748388" y="4312708"/>
            <a:ext cx="6773333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45720" rIns="0" bIns="45720">
            <a:spAutoFit/>
          </a:bodyPr>
          <a:lstStyle/>
          <a:p>
            <a:pPr marL="85723" defTabSz="914377">
              <a:spcBef>
                <a:spcPct val="50000"/>
              </a:spcBef>
              <a:defRPr/>
            </a:pPr>
            <a:r>
              <a:rPr lang="en-GB" b="1" dirty="0">
                <a:solidFill>
                  <a:srgbClr val="FFFFFF"/>
                </a:solidFill>
                <a:latin typeface="Arial" charset="0"/>
                <a:cs typeface="Arial" charset="0"/>
              </a:rPr>
              <a:t>512 Hz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85ED44-4064-42E4-8B84-E70BB4C47FB7}"/>
              </a:ext>
            </a:extLst>
          </p:cNvPr>
          <p:cNvSpPr/>
          <p:nvPr/>
        </p:nvSpPr>
        <p:spPr bwMode="auto">
          <a:xfrm>
            <a:off x="1748388" y="3457575"/>
            <a:ext cx="5173133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45720" rIns="0" bIns="45720">
            <a:spAutoFit/>
          </a:bodyPr>
          <a:lstStyle/>
          <a:p>
            <a:pPr marL="85723" defTabSz="914377">
              <a:spcBef>
                <a:spcPct val="50000"/>
              </a:spcBef>
              <a:defRPr/>
            </a:pPr>
            <a:r>
              <a:rPr lang="en-GB" b="1" dirty="0">
                <a:solidFill>
                  <a:srgbClr val="FFFFFF"/>
                </a:solidFill>
                <a:latin typeface="Arial" charset="0"/>
                <a:cs typeface="Arial" charset="0"/>
              </a:rPr>
              <a:t>8 kHz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BC2BF0-7F7A-40B3-BC24-B8070C6B72EF}"/>
              </a:ext>
            </a:extLst>
          </p:cNvPr>
          <p:cNvSpPr/>
          <p:nvPr/>
        </p:nvSpPr>
        <p:spPr bwMode="auto">
          <a:xfrm>
            <a:off x="1748388" y="2608792"/>
            <a:ext cx="2446867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45720" rIns="0" bIns="45720">
            <a:spAutoFit/>
          </a:bodyPr>
          <a:lstStyle/>
          <a:p>
            <a:pPr marL="85723" defTabSz="914377">
              <a:spcBef>
                <a:spcPct val="50000"/>
              </a:spcBef>
              <a:defRPr/>
            </a:pPr>
            <a:r>
              <a:rPr lang="en-GB" b="1" dirty="0">
                <a:solidFill>
                  <a:srgbClr val="FFFFFF"/>
                </a:solidFill>
                <a:latin typeface="Arial" charset="0"/>
                <a:cs typeface="Arial" charset="0"/>
              </a:rPr>
              <a:t>33 kHz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68EC5273-3392-4386-9915-33B79D7B7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67" y="349251"/>
            <a:ext cx="1250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hangingPunct="1">
              <a:spcBef>
                <a:spcPct val="50000"/>
              </a:spcBef>
              <a:buNone/>
              <a:defRPr/>
            </a:pPr>
            <a:endParaRPr lang="en-US" altLang="en-US" sz="180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42D4957F-C75E-46A6-81D5-CCF4A982F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5237" y="593726"/>
            <a:ext cx="8098367" cy="899583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Providing greater performance</a:t>
            </a:r>
            <a:br>
              <a:rPr lang="en-GB" sz="2800" dirty="0"/>
            </a:br>
            <a:br>
              <a:rPr lang="en-GB" altLang="en-US" sz="2600" dirty="0"/>
            </a:br>
            <a:r>
              <a:rPr lang="en-GB" altLang="en-US" sz="2600" dirty="0"/>
              <a:t>Passive and </a:t>
            </a:r>
            <a:r>
              <a:rPr lang="en-GB" altLang="en-US" sz="2600" dirty="0">
                <a:solidFill>
                  <a:schemeClr val="tx1"/>
                </a:solidFill>
              </a:rPr>
              <a:t>Active Modes</a:t>
            </a:r>
          </a:p>
        </p:txBody>
      </p:sp>
      <p:pic>
        <p:nvPicPr>
          <p:cNvPr id="22536" name="Picture 5">
            <a:extLst>
              <a:ext uri="{FF2B5EF4-FFF2-40B4-BE49-F238E27FC236}">
                <a16:creationId xmlns:a16="http://schemas.microsoft.com/office/drawing/2014/main" id="{E00AC5A1-A09F-47A1-BD09-6A00E15C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4" y="1664759"/>
            <a:ext cx="609600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8337C3-66A2-4A09-9F17-4DA7BDAD29CC}"/>
              </a:ext>
            </a:extLst>
          </p:cNvPr>
          <p:cNvSpPr/>
          <p:nvPr/>
        </p:nvSpPr>
        <p:spPr bwMode="auto">
          <a:xfrm>
            <a:off x="1748388" y="1770592"/>
            <a:ext cx="1143000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square" lIns="0" tIns="45720" rIns="0" bIns="45720">
            <a:spAutoFit/>
          </a:bodyPr>
          <a:lstStyle/>
          <a:p>
            <a:pPr marL="85723" defTabSz="914377">
              <a:spcBef>
                <a:spcPct val="50000"/>
              </a:spcBef>
              <a:defRPr/>
            </a:pPr>
            <a:r>
              <a:rPr lang="en-GB" b="1" dirty="0">
                <a:solidFill>
                  <a:srgbClr val="FFFFFF"/>
                </a:solidFill>
                <a:latin typeface="Arial" charset="0"/>
                <a:cs typeface="Arial" charset="0"/>
              </a:rPr>
              <a:t>131 kHz</a:t>
            </a:r>
          </a:p>
        </p:txBody>
      </p:sp>
      <p:sp>
        <p:nvSpPr>
          <p:cNvPr id="34826" name="Content Placeholder 3">
            <a:extLst>
              <a:ext uri="{FF2B5EF4-FFF2-40B4-BE49-F238E27FC236}">
                <a16:creationId xmlns:a16="http://schemas.microsoft.com/office/drawing/2014/main" id="{C1A1AF28-9C91-4C54-8665-8E866040D6CF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1756855" y="2117725"/>
            <a:ext cx="7046383" cy="370416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>
                <a:ea typeface="ＭＳ Ｐゴシック" panose="020B0600070205080204" pitchFamily="34" charset="-128"/>
              </a:rPr>
              <a:t>Improves the detection of small diameter cable such as telecoms</a:t>
            </a:r>
          </a:p>
        </p:txBody>
      </p:sp>
      <p:sp>
        <p:nvSpPr>
          <p:cNvPr id="34827" name="Content Placeholder 3">
            <a:extLst>
              <a:ext uri="{FF2B5EF4-FFF2-40B4-BE49-F238E27FC236}">
                <a16:creationId xmlns:a16="http://schemas.microsoft.com/office/drawing/2014/main" id="{3A10CB72-91EC-4C97-B0D6-A57E188D9DFD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1756855" y="2958042"/>
            <a:ext cx="7046383" cy="370417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>
                <a:ea typeface="ＭＳ Ｐゴシック" panose="020B0600070205080204" pitchFamily="34" charset="-128"/>
              </a:rPr>
              <a:t>Standard tracing frequency on avoidance locators, used for everyday site use</a:t>
            </a:r>
          </a:p>
        </p:txBody>
      </p:sp>
      <p:sp>
        <p:nvSpPr>
          <p:cNvPr id="34828" name="Content Placeholder 3">
            <a:extLst>
              <a:ext uri="{FF2B5EF4-FFF2-40B4-BE49-F238E27FC236}">
                <a16:creationId xmlns:a16="http://schemas.microsoft.com/office/drawing/2014/main" id="{DF116EEC-83AA-45DE-8051-9C4E0820D728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1756855" y="3811058"/>
            <a:ext cx="7046383" cy="370416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 dirty="0">
                <a:ea typeface="ＭＳ Ｐゴシック" panose="020B0600070205080204" pitchFamily="34" charset="-128"/>
              </a:rPr>
              <a:t>Mid-range distance tracing</a:t>
            </a:r>
          </a:p>
        </p:txBody>
      </p:sp>
      <p:sp>
        <p:nvSpPr>
          <p:cNvPr id="34829" name="Content Placeholder 3">
            <a:extLst>
              <a:ext uri="{FF2B5EF4-FFF2-40B4-BE49-F238E27FC236}">
                <a16:creationId xmlns:a16="http://schemas.microsoft.com/office/drawing/2014/main" id="{7E4B41AB-0CE6-49ED-BF3B-84C05D2C8285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1756855" y="4668308"/>
            <a:ext cx="7046383" cy="370417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 dirty="0">
                <a:ea typeface="ＭＳ Ｐゴシック" panose="020B0600070205080204" pitchFamily="34" charset="-128"/>
              </a:rPr>
              <a:t>Improves long distance tracing</a:t>
            </a:r>
          </a:p>
        </p:txBody>
      </p:sp>
      <p:sp>
        <p:nvSpPr>
          <p:cNvPr id="34830" name="Content Placeholder 3">
            <a:extLst>
              <a:ext uri="{FF2B5EF4-FFF2-40B4-BE49-F238E27FC236}">
                <a16:creationId xmlns:a16="http://schemas.microsoft.com/office/drawing/2014/main" id="{0D8289F6-CF91-4534-8323-D75074A56ED6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1756855" y="5510742"/>
            <a:ext cx="7046383" cy="370417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200">
                <a:ea typeface="ＭＳ Ｐゴシック" panose="020B0600070205080204" pitchFamily="34" charset="-128"/>
              </a:rPr>
              <a:t>Improves long distance tracing</a:t>
            </a:r>
          </a:p>
        </p:txBody>
      </p:sp>
      <p:pic>
        <p:nvPicPr>
          <p:cNvPr id="22543" name="Picture 6">
            <a:extLst>
              <a:ext uri="{FF2B5EF4-FFF2-40B4-BE49-F238E27FC236}">
                <a16:creationId xmlns:a16="http://schemas.microsoft.com/office/drawing/2014/main" id="{FD76953A-C98F-4DB5-B51A-261970E9A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37" y="2488141"/>
            <a:ext cx="611717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5">
            <a:extLst>
              <a:ext uri="{FF2B5EF4-FFF2-40B4-BE49-F238E27FC236}">
                <a16:creationId xmlns:a16="http://schemas.microsoft.com/office/drawing/2014/main" id="{0D7C38B0-AF26-4DC3-B161-B9A80382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7" y="2488141"/>
            <a:ext cx="609600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6">
            <a:extLst>
              <a:ext uri="{FF2B5EF4-FFF2-40B4-BE49-F238E27FC236}">
                <a16:creationId xmlns:a16="http://schemas.microsoft.com/office/drawing/2014/main" id="{4F52388D-3297-4C79-8988-73BE91407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37" y="3383492"/>
            <a:ext cx="611717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5">
            <a:extLst>
              <a:ext uri="{FF2B5EF4-FFF2-40B4-BE49-F238E27FC236}">
                <a16:creationId xmlns:a16="http://schemas.microsoft.com/office/drawing/2014/main" id="{82D478BA-F090-47DC-A883-E6DC2103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37" y="3383492"/>
            <a:ext cx="609600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6">
            <a:extLst>
              <a:ext uri="{FF2B5EF4-FFF2-40B4-BE49-F238E27FC236}">
                <a16:creationId xmlns:a16="http://schemas.microsoft.com/office/drawing/2014/main" id="{9C6A6C72-B645-423D-A571-37BEF759A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38" y="4208992"/>
            <a:ext cx="613833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5">
            <a:extLst>
              <a:ext uri="{FF2B5EF4-FFF2-40B4-BE49-F238E27FC236}">
                <a16:creationId xmlns:a16="http://schemas.microsoft.com/office/drawing/2014/main" id="{41FE6870-01FB-45CF-A1EC-4C4DCDBAA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54" y="4208992"/>
            <a:ext cx="609600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6">
            <a:extLst>
              <a:ext uri="{FF2B5EF4-FFF2-40B4-BE49-F238E27FC236}">
                <a16:creationId xmlns:a16="http://schemas.microsoft.com/office/drawing/2014/main" id="{F7880C85-6616-45E9-A85F-99CF8F72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55" y="5028141"/>
            <a:ext cx="611716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5">
            <a:extLst>
              <a:ext uri="{FF2B5EF4-FFF2-40B4-BE49-F238E27FC236}">
                <a16:creationId xmlns:a16="http://schemas.microsoft.com/office/drawing/2014/main" id="{EC33E491-B19B-4AD2-A1BA-59004113F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4" y="5028141"/>
            <a:ext cx="609600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43">
            <a:extLst>
              <a:ext uri="{FF2B5EF4-FFF2-40B4-BE49-F238E27FC236}">
                <a16:creationId xmlns:a16="http://schemas.microsoft.com/office/drawing/2014/main" id="{077E141E-6EC6-4B16-AAF1-974978501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588" y="1497541"/>
            <a:ext cx="24976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47">
            <a:extLst>
              <a:ext uri="{FF2B5EF4-FFF2-40B4-BE49-F238E27FC236}">
                <a16:creationId xmlns:a16="http://schemas.microsoft.com/office/drawing/2014/main" id="{09BBE8DB-595A-4569-9F93-E544DB5D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71" y="2329392"/>
            <a:ext cx="2518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5" name="Picture 49">
            <a:extLst>
              <a:ext uri="{FF2B5EF4-FFF2-40B4-BE49-F238E27FC236}">
                <a16:creationId xmlns:a16="http://schemas.microsoft.com/office/drawing/2014/main" id="{6E10EECF-72B4-4DA5-ADAA-F4F279B76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438" y="3178175"/>
            <a:ext cx="25188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51">
            <a:extLst>
              <a:ext uri="{FF2B5EF4-FFF2-40B4-BE49-F238E27FC236}">
                <a16:creationId xmlns:a16="http://schemas.microsoft.com/office/drawing/2014/main" id="{D156FA74-BE1D-4D4E-84FC-86705483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21" y="4026959"/>
            <a:ext cx="251883" cy="6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53">
            <a:extLst>
              <a:ext uri="{FF2B5EF4-FFF2-40B4-BE49-F238E27FC236}">
                <a16:creationId xmlns:a16="http://schemas.microsoft.com/office/drawing/2014/main" id="{56EB578A-E417-4AA9-89C3-07A7197A0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21" y="4869392"/>
            <a:ext cx="25188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FB0D283-EDF4-4E8F-86D9-8E35C52C1EA9}"/>
              </a:ext>
            </a:extLst>
          </p:cNvPr>
          <p:cNvSpPr>
            <a:spLocks noGrp="1" noChangeArrowheads="1"/>
          </p:cNvSpPr>
          <p:nvPr>
            <p:ph sz="quarter" idx="11"/>
          </p:nvPr>
        </p:nvSpPr>
        <p:spPr>
          <a:xfrm>
            <a:off x="8222367" y="1201916"/>
            <a:ext cx="3710554" cy="3676651"/>
          </a:xfrm>
        </p:spPr>
        <p:txBody>
          <a:bodyPr/>
          <a:lstStyle/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Power Mode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Detect power signals radiated by energised cables &amp; pose a serious risk	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Radio Mode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Detect signals originating from distant radio transmitters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endParaRPr lang="en-GB" altLang="en-US" dirty="0">
              <a:ea typeface="ＭＳ Ｐゴシック" panose="020B0600070205080204" pitchFamily="34" charset="-128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Auto Mode</a:t>
            </a:r>
          </a:p>
          <a:p>
            <a:pPr marL="0" indent="0" algn="just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dirty="0">
                <a:ea typeface="ＭＳ Ｐゴシック" panose="020B0600070205080204" pitchFamily="34" charset="-128"/>
              </a:rPr>
              <a:t>Combines power and radio for a one sweep process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04B9DBD-ABEE-4B33-AB87-69B5DD9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297" y="3184526"/>
            <a:ext cx="609600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ABD5952A-F65E-4365-B392-835AB201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30" y="2209245"/>
            <a:ext cx="605367" cy="61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0AB6803-EB72-4E6F-B6D7-17CD23F6F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646" y="1237190"/>
            <a:ext cx="603251" cy="61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>
            <a:extLst>
              <a:ext uri="{FF2B5EF4-FFF2-40B4-BE49-F238E27FC236}">
                <a16:creationId xmlns:a16="http://schemas.microsoft.com/office/drawing/2014/main" id="{5482E7FD-C72C-49EF-AB1F-457E84E07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367" y="349251"/>
            <a:ext cx="12509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hangingPunct="1">
              <a:spcBef>
                <a:spcPct val="50000"/>
              </a:spcBef>
              <a:buNone/>
              <a:defRPr/>
            </a:pPr>
            <a:endParaRPr lang="en-US" altLang="en-US" sz="1800">
              <a:solidFill>
                <a:srgbClr val="595959"/>
              </a:solidFill>
              <a:cs typeface="Arial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86873069-05AD-4A44-A58F-8DB6A400D3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6234" y="673102"/>
            <a:ext cx="8098367" cy="899583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/>
              <a:t>Providing clear information</a:t>
            </a:r>
            <a:br>
              <a:rPr lang="en-GB" sz="2800" dirty="0"/>
            </a:br>
            <a:br>
              <a:rPr lang="en-GB" altLang="en-US" sz="2600" dirty="0"/>
            </a:br>
            <a:r>
              <a:rPr lang="en-GB" altLang="en-US" sz="2600" dirty="0">
                <a:solidFill>
                  <a:schemeClr val="tx1"/>
                </a:solidFill>
              </a:rPr>
              <a:t>Instrument display</a:t>
            </a:r>
          </a:p>
        </p:txBody>
      </p:sp>
      <p:pic>
        <p:nvPicPr>
          <p:cNvPr id="24580" name="Picture 28">
            <a:extLst>
              <a:ext uri="{FF2B5EF4-FFF2-40B4-BE49-F238E27FC236}">
                <a16:creationId xmlns:a16="http://schemas.microsoft.com/office/drawing/2014/main" id="{DB9A3129-7773-4F45-A4D6-08A6EEE611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67" y="1854201"/>
            <a:ext cx="2444751" cy="32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0126E8D-CD95-4D85-9D12-D076223E075C}"/>
              </a:ext>
            </a:extLst>
          </p:cNvPr>
          <p:cNvSpPr txBox="1"/>
          <p:nvPr/>
        </p:nvSpPr>
        <p:spPr>
          <a:xfrm>
            <a:off x="8111067" y="3901018"/>
            <a:ext cx="106125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Alerts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110408-02C8-4C53-8C57-0170DC9D55ED}"/>
              </a:ext>
            </a:extLst>
          </p:cNvPr>
          <p:cNvSpPr txBox="1"/>
          <p:nvPr/>
        </p:nvSpPr>
        <p:spPr>
          <a:xfrm>
            <a:off x="8066617" y="2590801"/>
            <a:ext cx="132921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Peak Indicator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EE8FCD-CB36-4E0D-98F8-2A1B322B362B}"/>
              </a:ext>
            </a:extLst>
          </p:cNvPr>
          <p:cNvSpPr txBox="1"/>
          <p:nvPr/>
        </p:nvSpPr>
        <p:spPr>
          <a:xfrm>
            <a:off x="8066618" y="2245785"/>
            <a:ext cx="163698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Numeric Indicator 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FB975C0-FB70-4AFD-9E34-4C224B13C431}"/>
              </a:ext>
            </a:extLst>
          </p:cNvPr>
          <p:cNvCxnSpPr/>
          <p:nvPr/>
        </p:nvCxnSpPr>
        <p:spPr bwMode="auto">
          <a:xfrm flipH="1" flipV="1">
            <a:off x="6781800" y="2417233"/>
            <a:ext cx="132926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714033-1D47-4F7A-AFCE-1720B2CBD497}"/>
              </a:ext>
            </a:extLst>
          </p:cNvPr>
          <p:cNvCxnSpPr>
            <a:stCxn id="30" idx="1"/>
          </p:cNvCxnSpPr>
          <p:nvPr/>
        </p:nvCxnSpPr>
        <p:spPr bwMode="auto">
          <a:xfrm flipH="1">
            <a:off x="7672919" y="4054907"/>
            <a:ext cx="438148" cy="62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A4F434-B160-4256-8E5D-EEE6C0DD2375}"/>
              </a:ext>
            </a:extLst>
          </p:cNvPr>
          <p:cNvCxnSpPr/>
          <p:nvPr/>
        </p:nvCxnSpPr>
        <p:spPr bwMode="auto">
          <a:xfrm flipH="1" flipV="1">
            <a:off x="7255934" y="2719917"/>
            <a:ext cx="855133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B3052F9-4E7E-4286-8E37-B271ED0B7645}"/>
              </a:ext>
            </a:extLst>
          </p:cNvPr>
          <p:cNvSpPr txBox="1"/>
          <p:nvPr/>
        </p:nvSpPr>
        <p:spPr>
          <a:xfrm>
            <a:off x="8111067" y="4576234"/>
            <a:ext cx="146706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Operating Mode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C3EFF-FB24-4247-9844-C112357B6D83}"/>
              </a:ext>
            </a:extLst>
          </p:cNvPr>
          <p:cNvCxnSpPr>
            <a:stCxn id="36" idx="1"/>
          </p:cNvCxnSpPr>
          <p:nvPr/>
        </p:nvCxnSpPr>
        <p:spPr bwMode="auto">
          <a:xfrm flipH="1">
            <a:off x="6781801" y="4730123"/>
            <a:ext cx="1329266" cy="62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A867A57-09A5-4A5E-BC7E-EF5730EE17F5}"/>
              </a:ext>
            </a:extLst>
          </p:cNvPr>
          <p:cNvSpPr txBox="1"/>
          <p:nvPr/>
        </p:nvSpPr>
        <p:spPr>
          <a:xfrm>
            <a:off x="2851151" y="1972734"/>
            <a:ext cx="10214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Status Bar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D98F42C-3638-4221-9C81-1111B01EA92D}"/>
              </a:ext>
            </a:extLst>
          </p:cNvPr>
          <p:cNvSpPr/>
          <p:nvPr/>
        </p:nvSpPr>
        <p:spPr>
          <a:xfrm>
            <a:off x="2923117" y="2582333"/>
            <a:ext cx="2165978" cy="2637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Health Check (EST) Icon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Scheduled Maintenance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Mode Lock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Point of interest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GPS Status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USB Status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Bluetooth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Battery Condition</a:t>
            </a:r>
          </a:p>
        </p:txBody>
      </p:sp>
      <p:grpSp>
        <p:nvGrpSpPr>
          <p:cNvPr id="24591" name="Group 42">
            <a:extLst>
              <a:ext uri="{FF2B5EF4-FFF2-40B4-BE49-F238E27FC236}">
                <a16:creationId xmlns:a16="http://schemas.microsoft.com/office/drawing/2014/main" id="{81558122-5C5C-4DD1-B900-890CE19FB1B4}"/>
              </a:ext>
            </a:extLst>
          </p:cNvPr>
          <p:cNvGrpSpPr>
            <a:grpSpLocks/>
          </p:cNvGrpSpPr>
          <p:nvPr/>
        </p:nvGrpSpPr>
        <p:grpSpPr bwMode="auto">
          <a:xfrm>
            <a:off x="2601384" y="2705101"/>
            <a:ext cx="296333" cy="2156884"/>
            <a:chOff x="282382" y="2335923"/>
            <a:chExt cx="296544" cy="215759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78705EF-861A-46DA-B075-88615E75AF62}"/>
                </a:ext>
              </a:extLst>
            </p:cNvPr>
            <p:cNvSpPr/>
            <p:nvPr/>
          </p:nvSpPr>
          <p:spPr bwMode="auto">
            <a:xfrm>
              <a:off x="282382" y="2335923"/>
              <a:ext cx="296544" cy="369454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0" tIns="45720" rIns="0" bIns="45720">
              <a:spAutoFit/>
            </a:bodyPr>
            <a:lstStyle/>
            <a:p>
              <a:pPr defTabSz="914377">
                <a:spcBef>
                  <a:spcPct val="50000"/>
                </a:spcBef>
                <a:defRPr/>
              </a:pPr>
              <a:endParaRPr lang="en-GB">
                <a:solidFill>
                  <a:srgbClr val="595959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24597" name="Picture 46">
              <a:extLst>
                <a:ext uri="{FF2B5EF4-FFF2-40B4-BE49-F238E27FC236}">
                  <a16:creationId xmlns:a16="http://schemas.microsoft.com/office/drawing/2014/main" id="{32BECBB9-2471-47B0-B649-126BFC72A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77" y="2335923"/>
              <a:ext cx="23876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47">
              <a:extLst>
                <a:ext uri="{FF2B5EF4-FFF2-40B4-BE49-F238E27FC236}">
                  <a16:creationId xmlns:a16="http://schemas.microsoft.com/office/drawing/2014/main" id="{D72D09BC-CDBD-40E6-A172-040198CF49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382" y="2637918"/>
              <a:ext cx="27495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50">
              <a:extLst>
                <a:ext uri="{FF2B5EF4-FFF2-40B4-BE49-F238E27FC236}">
                  <a16:creationId xmlns:a16="http://schemas.microsoft.com/office/drawing/2014/main" id="{4637922F-FE1C-4185-BB77-1EE5A98797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929" y="2964790"/>
              <a:ext cx="18605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52">
              <a:extLst>
                <a:ext uri="{FF2B5EF4-FFF2-40B4-BE49-F238E27FC236}">
                  <a16:creationId xmlns:a16="http://schemas.microsoft.com/office/drawing/2014/main" id="{04DE39F6-1370-4B12-8D4C-7CC70DA0C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52" y="3282456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54">
              <a:extLst>
                <a:ext uri="{FF2B5EF4-FFF2-40B4-BE49-F238E27FC236}">
                  <a16:creationId xmlns:a16="http://schemas.microsoft.com/office/drawing/2014/main" id="{444F9505-3807-4887-AEDE-6A560FA84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07" y="3608200"/>
              <a:ext cx="24638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56">
              <a:extLst>
                <a:ext uri="{FF2B5EF4-FFF2-40B4-BE49-F238E27FC236}">
                  <a16:creationId xmlns:a16="http://schemas.microsoft.com/office/drawing/2014/main" id="{0264ECB7-599C-4E7C-AE69-E4AF16F02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67" y="3924423"/>
              <a:ext cx="22987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57">
              <a:extLst>
                <a:ext uri="{FF2B5EF4-FFF2-40B4-BE49-F238E27FC236}">
                  <a16:creationId xmlns:a16="http://schemas.microsoft.com/office/drawing/2014/main" id="{E8C3654D-BDF6-42CA-B647-3BDB4D44C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04" y="4249680"/>
              <a:ext cx="182880" cy="24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92" name="Picture 59">
            <a:extLst>
              <a:ext uri="{FF2B5EF4-FFF2-40B4-BE49-F238E27FC236}">
                <a16:creationId xmlns:a16="http://schemas.microsoft.com/office/drawing/2014/main" id="{9154F700-EBB8-4F70-95E6-2A07A21EB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434" y="4931834"/>
            <a:ext cx="277284" cy="17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3366E9E6-E2BC-4EFC-92C1-3DB12454B006}"/>
              </a:ext>
            </a:extLst>
          </p:cNvPr>
          <p:cNvCxnSpPr>
            <a:stCxn id="39" idx="0"/>
          </p:cNvCxnSpPr>
          <p:nvPr/>
        </p:nvCxnSpPr>
        <p:spPr bwMode="auto">
          <a:xfrm rot="5400000" flipH="1" flipV="1">
            <a:off x="4386420" y="1613587"/>
            <a:ext cx="588432" cy="1349061"/>
          </a:xfrm>
          <a:prstGeom prst="bentConnector2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3DD8406-B832-47F2-B651-731AFAA5931A}"/>
              </a:ext>
            </a:extLst>
          </p:cNvPr>
          <p:cNvSpPr txBox="1"/>
          <p:nvPr/>
        </p:nvSpPr>
        <p:spPr>
          <a:xfrm>
            <a:off x="8066617" y="3206752"/>
            <a:ext cx="16866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1400" dirty="0">
                <a:solidFill>
                  <a:srgbClr val="595959"/>
                </a:solidFill>
                <a:latin typeface="Arial" charset="0"/>
                <a:cs typeface="Arial" charset="0"/>
              </a:rPr>
              <a:t>Graphical Indicator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1F0A167-644B-44BB-8D85-BB35AC5C3E43}"/>
              </a:ext>
            </a:extLst>
          </p:cNvPr>
          <p:cNvCxnSpPr/>
          <p:nvPr/>
        </p:nvCxnSpPr>
        <p:spPr bwMode="auto">
          <a:xfrm flipH="1" flipV="1">
            <a:off x="6477000" y="3335867"/>
            <a:ext cx="1634067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465D418-A5E7-4833-8DFD-FAFE331E2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710626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Increasing operator confidence</a:t>
            </a:r>
            <a:br>
              <a:rPr lang="en-GB" sz="2800" dirty="0"/>
            </a:br>
            <a:br>
              <a:rPr lang="en-GB" altLang="en-US" dirty="0"/>
            </a:br>
            <a:r>
              <a:rPr lang="en-GB" altLang="en-US" dirty="0">
                <a:solidFill>
                  <a:schemeClr val="tx1"/>
                </a:solidFill>
              </a:rPr>
              <a:t>On-board training videos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82C15AA-F6D8-4EC2-8296-DCB3620885A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5867" y="1610209"/>
            <a:ext cx="5300133" cy="4292600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GB" sz="1800" b="0" dirty="0"/>
              <a:t>Provides onsite operator support</a:t>
            </a:r>
          </a:p>
          <a:p>
            <a:pPr marL="228600" lvl="1" indent="0">
              <a:buNone/>
              <a:defRPr/>
            </a:pPr>
            <a:r>
              <a:rPr lang="en-GB" sz="1800" b="0" dirty="0"/>
              <a:t> </a:t>
            </a:r>
          </a:p>
          <a:p>
            <a:pPr lvl="1">
              <a:defRPr/>
            </a:pPr>
            <a:r>
              <a:rPr lang="en-GB" sz="1800" b="0" dirty="0"/>
              <a:t>Refresh operator skills</a:t>
            </a:r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r>
              <a:rPr lang="en-GB" sz="1800" b="0" dirty="0"/>
              <a:t>Promotes best practice</a:t>
            </a:r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r>
              <a:rPr lang="en-GB" sz="1800" b="0" dirty="0"/>
              <a:t>Supports point of delivery</a:t>
            </a:r>
          </a:p>
          <a:p>
            <a:pPr lvl="1">
              <a:defRPr/>
            </a:pPr>
            <a:endParaRPr lang="en-GB" sz="1800" b="0" dirty="0"/>
          </a:p>
          <a:p>
            <a:pPr lvl="2">
              <a:defRPr/>
            </a:pPr>
            <a:r>
              <a:rPr lang="en-GB" sz="1800" dirty="0"/>
              <a:t>Simplifies hand over process during hire</a:t>
            </a:r>
          </a:p>
          <a:p>
            <a:pPr lvl="2">
              <a:defRPr/>
            </a:pPr>
            <a:r>
              <a:rPr lang="en-GB" sz="1800" dirty="0"/>
              <a:t>Strengthens demonstration process</a:t>
            </a:r>
          </a:p>
        </p:txBody>
      </p:sp>
      <p:pic>
        <p:nvPicPr>
          <p:cNvPr id="3" name="DD Transmitter Induction  1080">
            <a:hlinkClick r:id="" action="ppaction://media"/>
            <a:extLst>
              <a:ext uri="{FF2B5EF4-FFF2-40B4-BE49-F238E27FC236}">
                <a16:creationId xmlns:a16="http://schemas.microsoft.com/office/drawing/2014/main" id="{3DD2F674-CF1F-46B4-ACD4-B5BD4C949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2738" y="1874838"/>
            <a:ext cx="4494212" cy="3371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012294DD-D140-40E7-B996-87F49DD31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851" y="806081"/>
            <a:ext cx="10797116" cy="899583"/>
          </a:xfrm>
        </p:spPr>
        <p:txBody>
          <a:bodyPr/>
          <a:lstStyle/>
          <a:p>
            <a:pPr>
              <a:defRPr/>
            </a:pPr>
            <a:r>
              <a:rPr lang="en-GB" sz="2800" dirty="0"/>
              <a:t>Increasing operator confidence</a:t>
            </a:r>
            <a:br>
              <a:rPr lang="en-GB" sz="2800" dirty="0"/>
            </a:br>
            <a:br>
              <a:rPr lang="en-GB" altLang="en-US" sz="2800" dirty="0"/>
            </a:br>
            <a:r>
              <a:rPr lang="en-GB" altLang="en-US" dirty="0">
                <a:solidFill>
                  <a:schemeClr val="tx1"/>
                </a:solidFill>
              </a:rPr>
              <a:t>Good-to-Go</a:t>
            </a:r>
            <a:r>
              <a:rPr lang="en-GB" altLang="en-US" b="0" dirty="0">
                <a:solidFill>
                  <a:schemeClr val="tx1"/>
                </a:solidFill>
              </a:rPr>
              <a:t> Health Check </a:t>
            </a:r>
            <a:endParaRPr lang="en-GB" altLang="en-US" dirty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45AA82-8FB5-4F81-A91F-4D2D75C7E5C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58851" y="1930441"/>
            <a:ext cx="5416549" cy="4292600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GB" sz="1800" b="0" dirty="0"/>
              <a:t>Checks functionality on-demand</a:t>
            </a:r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r>
              <a:rPr lang="en-GB" sz="1800" b="0" dirty="0"/>
              <a:t>Confirms each day that instrument is</a:t>
            </a:r>
            <a:br>
              <a:rPr lang="en-GB" sz="1800" b="0" dirty="0"/>
            </a:br>
            <a:r>
              <a:rPr lang="en-GB" sz="1800" b="0" dirty="0"/>
              <a:t>Good-to-Go</a:t>
            </a:r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r>
              <a:rPr lang="en-GB" sz="1800" b="0" dirty="0"/>
              <a:t>Can be run manually or scheduled</a:t>
            </a:r>
          </a:p>
          <a:p>
            <a:pPr lvl="1">
              <a:defRPr/>
            </a:pPr>
            <a:endParaRPr lang="en-GB" sz="1800" b="0" dirty="0"/>
          </a:p>
          <a:p>
            <a:pPr lvl="1">
              <a:defRPr/>
            </a:pPr>
            <a:r>
              <a:rPr lang="en-GB" sz="1800" b="0" dirty="0"/>
              <a:t>Stores results to the instruments memory</a:t>
            </a:r>
          </a:p>
        </p:txBody>
      </p:sp>
      <p:pic>
        <p:nvPicPr>
          <p:cNvPr id="2" name="DD Health Check 1080">
            <a:hlinkClick r:id="" action="ppaction://media"/>
            <a:extLst>
              <a:ext uri="{FF2B5EF4-FFF2-40B4-BE49-F238E27FC236}">
                <a16:creationId xmlns:a16="http://schemas.microsoft.com/office/drawing/2014/main" id="{83D01265-DF1F-43C6-AF21-9261A47956B1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510338" y="1557338"/>
            <a:ext cx="49879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7">
      <a:dk1>
        <a:srgbClr val="007F9D"/>
      </a:dk1>
      <a:lt1>
        <a:sysClr val="window" lastClr="FFFFFF"/>
      </a:lt1>
      <a:dk2>
        <a:srgbClr val="545559"/>
      </a:dk2>
      <a:lt2>
        <a:srgbClr val="FFFFFF"/>
      </a:lt2>
      <a:accent1>
        <a:srgbClr val="007F9D"/>
      </a:accent1>
      <a:accent2>
        <a:srgbClr val="74B543"/>
      </a:accent2>
      <a:accent3>
        <a:srgbClr val="545559"/>
      </a:accent3>
      <a:accent4>
        <a:srgbClr val="4BA4B8"/>
      </a:accent4>
      <a:accent5>
        <a:srgbClr val="DC6B2F"/>
      </a:accent5>
      <a:accent6>
        <a:srgbClr val="509E2F"/>
      </a:accent6>
      <a:hlink>
        <a:srgbClr val="545559"/>
      </a:hlink>
      <a:folHlink>
        <a:srgbClr val="ED8B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28600" indent="-228600" defTabSz="685749">
          <a:spcBef>
            <a:spcPts val="300"/>
          </a:spcBef>
          <a:spcAft>
            <a:spcPts val="300"/>
          </a:spcAft>
          <a:buClr>
            <a:schemeClr val="tx2"/>
          </a:buClr>
          <a:buFont typeface="Arial" panose="020B0604020202020204" pitchFamily="34" charset="0"/>
          <a:buChar char="•"/>
          <a:defRPr sz="1600" dirty="0">
            <a:solidFill>
              <a:srgbClr val="5455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_Corporate_Template_16X9_031116.potx" id="{E8FF72CB-0CF3-49F2-8DB1-893E73E763B1}" vid="{38E57DDC-88D4-4352-9203-183B574DB8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Application xmlns="http://www.sap.com/cof/powerpoint/application">
  <Version>2</Version>
  <Revision>2.4.3.69599</Revision>
</Application>
</file>

<file path=customXml/item2.xml><?xml version="1.0" encoding="utf-8"?>
<Application xmlns="http://www.sap.com/cof/ao/powerpoint/application">
  <com.sap.ip.bi.pioneer>
    <Version>4</Version>
    <AAO_Revision>2.4.3.69599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WorkingMode>Local</WorkingMode>
    <RefreshPlanningObjectsOnRefreshAll>True</RefreshPlanningObjectsOnRefreshAll>
    <Items/>
  </com.sap.ip.bi.pioneer>
</Application>
</file>

<file path=customXml/itemProps1.xml><?xml version="1.0" encoding="utf-8"?>
<ds:datastoreItem xmlns:ds="http://schemas.openxmlformats.org/officeDocument/2006/customXml" ds:itemID="{0F6B2C32-933A-44E5-B859-ABA0573FCE3E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892D3EE4-A201-40DB-9FEE-A5595B187A6C}">
  <ds:schemaRefs>
    <ds:schemaRef ds:uri="http://www.sap.com/cof/ao/powerpoint/applic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</Words>
  <Application>Microsoft Office PowerPoint</Application>
  <PresentationFormat>Widescreen</PresentationFormat>
  <Paragraphs>334</Paragraphs>
  <Slides>32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Europa-Bold</vt:lpstr>
      <vt:lpstr>Wingdings</vt:lpstr>
      <vt:lpstr>1_Office Theme</vt:lpstr>
      <vt:lpstr>Leica Geosystems  Utility Avoidance and Mapping</vt:lpstr>
      <vt:lpstr>Leica Detection Solutions  Agenda</vt:lpstr>
      <vt:lpstr>PowerPoint Presentation</vt:lpstr>
      <vt:lpstr>PowerPoint Presentation</vt:lpstr>
      <vt:lpstr>Providing greater performance  Simplifying Use</vt:lpstr>
      <vt:lpstr>Providing greater performance  Passive and Active Modes</vt:lpstr>
      <vt:lpstr>Providing clear information  Instrument display</vt:lpstr>
      <vt:lpstr>Increasing operator confidence  On-board training videos</vt:lpstr>
      <vt:lpstr>Increasing operator confidence  Good-to-Go Health Check </vt:lpstr>
      <vt:lpstr>Increasing operator confidence   Calibration verification </vt:lpstr>
      <vt:lpstr>Green Credentials  Improved sustainability</vt:lpstr>
      <vt:lpstr>Industry leading warranty   Piece of mind support</vt:lpstr>
      <vt:lpstr>PowerPoint Presentation</vt:lpstr>
      <vt:lpstr>PowerPoint Presentation</vt:lpstr>
      <vt:lpstr>DX Shield Workflow</vt:lpstr>
      <vt:lpstr>DX Shield Software  DX Office Shield</vt:lpstr>
      <vt:lpstr>DX Shield Software  DX Manager Shield</vt:lpstr>
      <vt:lpstr>DX Shield Software  DX Field Shield</vt:lpstr>
      <vt:lpstr>PowerPoint Presentation</vt:lpstr>
      <vt:lpstr>PowerPoint Presentation</vt:lpstr>
      <vt:lpstr>PowerPoint Presentation</vt:lpstr>
      <vt:lpstr>DX Shield Software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GRED HD Time Slice</vt:lpstr>
      <vt:lpstr>3D Rendered Display</vt:lpstr>
      <vt:lpstr>Leica Detection Training Academy</vt:lpstr>
      <vt:lpstr>Upcoming Events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2019-05-14T09:53:31Z</dcterms:created>
  <dcterms:modified xsi:type="dcterms:W3CDTF">2019-05-14T12:06:26Z</dcterms:modified>
</cp:coreProperties>
</file>