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4"/>
    <p:sldMasterId id="2147483759" r:id="rId5"/>
    <p:sldMasterId id="2147483779" r:id="rId6"/>
    <p:sldMasterId id="2147483795" r:id="rId7"/>
  </p:sldMasterIdLst>
  <p:notesMasterIdLst>
    <p:notesMasterId r:id="rId20"/>
  </p:notesMasterIdLst>
  <p:handoutMasterIdLst>
    <p:handoutMasterId r:id="rId21"/>
  </p:handoutMasterIdLst>
  <p:sldIdLst>
    <p:sldId id="328" r:id="rId8"/>
    <p:sldId id="326" r:id="rId9"/>
    <p:sldId id="336" r:id="rId10"/>
    <p:sldId id="330" r:id="rId11"/>
    <p:sldId id="333" r:id="rId12"/>
    <p:sldId id="331" r:id="rId13"/>
    <p:sldId id="334" r:id="rId14"/>
    <p:sldId id="337" r:id="rId15"/>
    <p:sldId id="338" r:id="rId16"/>
    <p:sldId id="339" r:id="rId17"/>
    <p:sldId id="335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pos="5420" userDrawn="1">
          <p15:clr>
            <a:srgbClr val="A4A3A4"/>
          </p15:clr>
        </p15:guide>
        <p15:guide id="5" orient="horz" pos="640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a Haggerty" initials="KH" lastIdx="38" clrIdx="0"/>
  <p:cmAuthor id="2" name="Rachel Stevens" initials="RS" lastIdx="2" clrIdx="1">
    <p:extLst/>
  </p:cmAuthor>
  <p:cmAuthor id="3" name="Rachel Stevens" initials="RS [2]" lastIdx="1" clrIdx="2">
    <p:extLst/>
  </p:cmAuthor>
  <p:cmAuthor id="4" name="Rachel Stevens" initials="RS [3]" lastIdx="1" clrIdx="3">
    <p:extLst/>
  </p:cmAuthor>
  <p:cmAuthor id="5" name="Rachel Stevens" initials="RS [4]" lastIdx="1" clrIdx="4">
    <p:extLst/>
  </p:cmAuthor>
  <p:cmAuthor id="6" name="Rachel Stevens" initials="RS [5]" lastIdx="1" clrIdx="5">
    <p:extLst/>
  </p:cmAuthor>
  <p:cmAuthor id="7" name="Rachel Stevens" initials="RS [6]" lastIdx="1" clrIdx="6">
    <p:extLst/>
  </p:cmAuthor>
  <p:cmAuthor id="8" name="Rachel Stevens" initials="RS [7]" lastIdx="1" clrIdx="7">
    <p:extLst/>
  </p:cmAuthor>
  <p:cmAuthor id="9" name="Rachel Stevens" initials="RS [8]" lastIdx="1" clrIdx="8">
    <p:extLst/>
  </p:cmAuthor>
  <p:cmAuthor id="10" name="Rachel Stevens" initials="RS [9]" lastIdx="1" clrIdx="9">
    <p:extLst/>
  </p:cmAuthor>
  <p:cmAuthor id="11" name="Rachel Stevens" initials="RS [10]" lastIdx="1" clrIdx="10">
    <p:extLst/>
  </p:cmAuthor>
  <p:cmAuthor id="12" name="Rachel Stevens" initials="RS [11]" lastIdx="1" clrIdx="11">
    <p:extLst/>
  </p:cmAuthor>
  <p:cmAuthor id="13" name="Rachel Stevens" initials="RS [12]" lastIdx="1" clrIdx="12">
    <p:extLst/>
  </p:cmAuthor>
  <p:cmAuthor id="14" name="Rachel Stevens" initials="RS [13]" lastIdx="1" clrIdx="13">
    <p:extLst/>
  </p:cmAuthor>
  <p:cmAuthor id="15" name="Rachel Stevens" initials="RS [14]" lastIdx="1" clrIdx="14">
    <p:extLst/>
  </p:cmAuthor>
  <p:cmAuthor id="16" name="Rachel Stevens" initials="RS [15]" lastIdx="1" clrIdx="15">
    <p:extLst/>
  </p:cmAuthor>
  <p:cmAuthor id="17" name="Rachel Stevens" initials="RS [16]" lastIdx="1" clrIdx="1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F13"/>
    <a:srgbClr val="00A9E4"/>
    <a:srgbClr val="C3D200"/>
    <a:srgbClr val="F8DA40"/>
    <a:srgbClr val="55575A"/>
    <a:srgbClr val="0DA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76" autoAdjust="0"/>
  </p:normalViewPr>
  <p:slideViewPr>
    <p:cSldViewPr snapToGrid="0" snapToObjects="1">
      <p:cViewPr varScale="1">
        <p:scale>
          <a:sx n="67" d="100"/>
          <a:sy n="67" d="100"/>
        </p:scale>
        <p:origin x="1284" y="64"/>
      </p:cViewPr>
      <p:guideLst>
        <p:guide orient="horz" pos="2160"/>
        <p:guide pos="2880"/>
        <p:guide pos="340"/>
        <p:guide pos="5420"/>
        <p:guide orient="horz" pos="640"/>
        <p:guide orient="horz" pos="39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20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0C1AE-E104-4D3A-907F-567DB33B884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360" y="207157"/>
            <a:ext cx="2560320" cy="2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07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DF254-2EC7-45F9-BD30-BE0E7C158C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46" y="172437"/>
            <a:ext cx="2560320" cy="2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"/>
          <p:cNvSpPr/>
          <p:nvPr userDrawn="1"/>
        </p:nvSpPr>
        <p:spPr>
          <a:xfrm>
            <a:off x="-9144" y="1792224"/>
            <a:ext cx="9153144" cy="5065776"/>
          </a:xfrm>
          <a:prstGeom prst="rect">
            <a:avLst/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41231" y="2279809"/>
            <a:ext cx="8057464" cy="500697"/>
          </a:xfrm>
        </p:spPr>
        <p:txBody>
          <a:bodyPr lIns="0" tIns="0" rIns="0" bIns="0" anchor="t">
            <a:noAutofit/>
          </a:bodyPr>
          <a:lstStyle>
            <a:lvl1pPr algn="l">
              <a:defRPr sz="38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1231" y="2967831"/>
            <a:ext cx="6609664" cy="5095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41231" y="4017168"/>
            <a:ext cx="5565775" cy="523875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7" name="Diagonal Line 2"/>
          <p:cNvCxnSpPr/>
          <p:nvPr userDrawn="1"/>
        </p:nvCxnSpPr>
        <p:spPr>
          <a:xfrm flipH="1">
            <a:off x="5095875" y="2898648"/>
            <a:ext cx="4057270" cy="3959352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iagonal Line 1"/>
          <p:cNvCxnSpPr/>
          <p:nvPr userDrawn="1"/>
        </p:nvCxnSpPr>
        <p:spPr>
          <a:xfrm flipH="1">
            <a:off x="6794500" y="4445793"/>
            <a:ext cx="2349501" cy="2412207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Horizontal Line"/>
          <p:cNvCxnSpPr/>
          <p:nvPr userDrawn="1"/>
        </p:nvCxnSpPr>
        <p:spPr>
          <a:xfrm flipH="1">
            <a:off x="1" y="6015323"/>
            <a:ext cx="9153143" cy="0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893" y="396000"/>
            <a:ext cx="3419856" cy="367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2" y="6162640"/>
            <a:ext cx="14672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2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 w.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670128"/>
            <a:ext cx="3906000" cy="298800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2412000"/>
            <a:ext cx="3906000" cy="252000"/>
          </a:xfrm>
        </p:spPr>
        <p:txBody>
          <a:bodyPr tIns="0" bIns="0" anchor="ctr">
            <a:normAutofit/>
          </a:bodyPr>
          <a:lstStyle>
            <a:lvl1pPr>
              <a:defRPr lang="en-US" sz="18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586" y="2670128"/>
            <a:ext cx="3906000" cy="2988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9336" y="2412000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31" name="Sub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540586" y="1655999"/>
            <a:ext cx="8064000" cy="648000"/>
          </a:xfrm>
        </p:spPr>
        <p:txBody>
          <a:bodyPr tIns="0" bIns="0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40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162175"/>
            <a:ext cx="3906000" cy="349885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1908587"/>
            <a:ext cx="3906000" cy="252000"/>
          </a:xfrm>
        </p:spPr>
        <p:txBody>
          <a:bodyPr t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000" y="2162175"/>
            <a:ext cx="3906000" cy="34988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8750" y="1908175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62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540587" y="2619375"/>
            <a:ext cx="5292000" cy="304165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Kicker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0587" y="1656000"/>
            <a:ext cx="5292000" cy="50400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2" name="Top Foldover Box"/>
          <p:cNvSpPr/>
          <p:nvPr userDrawn="1"/>
        </p:nvSpPr>
        <p:spPr>
          <a:xfrm>
            <a:off x="6088291" y="2433028"/>
            <a:ext cx="2520000" cy="360000"/>
          </a:xfrm>
          <a:custGeom>
            <a:avLst/>
            <a:gdLst>
              <a:gd name="connsiteX0" fmla="*/ 180000 w 2520000"/>
              <a:gd name="connsiteY0" fmla="*/ 0 h 360000"/>
              <a:gd name="connsiteX1" fmla="*/ 2520000 w 2520000"/>
              <a:gd name="connsiteY1" fmla="*/ 0 h 360000"/>
              <a:gd name="connsiteX2" fmla="*/ 2520000 w 2520000"/>
              <a:gd name="connsiteY2" fmla="*/ 360000 h 360000"/>
              <a:gd name="connsiteX3" fmla="*/ 0 w 2520000"/>
              <a:gd name="connsiteY3" fmla="*/ 360000 h 360000"/>
              <a:gd name="connsiteX4" fmla="*/ 0 w 2520000"/>
              <a:gd name="connsiteY4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360000">
                <a:moveTo>
                  <a:pt x="180000" y="0"/>
                </a:moveTo>
                <a:lnTo>
                  <a:pt x="2520000" y="0"/>
                </a:lnTo>
                <a:lnTo>
                  <a:pt x="2520000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ldover Corner"/>
          <p:cNvSpPr>
            <a:spLocks/>
          </p:cNvSpPr>
          <p:nvPr userDrawn="1"/>
        </p:nvSpPr>
        <p:spPr>
          <a:xfrm>
            <a:off x="6088291" y="2433028"/>
            <a:ext cx="18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088291" y="2615958"/>
            <a:ext cx="2520000" cy="1537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571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Conten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540587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540587" y="2258537"/>
            <a:ext cx="8064000" cy="713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541338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3312000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6084587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587" y="1656000"/>
            <a:ext cx="8064000" cy="474583"/>
          </a:xfrm>
        </p:spPr>
        <p:txBody>
          <a:bodyPr tIns="0" bIns="0"/>
          <a:lstStyle>
            <a:lvl1pPr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218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2520000" cy="952182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1021" y="2862000"/>
            <a:ext cx="2520000" cy="278442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3312000" y="1008000"/>
            <a:ext cx="5292000" cy="463842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1021" y="1991151"/>
            <a:ext cx="2520000" cy="864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5367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66" userDrawn="1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0587" y="2619376"/>
            <a:ext cx="5295900" cy="304165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6084000" y="1008000"/>
            <a:ext cx="2520000" cy="4653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587" y="1656000"/>
            <a:ext cx="5295899" cy="576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23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778121"/>
            <a:ext cx="8064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8064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19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Kicker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3888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4716000" y="1656001"/>
            <a:ext cx="3888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897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135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57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0" y="1800000"/>
            <a:ext cx="9153525" cy="39852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Foldover Box"/>
          <p:cNvSpPr/>
          <p:nvPr userDrawn="1"/>
        </p:nvSpPr>
        <p:spPr>
          <a:xfrm>
            <a:off x="539749" y="2070000"/>
            <a:ext cx="8064000" cy="1618488"/>
          </a:xfrm>
          <a:custGeom>
            <a:avLst/>
            <a:gdLst>
              <a:gd name="connsiteX0" fmla="*/ 288000 w 8064000"/>
              <a:gd name="connsiteY0" fmla="*/ 0 h 1618488"/>
              <a:gd name="connsiteX1" fmla="*/ 8064000 w 8064000"/>
              <a:gd name="connsiteY1" fmla="*/ 0 h 1618488"/>
              <a:gd name="connsiteX2" fmla="*/ 8064000 w 8064000"/>
              <a:gd name="connsiteY2" fmla="*/ 1618488 h 1618488"/>
              <a:gd name="connsiteX3" fmla="*/ 0 w 8064000"/>
              <a:gd name="connsiteY3" fmla="*/ 1618488 h 1618488"/>
              <a:gd name="connsiteX4" fmla="*/ 0 w 8064000"/>
              <a:gd name="connsiteY4" fmla="*/ 282231 h 161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1618488">
                <a:moveTo>
                  <a:pt x="288000" y="0"/>
                </a:moveTo>
                <a:lnTo>
                  <a:pt x="8064000" y="0"/>
                </a:lnTo>
                <a:lnTo>
                  <a:pt x="8064000" y="1618488"/>
                </a:lnTo>
                <a:lnTo>
                  <a:pt x="0" y="1618488"/>
                </a:lnTo>
                <a:lnTo>
                  <a:pt x="0" y="282231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oldover Corner"/>
          <p:cNvSpPr/>
          <p:nvPr userDrawn="1"/>
        </p:nvSpPr>
        <p:spPr>
          <a:xfrm>
            <a:off x="539749" y="2070000"/>
            <a:ext cx="288000" cy="282231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864000" y="2341721"/>
            <a:ext cx="7150735" cy="500697"/>
          </a:xfrm>
        </p:spPr>
        <p:txBody>
          <a:bodyPr lIns="0" tIns="0" anchor="t">
            <a:noAutofit/>
          </a:bodyPr>
          <a:lstStyle>
            <a:lvl1pPr algn="l">
              <a:defRPr sz="36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4000" y="2967831"/>
            <a:ext cx="7150735" cy="509587"/>
          </a:xfrm>
          <a:prstGeom prst="rect">
            <a:avLst/>
          </a:prstGeom>
        </p:spPr>
        <p:txBody>
          <a:bodyPr lIns="0" tIns="0" bIns="0"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|  Date</a:t>
            </a:r>
          </a:p>
        </p:txBody>
      </p:sp>
      <p:pic>
        <p:nvPicPr>
          <p:cNvPr id="13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893" y="396000"/>
            <a:ext cx="3419856" cy="367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2" y="6162640"/>
            <a:ext cx="14672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4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2412000"/>
            <a:ext cx="8064000" cy="3249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540587" y="1655999"/>
            <a:ext cx="8064000" cy="648000"/>
          </a:xfrm>
        </p:spPr>
        <p:txBody>
          <a:bodyPr vert="horz" lIns="0" tIns="0" rIns="0" bIns="0" rtlCol="0">
            <a:normAutofit/>
          </a:bodyPr>
          <a:lstStyle>
            <a:lvl1pPr>
              <a:defRPr lang="en-GB" sz="2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25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 w. titl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670128"/>
            <a:ext cx="3906000" cy="298800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2412000"/>
            <a:ext cx="3906000" cy="252000"/>
          </a:xfrm>
        </p:spPr>
        <p:txBody>
          <a:bodyPr tIns="0" bIns="0" anchor="ctr">
            <a:normAutofit/>
          </a:bodyPr>
          <a:lstStyle>
            <a:lvl1pPr>
              <a:defRPr lang="en-US" sz="18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586" y="2670128"/>
            <a:ext cx="3906000" cy="2988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9336" y="2412000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31" name="Sub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540586" y="1655999"/>
            <a:ext cx="8064000" cy="648000"/>
          </a:xfrm>
        </p:spPr>
        <p:txBody>
          <a:bodyPr tIns="0" bIns="0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160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162175"/>
            <a:ext cx="3906000" cy="349885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1908587"/>
            <a:ext cx="3906000" cy="252000"/>
          </a:xfrm>
        </p:spPr>
        <p:txBody>
          <a:bodyPr t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000" y="2162175"/>
            <a:ext cx="3906000" cy="34988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8750" y="1908175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692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540587" y="2619375"/>
            <a:ext cx="5292000" cy="304165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Kicker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0587" y="1656000"/>
            <a:ext cx="5292000" cy="50400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2" name="Top Foldover Box"/>
          <p:cNvSpPr/>
          <p:nvPr userDrawn="1"/>
        </p:nvSpPr>
        <p:spPr>
          <a:xfrm>
            <a:off x="6088291" y="2433028"/>
            <a:ext cx="2520000" cy="360000"/>
          </a:xfrm>
          <a:custGeom>
            <a:avLst/>
            <a:gdLst>
              <a:gd name="connsiteX0" fmla="*/ 180000 w 2520000"/>
              <a:gd name="connsiteY0" fmla="*/ 0 h 360000"/>
              <a:gd name="connsiteX1" fmla="*/ 2520000 w 2520000"/>
              <a:gd name="connsiteY1" fmla="*/ 0 h 360000"/>
              <a:gd name="connsiteX2" fmla="*/ 2520000 w 2520000"/>
              <a:gd name="connsiteY2" fmla="*/ 360000 h 360000"/>
              <a:gd name="connsiteX3" fmla="*/ 0 w 2520000"/>
              <a:gd name="connsiteY3" fmla="*/ 360000 h 360000"/>
              <a:gd name="connsiteX4" fmla="*/ 0 w 2520000"/>
              <a:gd name="connsiteY4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360000">
                <a:moveTo>
                  <a:pt x="180000" y="0"/>
                </a:moveTo>
                <a:lnTo>
                  <a:pt x="2520000" y="0"/>
                </a:lnTo>
                <a:lnTo>
                  <a:pt x="2520000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ldover Corner"/>
          <p:cNvSpPr>
            <a:spLocks/>
          </p:cNvSpPr>
          <p:nvPr userDrawn="1"/>
        </p:nvSpPr>
        <p:spPr>
          <a:xfrm>
            <a:off x="6088291" y="2433028"/>
            <a:ext cx="18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088291" y="2615958"/>
            <a:ext cx="2520000" cy="1537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397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Content, 3 Imag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540587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540587" y="2258537"/>
            <a:ext cx="8064000" cy="713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541338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3312000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6084587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587" y="1656000"/>
            <a:ext cx="8064000" cy="474583"/>
          </a:xfrm>
        </p:spPr>
        <p:txBody>
          <a:bodyPr tIns="0" bIns="0"/>
          <a:lstStyle>
            <a:lvl1pPr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646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Large Imag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2520000" cy="952182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1021" y="2862000"/>
            <a:ext cx="2520000" cy="278442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3312000" y="1008000"/>
            <a:ext cx="5292000" cy="463842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1021" y="1991151"/>
            <a:ext cx="2520000" cy="864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376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Narrow Imag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0587" y="2619376"/>
            <a:ext cx="5295900" cy="304165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6084000" y="1008000"/>
            <a:ext cx="2520000" cy="4653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587" y="1656000"/>
            <a:ext cx="5295899" cy="576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843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8064000" cy="44194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51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3888000" cy="44282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4716000" y="1656001"/>
            <a:ext cx="3888000" cy="44282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499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80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778121"/>
            <a:ext cx="8064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8064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604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648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2412000"/>
            <a:ext cx="8064000" cy="36546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540587" y="1655999"/>
            <a:ext cx="8064000" cy="648000"/>
          </a:xfrm>
        </p:spPr>
        <p:txBody>
          <a:bodyPr vert="horz" lIns="0" tIns="0" rIns="0" bIns="0" rtlCol="0">
            <a:normAutofit/>
          </a:bodyPr>
          <a:lstStyle>
            <a:lvl1pPr>
              <a:defRPr lang="en-GB" sz="2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141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 w.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670128"/>
            <a:ext cx="3906000" cy="3396564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2412000"/>
            <a:ext cx="3906000" cy="252000"/>
          </a:xfrm>
        </p:spPr>
        <p:txBody>
          <a:bodyPr tIns="0" bIns="0" anchor="ctr">
            <a:normAutofit/>
          </a:bodyPr>
          <a:lstStyle>
            <a:lvl1pPr>
              <a:defRPr lang="en-US" sz="18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586" y="2670128"/>
            <a:ext cx="3906000" cy="339656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9336" y="2412000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31" name="Sub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540586" y="1655999"/>
            <a:ext cx="8064000" cy="648000"/>
          </a:xfrm>
        </p:spPr>
        <p:txBody>
          <a:bodyPr tIns="0" bIns="0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541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162174"/>
            <a:ext cx="3906000" cy="3904517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1908587"/>
            <a:ext cx="3906000" cy="252000"/>
          </a:xfrm>
        </p:spPr>
        <p:txBody>
          <a:bodyPr t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000" y="2162175"/>
            <a:ext cx="3906000" cy="3904516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8750" y="1908175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170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540587" y="2619375"/>
            <a:ext cx="5292000" cy="345611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0587" y="1656000"/>
            <a:ext cx="5292000" cy="50400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2" name="Top Foldover Box"/>
          <p:cNvSpPr/>
          <p:nvPr userDrawn="1"/>
        </p:nvSpPr>
        <p:spPr>
          <a:xfrm>
            <a:off x="6088291" y="2433028"/>
            <a:ext cx="2520000" cy="360000"/>
          </a:xfrm>
          <a:custGeom>
            <a:avLst/>
            <a:gdLst>
              <a:gd name="connsiteX0" fmla="*/ 180000 w 2520000"/>
              <a:gd name="connsiteY0" fmla="*/ 0 h 360000"/>
              <a:gd name="connsiteX1" fmla="*/ 2520000 w 2520000"/>
              <a:gd name="connsiteY1" fmla="*/ 0 h 360000"/>
              <a:gd name="connsiteX2" fmla="*/ 2520000 w 2520000"/>
              <a:gd name="connsiteY2" fmla="*/ 360000 h 360000"/>
              <a:gd name="connsiteX3" fmla="*/ 0 w 2520000"/>
              <a:gd name="connsiteY3" fmla="*/ 360000 h 360000"/>
              <a:gd name="connsiteX4" fmla="*/ 0 w 2520000"/>
              <a:gd name="connsiteY4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360000">
                <a:moveTo>
                  <a:pt x="180000" y="0"/>
                </a:moveTo>
                <a:lnTo>
                  <a:pt x="2520000" y="0"/>
                </a:lnTo>
                <a:lnTo>
                  <a:pt x="2520000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ldover Corner"/>
          <p:cNvSpPr>
            <a:spLocks/>
          </p:cNvSpPr>
          <p:nvPr userDrawn="1"/>
        </p:nvSpPr>
        <p:spPr>
          <a:xfrm>
            <a:off x="6088291" y="2433028"/>
            <a:ext cx="18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088291" y="2615958"/>
            <a:ext cx="2520000" cy="1537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053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Conten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540587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540587" y="2258537"/>
            <a:ext cx="8064000" cy="713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541338" y="3141025"/>
            <a:ext cx="2520000" cy="29344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3312000" y="3141025"/>
            <a:ext cx="2520000" cy="29344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6084587" y="3141025"/>
            <a:ext cx="2520000" cy="29344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587" y="1656000"/>
            <a:ext cx="8064000" cy="474583"/>
          </a:xfrm>
        </p:spPr>
        <p:txBody>
          <a:bodyPr tIns="0" bIns="0"/>
          <a:lstStyle>
            <a:lvl1pPr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9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2520000" cy="952182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1021" y="2862000"/>
            <a:ext cx="2520000" cy="3239862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3312000" y="1008000"/>
            <a:ext cx="5292000" cy="509386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1021" y="1991151"/>
            <a:ext cx="2520000" cy="864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770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0587" y="2619376"/>
            <a:ext cx="5295900" cy="3438524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6084000" y="1008000"/>
            <a:ext cx="2520000" cy="5049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587" y="1656000"/>
            <a:ext cx="5295899" cy="576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067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8064000" cy="44370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982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0"/>
            <a:ext cx="3888000" cy="44018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4716000" y="1656001"/>
            <a:ext cx="3888000" cy="440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1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Kicker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3888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4716000" y="1656001"/>
            <a:ext cx="3888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368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818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845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2412000"/>
            <a:ext cx="8064000" cy="3689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540587" y="1655999"/>
            <a:ext cx="8064000" cy="648000"/>
          </a:xfrm>
        </p:spPr>
        <p:txBody>
          <a:bodyPr vert="horz" lIns="0" tIns="0" rIns="0" bIns="0" rtlCol="0">
            <a:normAutofit/>
          </a:bodyPr>
          <a:lstStyle>
            <a:lvl1pPr>
              <a:defRPr lang="en-GB" sz="2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14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 w. titl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670128"/>
            <a:ext cx="3906000" cy="3396564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2412000"/>
            <a:ext cx="3906000" cy="252000"/>
          </a:xfrm>
        </p:spPr>
        <p:txBody>
          <a:bodyPr tIns="0" bIns="0" anchor="ctr">
            <a:normAutofit/>
          </a:bodyPr>
          <a:lstStyle>
            <a:lvl1pPr>
              <a:defRPr lang="en-US" sz="18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586" y="2670128"/>
            <a:ext cx="3906000" cy="339656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9336" y="2412000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31" name="Sub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540586" y="1655999"/>
            <a:ext cx="8064000" cy="648000"/>
          </a:xfrm>
        </p:spPr>
        <p:txBody>
          <a:bodyPr tIns="0" bIns="0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332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162174"/>
            <a:ext cx="3906000" cy="3895725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1908587"/>
            <a:ext cx="3906000" cy="252000"/>
          </a:xfrm>
        </p:spPr>
        <p:txBody>
          <a:bodyPr t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000" y="2162175"/>
            <a:ext cx="3906000" cy="389572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8750" y="1908175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382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540587" y="2619375"/>
            <a:ext cx="5292000" cy="345611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0587" y="1656000"/>
            <a:ext cx="5292000" cy="50400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2" name="Top Foldover Box"/>
          <p:cNvSpPr/>
          <p:nvPr userDrawn="1"/>
        </p:nvSpPr>
        <p:spPr>
          <a:xfrm>
            <a:off x="6088291" y="2433028"/>
            <a:ext cx="2520000" cy="360000"/>
          </a:xfrm>
          <a:custGeom>
            <a:avLst/>
            <a:gdLst>
              <a:gd name="connsiteX0" fmla="*/ 180000 w 2520000"/>
              <a:gd name="connsiteY0" fmla="*/ 0 h 360000"/>
              <a:gd name="connsiteX1" fmla="*/ 2520000 w 2520000"/>
              <a:gd name="connsiteY1" fmla="*/ 0 h 360000"/>
              <a:gd name="connsiteX2" fmla="*/ 2520000 w 2520000"/>
              <a:gd name="connsiteY2" fmla="*/ 360000 h 360000"/>
              <a:gd name="connsiteX3" fmla="*/ 0 w 2520000"/>
              <a:gd name="connsiteY3" fmla="*/ 360000 h 360000"/>
              <a:gd name="connsiteX4" fmla="*/ 0 w 2520000"/>
              <a:gd name="connsiteY4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360000">
                <a:moveTo>
                  <a:pt x="180000" y="0"/>
                </a:moveTo>
                <a:lnTo>
                  <a:pt x="2520000" y="0"/>
                </a:lnTo>
                <a:lnTo>
                  <a:pt x="2520000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ldover Corner"/>
          <p:cNvSpPr>
            <a:spLocks/>
          </p:cNvSpPr>
          <p:nvPr userDrawn="1"/>
        </p:nvSpPr>
        <p:spPr>
          <a:xfrm>
            <a:off x="6088291" y="2433028"/>
            <a:ext cx="18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088291" y="2615958"/>
            <a:ext cx="2520000" cy="1537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463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Content, 3 Imag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540587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540587" y="2258537"/>
            <a:ext cx="8064000" cy="713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541338" y="3141024"/>
            <a:ext cx="2520000" cy="2916875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3312000" y="3141025"/>
            <a:ext cx="2520000" cy="291687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6084587" y="3141025"/>
            <a:ext cx="2520000" cy="291687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587" y="1656000"/>
            <a:ext cx="8064000" cy="474583"/>
          </a:xfrm>
        </p:spPr>
        <p:txBody>
          <a:bodyPr tIns="0" bIns="0"/>
          <a:lstStyle>
            <a:lvl1pPr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417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Large Imag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2520000" cy="952182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1021" y="2862000"/>
            <a:ext cx="2520000" cy="3204692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3312000" y="1008000"/>
            <a:ext cx="5292000" cy="505869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1021" y="1991151"/>
            <a:ext cx="2520000" cy="864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433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Narrow Imag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0587" y="2619376"/>
            <a:ext cx="5295900" cy="3429732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6084000" y="1008000"/>
            <a:ext cx="2520000" cy="50411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587" y="1656000"/>
            <a:ext cx="5295899" cy="576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71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43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07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dover Box"/>
          <p:cNvSpPr/>
          <p:nvPr userDrawn="1"/>
        </p:nvSpPr>
        <p:spPr>
          <a:xfrm>
            <a:off x="540000" y="1620000"/>
            <a:ext cx="8064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ldover Corner"/>
          <p:cNvSpPr/>
          <p:nvPr userDrawn="1"/>
        </p:nvSpPr>
        <p:spPr>
          <a:xfrm>
            <a:off x="537076" y="1620000"/>
            <a:ext cx="280737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00000" y="1980000"/>
            <a:ext cx="6858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5" name="Mid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0" y="396000"/>
            <a:ext cx="2829600" cy="3038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2608263"/>
            <a:ext cx="6858000" cy="48240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26491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dover Box"/>
          <p:cNvSpPr/>
          <p:nvPr userDrawn="1"/>
        </p:nvSpPr>
        <p:spPr>
          <a:xfrm>
            <a:off x="540000" y="1620000"/>
            <a:ext cx="8064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bg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ldover Corner"/>
          <p:cNvSpPr/>
          <p:nvPr userDrawn="1"/>
        </p:nvSpPr>
        <p:spPr>
          <a:xfrm>
            <a:off x="537076" y="1620000"/>
            <a:ext cx="280737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00000" y="1980000"/>
            <a:ext cx="6858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5" name="Mid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0" y="396000"/>
            <a:ext cx="2829600" cy="3038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2608263"/>
            <a:ext cx="6858000" cy="48240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287857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2412000"/>
            <a:ext cx="8064000" cy="3249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540587" y="1655999"/>
            <a:ext cx="8064000" cy="648000"/>
          </a:xfrm>
        </p:spPr>
        <p:txBody>
          <a:bodyPr vert="horz" lIns="0" tIns="0" rIns="0" bIns="0" rtlCol="0">
            <a:normAutofit/>
          </a:bodyPr>
          <a:lstStyle>
            <a:lvl1pPr>
              <a:defRPr lang="en-GB" sz="2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61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475" y="288077"/>
            <a:ext cx="2559600" cy="271441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0" y="1008000"/>
            <a:ext cx="52959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540000" y="1656000"/>
            <a:ext cx="5292000" cy="465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7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2016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4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75" r:id="rId8"/>
    <p:sldLayoutId id="2147483758" r:id="rId9"/>
    <p:sldLayoutId id="2147483753" r:id="rId10"/>
    <p:sldLayoutId id="2147483754" r:id="rId11"/>
    <p:sldLayoutId id="2147483752" r:id="rId12"/>
    <p:sldLayoutId id="2147483755" r:id="rId13"/>
    <p:sldLayoutId id="2147483756" r:id="rId14"/>
    <p:sldLayoutId id="2147483757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0" y="1008000"/>
            <a:ext cx="52959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540000" y="1656000"/>
            <a:ext cx="5292000" cy="465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7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2016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2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475" y="288077"/>
            <a:ext cx="2559600" cy="271441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0" y="1008000"/>
            <a:ext cx="52959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540000" y="1656000"/>
            <a:ext cx="5292000" cy="465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7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2016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23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0" y="1008000"/>
            <a:ext cx="52959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540000" y="1656000"/>
            <a:ext cx="5292000" cy="465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7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2016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99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268" y="1941624"/>
            <a:ext cx="8057464" cy="500697"/>
          </a:xfrm>
        </p:spPr>
        <p:txBody>
          <a:bodyPr/>
          <a:lstStyle/>
          <a:p>
            <a:r>
              <a:rPr lang="en-GB" sz="2800" dirty="0"/>
              <a:t>PRINCIPAL DESIGNER WORKING GROUP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134" y="2780506"/>
            <a:ext cx="7358281" cy="1814945"/>
          </a:xfrm>
        </p:spPr>
        <p:txBody>
          <a:bodyPr>
            <a:normAutofit/>
          </a:bodyPr>
          <a:lstStyle/>
          <a:p>
            <a:r>
              <a:rPr lang="en-GB" dirty="0"/>
              <a:t>Lean application in CDM: </a:t>
            </a:r>
          </a:p>
          <a:p>
            <a:r>
              <a:rPr lang="en-GB" dirty="0"/>
              <a:t>Whole Life H&amp;S Design Knowledge Transfer </a:t>
            </a:r>
          </a:p>
          <a:p>
            <a:r>
              <a:rPr lang="en-GB" dirty="0"/>
              <a:t>Design Risk Management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3268" y="4465468"/>
            <a:ext cx="3487193" cy="1544715"/>
          </a:xfrm>
        </p:spPr>
        <p:txBody>
          <a:bodyPr>
            <a:normAutofit/>
          </a:bodyPr>
          <a:lstStyle/>
          <a:p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May 2019</a:t>
            </a:r>
          </a:p>
          <a:p>
            <a:r>
              <a:rPr lang="en-GB" dirty="0"/>
              <a:t>Pav Singh </a:t>
            </a:r>
          </a:p>
          <a:p>
            <a:r>
              <a:rPr lang="en-GB" dirty="0"/>
              <a:t>Associate Technical Director CDM HSEQ Services </a:t>
            </a:r>
          </a:p>
        </p:txBody>
      </p:sp>
    </p:spTree>
    <p:extLst>
      <p:ext uri="{BB962C8B-B14F-4D97-AF65-F5344CB8AC3E}">
        <p14:creationId xmlns:p14="http://schemas.microsoft.com/office/powerpoint/2010/main" val="147423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5888" y="254850"/>
            <a:ext cx="8064000" cy="630000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DRM – HE Complex Projects - Excel    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3EEF4F-F871-4611-87BF-3CC80FA18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233"/>
            <a:ext cx="9144000" cy="2143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FA800-3CD3-478C-A2F5-EA2B5D4CF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7808"/>
            <a:ext cx="9144000" cy="1894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09D168-C742-459C-ACAB-5C0D0BDF2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62704"/>
            <a:ext cx="9144000" cy="15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6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58" y="254850"/>
            <a:ext cx="8064000" cy="630000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Design Risk Management – Next Steps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08676" y="880726"/>
            <a:ext cx="8064000" cy="547042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FF0000"/>
                </a:solidFill>
              </a:rPr>
              <a:t>Nominations needed – Whole life H&amp;S subgroup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Develop the webpage for Knowledge Transfer for DRM 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Develop metadata for allowing advanced searches to take place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Current practise from all industries – use of Hazard Triangles NR.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Develop different case studies and sources of information e.g. CIRA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FF0000"/>
                </a:solidFill>
              </a:rPr>
              <a:t>Nominations needed – Future of DRM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Implement lean standardise process and improve efficiency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Consider update of standard CIP and Major Projects DRM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Data base approach to managing risk consider ARM or equivalent approaches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Consider risk within multi disciplinary requirements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Develop risk management in </a:t>
            </a:r>
            <a:r>
              <a:rPr lang="en-GB" b="1" dirty="0"/>
              <a:t>BIM and GIS </a:t>
            </a:r>
            <a:r>
              <a:rPr lang="en-GB" dirty="0"/>
              <a:t>- common library of symbols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FF0000"/>
                </a:solidFill>
              </a:rPr>
              <a:t>Nominations needed – Complex risk management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Integration and use of GG104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Complex projects including Tunnels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34A46-4DB2-450E-9BED-0A85EAE57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537" y="768093"/>
            <a:ext cx="1868088" cy="192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2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4" descr="C:\Users\harr3271\Downloads\shutterstock_57007604.jpg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r="5496"/>
          <a:stretch>
            <a:fillRect/>
          </a:stretch>
        </p:blipFill>
        <p:spPr bwMode="auto">
          <a:xfrm>
            <a:off x="1579510" y="2172494"/>
            <a:ext cx="598497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33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4743" y="254850"/>
            <a:ext cx="7458486" cy="572083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Lean Application by HE  </a:t>
            </a:r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40000" y="999976"/>
            <a:ext cx="8163477" cy="421791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Highways England are using Lean to achieve strategic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r>
              <a:rPr lang="en-GB" sz="20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algn="ctr"/>
            <a:r>
              <a:rPr lang="en-GB" sz="2000" b="1" dirty="0"/>
              <a:t>	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A71415-1730-4B6E-8359-CED5EB1D6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38" y="1486395"/>
            <a:ext cx="8229600" cy="49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3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5C0F68-091A-4F19-8C97-CFA74D6DB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511" y="598949"/>
            <a:ext cx="3408489" cy="1926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4743" y="254850"/>
            <a:ext cx="7458486" cy="572083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Lean Application in CDM  </a:t>
            </a:r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40000" y="999976"/>
            <a:ext cx="8163477" cy="421791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How is PDWG implementing Lean principles</a:t>
            </a:r>
          </a:p>
          <a:p>
            <a:pPr marL="555625" lvl="1" indent="-285750"/>
            <a:r>
              <a:rPr lang="en-GB" sz="1800" b="1" dirty="0"/>
              <a:t>Implement 5S in CDM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Supporting CIRIA C769</a:t>
            </a:r>
          </a:p>
          <a:p>
            <a:pPr marL="555625" lvl="1" indent="-285750"/>
            <a:r>
              <a:rPr lang="en-GB" sz="1800" b="1" dirty="0"/>
              <a:t>Implement Lean in Construction </a:t>
            </a:r>
          </a:p>
          <a:p>
            <a:pPr marL="823913" lvl="2" indent="-285750"/>
            <a:r>
              <a:rPr lang="en-GB" sz="1600" b="1" dirty="0"/>
              <a:t>Develop case studies on lean application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r>
              <a:rPr lang="en-GB" sz="2000" b="1" dirty="0"/>
              <a:t>1. 	Whole life H&amp;S in Design Knowledge Transfer </a:t>
            </a:r>
          </a:p>
          <a:p>
            <a:r>
              <a:rPr lang="en-GB" sz="2000" b="1" dirty="0"/>
              <a:t>2.	Design Risk Management </a:t>
            </a:r>
          </a:p>
          <a:p>
            <a:pPr algn="ctr"/>
            <a:r>
              <a:rPr lang="en-GB" sz="2000" b="1" dirty="0"/>
              <a:t>	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B83367-A265-45C8-9D92-971D20B0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0" y="4527398"/>
            <a:ext cx="6914819" cy="194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8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400" dirty="0"/>
              <a:t>1. Whole Life H&amp;S in Design Knowledge Transfer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40000" y="1656000"/>
            <a:ext cx="8064000" cy="469514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FF0000"/>
                </a:solidFill>
              </a:rPr>
              <a:t>The Need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The Designers and Principal Designers 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FF0000"/>
                </a:solidFill>
              </a:rPr>
              <a:t>A standardised authorised source of information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Consideration of lessons learnt from all industries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Common Language for key terms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Best Practice case studies working with CIRA guides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Sources of information including worked examples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The H&amp;S Hub &amp; PDWG - Whole life H&amp;S Sub Group highlighted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FF0000"/>
                </a:solidFill>
              </a:rPr>
              <a:t>We need a design library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Best Practice is needed for every engineering disciplines including coordination .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Standardised approach to designing out O&amp;M issues - alarms when drainage fills up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Design and constructability constraints to consider in planning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Design to consider Temporary Works and Buildability - Working areas for plant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64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400" dirty="0"/>
              <a:t>Whole Life H&amp;S in Design Knowledge Transfer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40000" y="1656000"/>
            <a:ext cx="8064000" cy="469514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Proposal and Action: 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We have the opportunity to develop Whole Life H&amp;S in Design Knowledge Transfer Platform within H&amp;S Hub Webpage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FF0000"/>
                </a:solidFill>
              </a:rPr>
              <a:t>Next Steps – Nominations needed – Whole life H&amp;S subgroup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Develop data workflow for subjects and structure information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Develop metadata for allowing advanced searches to take place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/>
              <a:t>Develop sub-tiles to coordinate information on website.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1E8E4-7FE9-4E2D-A4AA-163A66A0B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342" y="2400214"/>
            <a:ext cx="3481679" cy="2404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1CE1A4-C401-40ED-8273-5ED0D2381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99" y="2676968"/>
            <a:ext cx="1868088" cy="192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8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4035" y="268551"/>
            <a:ext cx="8064000" cy="630000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2. Design Risk Management – Issues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39477" y="885549"/>
            <a:ext cx="8064000" cy="534657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200" dirty="0"/>
              <a:t>Design Risk Management requires standardisation to improve communication between different phases of the projects.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200" dirty="0"/>
              <a:t>Training is required to improve communication skills of designers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200" dirty="0"/>
              <a:t>Consideration is needed for Health risks as well as safety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200" dirty="0"/>
              <a:t>Compatibility is required for next stages of evolution for Design Risk Management including BIM and GIS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200" dirty="0"/>
              <a:t>We need information that can stand up to legal scrutiny if there are accident investigations.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99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5888" y="254850"/>
            <a:ext cx="8064000" cy="630000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DRM – Architecture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D7684-F561-4402-8843-692F24F41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19" y="703653"/>
            <a:ext cx="8788894" cy="607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2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5888" y="254850"/>
            <a:ext cx="8064000" cy="630000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DRM – HSE Preconstruction Phase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D7684-F561-4402-8843-692F24F41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19" y="703653"/>
            <a:ext cx="8788894" cy="6077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606CE0-8CFD-48FA-96E1-966C59E82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667"/>
            <a:ext cx="9144000" cy="57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8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5888" y="254850"/>
            <a:ext cx="8064000" cy="630000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DRM – HSE Construction Phase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16 May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113860-AEF0-4943-A883-1D4CBC60F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180"/>
            <a:ext cx="9144000" cy="549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89808"/>
      </p:ext>
    </p:extLst>
  </p:cSld>
  <p:clrMapOvr>
    <a:masterClrMapping/>
  </p:clrMapOvr>
</p:sld>
</file>

<file path=ppt/theme/theme1.xml><?xml version="1.0" encoding="utf-8"?>
<a:theme xmlns:a="http://schemas.openxmlformats.org/drawingml/2006/main" name="Arcadis Master w Kicker">
  <a:themeElements>
    <a:clrScheme name="Arcadis Brand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DA642"/>
      </a:accent2>
      <a:accent3>
        <a:srgbClr val="F8DA40"/>
      </a:accent3>
      <a:accent4>
        <a:srgbClr val="00A9E4"/>
      </a:accent4>
      <a:accent5>
        <a:srgbClr val="C3D200"/>
      </a:accent5>
      <a:accent6>
        <a:srgbClr val="E41F13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Style Template UK" id="{F6048B93-DBE6-4F1A-A16A-AC31F27C3078}" vid="{1EB697B9-DD3D-45E9-8A85-687D60ADBB5B}"/>
    </a:ext>
  </a:extLst>
</a:theme>
</file>

<file path=ppt/theme/theme2.xml><?xml version="1.0" encoding="utf-8"?>
<a:theme xmlns:a="http://schemas.openxmlformats.org/drawingml/2006/main" name="NO LOGO Arcadis Master w Kicker">
  <a:themeElements>
    <a:clrScheme name="Arcadis Brand Launch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Style Template UK" id="{F6048B93-DBE6-4F1A-A16A-AC31F27C3078}" vid="{0FB80E75-4EA7-4B23-927C-37C7511D630B}"/>
    </a:ext>
  </a:extLst>
</a:theme>
</file>

<file path=ppt/theme/theme3.xml><?xml version="1.0" encoding="utf-8"?>
<a:theme xmlns:a="http://schemas.openxmlformats.org/drawingml/2006/main" name="Arcadis Logo without Kicker">
  <a:themeElements>
    <a:clrScheme name="01 Arcadis Branding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DA642"/>
      </a:accent2>
      <a:accent3>
        <a:srgbClr val="F8DA40"/>
      </a:accent3>
      <a:accent4>
        <a:srgbClr val="00A9E4"/>
      </a:accent4>
      <a:accent5>
        <a:srgbClr val="C3D200"/>
      </a:accent5>
      <a:accent6>
        <a:srgbClr val="E41F13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Style Template UK" id="{F6048B93-DBE6-4F1A-A16A-AC31F27C3078}" vid="{762E745F-79E5-4BAD-84A1-594CD65F0831}"/>
    </a:ext>
  </a:extLst>
</a:theme>
</file>

<file path=ppt/theme/theme4.xml><?xml version="1.0" encoding="utf-8"?>
<a:theme xmlns:a="http://schemas.openxmlformats.org/drawingml/2006/main" name="NO LOGO without Kicker">
  <a:themeElements>
    <a:clrScheme name="Arcadis Brand Launch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Style Template UK" id="{F6048B93-DBE6-4F1A-A16A-AC31F27C3078}" vid="{B1BC9C0D-8C0D-4C9A-BC9E-2D906BF54BFC}"/>
    </a:ext>
  </a:extLst>
</a:theme>
</file>

<file path=ppt/theme/theme5.xml><?xml version="1.0" encoding="utf-8"?>
<a:theme xmlns:a="http://schemas.openxmlformats.org/drawingml/2006/main" name="Office Theme">
  <a:themeElements>
    <a:clrScheme name="Arcadis2015">
      <a:dk1>
        <a:sysClr val="windowText" lastClr="000000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Arcadis2015">
      <a:dk1>
        <a:sysClr val="windowText" lastClr="000000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04D38A29B00544AC93BA7B983D14DC" ma:contentTypeVersion="0" ma:contentTypeDescription="Create a new document." ma:contentTypeScope="" ma:versionID="d94d1e65aa163ae4c37d7e757d04a84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728718-4BCD-4DF8-9F24-5F2DD261D4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D4B532-0017-4C7C-BFF8-FF9459B33F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A26A4F-F5AF-48CE-B804-2330B744A85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Style Template UK</Template>
  <TotalTime>11117</TotalTime>
  <Words>502</Words>
  <Application>Microsoft Office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Wingdings</vt:lpstr>
      <vt:lpstr>Arcadis Master w Kicker</vt:lpstr>
      <vt:lpstr>NO LOGO Arcadis Master w Kicker</vt:lpstr>
      <vt:lpstr>Arcadis Logo without Kicker</vt:lpstr>
      <vt:lpstr>NO LOGO without Kicker</vt:lpstr>
      <vt:lpstr>PRINCIPAL DESIGNER WORKING GROUP </vt:lpstr>
      <vt:lpstr>Lean Application by HE  </vt:lpstr>
      <vt:lpstr>Lean Application in CDM  </vt:lpstr>
      <vt:lpstr>1. Whole Life H&amp;S in Design Knowledge Transfer </vt:lpstr>
      <vt:lpstr>Whole Life H&amp;S in Design Knowledge Transfer </vt:lpstr>
      <vt:lpstr>2. Design Risk Management – Issues </vt:lpstr>
      <vt:lpstr>DRM – Architecture   </vt:lpstr>
      <vt:lpstr>DRM – HSE Preconstruction Phase     </vt:lpstr>
      <vt:lpstr>DRM – HSE Construction Phase     </vt:lpstr>
      <vt:lpstr>DRM – HE Complex Projects - Excel      </vt:lpstr>
      <vt:lpstr>Design Risk Management – Next Steps   </vt:lpstr>
      <vt:lpstr>PowerPoint Presentation</vt:lpstr>
    </vt:vector>
  </TitlesOfParts>
  <Company>Arcadis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Layout Tips</dc:title>
  <dc:creator>Mark Lamport</dc:creator>
  <cp:keywords>Arcadis</cp:keywords>
  <cp:lastModifiedBy>Potter, Doug</cp:lastModifiedBy>
  <cp:revision>172</cp:revision>
  <dcterms:created xsi:type="dcterms:W3CDTF">2017-03-28T21:09:58Z</dcterms:created>
  <dcterms:modified xsi:type="dcterms:W3CDTF">2019-05-16T07:33:02Z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0x010100A104D38A29B00544AC93BA7B983D14DC</vt:lpwstr>
  </property>
</Properties>
</file>