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20"/>
  </p:notesMasterIdLst>
  <p:sldIdLst>
    <p:sldId id="256" r:id="rId4"/>
    <p:sldId id="268" r:id="rId5"/>
    <p:sldId id="325" r:id="rId6"/>
    <p:sldId id="323" r:id="rId7"/>
    <p:sldId id="269" r:id="rId8"/>
    <p:sldId id="327" r:id="rId9"/>
    <p:sldId id="326" r:id="rId10"/>
    <p:sldId id="265" r:id="rId11"/>
    <p:sldId id="266" r:id="rId12"/>
    <p:sldId id="267" r:id="rId13"/>
    <p:sldId id="257" r:id="rId14"/>
    <p:sldId id="320" r:id="rId15"/>
    <p:sldId id="322" r:id="rId16"/>
    <p:sldId id="321" r:id="rId17"/>
    <p:sldId id="258"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04627-42F6-44AC-AD08-FDC1790F5E1C}" type="datetimeFigureOut">
              <a:rPr lang="en-GB" smtClean="0"/>
              <a:t>15/05/2019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B77EB-C0AB-42BE-AE14-251A4D445A62}" type="slidenum">
              <a:rPr lang="en-GB" smtClean="0"/>
              <a:t>‹#›</a:t>
            </a:fld>
            <a:endParaRPr lang="en-GB"/>
          </a:p>
        </p:txBody>
      </p:sp>
    </p:spTree>
    <p:extLst>
      <p:ext uri="{BB962C8B-B14F-4D97-AF65-F5344CB8AC3E}">
        <p14:creationId xmlns:p14="http://schemas.microsoft.com/office/powerpoint/2010/main" val="13641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337191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234549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41673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60BF-F20A-48D5-8224-CAE1BB7F00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9F1D9C-8D14-4A20-8603-E199E5A7A1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F3ADDC-9120-45F2-821A-F6AB007AC6DA}"/>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ED7BB922-80C3-4217-B05A-F2A121F84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C2AFFC-475E-4814-8264-B0F4228C4D3D}"/>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188324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084D-E8E0-4333-B4D1-BC44453DCA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E36E36-B0D7-4EBE-BDE3-961CAA551C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54411-F4BD-42D5-8E22-C369E694AC62}"/>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BA723B43-89FC-4FDB-9C6C-7E4CDF003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8843B-0BAB-4D25-BCAD-B1321E118A23}"/>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52431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B535B-6ABC-442B-AA13-DAD691A34C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93FD6-2347-473B-A7E3-104178224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D4A26E-CD99-4FF6-9D2E-30BC86374095}"/>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E591C711-E478-4156-AF94-D5FF381B84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2087E6-B54D-40DF-BBA4-B47F0822C534}"/>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1783446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6"/>
            <a:ext cx="10363200" cy="1470025"/>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285247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36603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38435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40813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31430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0" y="273050"/>
            <a:ext cx="4011085"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4766733" y="273051"/>
            <a:ext cx="6815667"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599" y="1435101"/>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2506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2389718"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532619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4404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DE9C-F67A-4A8A-A1F7-2441C49784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0311E4-B6F2-4A6E-982A-030AACF7C6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199277-5B61-44D7-8846-57CA1AD4AA06}"/>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11D2C0FA-8332-4186-8899-54BECE153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47EDA-ECD7-43BC-B136-70931780108F}"/>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37247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8"/>
            <a:ext cx="2743200" cy="5851526"/>
          </a:xfrm>
          <a:prstGeom prst="rect">
            <a:avLst/>
          </a:prstGeom>
        </p:spPr>
        <p:txBody>
          <a:bodyPr/>
          <a:lstStyle/>
          <a:p>
            <a:r>
              <a:t>Title Text</a:t>
            </a:r>
          </a:p>
        </p:txBody>
      </p:sp>
      <p:sp>
        <p:nvSpPr>
          <p:cNvPr id="102" name="Body Level One…"/>
          <p:cNvSpPr txBox="1">
            <a:spLocks noGrp="1"/>
          </p:cNvSpPr>
          <p:nvPr>
            <p:ph type="body" idx="1"/>
          </p:nvPr>
        </p:nvSpPr>
        <p:spPr>
          <a:xfrm>
            <a:off x="609600" y="274638"/>
            <a:ext cx="80264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20623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15"/>
            <a:ext cx="12201255" cy="6870332"/>
          </a:xfrm>
          <a:prstGeom prst="rect">
            <a:avLst/>
          </a:prstGeom>
        </p:spPr>
      </p:pic>
      <p:sp>
        <p:nvSpPr>
          <p:cNvPr id="8" name="Rectangle 7"/>
          <p:cNvSpPr/>
          <p:nvPr userDrawn="1"/>
        </p:nvSpPr>
        <p:spPr>
          <a:xfrm>
            <a:off x="406400" y="931333"/>
            <a:ext cx="7526869" cy="3200400"/>
          </a:xfrm>
          <a:prstGeom prst="rect">
            <a:avLst/>
          </a:prstGeom>
          <a:solidFill>
            <a:srgbClr val="29292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logo_wo_strap_cover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75085" y="5726469"/>
            <a:ext cx="1693120" cy="897467"/>
          </a:xfrm>
          <a:prstGeom prst="rect">
            <a:avLst/>
          </a:prstGeom>
        </p:spPr>
      </p:pic>
      <p:sp>
        <p:nvSpPr>
          <p:cNvPr id="15" name="Text Placeholder 14"/>
          <p:cNvSpPr>
            <a:spLocks noGrp="1"/>
          </p:cNvSpPr>
          <p:nvPr>
            <p:ph type="body" sz="quarter" idx="10" hasCustomPrompt="1"/>
          </p:nvPr>
        </p:nvSpPr>
        <p:spPr>
          <a:xfrm>
            <a:off x="716846" y="1365956"/>
            <a:ext cx="6935396" cy="1636888"/>
          </a:xfrm>
          <a:prstGeom prst="rect">
            <a:avLst/>
          </a:prstGeom>
        </p:spPr>
        <p:txBody>
          <a:bodyPr lIns="0" tIns="0" rIns="0" bIns="0">
            <a:normAutofit/>
          </a:bodyPr>
          <a:lstStyle>
            <a:lvl1pPr marL="0" indent="0">
              <a:lnSpc>
                <a:spcPct val="100000"/>
              </a:lnSpc>
              <a:buFontTx/>
              <a:buNone/>
              <a:defRPr sz="4800">
                <a:solidFill>
                  <a:schemeClr val="bg1"/>
                </a:solidFill>
                <a:latin typeface="Arial"/>
                <a:cs typeface="Arial"/>
              </a:defRPr>
            </a:lvl1pPr>
            <a:lvl2pPr marL="609585" indent="0">
              <a:buFontTx/>
              <a:buNone/>
              <a:defRPr>
                <a:solidFill>
                  <a:schemeClr val="bg1"/>
                </a:solidFill>
              </a:defRPr>
            </a:lvl2pPr>
            <a:lvl3pPr marL="1219170" indent="0">
              <a:buFontTx/>
              <a:buNone/>
              <a:defRPr>
                <a:solidFill>
                  <a:schemeClr val="bg1"/>
                </a:solidFill>
              </a:defRPr>
            </a:lvl3pPr>
            <a:lvl4pPr marL="1828754" indent="0">
              <a:buFontTx/>
              <a:buNone/>
              <a:defRPr>
                <a:solidFill>
                  <a:schemeClr val="bg1"/>
                </a:solidFill>
              </a:defRPr>
            </a:lvl4pPr>
            <a:lvl5pPr marL="2438339" indent="0">
              <a:buFontTx/>
              <a:buNone/>
              <a:defRPr>
                <a:solidFill>
                  <a:schemeClr val="bg1"/>
                </a:solidFill>
              </a:defRPr>
            </a:lvl5pPr>
          </a:lstStyle>
          <a:p>
            <a:pPr lvl="0"/>
            <a:r>
              <a:rPr lang="en-GB" dirty="0"/>
              <a:t>Presentation title</a:t>
            </a:r>
          </a:p>
        </p:txBody>
      </p:sp>
      <p:sp>
        <p:nvSpPr>
          <p:cNvPr id="16" name="Text Placeholder 14"/>
          <p:cNvSpPr>
            <a:spLocks noGrp="1"/>
          </p:cNvSpPr>
          <p:nvPr>
            <p:ph type="body" sz="quarter" idx="11" hasCustomPrompt="1"/>
          </p:nvPr>
        </p:nvSpPr>
        <p:spPr>
          <a:xfrm>
            <a:off x="716846" y="3048001"/>
            <a:ext cx="6935396" cy="440267"/>
          </a:xfrm>
          <a:prstGeom prst="rect">
            <a:avLst/>
          </a:prstGeom>
        </p:spPr>
        <p:txBody>
          <a:bodyPr lIns="0" tIns="0" rIns="0" bIns="0">
            <a:normAutofit/>
          </a:bodyPr>
          <a:lstStyle>
            <a:lvl1pPr marL="0" indent="0">
              <a:buFontTx/>
              <a:buNone/>
              <a:defRPr sz="1867" b="0" i="0" baseline="0">
                <a:solidFill>
                  <a:schemeClr val="bg1"/>
                </a:solidFill>
                <a:latin typeface="Arial"/>
                <a:cs typeface="Arial"/>
              </a:defRPr>
            </a:lvl1pPr>
            <a:lvl2pPr marL="609585" indent="0">
              <a:buFontTx/>
              <a:buNone/>
              <a:defRPr>
                <a:solidFill>
                  <a:schemeClr val="bg1"/>
                </a:solidFill>
              </a:defRPr>
            </a:lvl2pPr>
            <a:lvl3pPr marL="1219170" indent="0">
              <a:buFontTx/>
              <a:buNone/>
              <a:defRPr>
                <a:solidFill>
                  <a:schemeClr val="bg1"/>
                </a:solidFill>
              </a:defRPr>
            </a:lvl3pPr>
            <a:lvl4pPr marL="1828754" indent="0">
              <a:buFontTx/>
              <a:buNone/>
              <a:defRPr>
                <a:solidFill>
                  <a:schemeClr val="bg1"/>
                </a:solidFill>
              </a:defRPr>
            </a:lvl4pPr>
            <a:lvl5pPr marL="2438339" indent="0">
              <a:buFontTx/>
              <a:buNone/>
              <a:defRPr>
                <a:solidFill>
                  <a:schemeClr val="bg1"/>
                </a:solidFill>
              </a:defRPr>
            </a:lvl5pPr>
          </a:lstStyle>
          <a:p>
            <a:pPr lvl="0"/>
            <a:r>
              <a:rPr lang="en-GB" dirty="0"/>
              <a:t>Name of presenter</a:t>
            </a:r>
          </a:p>
        </p:txBody>
      </p:sp>
      <p:sp>
        <p:nvSpPr>
          <p:cNvPr id="18" name="Text Placeholder 14"/>
          <p:cNvSpPr>
            <a:spLocks noGrp="1"/>
          </p:cNvSpPr>
          <p:nvPr>
            <p:ph type="body" sz="quarter" idx="12" hasCustomPrompt="1"/>
          </p:nvPr>
        </p:nvSpPr>
        <p:spPr>
          <a:xfrm>
            <a:off x="716846" y="3488268"/>
            <a:ext cx="6935396" cy="440267"/>
          </a:xfrm>
          <a:prstGeom prst="rect">
            <a:avLst/>
          </a:prstGeom>
        </p:spPr>
        <p:txBody>
          <a:bodyPr lIns="0" tIns="0" rIns="0" bIns="0">
            <a:normAutofit/>
          </a:bodyPr>
          <a:lstStyle>
            <a:lvl1pPr marL="0" indent="0">
              <a:buFontTx/>
              <a:buNone/>
              <a:defRPr sz="1867" b="0" i="0" baseline="0">
                <a:solidFill>
                  <a:schemeClr val="bg1"/>
                </a:solidFill>
                <a:latin typeface="Arial"/>
                <a:cs typeface="Arial"/>
              </a:defRPr>
            </a:lvl1pPr>
            <a:lvl2pPr marL="609585" indent="0">
              <a:buFontTx/>
              <a:buNone/>
              <a:defRPr>
                <a:solidFill>
                  <a:schemeClr val="bg1"/>
                </a:solidFill>
              </a:defRPr>
            </a:lvl2pPr>
            <a:lvl3pPr marL="1219170" indent="0">
              <a:buFontTx/>
              <a:buNone/>
              <a:defRPr>
                <a:solidFill>
                  <a:schemeClr val="bg1"/>
                </a:solidFill>
              </a:defRPr>
            </a:lvl3pPr>
            <a:lvl4pPr marL="1828754" indent="0">
              <a:buFontTx/>
              <a:buNone/>
              <a:defRPr>
                <a:solidFill>
                  <a:schemeClr val="bg1"/>
                </a:solidFill>
              </a:defRPr>
            </a:lvl4pPr>
            <a:lvl5pPr marL="2438339" indent="0">
              <a:buFontTx/>
              <a:buNone/>
              <a:defRPr>
                <a:solidFill>
                  <a:schemeClr val="bg1"/>
                </a:solidFill>
              </a:defRPr>
            </a:lvl5pPr>
          </a:lstStyle>
          <a:p>
            <a:pPr lvl="0"/>
            <a:r>
              <a:rPr lang="en-GB" dirty="0"/>
              <a:t>Date</a:t>
            </a:r>
          </a:p>
        </p:txBody>
      </p:sp>
    </p:spTree>
    <p:extLst>
      <p:ext uri="{BB962C8B-B14F-4D97-AF65-F5344CB8AC3E}">
        <p14:creationId xmlns:p14="http://schemas.microsoft.com/office/powerpoint/2010/main" val="419150075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RAIL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613" y="931334"/>
            <a:ext cx="12188388" cy="4985047"/>
          </a:xfrm>
          <a:prstGeom prst="rect">
            <a:avLst/>
          </a:prstGeom>
        </p:spPr>
      </p:pic>
      <p:sp>
        <p:nvSpPr>
          <p:cNvPr id="6" name="Rectangle 5"/>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57438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31334"/>
            <a:ext cx="12191996" cy="4985045"/>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20196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931334"/>
            <a:ext cx="12191999" cy="4985047"/>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5809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31334"/>
            <a:ext cx="12191996" cy="4985045"/>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4479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31334"/>
            <a:ext cx="12191996" cy="4985044"/>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50673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931334"/>
            <a:ext cx="12191992" cy="4985044"/>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82651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56" y="931333"/>
            <a:ext cx="12191992" cy="4985043"/>
          </a:xfrm>
          <a:prstGeom prst="rect">
            <a:avLst/>
          </a:prstGeom>
        </p:spPr>
      </p:pic>
      <p:sp>
        <p:nvSpPr>
          <p:cNvPr id="8" name="Rectangle 7"/>
          <p:cNvSpPr/>
          <p:nvPr userDrawn="1"/>
        </p:nvSpPr>
        <p:spPr>
          <a:xfrm>
            <a:off x="406400" y="931334"/>
            <a:ext cx="7526869" cy="2696039"/>
          </a:xfrm>
          <a:prstGeom prst="rect">
            <a:avLst/>
          </a:prstGeom>
          <a:solidFill>
            <a:srgbClr val="29292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4"/>
          <p:cNvSpPr>
            <a:spLocks noGrp="1"/>
          </p:cNvSpPr>
          <p:nvPr>
            <p:ph type="body" idx="10"/>
          </p:nvPr>
        </p:nvSpPr>
        <p:spPr>
          <a:xfrm>
            <a:off x="694267" y="1263650"/>
            <a:ext cx="6837685" cy="4575308"/>
          </a:xfrm>
          <a:prstGeom prst="rect">
            <a:avLst/>
          </a:prstGeom>
        </p:spPr>
        <p:txBody>
          <a:bodyPr vert="horz"/>
          <a:lstStyle>
            <a:lvl1pPr marL="0" indent="0">
              <a:buNone/>
              <a:defRPr sz="3733">
                <a:solidFill>
                  <a:schemeClr val="bg1"/>
                </a:solidFill>
              </a:defRPr>
            </a:lvl1pPr>
            <a:lvl2pPr marL="609585" indent="0">
              <a:buNone/>
              <a:defRPr sz="3200">
                <a:solidFill>
                  <a:schemeClr val="bg1"/>
                </a:solidFill>
              </a:defRPr>
            </a:lvl2pPr>
            <a:lvl3pPr marL="1219170" indent="0">
              <a:buNone/>
              <a:defRPr sz="2667">
                <a:solidFill>
                  <a:schemeClr val="bg1"/>
                </a:solidFill>
              </a:defRPr>
            </a:lvl3pPr>
            <a:lvl4pPr marL="1828754" indent="0">
              <a:buNone/>
              <a:defRPr sz="2400">
                <a:solidFill>
                  <a:schemeClr val="bg1"/>
                </a:solidFill>
              </a:defRPr>
            </a:lvl4pPr>
            <a:lvl5pPr marL="2438339" indent="0">
              <a:buNone/>
              <a:defRPr sz="2133">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8852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1" y="931333"/>
            <a:ext cx="12268201" cy="4978400"/>
          </a:xfrm>
          <a:prstGeom prst="rect">
            <a:avLst/>
          </a:prstGeom>
          <a:solidFill>
            <a:srgbClr val="29292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idx="11"/>
          </p:nvPr>
        </p:nvSpPr>
        <p:spPr>
          <a:xfrm>
            <a:off x="694267" y="1264357"/>
            <a:ext cx="10825733" cy="4575308"/>
          </a:xfrm>
          <a:prstGeom prst="rect">
            <a:avLst/>
          </a:prstGeom>
        </p:spPr>
        <p:txBody>
          <a:bodyPr vert="horz"/>
          <a:lstStyle>
            <a:lvl1pPr marL="0" indent="0">
              <a:buNone/>
              <a:defRPr sz="3733">
                <a:solidFill>
                  <a:srgbClr val="640063"/>
                </a:solidFill>
              </a:defRPr>
            </a:lvl1pPr>
            <a:lvl2pPr marL="609585" indent="0">
              <a:buNone/>
              <a:defRPr sz="3200">
                <a:solidFill>
                  <a:srgbClr val="640063"/>
                </a:solidFill>
              </a:defRPr>
            </a:lvl2pPr>
            <a:lvl3pPr marL="1219170" indent="0">
              <a:buNone/>
              <a:defRPr sz="2667">
                <a:solidFill>
                  <a:srgbClr val="640063"/>
                </a:solidFill>
              </a:defRPr>
            </a:lvl3pPr>
            <a:lvl4pPr marL="1828754" indent="0">
              <a:buNone/>
              <a:defRPr sz="2400">
                <a:solidFill>
                  <a:srgbClr val="640063"/>
                </a:solidFill>
              </a:defRPr>
            </a:lvl4pPr>
            <a:lvl5pPr marL="2438339" indent="0">
              <a:buNone/>
              <a:defRPr sz="2133">
                <a:solidFill>
                  <a:srgbClr val="640063"/>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levelt</a:t>
            </a:r>
            <a:endParaRPr lang="en-US" dirty="0"/>
          </a:p>
        </p:txBody>
      </p:sp>
    </p:spTree>
    <p:extLst>
      <p:ext uri="{BB962C8B-B14F-4D97-AF65-F5344CB8AC3E}">
        <p14:creationId xmlns:p14="http://schemas.microsoft.com/office/powerpoint/2010/main" val="2939683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77E17-4B2C-429E-BAB7-DC085C13BF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49211F-C3BE-42DA-9D8F-DDE9E5ECD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0250E7-0678-4529-9B92-F096370E612F}"/>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F3C5F9C7-7C90-4D82-8BD4-C61F679197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F45DAF-8981-4642-A411-6EFDA0916E2C}"/>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713412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5" name="Straight Connector 4"/>
          <p:cNvCxnSpPr/>
          <p:nvPr userDrawn="1"/>
        </p:nvCxnSpPr>
        <p:spPr>
          <a:xfrm>
            <a:off x="0" y="931333"/>
            <a:ext cx="12192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5909733"/>
            <a:ext cx="12192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sz="quarter" idx="12"/>
          </p:nvPr>
        </p:nvSpPr>
        <p:spPr>
          <a:xfrm>
            <a:off x="716846" y="1156689"/>
            <a:ext cx="10797821" cy="4532912"/>
          </a:xfrm>
          <a:prstGeom prst="rect">
            <a:avLst/>
          </a:prstGeom>
        </p:spPr>
        <p:txBody>
          <a:bodyPr vert="horz"/>
          <a:lstStyle>
            <a:lvl1pPr>
              <a:defRPr sz="2133" b="0" i="0">
                <a:latin typeface="Arial"/>
                <a:cs typeface="Arial"/>
              </a:defRPr>
            </a:lvl1pPr>
            <a:lvl2pPr>
              <a:defRPr sz="1867" b="0" i="0">
                <a:latin typeface="Arial"/>
                <a:cs typeface="Arial"/>
              </a:defRPr>
            </a:lvl2pPr>
            <a:lvl3pPr>
              <a:defRPr sz="1867" b="0" i="0">
                <a:latin typeface="Arial"/>
                <a:cs typeface="Arial"/>
              </a:defRPr>
            </a:lvl3pPr>
            <a:lvl4pPr>
              <a:defRPr sz="1600" b="0" i="0">
                <a:latin typeface=""/>
                <a:cs typeface="Arial"/>
              </a:defRPr>
            </a:lvl4pPr>
            <a:lvl5pPr>
              <a:defRPr sz="1600" b="0" i="0">
                <a:latin typeface=""/>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p:cNvSpPr>
            <a:spLocks noGrp="1"/>
          </p:cNvSpPr>
          <p:nvPr>
            <p:ph type="body" idx="11"/>
          </p:nvPr>
        </p:nvSpPr>
        <p:spPr>
          <a:xfrm>
            <a:off x="716846" y="282099"/>
            <a:ext cx="10797821" cy="606236"/>
          </a:xfrm>
          <a:prstGeom prst="rect">
            <a:avLst/>
          </a:prstGeom>
        </p:spPr>
        <p:txBody>
          <a:bodyPr vert="horz"/>
          <a:lstStyle>
            <a:lvl1pPr marL="0" indent="0">
              <a:buNone/>
              <a:defRPr sz="2667">
                <a:solidFill>
                  <a:srgbClr val="640063"/>
                </a:solidFill>
              </a:defRPr>
            </a:lvl1pPr>
            <a:lvl2pPr marL="609585" indent="0">
              <a:buNone/>
              <a:defRPr sz="1600">
                <a:solidFill>
                  <a:srgbClr val="640063"/>
                </a:solidFill>
              </a:defRPr>
            </a:lvl2pPr>
            <a:lvl3pPr marL="1219170" indent="0">
              <a:buNone/>
              <a:defRPr sz="1600">
                <a:solidFill>
                  <a:srgbClr val="640063"/>
                </a:solidFill>
              </a:defRPr>
            </a:lvl3pPr>
            <a:lvl4pPr marL="1828754" indent="0">
              <a:buNone/>
              <a:defRPr sz="1600">
                <a:solidFill>
                  <a:srgbClr val="640063"/>
                </a:solidFill>
              </a:defRPr>
            </a:lvl4pPr>
            <a:lvl5pPr marL="2438339" indent="0">
              <a:buNone/>
              <a:defRPr sz="1600">
                <a:solidFill>
                  <a:srgbClr val="640063"/>
                </a:solidFil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113000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6773206" y="1156689"/>
            <a:ext cx="4741461" cy="4532912"/>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b="0" i="0">
                <a:latin typeface="Arial"/>
                <a:cs typeface="Arial"/>
              </a:defRPr>
            </a:lvl1pPr>
          </a:lstStyle>
          <a:p>
            <a:r>
              <a:rPr lang="en-US" dirty="0"/>
              <a:t>Add imagery</a:t>
            </a:r>
          </a:p>
          <a:p>
            <a:endParaRPr lang="en-US" dirty="0"/>
          </a:p>
        </p:txBody>
      </p:sp>
      <p:cxnSp>
        <p:nvCxnSpPr>
          <p:cNvPr id="5" name="Straight Connector 4"/>
          <p:cNvCxnSpPr/>
          <p:nvPr userDrawn="1"/>
        </p:nvCxnSpPr>
        <p:spPr>
          <a:xfrm>
            <a:off x="0" y="931333"/>
            <a:ext cx="12192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0" y="5909733"/>
            <a:ext cx="12192000" cy="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sz="quarter" idx="12"/>
          </p:nvPr>
        </p:nvSpPr>
        <p:spPr>
          <a:xfrm>
            <a:off x="716846" y="1156689"/>
            <a:ext cx="5741757" cy="4532912"/>
          </a:xfrm>
          <a:prstGeom prst="rect">
            <a:avLst/>
          </a:prstGeom>
        </p:spPr>
        <p:txBody>
          <a:bodyPr vert="horz"/>
          <a:lstStyle>
            <a:lvl1pPr>
              <a:defRPr sz="2133" b="0" i="0">
                <a:latin typeface="Arial"/>
                <a:cs typeface="Arial"/>
              </a:defRPr>
            </a:lvl1pPr>
            <a:lvl2pPr>
              <a:defRPr sz="1867" b="0" i="0">
                <a:latin typeface="Arial"/>
                <a:cs typeface="Arial"/>
              </a:defRPr>
            </a:lvl2pPr>
            <a:lvl3pPr>
              <a:defRPr sz="1867" b="0" i="0">
                <a:latin typeface="Arial"/>
                <a:cs typeface="Arial"/>
              </a:defRPr>
            </a:lvl3pPr>
            <a:lvl4pPr>
              <a:defRPr sz="1600" b="0" i="0">
                <a:latin typeface=""/>
                <a:cs typeface="Arial"/>
              </a:defRPr>
            </a:lvl4pPr>
            <a:lvl5pPr>
              <a:defRPr sz="1600" b="0" i="0">
                <a:latin typeface=""/>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p:cNvSpPr>
            <a:spLocks noGrp="1"/>
          </p:cNvSpPr>
          <p:nvPr>
            <p:ph type="body" idx="11"/>
          </p:nvPr>
        </p:nvSpPr>
        <p:spPr>
          <a:xfrm>
            <a:off x="716846" y="282099"/>
            <a:ext cx="10797821" cy="606236"/>
          </a:xfrm>
          <a:prstGeom prst="rect">
            <a:avLst/>
          </a:prstGeom>
        </p:spPr>
        <p:txBody>
          <a:bodyPr vert="horz"/>
          <a:lstStyle>
            <a:lvl1pPr marL="0" indent="0">
              <a:buNone/>
              <a:defRPr sz="2667">
                <a:solidFill>
                  <a:srgbClr val="640063"/>
                </a:solidFill>
              </a:defRPr>
            </a:lvl1pPr>
            <a:lvl2pPr marL="609585" indent="0">
              <a:buNone/>
              <a:defRPr sz="1600">
                <a:solidFill>
                  <a:srgbClr val="640063"/>
                </a:solidFill>
              </a:defRPr>
            </a:lvl2pPr>
            <a:lvl3pPr marL="1219170" indent="0">
              <a:buNone/>
              <a:defRPr sz="1600">
                <a:solidFill>
                  <a:srgbClr val="640063"/>
                </a:solidFill>
              </a:defRPr>
            </a:lvl3pPr>
            <a:lvl4pPr marL="1828754" indent="0">
              <a:buNone/>
              <a:defRPr sz="1600">
                <a:solidFill>
                  <a:srgbClr val="640063"/>
                </a:solidFill>
              </a:defRPr>
            </a:lvl4pPr>
            <a:lvl5pPr marL="2438339" indent="0">
              <a:buNone/>
              <a:defRPr sz="1600">
                <a:solidFill>
                  <a:srgbClr val="640063"/>
                </a:solidFil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119085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931333"/>
            <a:ext cx="12201255" cy="4978400"/>
          </a:xfrm>
          <a:prstGeom prst="rect">
            <a:avLst/>
          </a:prstGeom>
          <a:solidFill>
            <a:srgbClr val="2929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 Placeholder 14"/>
          <p:cNvSpPr>
            <a:spLocks noGrp="1"/>
          </p:cNvSpPr>
          <p:nvPr>
            <p:ph type="body" sz="quarter" idx="10" hasCustomPrompt="1"/>
          </p:nvPr>
        </p:nvSpPr>
        <p:spPr>
          <a:xfrm>
            <a:off x="716846" y="1365956"/>
            <a:ext cx="9149644" cy="1636888"/>
          </a:xfrm>
          <a:prstGeom prst="rect">
            <a:avLst/>
          </a:prstGeom>
        </p:spPr>
        <p:txBody>
          <a:bodyPr lIns="0" tIns="0" rIns="0" bIns="0">
            <a:normAutofit/>
          </a:bodyPr>
          <a:lstStyle>
            <a:lvl1pPr marL="0" indent="0">
              <a:lnSpc>
                <a:spcPct val="100000"/>
              </a:lnSpc>
              <a:buFontTx/>
              <a:buNone/>
              <a:defRPr sz="4800" baseline="0">
                <a:solidFill>
                  <a:schemeClr val="bg1"/>
                </a:solidFill>
                <a:latin typeface="Arial"/>
                <a:cs typeface="Arial"/>
              </a:defRPr>
            </a:lvl1pPr>
            <a:lvl2pPr marL="609585" indent="0">
              <a:buFontTx/>
              <a:buNone/>
              <a:defRPr>
                <a:solidFill>
                  <a:schemeClr val="bg1"/>
                </a:solidFill>
              </a:defRPr>
            </a:lvl2pPr>
            <a:lvl3pPr marL="1219170" indent="0">
              <a:buFontTx/>
              <a:buNone/>
              <a:defRPr>
                <a:solidFill>
                  <a:schemeClr val="bg1"/>
                </a:solidFill>
              </a:defRPr>
            </a:lvl3pPr>
            <a:lvl4pPr marL="1828754" indent="0">
              <a:buFontTx/>
              <a:buNone/>
              <a:defRPr>
                <a:solidFill>
                  <a:schemeClr val="bg1"/>
                </a:solidFill>
              </a:defRPr>
            </a:lvl4pPr>
            <a:lvl5pPr marL="2438339" indent="0">
              <a:buFontTx/>
              <a:buNone/>
              <a:defRPr>
                <a:solidFill>
                  <a:schemeClr val="bg1"/>
                </a:solidFill>
              </a:defRPr>
            </a:lvl5pPr>
          </a:lstStyle>
          <a:p>
            <a:pPr lvl="0"/>
            <a:r>
              <a:rPr lang="en-GB" dirty="0"/>
              <a:t>Thank you</a:t>
            </a:r>
          </a:p>
        </p:txBody>
      </p:sp>
      <p:sp>
        <p:nvSpPr>
          <p:cNvPr id="16" name="Text Placeholder 14"/>
          <p:cNvSpPr>
            <a:spLocks noGrp="1"/>
          </p:cNvSpPr>
          <p:nvPr>
            <p:ph type="body" sz="quarter" idx="11" hasCustomPrompt="1"/>
          </p:nvPr>
        </p:nvSpPr>
        <p:spPr>
          <a:xfrm>
            <a:off x="716846" y="3048001"/>
            <a:ext cx="9149644" cy="440267"/>
          </a:xfrm>
          <a:prstGeom prst="rect">
            <a:avLst/>
          </a:prstGeom>
        </p:spPr>
        <p:txBody>
          <a:bodyPr lIns="0" tIns="0" rIns="0" bIns="0">
            <a:normAutofit/>
          </a:bodyPr>
          <a:lstStyle>
            <a:lvl1pPr marL="0" indent="0">
              <a:buFontTx/>
              <a:buNone/>
              <a:defRPr sz="1867" b="0" i="0" baseline="0">
                <a:solidFill>
                  <a:schemeClr val="bg1"/>
                </a:solidFill>
                <a:latin typeface="Arial"/>
                <a:cs typeface="Arial"/>
              </a:defRPr>
            </a:lvl1pPr>
            <a:lvl2pPr marL="609585" indent="0">
              <a:buFontTx/>
              <a:buNone/>
              <a:defRPr>
                <a:solidFill>
                  <a:schemeClr val="bg1"/>
                </a:solidFill>
              </a:defRPr>
            </a:lvl2pPr>
            <a:lvl3pPr marL="1219170" indent="0">
              <a:buFontTx/>
              <a:buNone/>
              <a:defRPr>
                <a:solidFill>
                  <a:schemeClr val="bg1"/>
                </a:solidFill>
              </a:defRPr>
            </a:lvl3pPr>
            <a:lvl4pPr marL="1828754" indent="0">
              <a:buFontTx/>
              <a:buNone/>
              <a:defRPr>
                <a:solidFill>
                  <a:schemeClr val="bg1"/>
                </a:solidFill>
              </a:defRPr>
            </a:lvl4pPr>
            <a:lvl5pPr marL="2438339" indent="0">
              <a:buFontTx/>
              <a:buNone/>
              <a:defRPr>
                <a:solidFill>
                  <a:schemeClr val="bg1"/>
                </a:solidFill>
              </a:defRPr>
            </a:lvl5pPr>
          </a:lstStyle>
          <a:p>
            <a:pPr lvl="0"/>
            <a:r>
              <a:rPr lang="en-GB" dirty="0"/>
              <a:t>Contact details if required</a:t>
            </a:r>
          </a:p>
        </p:txBody>
      </p:sp>
      <p:pic>
        <p:nvPicPr>
          <p:cNvPr id="3" name="Picture 2" descr="contact_detail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072" y="4793411"/>
            <a:ext cx="6439733" cy="888239"/>
          </a:xfrm>
          <a:prstGeom prst="rect">
            <a:avLst/>
          </a:prstGeom>
        </p:spPr>
      </p:pic>
    </p:spTree>
    <p:extLst>
      <p:ext uri="{BB962C8B-B14F-4D97-AF65-F5344CB8AC3E}">
        <p14:creationId xmlns:p14="http://schemas.microsoft.com/office/powerpoint/2010/main" val="33585224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0E13-C578-41E1-8A9F-DEFAE4F7D9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DE8EAF-E2F1-463F-81F5-F2DC951906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481892-B06A-456E-840D-31E9730375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BE35A0-AA40-4B8A-8E89-E58BC2E7EA4B}"/>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6" name="Footer Placeholder 5">
            <a:extLst>
              <a:ext uri="{FF2B5EF4-FFF2-40B4-BE49-F238E27FC236}">
                <a16:creationId xmlns:a16="http://schemas.microsoft.com/office/drawing/2014/main" id="{3D2C20B1-D2F5-4BBF-9960-78336BC59E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26F450-A637-4BDF-A082-15EEA046E31A}"/>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342574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52E5-4133-4EB1-A58E-B446E76982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C12781-E5FD-4875-B07F-34471AD9A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6EB193-9CCB-4D86-851D-3CA1AD0A3C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65E44C-756B-4369-94BD-489223F1B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B14B1-E9EA-4959-B8A6-417B8C6072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B6A75D-BA6A-4D36-8186-FB50344B93D7}"/>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8" name="Footer Placeholder 7">
            <a:extLst>
              <a:ext uri="{FF2B5EF4-FFF2-40B4-BE49-F238E27FC236}">
                <a16:creationId xmlns:a16="http://schemas.microsoft.com/office/drawing/2014/main" id="{281BCC0B-E718-4220-AEF7-5AA143B0D6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671B4E-0E36-4666-BC88-6A90F7D3C2E5}"/>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7715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90AE-9718-4D11-BE46-62617FA3DC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092AE5-4ED3-4595-8BC1-DA6D195D8CDC}"/>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4" name="Footer Placeholder 3">
            <a:extLst>
              <a:ext uri="{FF2B5EF4-FFF2-40B4-BE49-F238E27FC236}">
                <a16:creationId xmlns:a16="http://schemas.microsoft.com/office/drawing/2014/main" id="{E3CF5172-6E6E-4F1F-91B7-3CCF1EA5EC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18ADB8-AC5A-4EF7-9F9F-AB5FDA9FF067}"/>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2064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6B14A0-4273-44BD-A980-89CF016F1187}"/>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3" name="Footer Placeholder 2">
            <a:extLst>
              <a:ext uri="{FF2B5EF4-FFF2-40B4-BE49-F238E27FC236}">
                <a16:creationId xmlns:a16="http://schemas.microsoft.com/office/drawing/2014/main" id="{D66A9EEA-05A8-490F-91D7-5C81479622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BF6C23-6CA5-48C8-956E-DA9770C316F6}"/>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396904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A968-0E84-4405-84C1-98EB552ED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1EAEB0-05AE-49FF-AF63-9C18FEC109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792EB4-3162-434F-BD11-C90341229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781782-B272-4D97-BB50-8A5D30591075}"/>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6" name="Footer Placeholder 5">
            <a:extLst>
              <a:ext uri="{FF2B5EF4-FFF2-40B4-BE49-F238E27FC236}">
                <a16:creationId xmlns:a16="http://schemas.microsoft.com/office/drawing/2014/main" id="{BB092DCD-59BF-4797-A28D-EFDF26EDB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423A59-1401-499C-858B-3E0B62ACE30A}"/>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57411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43AB-0E9C-4D1A-A415-A99328696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3B140A-6A56-4E5A-987E-E198EE38E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389F86-B68D-4A92-918E-BA488FEF1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9B2462-A469-4073-ACAE-21D7F8E55D43}"/>
              </a:ext>
            </a:extLst>
          </p:cNvPr>
          <p:cNvSpPr>
            <a:spLocks noGrp="1"/>
          </p:cNvSpPr>
          <p:nvPr>
            <p:ph type="dt" sz="half" idx="10"/>
          </p:nvPr>
        </p:nvSpPr>
        <p:spPr/>
        <p:txBody>
          <a:bodyPr/>
          <a:lstStyle/>
          <a:p>
            <a:fld id="{99143050-8928-4DBF-8462-F7C7CC151016}" type="datetimeFigureOut">
              <a:rPr lang="en-GB" smtClean="0"/>
              <a:t>15/05/2019</a:t>
            </a:fld>
            <a:endParaRPr lang="en-GB"/>
          </a:p>
        </p:txBody>
      </p:sp>
      <p:sp>
        <p:nvSpPr>
          <p:cNvPr id="6" name="Footer Placeholder 5">
            <a:extLst>
              <a:ext uri="{FF2B5EF4-FFF2-40B4-BE49-F238E27FC236}">
                <a16:creationId xmlns:a16="http://schemas.microsoft.com/office/drawing/2014/main" id="{37D68474-9A95-4C07-A2C7-E863094879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8A04A-07E8-4E12-8175-8354131C6927}"/>
              </a:ext>
            </a:extLst>
          </p:cNvPr>
          <p:cNvSpPr>
            <a:spLocks noGrp="1"/>
          </p:cNvSpPr>
          <p:nvPr>
            <p:ph type="sldNum" sz="quarter" idx="12"/>
          </p:nvPr>
        </p:nvSpPr>
        <p:spPr/>
        <p:txBody>
          <a:bodyPr/>
          <a:lstStyle/>
          <a:p>
            <a:fld id="{747F0E3D-97CC-4C5A-9268-A8EA912DF044}" type="slidenum">
              <a:rPr lang="en-GB" smtClean="0"/>
              <a:t>‹#›</a:t>
            </a:fld>
            <a:endParaRPr lang="en-GB"/>
          </a:p>
        </p:txBody>
      </p:sp>
    </p:spTree>
    <p:extLst>
      <p:ext uri="{BB962C8B-B14F-4D97-AF65-F5344CB8AC3E}">
        <p14:creationId xmlns:p14="http://schemas.microsoft.com/office/powerpoint/2010/main" val="204639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F6CB0-95DB-4476-8927-9C80801FA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16C4B7-4A69-46D4-8480-624E70D959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02600-F39B-4ED8-B5A8-0EB7D0A36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43050-8928-4DBF-8462-F7C7CC151016}" type="datetimeFigureOut">
              <a:rPr lang="en-GB" smtClean="0"/>
              <a:t>15/05/2019</a:t>
            </a:fld>
            <a:endParaRPr lang="en-GB"/>
          </a:p>
        </p:txBody>
      </p:sp>
      <p:sp>
        <p:nvSpPr>
          <p:cNvPr id="5" name="Footer Placeholder 4">
            <a:extLst>
              <a:ext uri="{FF2B5EF4-FFF2-40B4-BE49-F238E27FC236}">
                <a16:creationId xmlns:a16="http://schemas.microsoft.com/office/drawing/2014/main" id="{7F3ADB3A-CC93-4440-A394-50DB96992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496951-BE00-4F33-9E88-54FF7C7CA0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F0E3D-97CC-4C5A-9268-A8EA912DF044}" type="slidenum">
              <a:rPr lang="en-GB" smtClean="0"/>
              <a:t>‹#›</a:t>
            </a:fld>
            <a:endParaRPr lang="en-GB"/>
          </a:p>
        </p:txBody>
      </p:sp>
    </p:spTree>
    <p:extLst>
      <p:ext uri="{BB962C8B-B14F-4D97-AF65-F5344CB8AC3E}">
        <p14:creationId xmlns:p14="http://schemas.microsoft.com/office/powerpoint/2010/main" val="359051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2517" y="6400414"/>
            <a:ext cx="27988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324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telent_primarylogo_strap_rgb-01.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736667" y="5516647"/>
            <a:ext cx="2531533" cy="1790087"/>
          </a:xfrm>
          <a:prstGeom prst="rect">
            <a:avLst/>
          </a:prstGeom>
        </p:spPr>
      </p:pic>
    </p:spTree>
    <p:extLst>
      <p:ext uri="{BB962C8B-B14F-4D97-AF65-F5344CB8AC3E}">
        <p14:creationId xmlns:p14="http://schemas.microsoft.com/office/powerpoint/2010/main" val="212664640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DA57-8C02-4F5E-BF62-B9B1AAFA056F}"/>
              </a:ext>
            </a:extLst>
          </p:cNvPr>
          <p:cNvSpPr>
            <a:spLocks noGrp="1"/>
          </p:cNvSpPr>
          <p:nvPr>
            <p:ph type="ctrTitle"/>
          </p:nvPr>
        </p:nvSpPr>
        <p:spPr>
          <a:xfrm>
            <a:off x="1268083" y="1122363"/>
            <a:ext cx="9842740" cy="987791"/>
          </a:xfrm>
        </p:spPr>
        <p:txBody>
          <a:bodyPr/>
          <a:lstStyle/>
          <a:p>
            <a:r>
              <a:rPr lang="en-GB" dirty="0">
                <a:solidFill>
                  <a:srgbClr val="006699"/>
                </a:solidFill>
              </a:rPr>
              <a:t>Whole Life Design Task Group</a:t>
            </a:r>
          </a:p>
        </p:txBody>
      </p:sp>
      <p:sp>
        <p:nvSpPr>
          <p:cNvPr id="3" name="Subtitle 2">
            <a:extLst>
              <a:ext uri="{FF2B5EF4-FFF2-40B4-BE49-F238E27FC236}">
                <a16:creationId xmlns:a16="http://schemas.microsoft.com/office/drawing/2014/main" id="{19A1DDCF-7F42-4D54-9768-9728E9271EB4}"/>
              </a:ext>
            </a:extLst>
          </p:cNvPr>
          <p:cNvSpPr>
            <a:spLocks noGrp="1"/>
          </p:cNvSpPr>
          <p:nvPr>
            <p:ph type="subTitle" idx="1"/>
          </p:nvPr>
        </p:nvSpPr>
        <p:spPr>
          <a:xfrm>
            <a:off x="1523999" y="2590606"/>
            <a:ext cx="9144000" cy="2869100"/>
          </a:xfrm>
        </p:spPr>
        <p:txBody>
          <a:bodyPr>
            <a:normAutofit fontScale="85000" lnSpcReduction="20000"/>
          </a:bodyPr>
          <a:lstStyle/>
          <a:p>
            <a:r>
              <a:rPr lang="en-GB" dirty="0">
                <a:solidFill>
                  <a:srgbClr val="006699"/>
                </a:solidFill>
              </a:rPr>
              <a:t>Membership</a:t>
            </a:r>
          </a:p>
          <a:p>
            <a:r>
              <a:rPr lang="en-GB" dirty="0"/>
              <a:t>Andrew Finch, Chair (Jacobs)</a:t>
            </a:r>
          </a:p>
          <a:p>
            <a:r>
              <a:rPr lang="en-GB" dirty="0"/>
              <a:t>Richard Wilson (Highways England)</a:t>
            </a:r>
          </a:p>
          <a:p>
            <a:r>
              <a:rPr lang="en-GB" dirty="0"/>
              <a:t>Ian Scott (Highways England)</a:t>
            </a:r>
          </a:p>
          <a:p>
            <a:r>
              <a:rPr lang="en-GB" dirty="0"/>
              <a:t>Martin Partington (Jacobs)</a:t>
            </a:r>
          </a:p>
          <a:p>
            <a:r>
              <a:rPr lang="en-GB" dirty="0"/>
              <a:t>Doug Potter (Arcadis)</a:t>
            </a:r>
          </a:p>
          <a:p>
            <a:r>
              <a:rPr lang="en-GB" dirty="0"/>
              <a:t>Tim Goddard (Arcadis)</a:t>
            </a:r>
          </a:p>
          <a:p>
            <a:r>
              <a:rPr lang="en-GB" dirty="0"/>
              <a:t>Paul Brown (WSP)</a:t>
            </a:r>
          </a:p>
          <a:p>
            <a:endParaRPr lang="en-GB" dirty="0"/>
          </a:p>
        </p:txBody>
      </p:sp>
      <p:pic>
        <p:nvPicPr>
          <p:cNvPr id="4" name="Picture 3">
            <a:extLst>
              <a:ext uri="{FF2B5EF4-FFF2-40B4-BE49-F238E27FC236}">
                <a16:creationId xmlns:a16="http://schemas.microsoft.com/office/drawing/2014/main" id="{E7DCCF27-0A69-4F13-AC2E-D2BBC8DB5020}"/>
              </a:ext>
            </a:extLst>
          </p:cNvPr>
          <p:cNvPicPr>
            <a:picLocks noChangeAspect="1"/>
          </p:cNvPicPr>
          <p:nvPr/>
        </p:nvPicPr>
        <p:blipFill>
          <a:blip r:embed="rId2"/>
          <a:stretch>
            <a:fillRect/>
          </a:stretch>
        </p:blipFill>
        <p:spPr>
          <a:xfrm>
            <a:off x="9629366" y="104182"/>
            <a:ext cx="1975771" cy="1105782"/>
          </a:xfrm>
          <a:prstGeom prst="rect">
            <a:avLst/>
          </a:prstGeom>
        </p:spPr>
      </p:pic>
      <p:pic>
        <p:nvPicPr>
          <p:cNvPr id="8" name="Picture 7">
            <a:extLst>
              <a:ext uri="{FF2B5EF4-FFF2-40B4-BE49-F238E27FC236}">
                <a16:creationId xmlns:a16="http://schemas.microsoft.com/office/drawing/2014/main" id="{1A476C84-1A97-4602-ABB6-9BFA7F016801}"/>
              </a:ext>
            </a:extLst>
          </p:cNvPr>
          <p:cNvPicPr>
            <a:picLocks noChangeAspect="1"/>
          </p:cNvPicPr>
          <p:nvPr/>
        </p:nvPicPr>
        <p:blipFill>
          <a:blip r:embed="rId3"/>
          <a:stretch>
            <a:fillRect/>
          </a:stretch>
        </p:blipFill>
        <p:spPr>
          <a:xfrm>
            <a:off x="3066263" y="6359896"/>
            <a:ext cx="573074" cy="268247"/>
          </a:xfrm>
          <a:prstGeom prst="rect">
            <a:avLst/>
          </a:prstGeom>
        </p:spPr>
      </p:pic>
      <p:pic>
        <p:nvPicPr>
          <p:cNvPr id="9" name="jacobs cover logo">
            <a:extLst>
              <a:ext uri="{FF2B5EF4-FFF2-40B4-BE49-F238E27FC236}">
                <a16:creationId xmlns:a16="http://schemas.microsoft.com/office/drawing/2014/main" id="{78CD728D-3D43-44F5-A402-2E5E0A0E9A49}"/>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10" name="Picture 9">
            <a:extLst>
              <a:ext uri="{FF2B5EF4-FFF2-40B4-BE49-F238E27FC236}">
                <a16:creationId xmlns:a16="http://schemas.microsoft.com/office/drawing/2014/main" id="{47391F2F-BD42-43DD-88C3-0ADEDE807C63}"/>
              </a:ext>
            </a:extLst>
          </p:cNvPr>
          <p:cNvPicPr>
            <a:picLocks noChangeAspect="1"/>
          </p:cNvPicPr>
          <p:nvPr/>
        </p:nvPicPr>
        <p:blipFill>
          <a:blip r:embed="rId5"/>
          <a:stretch>
            <a:fillRect/>
          </a:stretch>
        </p:blipFill>
        <p:spPr>
          <a:xfrm>
            <a:off x="8721390" y="6320664"/>
            <a:ext cx="1066892" cy="176799"/>
          </a:xfrm>
          <a:prstGeom prst="rect">
            <a:avLst/>
          </a:prstGeom>
        </p:spPr>
      </p:pic>
    </p:spTree>
    <p:extLst>
      <p:ext uri="{BB962C8B-B14F-4D97-AF65-F5344CB8AC3E}">
        <p14:creationId xmlns:p14="http://schemas.microsoft.com/office/powerpoint/2010/main" val="409374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face&#10;&#10;Description generated with high confidence">
            <a:extLst>
              <a:ext uri="{FF2B5EF4-FFF2-40B4-BE49-F238E27FC236}">
                <a16:creationId xmlns:a16="http://schemas.microsoft.com/office/drawing/2014/main" id="{55CBF5E3-7741-4FDC-BC5A-C39435788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326" y="231237"/>
            <a:ext cx="1428750" cy="676275"/>
          </a:xfrm>
          <a:prstGeom prst="rect">
            <a:avLst/>
          </a:prstGeom>
        </p:spPr>
      </p:pic>
      <p:sp>
        <p:nvSpPr>
          <p:cNvPr id="6" name="Text Placeholder 5">
            <a:extLst>
              <a:ext uri="{FF2B5EF4-FFF2-40B4-BE49-F238E27FC236}">
                <a16:creationId xmlns:a16="http://schemas.microsoft.com/office/drawing/2014/main" id="{0898033A-3605-4B62-A7F4-33E8533D9EB6}"/>
              </a:ext>
            </a:extLst>
          </p:cNvPr>
          <p:cNvSpPr>
            <a:spLocks noGrp="1"/>
          </p:cNvSpPr>
          <p:nvPr>
            <p:ph type="body" sz="quarter" idx="1"/>
          </p:nvPr>
        </p:nvSpPr>
        <p:spPr>
          <a:xfrm>
            <a:off x="4601076" y="156986"/>
            <a:ext cx="5927844" cy="676275"/>
          </a:xfrm>
        </p:spPr>
        <p:txBody>
          <a:bodyPr/>
          <a:lstStyle/>
          <a:p>
            <a:r>
              <a:rPr lang="en-GB" dirty="0"/>
              <a:t>Maintenance and Operations</a:t>
            </a:r>
          </a:p>
        </p:txBody>
      </p:sp>
      <p:pic>
        <p:nvPicPr>
          <p:cNvPr id="2" name="Picture 1">
            <a:extLst>
              <a:ext uri="{FF2B5EF4-FFF2-40B4-BE49-F238E27FC236}">
                <a16:creationId xmlns:a16="http://schemas.microsoft.com/office/drawing/2014/main" id="{BBD8AAE9-E040-450F-B5A2-98C2B33E8835}"/>
              </a:ext>
            </a:extLst>
          </p:cNvPr>
          <p:cNvPicPr>
            <a:picLocks noChangeAspect="1"/>
          </p:cNvPicPr>
          <p:nvPr/>
        </p:nvPicPr>
        <p:blipFill>
          <a:blip r:embed="rId4"/>
          <a:stretch>
            <a:fillRect/>
          </a:stretch>
        </p:blipFill>
        <p:spPr>
          <a:xfrm>
            <a:off x="7673873" y="1298867"/>
            <a:ext cx="1633870" cy="4084674"/>
          </a:xfrm>
          <a:prstGeom prst="rect">
            <a:avLst/>
          </a:prstGeom>
          <a:solidFill>
            <a:schemeClr val="accent3">
              <a:lumMod val="40000"/>
              <a:lumOff val="60000"/>
            </a:schemeClr>
          </a:solidFill>
        </p:spPr>
      </p:pic>
      <p:pic>
        <p:nvPicPr>
          <p:cNvPr id="4" name="Picture 3">
            <a:extLst>
              <a:ext uri="{FF2B5EF4-FFF2-40B4-BE49-F238E27FC236}">
                <a16:creationId xmlns:a16="http://schemas.microsoft.com/office/drawing/2014/main" id="{BEF55194-69DD-46E5-9461-5D81CD7A3981}"/>
              </a:ext>
            </a:extLst>
          </p:cNvPr>
          <p:cNvPicPr>
            <a:picLocks noChangeAspect="1"/>
          </p:cNvPicPr>
          <p:nvPr/>
        </p:nvPicPr>
        <p:blipFill>
          <a:blip r:embed="rId5"/>
          <a:stretch>
            <a:fillRect/>
          </a:stretch>
        </p:blipFill>
        <p:spPr>
          <a:xfrm>
            <a:off x="3166596" y="1298868"/>
            <a:ext cx="3811127" cy="5327897"/>
          </a:xfrm>
          <a:prstGeom prst="rect">
            <a:avLst/>
          </a:prstGeom>
        </p:spPr>
      </p:pic>
    </p:spTree>
    <p:extLst>
      <p:ext uri="{BB962C8B-B14F-4D97-AF65-F5344CB8AC3E}">
        <p14:creationId xmlns:p14="http://schemas.microsoft.com/office/powerpoint/2010/main" val="915423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9"/>
                                          </p:stCondLst>
                                        </p:cTn>
                                        <p:tgtEl>
                                          <p:spTgt spid="2"/>
                                        </p:tgtEl>
                                        <p:attrNameLst>
                                          <p:attrName>style.visibility</p:attrName>
                                        </p:attrNameLst>
                                      </p:cBhvr>
                                      <p:to>
                                        <p:strVal val="visible"/>
                                      </p:to>
                                    </p:set>
                                  </p:childTnLst>
                                </p:cTn>
                              </p:par>
                            </p:childTnLst>
                          </p:cTn>
                        </p:par>
                        <p:par>
                          <p:cTn id="7" fill="hold">
                            <p:stCondLst>
                              <p:cond delay="510"/>
                            </p:stCondLst>
                            <p:childTnLst>
                              <p:par>
                                <p:cTn id="8" presetID="10"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C932E9-89D1-4413-ADF5-A2720F644F88}"/>
              </a:ext>
            </a:extLst>
          </p:cNvPr>
          <p:cNvSpPr txBox="1">
            <a:spLocks/>
          </p:cNvSpPr>
          <p:nvPr/>
        </p:nvSpPr>
        <p:spPr>
          <a:xfrm>
            <a:off x="1093509" y="153370"/>
            <a:ext cx="9574490" cy="536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6699"/>
                </a:solidFill>
              </a:rPr>
              <a:t>Issue – Pre- Construction Statutory Undertakers Information</a:t>
            </a:r>
          </a:p>
        </p:txBody>
      </p:sp>
      <p:sp>
        <p:nvSpPr>
          <p:cNvPr id="5" name="Subtitle 2">
            <a:extLst>
              <a:ext uri="{FF2B5EF4-FFF2-40B4-BE49-F238E27FC236}">
                <a16:creationId xmlns:a16="http://schemas.microsoft.com/office/drawing/2014/main" id="{DE011D61-C1C9-4BD4-B617-193835F88D97}"/>
              </a:ext>
            </a:extLst>
          </p:cNvPr>
          <p:cNvSpPr txBox="1">
            <a:spLocks/>
          </p:cNvSpPr>
          <p:nvPr/>
        </p:nvSpPr>
        <p:spPr>
          <a:xfrm>
            <a:off x="1093509" y="3171581"/>
            <a:ext cx="10143242" cy="16557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Action</a:t>
            </a:r>
          </a:p>
          <a:p>
            <a:pPr marL="0" indent="0">
              <a:buNone/>
            </a:pPr>
            <a:r>
              <a:rPr lang="en-GB" sz="1800" dirty="0"/>
              <a:t>Ensure where necessary that trial pit investigations are undertaken as part of scheme development (Preliminary design) to determine impact of underground services on proposed construction works, allowing the designer to eliminate or minimise the impact of these</a:t>
            </a:r>
          </a:p>
          <a:p>
            <a:pPr marL="0" indent="0">
              <a:buNone/>
            </a:pPr>
            <a:r>
              <a:rPr lang="en-GB" sz="1800" dirty="0"/>
              <a:t>The Pre construction information (PCI) needs to have this included within it</a:t>
            </a:r>
          </a:p>
          <a:p>
            <a:endParaRPr lang="en-GB" sz="1800" dirty="0"/>
          </a:p>
        </p:txBody>
      </p:sp>
      <p:sp>
        <p:nvSpPr>
          <p:cNvPr id="6" name="TextBox 5">
            <a:extLst>
              <a:ext uri="{FF2B5EF4-FFF2-40B4-BE49-F238E27FC236}">
                <a16:creationId xmlns:a16="http://schemas.microsoft.com/office/drawing/2014/main" id="{5C91973E-122B-4A5A-A3B8-4F79FAB7D6B4}"/>
              </a:ext>
            </a:extLst>
          </p:cNvPr>
          <p:cNvSpPr txBox="1"/>
          <p:nvPr/>
        </p:nvSpPr>
        <p:spPr>
          <a:xfrm>
            <a:off x="1093509" y="615938"/>
            <a:ext cx="10143242" cy="2492990"/>
          </a:xfrm>
          <a:prstGeom prst="rect">
            <a:avLst/>
          </a:prstGeom>
          <a:noFill/>
        </p:spPr>
        <p:txBody>
          <a:bodyPr wrap="square" rtlCol="0">
            <a:spAutoFit/>
          </a:bodyPr>
          <a:lstStyle/>
          <a:p>
            <a:r>
              <a:rPr lang="en-GB" sz="2800" dirty="0"/>
              <a:t>Background</a:t>
            </a:r>
          </a:p>
          <a:p>
            <a:r>
              <a:rPr lang="en-GB" sz="1600" dirty="0"/>
              <a:t>Some designs for various reasons put the onus of responsibility for the trials on the contractor. This is contrary to CDM2015 and could result in an accident </a:t>
            </a:r>
          </a:p>
          <a:p>
            <a:endParaRPr lang="en-GB" sz="1600" dirty="0"/>
          </a:p>
          <a:p>
            <a:r>
              <a:rPr lang="en-GB" sz="1600" dirty="0"/>
              <a:t>Under CDM2015 all schemes should be designed with risks As Low As Reasonably Practicable.</a:t>
            </a:r>
          </a:p>
          <a:p>
            <a:r>
              <a:rPr lang="en-GB" sz="1600" dirty="0"/>
              <a:t>In the case of schemes that have underground services which could complicate construction works, it is reasonably practicable to have sufficient trial holes/trenches/pits dug to confirm the C2 returns to enable the scheme to be designed and built safely. We are expected to do everything which is reasonably practicable to obtain information to protect the health and safety of the workforce.</a:t>
            </a:r>
          </a:p>
        </p:txBody>
      </p:sp>
      <p:sp>
        <p:nvSpPr>
          <p:cNvPr id="7" name="TextBox 6">
            <a:extLst>
              <a:ext uri="{FF2B5EF4-FFF2-40B4-BE49-F238E27FC236}">
                <a16:creationId xmlns:a16="http://schemas.microsoft.com/office/drawing/2014/main" id="{1019BA4E-904A-483B-9FF8-FDE0688E01B2}"/>
              </a:ext>
            </a:extLst>
          </p:cNvPr>
          <p:cNvSpPr txBox="1"/>
          <p:nvPr/>
        </p:nvSpPr>
        <p:spPr>
          <a:xfrm>
            <a:off x="1093509" y="4827343"/>
            <a:ext cx="10143241" cy="1354217"/>
          </a:xfrm>
          <a:prstGeom prst="rect">
            <a:avLst/>
          </a:prstGeom>
          <a:noFill/>
        </p:spPr>
        <p:txBody>
          <a:bodyPr wrap="square" rtlCol="0">
            <a:spAutoFit/>
          </a:bodyPr>
          <a:lstStyle/>
          <a:p>
            <a:r>
              <a:rPr lang="en-GB" sz="2800" dirty="0"/>
              <a:t>Result</a:t>
            </a:r>
          </a:p>
          <a:p>
            <a:r>
              <a:rPr lang="en-GB" dirty="0"/>
              <a:t>Early gathering of information which affects the design gives greater certain over the design solution passed to the contractor for construction. Better design information reduces uncertainty giving greater confidence in both costs and programmes</a:t>
            </a:r>
          </a:p>
        </p:txBody>
      </p:sp>
      <p:pic>
        <p:nvPicPr>
          <p:cNvPr id="8" name="Picture 7">
            <a:extLst>
              <a:ext uri="{FF2B5EF4-FFF2-40B4-BE49-F238E27FC236}">
                <a16:creationId xmlns:a16="http://schemas.microsoft.com/office/drawing/2014/main" id="{AA16FF3F-2A9C-433B-9442-835D9A8064DB}"/>
              </a:ext>
            </a:extLst>
          </p:cNvPr>
          <p:cNvPicPr>
            <a:picLocks noChangeAspect="1"/>
          </p:cNvPicPr>
          <p:nvPr/>
        </p:nvPicPr>
        <p:blipFill>
          <a:blip r:embed="rId2"/>
          <a:stretch>
            <a:fillRect/>
          </a:stretch>
        </p:blipFill>
        <p:spPr>
          <a:xfrm>
            <a:off x="3066263" y="6359896"/>
            <a:ext cx="573074" cy="268247"/>
          </a:xfrm>
          <a:prstGeom prst="rect">
            <a:avLst/>
          </a:prstGeom>
        </p:spPr>
      </p:pic>
      <p:pic>
        <p:nvPicPr>
          <p:cNvPr id="9" name="jacobs cover logo">
            <a:extLst>
              <a:ext uri="{FF2B5EF4-FFF2-40B4-BE49-F238E27FC236}">
                <a16:creationId xmlns:a16="http://schemas.microsoft.com/office/drawing/2014/main" id="{92E32CE8-F064-4D82-85AB-1830C38FCF8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10" name="Picture 9">
            <a:extLst>
              <a:ext uri="{FF2B5EF4-FFF2-40B4-BE49-F238E27FC236}">
                <a16:creationId xmlns:a16="http://schemas.microsoft.com/office/drawing/2014/main" id="{2DD31923-9B92-47EF-9BC1-EF59B584F4D3}"/>
              </a:ext>
            </a:extLst>
          </p:cNvPr>
          <p:cNvPicPr>
            <a:picLocks noChangeAspect="1"/>
          </p:cNvPicPr>
          <p:nvPr/>
        </p:nvPicPr>
        <p:blipFill>
          <a:blip r:embed="rId4"/>
          <a:stretch>
            <a:fillRect/>
          </a:stretch>
        </p:blipFill>
        <p:spPr>
          <a:xfrm>
            <a:off x="8721390" y="6320664"/>
            <a:ext cx="1066892" cy="176799"/>
          </a:xfrm>
          <a:prstGeom prst="rect">
            <a:avLst/>
          </a:prstGeom>
        </p:spPr>
      </p:pic>
      <p:pic>
        <p:nvPicPr>
          <p:cNvPr id="11" name="Picture 10">
            <a:extLst>
              <a:ext uri="{FF2B5EF4-FFF2-40B4-BE49-F238E27FC236}">
                <a16:creationId xmlns:a16="http://schemas.microsoft.com/office/drawing/2014/main" id="{C3ED3221-9FBB-47C1-91F2-CF9433FD8603}"/>
              </a:ext>
            </a:extLst>
          </p:cNvPr>
          <p:cNvPicPr>
            <a:picLocks noChangeAspect="1"/>
          </p:cNvPicPr>
          <p:nvPr/>
        </p:nvPicPr>
        <p:blipFill rotWithShape="1">
          <a:blip r:embed="rId5"/>
          <a:srcRect l="11348"/>
          <a:stretch/>
        </p:blipFill>
        <p:spPr>
          <a:xfrm>
            <a:off x="10836059" y="104182"/>
            <a:ext cx="1366954" cy="862972"/>
          </a:xfrm>
          <a:prstGeom prst="rect">
            <a:avLst/>
          </a:prstGeom>
        </p:spPr>
      </p:pic>
    </p:spTree>
    <p:extLst>
      <p:ext uri="{BB962C8B-B14F-4D97-AF65-F5344CB8AC3E}">
        <p14:creationId xmlns:p14="http://schemas.microsoft.com/office/powerpoint/2010/main" val="283449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pPr marL="0" indent="0">
              <a:buNone/>
            </a:pPr>
            <a:endParaRPr lang="en-GB" dirty="0"/>
          </a:p>
          <a:p>
            <a:pPr marL="0" indent="0">
              <a:buNone/>
            </a:pPr>
            <a:endParaRPr lang="en-US" dirty="0"/>
          </a:p>
        </p:txBody>
      </p:sp>
      <p:sp>
        <p:nvSpPr>
          <p:cNvPr id="3" name="Text Placeholder 2"/>
          <p:cNvSpPr>
            <a:spLocks noGrp="1"/>
          </p:cNvSpPr>
          <p:nvPr>
            <p:ph type="body" idx="11"/>
          </p:nvPr>
        </p:nvSpPr>
        <p:spPr/>
        <p:txBody>
          <a:bodyPr/>
          <a:lstStyle/>
          <a:p>
            <a:r>
              <a:rPr lang="en-US" dirty="0"/>
              <a:t>Off Network Access Considerations </a:t>
            </a:r>
          </a:p>
        </p:txBody>
      </p:sp>
      <p:sp>
        <p:nvSpPr>
          <p:cNvPr id="4" name="Text Placeholder 1">
            <a:extLst>
              <a:ext uri="{FF2B5EF4-FFF2-40B4-BE49-F238E27FC236}">
                <a16:creationId xmlns:a16="http://schemas.microsoft.com/office/drawing/2014/main" id="{08BA6AE8-10B1-42CB-97B5-6AF4A9969233}"/>
              </a:ext>
            </a:extLst>
          </p:cNvPr>
          <p:cNvSpPr txBox="1">
            <a:spLocks/>
          </p:cNvSpPr>
          <p:nvPr/>
        </p:nvSpPr>
        <p:spPr>
          <a:xfrm>
            <a:off x="716846" y="1397604"/>
            <a:ext cx="10295711" cy="410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133" b="0" i="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1867" b="0" i="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1867" b="0" i="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endParaRPr lang="en-US" dirty="0">
              <a:solidFill>
                <a:prstClr val="black"/>
              </a:solidFill>
            </a:endParaRPr>
          </a:p>
          <a:p>
            <a:pPr marL="304792" indent="-304792" defTabSz="1219170">
              <a:spcBef>
                <a:spcPts val="1333"/>
              </a:spcBef>
            </a:pPr>
            <a:endParaRPr lang="en-US" dirty="0">
              <a:solidFill>
                <a:prstClr val="black"/>
              </a:solidFill>
            </a:endParaRPr>
          </a:p>
        </p:txBody>
      </p:sp>
      <p:pic>
        <p:nvPicPr>
          <p:cNvPr id="8" name="Picture 7">
            <a:extLst>
              <a:ext uri="{FF2B5EF4-FFF2-40B4-BE49-F238E27FC236}">
                <a16:creationId xmlns:a16="http://schemas.microsoft.com/office/drawing/2014/main" id="{F874E0F4-B09C-4C75-83A0-CB1075E008CF}"/>
              </a:ext>
            </a:extLst>
          </p:cNvPr>
          <p:cNvPicPr>
            <a:picLocks noChangeAspect="1"/>
          </p:cNvPicPr>
          <p:nvPr/>
        </p:nvPicPr>
        <p:blipFill>
          <a:blip r:embed="rId2"/>
          <a:stretch>
            <a:fillRect/>
          </a:stretch>
        </p:blipFill>
        <p:spPr>
          <a:xfrm>
            <a:off x="251345" y="1199742"/>
            <a:ext cx="3207017" cy="4299911"/>
          </a:xfrm>
          <a:prstGeom prst="rect">
            <a:avLst/>
          </a:prstGeom>
        </p:spPr>
      </p:pic>
      <p:pic>
        <p:nvPicPr>
          <p:cNvPr id="9" name="Picture 8">
            <a:extLst>
              <a:ext uri="{FF2B5EF4-FFF2-40B4-BE49-F238E27FC236}">
                <a16:creationId xmlns:a16="http://schemas.microsoft.com/office/drawing/2014/main" id="{5A22F32C-637C-49AF-91DA-FF5CB9795C06}"/>
              </a:ext>
            </a:extLst>
          </p:cNvPr>
          <p:cNvPicPr>
            <a:picLocks noChangeAspect="1"/>
          </p:cNvPicPr>
          <p:nvPr/>
        </p:nvPicPr>
        <p:blipFill>
          <a:blip r:embed="rId3"/>
          <a:stretch>
            <a:fillRect/>
          </a:stretch>
        </p:blipFill>
        <p:spPr>
          <a:xfrm>
            <a:off x="7954114" y="1207655"/>
            <a:ext cx="3069020" cy="4305037"/>
          </a:xfrm>
          <a:prstGeom prst="rect">
            <a:avLst/>
          </a:prstGeom>
        </p:spPr>
      </p:pic>
      <p:pic>
        <p:nvPicPr>
          <p:cNvPr id="5" name="Picture 4">
            <a:extLst>
              <a:ext uri="{FF2B5EF4-FFF2-40B4-BE49-F238E27FC236}">
                <a16:creationId xmlns:a16="http://schemas.microsoft.com/office/drawing/2014/main" id="{0A508A2B-2240-45E1-81D0-570D07ACDAAC}"/>
              </a:ext>
            </a:extLst>
          </p:cNvPr>
          <p:cNvPicPr>
            <a:picLocks noChangeAspect="1"/>
          </p:cNvPicPr>
          <p:nvPr/>
        </p:nvPicPr>
        <p:blipFill>
          <a:blip r:embed="rId4"/>
          <a:stretch>
            <a:fillRect/>
          </a:stretch>
        </p:blipFill>
        <p:spPr>
          <a:xfrm>
            <a:off x="3543497" y="898741"/>
            <a:ext cx="4331899" cy="2056127"/>
          </a:xfrm>
          <a:prstGeom prst="rect">
            <a:avLst/>
          </a:prstGeom>
        </p:spPr>
      </p:pic>
      <p:pic>
        <p:nvPicPr>
          <p:cNvPr id="6" name="Picture 5">
            <a:extLst>
              <a:ext uri="{FF2B5EF4-FFF2-40B4-BE49-F238E27FC236}">
                <a16:creationId xmlns:a16="http://schemas.microsoft.com/office/drawing/2014/main" id="{E63285B3-C885-41F7-8961-21D2EF12C9F1}"/>
              </a:ext>
            </a:extLst>
          </p:cNvPr>
          <p:cNvPicPr>
            <a:picLocks noChangeAspect="1"/>
          </p:cNvPicPr>
          <p:nvPr/>
        </p:nvPicPr>
        <p:blipFill>
          <a:blip r:embed="rId5"/>
          <a:stretch>
            <a:fillRect/>
          </a:stretch>
        </p:blipFill>
        <p:spPr>
          <a:xfrm>
            <a:off x="3545226" y="3349697"/>
            <a:ext cx="4353277" cy="2052343"/>
          </a:xfrm>
          <a:prstGeom prst="rect">
            <a:avLst/>
          </a:prstGeom>
        </p:spPr>
      </p:pic>
    </p:spTree>
    <p:extLst>
      <p:ext uri="{BB962C8B-B14F-4D97-AF65-F5344CB8AC3E}">
        <p14:creationId xmlns:p14="http://schemas.microsoft.com/office/powerpoint/2010/main" val="229316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8DEA04-9AE0-4C0C-B82F-66BE4C161D1C}"/>
              </a:ext>
            </a:extLst>
          </p:cNvPr>
          <p:cNvPicPr>
            <a:picLocks noChangeAspect="1"/>
          </p:cNvPicPr>
          <p:nvPr/>
        </p:nvPicPr>
        <p:blipFill>
          <a:blip r:embed="rId2"/>
          <a:stretch>
            <a:fillRect/>
          </a:stretch>
        </p:blipFill>
        <p:spPr>
          <a:xfrm>
            <a:off x="265706" y="1985357"/>
            <a:ext cx="6259089" cy="3218435"/>
          </a:xfrm>
          <a:prstGeom prst="rect">
            <a:avLst/>
          </a:prstGeom>
        </p:spPr>
      </p:pic>
      <p:pic>
        <p:nvPicPr>
          <p:cNvPr id="7" name="Picture 6">
            <a:extLst>
              <a:ext uri="{FF2B5EF4-FFF2-40B4-BE49-F238E27FC236}">
                <a16:creationId xmlns:a16="http://schemas.microsoft.com/office/drawing/2014/main" id="{2C99FF0E-9309-489D-816F-47D8B44E2149}"/>
              </a:ext>
            </a:extLst>
          </p:cNvPr>
          <p:cNvPicPr>
            <a:picLocks noChangeAspect="1"/>
          </p:cNvPicPr>
          <p:nvPr/>
        </p:nvPicPr>
        <p:blipFill>
          <a:blip r:embed="rId3"/>
          <a:stretch>
            <a:fillRect/>
          </a:stretch>
        </p:blipFill>
        <p:spPr>
          <a:xfrm>
            <a:off x="7475865" y="1274894"/>
            <a:ext cx="3186452" cy="4308213"/>
          </a:xfrm>
          <a:prstGeom prst="rect">
            <a:avLst/>
          </a:prstGeom>
        </p:spPr>
      </p:pic>
    </p:spTree>
    <p:extLst>
      <p:ext uri="{BB962C8B-B14F-4D97-AF65-F5344CB8AC3E}">
        <p14:creationId xmlns:p14="http://schemas.microsoft.com/office/powerpoint/2010/main" val="4238950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fontScale="85000" lnSpcReduction="10000"/>
          </a:bodyPr>
          <a:lstStyle/>
          <a:p>
            <a:pPr>
              <a:lnSpc>
                <a:spcPct val="150000"/>
              </a:lnSpc>
            </a:pPr>
            <a:r>
              <a:rPr lang="en-GB" sz="2400" dirty="0"/>
              <a:t>Route designed by the scheme to provide off network access.</a:t>
            </a:r>
          </a:p>
          <a:p>
            <a:pPr>
              <a:lnSpc>
                <a:spcPct val="150000"/>
              </a:lnSpc>
            </a:pPr>
            <a:r>
              <a:rPr lang="en-GB" sz="2400" dirty="0"/>
              <a:t>Steps stop without a dedicated pathway.</a:t>
            </a:r>
          </a:p>
          <a:p>
            <a:pPr>
              <a:lnSpc>
                <a:spcPct val="150000"/>
              </a:lnSpc>
            </a:pPr>
            <a:r>
              <a:rPr lang="en-GB" sz="2400" dirty="0"/>
              <a:t>Routes require operative to walk close to VRS adjacent to a live lane.</a:t>
            </a:r>
          </a:p>
          <a:p>
            <a:pPr>
              <a:lnSpc>
                <a:spcPct val="150000"/>
              </a:lnSpc>
            </a:pPr>
            <a:r>
              <a:rPr lang="en-GB" sz="2400" dirty="0"/>
              <a:t>Some access is considerable distance away from asset.</a:t>
            </a:r>
          </a:p>
          <a:p>
            <a:pPr>
              <a:lnSpc>
                <a:spcPct val="150000"/>
              </a:lnSpc>
            </a:pPr>
            <a:r>
              <a:rPr lang="en-GB" sz="2400" dirty="0"/>
              <a:t>Areas at height are unprotected.</a:t>
            </a:r>
          </a:p>
          <a:p>
            <a:pPr>
              <a:lnSpc>
                <a:spcPct val="150000"/>
              </a:lnSpc>
            </a:pPr>
            <a:r>
              <a:rPr lang="en-GB" sz="2400" dirty="0"/>
              <a:t>Maintenance of steps and handrails essential to safe access – ASC/AD?</a:t>
            </a:r>
          </a:p>
          <a:p>
            <a:pPr>
              <a:lnSpc>
                <a:spcPct val="150000"/>
              </a:lnSpc>
            </a:pPr>
            <a:r>
              <a:rPr lang="en-GB" sz="2400" dirty="0"/>
              <a:t>Condition of access/walking routes essential to safe access – ASC/AD?</a:t>
            </a:r>
          </a:p>
          <a:p>
            <a:pPr>
              <a:lnSpc>
                <a:spcPct val="150000"/>
              </a:lnSpc>
            </a:pPr>
            <a:r>
              <a:rPr lang="en-GB" sz="2400" dirty="0"/>
              <a:t>Who within HE H&amp;S Teams inputs to these designs?</a:t>
            </a:r>
          </a:p>
          <a:p>
            <a:pPr>
              <a:lnSpc>
                <a:spcPct val="150000"/>
              </a:lnSpc>
            </a:pPr>
            <a:r>
              <a:rPr lang="en-GB" sz="2400" dirty="0"/>
              <a:t>Is the Health and Safety File detailing these access arrangements available? </a:t>
            </a:r>
          </a:p>
          <a:p>
            <a:pPr>
              <a:lnSpc>
                <a:spcPct val="150000"/>
              </a:lnSpc>
            </a:pPr>
            <a:endParaRPr lang="en-US" dirty="0"/>
          </a:p>
          <a:p>
            <a:endParaRPr lang="en-GB" dirty="0"/>
          </a:p>
          <a:p>
            <a:endParaRPr lang="en-US" dirty="0"/>
          </a:p>
        </p:txBody>
      </p:sp>
      <p:sp>
        <p:nvSpPr>
          <p:cNvPr id="3" name="Text Placeholder 2"/>
          <p:cNvSpPr>
            <a:spLocks noGrp="1"/>
          </p:cNvSpPr>
          <p:nvPr>
            <p:ph type="body" idx="11"/>
          </p:nvPr>
        </p:nvSpPr>
        <p:spPr/>
        <p:txBody>
          <a:bodyPr/>
          <a:lstStyle/>
          <a:p>
            <a:r>
              <a:rPr lang="en-US" dirty="0"/>
              <a:t>CDM Compliance </a:t>
            </a:r>
          </a:p>
        </p:txBody>
      </p:sp>
      <p:sp>
        <p:nvSpPr>
          <p:cNvPr id="4" name="Text Placeholder 1">
            <a:extLst>
              <a:ext uri="{FF2B5EF4-FFF2-40B4-BE49-F238E27FC236}">
                <a16:creationId xmlns:a16="http://schemas.microsoft.com/office/drawing/2014/main" id="{08BA6AE8-10B1-42CB-97B5-6AF4A9969233}"/>
              </a:ext>
            </a:extLst>
          </p:cNvPr>
          <p:cNvSpPr txBox="1">
            <a:spLocks/>
          </p:cNvSpPr>
          <p:nvPr/>
        </p:nvSpPr>
        <p:spPr>
          <a:xfrm>
            <a:off x="716846" y="1397604"/>
            <a:ext cx="10295711" cy="410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133" b="0" i="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1867" b="0" i="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1867" b="0" i="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pPr>
            <a:endParaRPr lang="en-US" dirty="0">
              <a:solidFill>
                <a:prstClr val="black"/>
              </a:solidFill>
            </a:endParaRPr>
          </a:p>
          <a:p>
            <a:pPr marL="304792" indent="-304792" defTabSz="1219170">
              <a:spcBef>
                <a:spcPts val="1333"/>
              </a:spcBef>
            </a:pPr>
            <a:endParaRPr lang="en-US" dirty="0">
              <a:solidFill>
                <a:prstClr val="black"/>
              </a:solidFill>
            </a:endParaRPr>
          </a:p>
        </p:txBody>
      </p:sp>
    </p:spTree>
    <p:extLst>
      <p:ext uri="{BB962C8B-B14F-4D97-AF65-F5344CB8AC3E}">
        <p14:creationId xmlns:p14="http://schemas.microsoft.com/office/powerpoint/2010/main" val="374150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18081-D481-4285-A508-181B4893A96E}"/>
              </a:ext>
            </a:extLst>
          </p:cNvPr>
          <p:cNvPicPr>
            <a:picLocks noChangeAspect="1"/>
          </p:cNvPicPr>
          <p:nvPr/>
        </p:nvPicPr>
        <p:blipFill>
          <a:blip r:embed="rId2"/>
          <a:stretch>
            <a:fillRect/>
          </a:stretch>
        </p:blipFill>
        <p:spPr>
          <a:xfrm>
            <a:off x="2918867" y="0"/>
            <a:ext cx="6244286" cy="6453554"/>
          </a:xfrm>
          <a:prstGeom prst="rect">
            <a:avLst/>
          </a:prstGeom>
        </p:spPr>
      </p:pic>
      <p:pic>
        <p:nvPicPr>
          <p:cNvPr id="5" name="Picture 4">
            <a:extLst>
              <a:ext uri="{FF2B5EF4-FFF2-40B4-BE49-F238E27FC236}">
                <a16:creationId xmlns:a16="http://schemas.microsoft.com/office/drawing/2014/main" id="{30B8A254-BD10-4316-8BE6-C96F8CF8F255}"/>
              </a:ext>
            </a:extLst>
          </p:cNvPr>
          <p:cNvPicPr>
            <a:picLocks noChangeAspect="1"/>
          </p:cNvPicPr>
          <p:nvPr/>
        </p:nvPicPr>
        <p:blipFill rotWithShape="1">
          <a:blip r:embed="rId3"/>
          <a:srcRect l="11348"/>
          <a:stretch/>
        </p:blipFill>
        <p:spPr>
          <a:xfrm>
            <a:off x="10836059" y="104182"/>
            <a:ext cx="1366954" cy="862972"/>
          </a:xfrm>
          <a:prstGeom prst="rect">
            <a:avLst/>
          </a:prstGeom>
        </p:spPr>
      </p:pic>
      <p:pic>
        <p:nvPicPr>
          <p:cNvPr id="9" name="Picture 8">
            <a:extLst>
              <a:ext uri="{FF2B5EF4-FFF2-40B4-BE49-F238E27FC236}">
                <a16:creationId xmlns:a16="http://schemas.microsoft.com/office/drawing/2014/main" id="{1393E5AF-F900-49C9-9BEA-10420E8117AB}"/>
              </a:ext>
            </a:extLst>
          </p:cNvPr>
          <p:cNvPicPr>
            <a:picLocks noChangeAspect="1"/>
          </p:cNvPicPr>
          <p:nvPr/>
        </p:nvPicPr>
        <p:blipFill>
          <a:blip r:embed="rId4"/>
          <a:stretch>
            <a:fillRect/>
          </a:stretch>
        </p:blipFill>
        <p:spPr>
          <a:xfrm>
            <a:off x="3066263" y="6562115"/>
            <a:ext cx="573074" cy="268247"/>
          </a:xfrm>
          <a:prstGeom prst="rect">
            <a:avLst/>
          </a:prstGeom>
        </p:spPr>
      </p:pic>
      <p:pic>
        <p:nvPicPr>
          <p:cNvPr id="10" name="jacobs cover logo">
            <a:extLst>
              <a:ext uri="{FF2B5EF4-FFF2-40B4-BE49-F238E27FC236}">
                <a16:creationId xmlns:a16="http://schemas.microsoft.com/office/drawing/2014/main" id="{3E25EADF-0239-4A9C-AB66-64B1C79B92D5}"/>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5531167" y="6522883"/>
            <a:ext cx="1129665" cy="173355"/>
          </a:xfrm>
          <a:prstGeom prst="rect">
            <a:avLst/>
          </a:prstGeom>
          <a:noFill/>
          <a:ln>
            <a:noFill/>
          </a:ln>
        </p:spPr>
      </p:pic>
      <p:pic>
        <p:nvPicPr>
          <p:cNvPr id="11" name="Picture 10">
            <a:extLst>
              <a:ext uri="{FF2B5EF4-FFF2-40B4-BE49-F238E27FC236}">
                <a16:creationId xmlns:a16="http://schemas.microsoft.com/office/drawing/2014/main" id="{0D95BDCD-C52B-4752-A319-123B96410B93}"/>
              </a:ext>
            </a:extLst>
          </p:cNvPr>
          <p:cNvPicPr>
            <a:picLocks noChangeAspect="1"/>
          </p:cNvPicPr>
          <p:nvPr/>
        </p:nvPicPr>
        <p:blipFill>
          <a:blip r:embed="rId6"/>
          <a:stretch>
            <a:fillRect/>
          </a:stretch>
        </p:blipFill>
        <p:spPr>
          <a:xfrm>
            <a:off x="8721390" y="6522883"/>
            <a:ext cx="1066892" cy="176799"/>
          </a:xfrm>
          <a:prstGeom prst="rect">
            <a:avLst/>
          </a:prstGeom>
        </p:spPr>
      </p:pic>
    </p:spTree>
    <p:extLst>
      <p:ext uri="{BB962C8B-B14F-4D97-AF65-F5344CB8AC3E}">
        <p14:creationId xmlns:p14="http://schemas.microsoft.com/office/powerpoint/2010/main" val="391518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6694-CDF2-414C-8F0D-B90056560236}"/>
              </a:ext>
            </a:extLst>
          </p:cNvPr>
          <p:cNvPicPr>
            <a:picLocks noChangeAspect="1"/>
          </p:cNvPicPr>
          <p:nvPr/>
        </p:nvPicPr>
        <p:blipFill>
          <a:blip r:embed="rId2"/>
          <a:stretch>
            <a:fillRect/>
          </a:stretch>
        </p:blipFill>
        <p:spPr>
          <a:xfrm>
            <a:off x="2259624" y="0"/>
            <a:ext cx="7595872" cy="6516632"/>
          </a:xfrm>
          <a:prstGeom prst="rect">
            <a:avLst/>
          </a:prstGeom>
        </p:spPr>
      </p:pic>
      <p:pic>
        <p:nvPicPr>
          <p:cNvPr id="5" name="Picture 4">
            <a:extLst>
              <a:ext uri="{FF2B5EF4-FFF2-40B4-BE49-F238E27FC236}">
                <a16:creationId xmlns:a16="http://schemas.microsoft.com/office/drawing/2014/main" id="{D83CAA9C-81CC-45B1-A2A4-56228958B153}"/>
              </a:ext>
            </a:extLst>
          </p:cNvPr>
          <p:cNvPicPr>
            <a:picLocks noChangeAspect="1"/>
          </p:cNvPicPr>
          <p:nvPr/>
        </p:nvPicPr>
        <p:blipFill rotWithShape="1">
          <a:blip r:embed="rId3"/>
          <a:srcRect l="11348"/>
          <a:stretch/>
        </p:blipFill>
        <p:spPr>
          <a:xfrm>
            <a:off x="10836059" y="104182"/>
            <a:ext cx="1366954" cy="862972"/>
          </a:xfrm>
          <a:prstGeom prst="rect">
            <a:avLst/>
          </a:prstGeom>
        </p:spPr>
      </p:pic>
      <p:pic>
        <p:nvPicPr>
          <p:cNvPr id="6" name="Picture 5">
            <a:extLst>
              <a:ext uri="{FF2B5EF4-FFF2-40B4-BE49-F238E27FC236}">
                <a16:creationId xmlns:a16="http://schemas.microsoft.com/office/drawing/2014/main" id="{C2950FE6-D643-4951-9D28-B2C5475475B5}"/>
              </a:ext>
            </a:extLst>
          </p:cNvPr>
          <p:cNvPicPr>
            <a:picLocks noChangeAspect="1"/>
          </p:cNvPicPr>
          <p:nvPr/>
        </p:nvPicPr>
        <p:blipFill>
          <a:blip r:embed="rId4"/>
          <a:stretch>
            <a:fillRect/>
          </a:stretch>
        </p:blipFill>
        <p:spPr>
          <a:xfrm>
            <a:off x="3066263" y="6562115"/>
            <a:ext cx="573074" cy="268247"/>
          </a:xfrm>
          <a:prstGeom prst="rect">
            <a:avLst/>
          </a:prstGeom>
        </p:spPr>
      </p:pic>
      <p:pic>
        <p:nvPicPr>
          <p:cNvPr id="7" name="jacobs cover logo">
            <a:extLst>
              <a:ext uri="{FF2B5EF4-FFF2-40B4-BE49-F238E27FC236}">
                <a16:creationId xmlns:a16="http://schemas.microsoft.com/office/drawing/2014/main" id="{A2E5D2AB-3F6C-4472-AB42-D4B7938A5B9E}"/>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5531167" y="6522883"/>
            <a:ext cx="1129665" cy="173355"/>
          </a:xfrm>
          <a:prstGeom prst="rect">
            <a:avLst/>
          </a:prstGeom>
          <a:noFill/>
          <a:ln>
            <a:noFill/>
          </a:ln>
        </p:spPr>
      </p:pic>
      <p:pic>
        <p:nvPicPr>
          <p:cNvPr id="8" name="Picture 7">
            <a:extLst>
              <a:ext uri="{FF2B5EF4-FFF2-40B4-BE49-F238E27FC236}">
                <a16:creationId xmlns:a16="http://schemas.microsoft.com/office/drawing/2014/main" id="{2218E761-91B6-4073-8344-E95BC0771653}"/>
              </a:ext>
            </a:extLst>
          </p:cNvPr>
          <p:cNvPicPr>
            <a:picLocks noChangeAspect="1"/>
          </p:cNvPicPr>
          <p:nvPr/>
        </p:nvPicPr>
        <p:blipFill>
          <a:blip r:embed="rId6"/>
          <a:stretch>
            <a:fillRect/>
          </a:stretch>
        </p:blipFill>
        <p:spPr>
          <a:xfrm>
            <a:off x="8721390" y="6522883"/>
            <a:ext cx="1066892" cy="176799"/>
          </a:xfrm>
          <a:prstGeom prst="rect">
            <a:avLst/>
          </a:prstGeom>
        </p:spPr>
      </p:pic>
    </p:spTree>
    <p:extLst>
      <p:ext uri="{BB962C8B-B14F-4D97-AF65-F5344CB8AC3E}">
        <p14:creationId xmlns:p14="http://schemas.microsoft.com/office/powerpoint/2010/main" val="3772634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00EF-664A-4EDC-B019-BD0562B1F1C5}"/>
              </a:ext>
            </a:extLst>
          </p:cNvPr>
          <p:cNvSpPr>
            <a:spLocks noGrp="1"/>
          </p:cNvSpPr>
          <p:nvPr>
            <p:ph type="title"/>
          </p:nvPr>
        </p:nvSpPr>
        <p:spPr>
          <a:xfrm>
            <a:off x="838200" y="1270732"/>
            <a:ext cx="10515600" cy="1325563"/>
          </a:xfrm>
        </p:spPr>
        <p:txBody>
          <a:bodyPr/>
          <a:lstStyle/>
          <a:p>
            <a:pPr algn="ctr"/>
            <a:r>
              <a:rPr lang="en-GB" dirty="0">
                <a:solidFill>
                  <a:srgbClr val="006699"/>
                </a:solidFill>
              </a:rPr>
              <a:t>Whole Life Design Task Group</a:t>
            </a:r>
            <a:endParaRPr lang="en-GB" dirty="0"/>
          </a:p>
        </p:txBody>
      </p:sp>
      <p:pic>
        <p:nvPicPr>
          <p:cNvPr id="4" name="Picture 3">
            <a:extLst>
              <a:ext uri="{FF2B5EF4-FFF2-40B4-BE49-F238E27FC236}">
                <a16:creationId xmlns:a16="http://schemas.microsoft.com/office/drawing/2014/main" id="{CE60A2E3-6C0F-45C8-914F-13BC9410CA64}"/>
              </a:ext>
            </a:extLst>
          </p:cNvPr>
          <p:cNvPicPr>
            <a:picLocks noChangeAspect="1"/>
          </p:cNvPicPr>
          <p:nvPr/>
        </p:nvPicPr>
        <p:blipFill>
          <a:blip r:embed="rId2"/>
          <a:stretch>
            <a:fillRect/>
          </a:stretch>
        </p:blipFill>
        <p:spPr>
          <a:xfrm>
            <a:off x="3066263" y="6359896"/>
            <a:ext cx="573074" cy="268247"/>
          </a:xfrm>
          <a:prstGeom prst="rect">
            <a:avLst/>
          </a:prstGeom>
        </p:spPr>
      </p:pic>
      <p:pic>
        <p:nvPicPr>
          <p:cNvPr id="5" name="jacobs cover logo">
            <a:extLst>
              <a:ext uri="{FF2B5EF4-FFF2-40B4-BE49-F238E27FC236}">
                <a16:creationId xmlns:a16="http://schemas.microsoft.com/office/drawing/2014/main" id="{CD9CE3B1-89D9-40B5-806F-F401D18E2B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6" name="Picture 5">
            <a:extLst>
              <a:ext uri="{FF2B5EF4-FFF2-40B4-BE49-F238E27FC236}">
                <a16:creationId xmlns:a16="http://schemas.microsoft.com/office/drawing/2014/main" id="{158517AE-D5D2-4543-8029-B2E59CE47522}"/>
              </a:ext>
            </a:extLst>
          </p:cNvPr>
          <p:cNvPicPr>
            <a:picLocks noChangeAspect="1"/>
          </p:cNvPicPr>
          <p:nvPr/>
        </p:nvPicPr>
        <p:blipFill>
          <a:blip r:embed="rId4"/>
          <a:stretch>
            <a:fillRect/>
          </a:stretch>
        </p:blipFill>
        <p:spPr>
          <a:xfrm>
            <a:off x="8721390" y="6320664"/>
            <a:ext cx="1066892" cy="176799"/>
          </a:xfrm>
          <a:prstGeom prst="rect">
            <a:avLst/>
          </a:prstGeom>
        </p:spPr>
      </p:pic>
      <p:sp>
        <p:nvSpPr>
          <p:cNvPr id="11" name="Rectangle 10">
            <a:extLst>
              <a:ext uri="{FF2B5EF4-FFF2-40B4-BE49-F238E27FC236}">
                <a16:creationId xmlns:a16="http://schemas.microsoft.com/office/drawing/2014/main" id="{4B9831C4-C054-4101-8070-88C78E9554EB}"/>
              </a:ext>
            </a:extLst>
          </p:cNvPr>
          <p:cNvSpPr/>
          <p:nvPr/>
        </p:nvSpPr>
        <p:spPr>
          <a:xfrm>
            <a:off x="2721878" y="2846879"/>
            <a:ext cx="7877908" cy="1631216"/>
          </a:xfrm>
          <a:prstGeom prst="rect">
            <a:avLst/>
          </a:prstGeom>
        </p:spPr>
        <p:txBody>
          <a:bodyPr wrap="square">
            <a:spAutoFit/>
          </a:bodyPr>
          <a:lstStyle/>
          <a:p>
            <a:pPr marL="285750" indent="-285750">
              <a:buFont typeface="Arial" panose="020B0604020202020204" pitchFamily="34" charset="0"/>
              <a:buChar char="•"/>
            </a:pPr>
            <a:r>
              <a:rPr lang="en-GB" sz="2000" dirty="0">
                <a:solidFill>
                  <a:srgbClr val="006699"/>
                </a:solidFill>
              </a:rPr>
              <a:t>Feedback from Task Group meeting of 30/04/19 </a:t>
            </a:r>
          </a:p>
          <a:p>
            <a:pPr marL="285750" indent="-285750">
              <a:buFont typeface="Arial" panose="020B0604020202020204" pitchFamily="34" charset="0"/>
              <a:buChar char="•"/>
            </a:pPr>
            <a:r>
              <a:rPr lang="en-GB" sz="2000" dirty="0">
                <a:solidFill>
                  <a:srgbClr val="006699"/>
                </a:solidFill>
              </a:rPr>
              <a:t>O&amp;M Safety Shares</a:t>
            </a:r>
          </a:p>
          <a:p>
            <a:pPr marL="285750" indent="-285750">
              <a:buFont typeface="Arial" panose="020B0604020202020204" pitchFamily="34" charset="0"/>
              <a:buChar char="•"/>
            </a:pPr>
            <a:r>
              <a:rPr lang="en-GB" sz="2000" dirty="0">
                <a:solidFill>
                  <a:srgbClr val="006699"/>
                </a:solidFill>
              </a:rPr>
              <a:t>RTB 26 update</a:t>
            </a:r>
          </a:p>
          <a:p>
            <a:pPr marL="285750" indent="-285750">
              <a:buFont typeface="Arial" panose="020B0604020202020204" pitchFamily="34" charset="0"/>
              <a:buChar char="•"/>
            </a:pPr>
            <a:r>
              <a:rPr lang="en-GB" sz="2000" dirty="0">
                <a:solidFill>
                  <a:srgbClr val="006699"/>
                </a:solidFill>
              </a:rPr>
              <a:t>Design Change Process</a:t>
            </a:r>
          </a:p>
          <a:p>
            <a:pPr marL="285750" indent="-285750">
              <a:buFont typeface="Arial" panose="020B0604020202020204" pitchFamily="34" charset="0"/>
              <a:buChar char="•"/>
            </a:pPr>
            <a:r>
              <a:rPr lang="en-GB" sz="2000" dirty="0">
                <a:solidFill>
                  <a:srgbClr val="006699"/>
                </a:solidFill>
              </a:rPr>
              <a:t>Modular Construction - PD Safety Alert</a:t>
            </a:r>
          </a:p>
        </p:txBody>
      </p:sp>
      <p:pic>
        <p:nvPicPr>
          <p:cNvPr id="13" name="Picture 12">
            <a:extLst>
              <a:ext uri="{FF2B5EF4-FFF2-40B4-BE49-F238E27FC236}">
                <a16:creationId xmlns:a16="http://schemas.microsoft.com/office/drawing/2014/main" id="{C53484E4-BF1F-491E-AD9B-202A4BF80154}"/>
              </a:ext>
            </a:extLst>
          </p:cNvPr>
          <p:cNvPicPr>
            <a:picLocks noChangeAspect="1"/>
          </p:cNvPicPr>
          <p:nvPr/>
        </p:nvPicPr>
        <p:blipFill>
          <a:blip r:embed="rId5"/>
          <a:stretch>
            <a:fillRect/>
          </a:stretch>
        </p:blipFill>
        <p:spPr>
          <a:xfrm>
            <a:off x="9629366" y="104182"/>
            <a:ext cx="1975771" cy="1105782"/>
          </a:xfrm>
          <a:prstGeom prst="rect">
            <a:avLst/>
          </a:prstGeom>
        </p:spPr>
      </p:pic>
    </p:spTree>
    <p:extLst>
      <p:ext uri="{BB962C8B-B14F-4D97-AF65-F5344CB8AC3E}">
        <p14:creationId xmlns:p14="http://schemas.microsoft.com/office/powerpoint/2010/main" val="425191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0A2E3-6C0F-45C8-914F-13BC9410CA64}"/>
              </a:ext>
            </a:extLst>
          </p:cNvPr>
          <p:cNvPicPr>
            <a:picLocks noChangeAspect="1"/>
          </p:cNvPicPr>
          <p:nvPr/>
        </p:nvPicPr>
        <p:blipFill>
          <a:blip r:embed="rId2"/>
          <a:stretch>
            <a:fillRect/>
          </a:stretch>
        </p:blipFill>
        <p:spPr>
          <a:xfrm>
            <a:off x="3066263" y="6359896"/>
            <a:ext cx="573074" cy="268247"/>
          </a:xfrm>
          <a:prstGeom prst="rect">
            <a:avLst/>
          </a:prstGeom>
        </p:spPr>
      </p:pic>
      <p:pic>
        <p:nvPicPr>
          <p:cNvPr id="5" name="jacobs cover logo">
            <a:extLst>
              <a:ext uri="{FF2B5EF4-FFF2-40B4-BE49-F238E27FC236}">
                <a16:creationId xmlns:a16="http://schemas.microsoft.com/office/drawing/2014/main" id="{CD9CE3B1-89D9-40B5-806F-F401D18E2B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6" name="Picture 5">
            <a:extLst>
              <a:ext uri="{FF2B5EF4-FFF2-40B4-BE49-F238E27FC236}">
                <a16:creationId xmlns:a16="http://schemas.microsoft.com/office/drawing/2014/main" id="{158517AE-D5D2-4543-8029-B2E59CE47522}"/>
              </a:ext>
            </a:extLst>
          </p:cNvPr>
          <p:cNvPicPr>
            <a:picLocks noChangeAspect="1"/>
          </p:cNvPicPr>
          <p:nvPr/>
        </p:nvPicPr>
        <p:blipFill>
          <a:blip r:embed="rId4"/>
          <a:stretch>
            <a:fillRect/>
          </a:stretch>
        </p:blipFill>
        <p:spPr>
          <a:xfrm>
            <a:off x="8721390" y="6320664"/>
            <a:ext cx="1066892" cy="176799"/>
          </a:xfrm>
          <a:prstGeom prst="rect">
            <a:avLst/>
          </a:prstGeom>
        </p:spPr>
      </p:pic>
      <p:sp>
        <p:nvSpPr>
          <p:cNvPr id="11" name="Rectangle 10">
            <a:extLst>
              <a:ext uri="{FF2B5EF4-FFF2-40B4-BE49-F238E27FC236}">
                <a16:creationId xmlns:a16="http://schemas.microsoft.com/office/drawing/2014/main" id="{4B9831C4-C054-4101-8070-88C78E9554EB}"/>
              </a:ext>
            </a:extLst>
          </p:cNvPr>
          <p:cNvSpPr/>
          <p:nvPr/>
        </p:nvSpPr>
        <p:spPr>
          <a:xfrm>
            <a:off x="2303586" y="2676656"/>
            <a:ext cx="9548446" cy="3170099"/>
          </a:xfrm>
          <a:prstGeom prst="rect">
            <a:avLst/>
          </a:prstGeom>
        </p:spPr>
        <p:txBody>
          <a:bodyPr wrap="square">
            <a:spAutoFit/>
          </a:bodyPr>
          <a:lstStyle/>
          <a:p>
            <a:r>
              <a:rPr lang="en-GB" sz="2000" dirty="0">
                <a:solidFill>
                  <a:srgbClr val="006699"/>
                </a:solidFill>
              </a:rPr>
              <a:t>        Feedback from Task Group meeting of 30/04/19</a:t>
            </a:r>
          </a:p>
          <a:p>
            <a:pPr marL="285750" indent="-285750">
              <a:buFont typeface="Arial" panose="020B0604020202020204" pitchFamily="34" charset="0"/>
              <a:buChar char="•"/>
            </a:pPr>
            <a:endParaRPr lang="en-GB" sz="2000" dirty="0">
              <a:solidFill>
                <a:srgbClr val="006699"/>
              </a:solidFill>
            </a:endParaRPr>
          </a:p>
          <a:p>
            <a:pPr marL="742950" lvl="1" indent="-285750">
              <a:buSzPct val="75000"/>
              <a:buFont typeface="Arial" panose="020B0604020202020204" pitchFamily="34" charset="0"/>
              <a:buChar char="•"/>
            </a:pPr>
            <a:r>
              <a:rPr lang="en-GB" sz="2000" dirty="0">
                <a:solidFill>
                  <a:srgbClr val="006699"/>
                </a:solidFill>
              </a:rPr>
              <a:t>‘Task and Finish’</a:t>
            </a:r>
          </a:p>
          <a:p>
            <a:pPr marL="742950" lvl="1" indent="-285750">
              <a:buSzPct val="75000"/>
              <a:buFont typeface="Arial" panose="020B0604020202020204" pitchFamily="34" charset="0"/>
              <a:buChar char="•"/>
            </a:pPr>
            <a:r>
              <a:rPr lang="en-GB" sz="2000" dirty="0">
                <a:solidFill>
                  <a:srgbClr val="006699"/>
                </a:solidFill>
              </a:rPr>
              <a:t>High impact quick wins</a:t>
            </a:r>
          </a:p>
          <a:p>
            <a:pPr marL="742950" lvl="1" indent="-285750">
              <a:buSzPct val="75000"/>
              <a:buFont typeface="Arial" panose="020B0604020202020204" pitchFamily="34" charset="0"/>
              <a:buChar char="•"/>
            </a:pPr>
            <a:r>
              <a:rPr lang="en-GB" sz="2000" dirty="0">
                <a:solidFill>
                  <a:srgbClr val="006699"/>
                </a:solidFill>
              </a:rPr>
              <a:t>Concentrate on Operations, Maintenance and Dismantling</a:t>
            </a:r>
          </a:p>
          <a:p>
            <a:pPr marL="742950" lvl="1" indent="-285750">
              <a:buSzPct val="75000"/>
              <a:buFont typeface="Arial" panose="020B0604020202020204" pitchFamily="34" charset="0"/>
              <a:buChar char="•"/>
            </a:pPr>
            <a:r>
              <a:rPr lang="en-GB" sz="2000" dirty="0">
                <a:solidFill>
                  <a:srgbClr val="006699"/>
                </a:solidFill>
              </a:rPr>
              <a:t>Capture lessons from asset management teams and contractors</a:t>
            </a:r>
          </a:p>
          <a:p>
            <a:pPr marL="742950" lvl="1" indent="-285750">
              <a:buSzPct val="75000"/>
              <a:buFont typeface="Arial" panose="020B0604020202020204" pitchFamily="34" charset="0"/>
              <a:buChar char="•"/>
            </a:pPr>
            <a:r>
              <a:rPr lang="en-GB" sz="2000" dirty="0">
                <a:solidFill>
                  <a:srgbClr val="006699"/>
                </a:solidFill>
              </a:rPr>
              <a:t>Further work required on root cause analysis</a:t>
            </a:r>
          </a:p>
          <a:p>
            <a:pPr marL="742950" lvl="1" indent="-285750">
              <a:buSzPct val="75000"/>
              <a:buFont typeface="Arial" panose="020B0604020202020204" pitchFamily="34" charset="0"/>
              <a:buChar char="•"/>
            </a:pPr>
            <a:r>
              <a:rPr lang="en-GB" sz="2000" dirty="0">
                <a:solidFill>
                  <a:srgbClr val="006699"/>
                </a:solidFill>
              </a:rPr>
              <a:t>Identify the most effective methods for knowledge sharing</a:t>
            </a:r>
          </a:p>
          <a:p>
            <a:pPr marL="742950" lvl="1" indent="-285750">
              <a:buSzPct val="75000"/>
              <a:buFont typeface="Arial" panose="020B0604020202020204" pitchFamily="34" charset="0"/>
              <a:buChar char="•"/>
            </a:pPr>
            <a:endParaRPr lang="en-GB" sz="2000" dirty="0"/>
          </a:p>
          <a:p>
            <a:pPr marL="742950" lvl="1" indent="-285750">
              <a:buFont typeface="Arial" panose="020B0604020202020204" pitchFamily="34" charset="0"/>
              <a:buChar char="•"/>
            </a:pPr>
            <a:endParaRPr lang="en-GB" sz="2000" dirty="0"/>
          </a:p>
        </p:txBody>
      </p:sp>
      <p:pic>
        <p:nvPicPr>
          <p:cNvPr id="7" name="Picture 6">
            <a:extLst>
              <a:ext uri="{FF2B5EF4-FFF2-40B4-BE49-F238E27FC236}">
                <a16:creationId xmlns:a16="http://schemas.microsoft.com/office/drawing/2014/main" id="{BC356376-4F64-411C-B426-1030573F733F}"/>
              </a:ext>
            </a:extLst>
          </p:cNvPr>
          <p:cNvPicPr>
            <a:picLocks noChangeAspect="1"/>
          </p:cNvPicPr>
          <p:nvPr/>
        </p:nvPicPr>
        <p:blipFill>
          <a:blip r:embed="rId5"/>
          <a:stretch>
            <a:fillRect/>
          </a:stretch>
        </p:blipFill>
        <p:spPr>
          <a:xfrm>
            <a:off x="9629366" y="104182"/>
            <a:ext cx="1975771" cy="1105782"/>
          </a:xfrm>
          <a:prstGeom prst="rect">
            <a:avLst/>
          </a:prstGeom>
        </p:spPr>
      </p:pic>
      <p:sp>
        <p:nvSpPr>
          <p:cNvPr id="10" name="Title 1">
            <a:extLst>
              <a:ext uri="{FF2B5EF4-FFF2-40B4-BE49-F238E27FC236}">
                <a16:creationId xmlns:a16="http://schemas.microsoft.com/office/drawing/2014/main" id="{FE9838C9-ABDF-491D-B6B9-94720379BEFF}"/>
              </a:ext>
            </a:extLst>
          </p:cNvPr>
          <p:cNvSpPr>
            <a:spLocks noGrp="1"/>
          </p:cNvSpPr>
          <p:nvPr>
            <p:ph type="title"/>
          </p:nvPr>
        </p:nvSpPr>
        <p:spPr>
          <a:xfrm>
            <a:off x="838200" y="1270732"/>
            <a:ext cx="10515600" cy="1325563"/>
          </a:xfrm>
        </p:spPr>
        <p:txBody>
          <a:bodyPr/>
          <a:lstStyle/>
          <a:p>
            <a:pPr algn="ctr"/>
            <a:r>
              <a:rPr lang="en-GB" dirty="0">
                <a:solidFill>
                  <a:srgbClr val="006699"/>
                </a:solidFill>
              </a:rPr>
              <a:t>Whole Life Design Task Group</a:t>
            </a:r>
            <a:endParaRPr lang="en-GB" dirty="0"/>
          </a:p>
        </p:txBody>
      </p:sp>
    </p:spTree>
    <p:extLst>
      <p:ext uri="{BB962C8B-B14F-4D97-AF65-F5344CB8AC3E}">
        <p14:creationId xmlns:p14="http://schemas.microsoft.com/office/powerpoint/2010/main" val="1239856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0A2E3-6C0F-45C8-914F-13BC9410CA64}"/>
              </a:ext>
            </a:extLst>
          </p:cNvPr>
          <p:cNvPicPr>
            <a:picLocks noChangeAspect="1"/>
          </p:cNvPicPr>
          <p:nvPr/>
        </p:nvPicPr>
        <p:blipFill>
          <a:blip r:embed="rId2"/>
          <a:stretch>
            <a:fillRect/>
          </a:stretch>
        </p:blipFill>
        <p:spPr>
          <a:xfrm>
            <a:off x="3066263" y="6359896"/>
            <a:ext cx="573074" cy="268247"/>
          </a:xfrm>
          <a:prstGeom prst="rect">
            <a:avLst/>
          </a:prstGeom>
        </p:spPr>
      </p:pic>
      <p:pic>
        <p:nvPicPr>
          <p:cNvPr id="5" name="jacobs cover logo">
            <a:extLst>
              <a:ext uri="{FF2B5EF4-FFF2-40B4-BE49-F238E27FC236}">
                <a16:creationId xmlns:a16="http://schemas.microsoft.com/office/drawing/2014/main" id="{CD9CE3B1-89D9-40B5-806F-F401D18E2B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6" name="Picture 5">
            <a:extLst>
              <a:ext uri="{FF2B5EF4-FFF2-40B4-BE49-F238E27FC236}">
                <a16:creationId xmlns:a16="http://schemas.microsoft.com/office/drawing/2014/main" id="{158517AE-D5D2-4543-8029-B2E59CE47522}"/>
              </a:ext>
            </a:extLst>
          </p:cNvPr>
          <p:cNvPicPr>
            <a:picLocks noChangeAspect="1"/>
          </p:cNvPicPr>
          <p:nvPr/>
        </p:nvPicPr>
        <p:blipFill>
          <a:blip r:embed="rId4"/>
          <a:stretch>
            <a:fillRect/>
          </a:stretch>
        </p:blipFill>
        <p:spPr>
          <a:xfrm>
            <a:off x="8721390" y="6320664"/>
            <a:ext cx="1066892" cy="176799"/>
          </a:xfrm>
          <a:prstGeom prst="rect">
            <a:avLst/>
          </a:prstGeom>
        </p:spPr>
      </p:pic>
      <p:pic>
        <p:nvPicPr>
          <p:cNvPr id="7" name="Picture 6">
            <a:extLst>
              <a:ext uri="{FF2B5EF4-FFF2-40B4-BE49-F238E27FC236}">
                <a16:creationId xmlns:a16="http://schemas.microsoft.com/office/drawing/2014/main" id="{AA991503-D196-4265-BC17-B31C86D7B098}"/>
              </a:ext>
            </a:extLst>
          </p:cNvPr>
          <p:cNvPicPr>
            <a:picLocks noChangeAspect="1"/>
          </p:cNvPicPr>
          <p:nvPr/>
        </p:nvPicPr>
        <p:blipFill>
          <a:blip r:embed="rId5"/>
          <a:stretch>
            <a:fillRect/>
          </a:stretch>
        </p:blipFill>
        <p:spPr>
          <a:xfrm>
            <a:off x="1767258" y="686411"/>
            <a:ext cx="8594021" cy="5602872"/>
          </a:xfrm>
          <a:prstGeom prst="rect">
            <a:avLst/>
          </a:prstGeom>
        </p:spPr>
      </p:pic>
      <p:pic>
        <p:nvPicPr>
          <p:cNvPr id="8" name="Picture 7">
            <a:extLst>
              <a:ext uri="{FF2B5EF4-FFF2-40B4-BE49-F238E27FC236}">
                <a16:creationId xmlns:a16="http://schemas.microsoft.com/office/drawing/2014/main" id="{851E1570-3CCA-4720-8E39-048CA4CADC04}"/>
              </a:ext>
            </a:extLst>
          </p:cNvPr>
          <p:cNvPicPr>
            <a:picLocks noChangeAspect="1"/>
          </p:cNvPicPr>
          <p:nvPr/>
        </p:nvPicPr>
        <p:blipFill rotWithShape="1">
          <a:blip r:embed="rId6"/>
          <a:srcRect l="11348"/>
          <a:stretch/>
        </p:blipFill>
        <p:spPr>
          <a:xfrm>
            <a:off x="10836059" y="104182"/>
            <a:ext cx="1366954" cy="862972"/>
          </a:xfrm>
          <a:prstGeom prst="rect">
            <a:avLst/>
          </a:prstGeom>
        </p:spPr>
      </p:pic>
      <p:sp>
        <p:nvSpPr>
          <p:cNvPr id="9" name="Rectangle 8">
            <a:extLst>
              <a:ext uri="{FF2B5EF4-FFF2-40B4-BE49-F238E27FC236}">
                <a16:creationId xmlns:a16="http://schemas.microsoft.com/office/drawing/2014/main" id="{94898DE3-0012-478E-A838-D6599DDDE35B}"/>
              </a:ext>
            </a:extLst>
          </p:cNvPr>
          <p:cNvSpPr/>
          <p:nvPr/>
        </p:nvSpPr>
        <p:spPr>
          <a:xfrm>
            <a:off x="4509714" y="215688"/>
            <a:ext cx="2594813" cy="461665"/>
          </a:xfrm>
          <a:prstGeom prst="rect">
            <a:avLst/>
          </a:prstGeom>
        </p:spPr>
        <p:txBody>
          <a:bodyPr wrap="none">
            <a:spAutoFit/>
          </a:bodyPr>
          <a:lstStyle/>
          <a:p>
            <a:pPr lvl="0"/>
            <a:r>
              <a:rPr lang="en-GB" sz="2400" dirty="0">
                <a:solidFill>
                  <a:srgbClr val="006699"/>
                </a:solidFill>
              </a:rPr>
              <a:t>O&amp;M Safety Shares</a:t>
            </a:r>
          </a:p>
        </p:txBody>
      </p:sp>
    </p:spTree>
    <p:extLst>
      <p:ext uri="{BB962C8B-B14F-4D97-AF65-F5344CB8AC3E}">
        <p14:creationId xmlns:p14="http://schemas.microsoft.com/office/powerpoint/2010/main" val="235762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7A7740-E6DF-467A-8241-BE29493D38E9}"/>
              </a:ext>
            </a:extLst>
          </p:cNvPr>
          <p:cNvPicPr>
            <a:picLocks noChangeAspect="1"/>
          </p:cNvPicPr>
          <p:nvPr/>
        </p:nvPicPr>
        <p:blipFill>
          <a:blip r:embed="rId2"/>
          <a:stretch>
            <a:fillRect/>
          </a:stretch>
        </p:blipFill>
        <p:spPr>
          <a:xfrm>
            <a:off x="3066263" y="6359896"/>
            <a:ext cx="573074" cy="268247"/>
          </a:xfrm>
          <a:prstGeom prst="rect">
            <a:avLst/>
          </a:prstGeom>
        </p:spPr>
      </p:pic>
      <p:pic>
        <p:nvPicPr>
          <p:cNvPr id="9" name="jacobs cover logo">
            <a:extLst>
              <a:ext uri="{FF2B5EF4-FFF2-40B4-BE49-F238E27FC236}">
                <a16:creationId xmlns:a16="http://schemas.microsoft.com/office/drawing/2014/main" id="{887D662E-E941-458E-9420-812823F8F0BE}"/>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1167" y="6320664"/>
            <a:ext cx="1129665" cy="173355"/>
          </a:xfrm>
          <a:prstGeom prst="rect">
            <a:avLst/>
          </a:prstGeom>
          <a:noFill/>
          <a:ln>
            <a:noFill/>
          </a:ln>
        </p:spPr>
      </p:pic>
      <p:pic>
        <p:nvPicPr>
          <p:cNvPr id="10" name="Picture 9">
            <a:extLst>
              <a:ext uri="{FF2B5EF4-FFF2-40B4-BE49-F238E27FC236}">
                <a16:creationId xmlns:a16="http://schemas.microsoft.com/office/drawing/2014/main" id="{8B01D92F-3056-46D3-B01E-7B653A137BE3}"/>
              </a:ext>
            </a:extLst>
          </p:cNvPr>
          <p:cNvPicPr>
            <a:picLocks noChangeAspect="1"/>
          </p:cNvPicPr>
          <p:nvPr/>
        </p:nvPicPr>
        <p:blipFill>
          <a:blip r:embed="rId4"/>
          <a:stretch>
            <a:fillRect/>
          </a:stretch>
        </p:blipFill>
        <p:spPr>
          <a:xfrm>
            <a:off x="8721390" y="6320664"/>
            <a:ext cx="1066892" cy="176799"/>
          </a:xfrm>
          <a:prstGeom prst="rect">
            <a:avLst/>
          </a:prstGeom>
        </p:spPr>
      </p:pic>
      <p:pic>
        <p:nvPicPr>
          <p:cNvPr id="11" name="Picture 10">
            <a:extLst>
              <a:ext uri="{FF2B5EF4-FFF2-40B4-BE49-F238E27FC236}">
                <a16:creationId xmlns:a16="http://schemas.microsoft.com/office/drawing/2014/main" id="{EF135C82-BCA1-40AF-A501-AFFBBC0571F1}"/>
              </a:ext>
            </a:extLst>
          </p:cNvPr>
          <p:cNvPicPr>
            <a:picLocks noChangeAspect="1"/>
          </p:cNvPicPr>
          <p:nvPr/>
        </p:nvPicPr>
        <p:blipFill>
          <a:blip r:embed="rId5"/>
          <a:stretch>
            <a:fillRect/>
          </a:stretch>
        </p:blipFill>
        <p:spPr>
          <a:xfrm>
            <a:off x="9629366" y="104182"/>
            <a:ext cx="1975771" cy="1105782"/>
          </a:xfrm>
          <a:prstGeom prst="rect">
            <a:avLst/>
          </a:prstGeom>
        </p:spPr>
      </p:pic>
      <p:pic>
        <p:nvPicPr>
          <p:cNvPr id="12" name="Picture 11">
            <a:extLst>
              <a:ext uri="{FF2B5EF4-FFF2-40B4-BE49-F238E27FC236}">
                <a16:creationId xmlns:a16="http://schemas.microsoft.com/office/drawing/2014/main" id="{D3A8C4C0-D045-44CC-B654-22A5BCF71B83}"/>
              </a:ext>
            </a:extLst>
          </p:cNvPr>
          <p:cNvPicPr>
            <a:picLocks noChangeAspect="1"/>
          </p:cNvPicPr>
          <p:nvPr/>
        </p:nvPicPr>
        <p:blipFill>
          <a:blip r:embed="rId6"/>
          <a:stretch>
            <a:fillRect/>
          </a:stretch>
        </p:blipFill>
        <p:spPr>
          <a:xfrm>
            <a:off x="246470" y="371220"/>
            <a:ext cx="2091653" cy="2792464"/>
          </a:xfrm>
          <a:prstGeom prst="rect">
            <a:avLst/>
          </a:prstGeom>
        </p:spPr>
      </p:pic>
      <p:pic>
        <p:nvPicPr>
          <p:cNvPr id="13" name="Picture 12">
            <a:extLst>
              <a:ext uri="{FF2B5EF4-FFF2-40B4-BE49-F238E27FC236}">
                <a16:creationId xmlns:a16="http://schemas.microsoft.com/office/drawing/2014/main" id="{75EC112C-980E-4749-8974-8C107A4B9590}"/>
              </a:ext>
            </a:extLst>
          </p:cNvPr>
          <p:cNvPicPr>
            <a:picLocks noChangeAspect="1"/>
          </p:cNvPicPr>
          <p:nvPr/>
        </p:nvPicPr>
        <p:blipFill>
          <a:blip r:embed="rId7"/>
          <a:stretch>
            <a:fillRect/>
          </a:stretch>
        </p:blipFill>
        <p:spPr>
          <a:xfrm>
            <a:off x="8266545" y="3897513"/>
            <a:ext cx="3752606" cy="2344691"/>
          </a:xfrm>
          <a:prstGeom prst="rect">
            <a:avLst/>
          </a:prstGeom>
        </p:spPr>
      </p:pic>
      <p:sp>
        <p:nvSpPr>
          <p:cNvPr id="14" name="Rectangle 13">
            <a:extLst>
              <a:ext uri="{FF2B5EF4-FFF2-40B4-BE49-F238E27FC236}">
                <a16:creationId xmlns:a16="http://schemas.microsoft.com/office/drawing/2014/main" id="{2222134F-ADCA-4857-9A50-1B835C2A006A}"/>
              </a:ext>
            </a:extLst>
          </p:cNvPr>
          <p:cNvSpPr/>
          <p:nvPr/>
        </p:nvSpPr>
        <p:spPr>
          <a:xfrm>
            <a:off x="4509714" y="215688"/>
            <a:ext cx="2594813" cy="461665"/>
          </a:xfrm>
          <a:prstGeom prst="rect">
            <a:avLst/>
          </a:prstGeom>
        </p:spPr>
        <p:txBody>
          <a:bodyPr wrap="none">
            <a:spAutoFit/>
          </a:bodyPr>
          <a:lstStyle/>
          <a:p>
            <a:pPr lvl="0"/>
            <a:r>
              <a:rPr lang="en-GB" sz="2400" dirty="0">
                <a:solidFill>
                  <a:srgbClr val="006699"/>
                </a:solidFill>
              </a:rPr>
              <a:t>O&amp;M Safety Shares</a:t>
            </a:r>
          </a:p>
        </p:txBody>
      </p:sp>
      <p:pic>
        <p:nvPicPr>
          <p:cNvPr id="16" name="Picture 15">
            <a:extLst>
              <a:ext uri="{FF2B5EF4-FFF2-40B4-BE49-F238E27FC236}">
                <a16:creationId xmlns:a16="http://schemas.microsoft.com/office/drawing/2014/main" id="{A5FE067D-CC95-44C1-ADBD-D5D948B9DE4F}"/>
              </a:ext>
            </a:extLst>
          </p:cNvPr>
          <p:cNvPicPr>
            <a:picLocks noChangeAspect="1"/>
          </p:cNvPicPr>
          <p:nvPr/>
        </p:nvPicPr>
        <p:blipFill>
          <a:blip r:embed="rId8"/>
          <a:stretch>
            <a:fillRect/>
          </a:stretch>
        </p:blipFill>
        <p:spPr>
          <a:xfrm>
            <a:off x="2446767" y="691587"/>
            <a:ext cx="6274623" cy="3732239"/>
          </a:xfrm>
          <a:prstGeom prst="rect">
            <a:avLst/>
          </a:prstGeom>
        </p:spPr>
      </p:pic>
    </p:spTree>
    <p:extLst>
      <p:ext uri="{BB962C8B-B14F-4D97-AF65-F5344CB8AC3E}">
        <p14:creationId xmlns:p14="http://schemas.microsoft.com/office/powerpoint/2010/main" val="4645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A9FC9-B641-4B94-8313-153DC0A88F28}"/>
              </a:ext>
            </a:extLst>
          </p:cNvPr>
          <p:cNvPicPr>
            <a:picLocks noChangeAspect="1"/>
          </p:cNvPicPr>
          <p:nvPr/>
        </p:nvPicPr>
        <p:blipFill>
          <a:blip r:embed="rId2"/>
          <a:stretch>
            <a:fillRect/>
          </a:stretch>
        </p:blipFill>
        <p:spPr>
          <a:xfrm>
            <a:off x="470503" y="1912822"/>
            <a:ext cx="5257172" cy="3499687"/>
          </a:xfrm>
          <a:prstGeom prst="rect">
            <a:avLst/>
          </a:prstGeom>
        </p:spPr>
      </p:pic>
      <p:pic>
        <p:nvPicPr>
          <p:cNvPr id="4" name="Picture 3">
            <a:extLst>
              <a:ext uri="{FF2B5EF4-FFF2-40B4-BE49-F238E27FC236}">
                <a16:creationId xmlns:a16="http://schemas.microsoft.com/office/drawing/2014/main" id="{55F1046A-1A78-429E-8251-D64B46C13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512" y="1912823"/>
            <a:ext cx="6249439" cy="3499686"/>
          </a:xfrm>
          <a:prstGeom prst="rect">
            <a:avLst/>
          </a:prstGeom>
        </p:spPr>
      </p:pic>
      <p:sp>
        <p:nvSpPr>
          <p:cNvPr id="5" name="Rectangle 4">
            <a:extLst>
              <a:ext uri="{FF2B5EF4-FFF2-40B4-BE49-F238E27FC236}">
                <a16:creationId xmlns:a16="http://schemas.microsoft.com/office/drawing/2014/main" id="{7A9C3363-DA82-434C-8D0F-25E69B46BB61}"/>
              </a:ext>
            </a:extLst>
          </p:cNvPr>
          <p:cNvSpPr/>
          <p:nvPr/>
        </p:nvSpPr>
        <p:spPr>
          <a:xfrm>
            <a:off x="4509714" y="215688"/>
            <a:ext cx="2594813" cy="461665"/>
          </a:xfrm>
          <a:prstGeom prst="rect">
            <a:avLst/>
          </a:prstGeom>
        </p:spPr>
        <p:txBody>
          <a:bodyPr wrap="none">
            <a:spAutoFit/>
          </a:bodyPr>
          <a:lstStyle/>
          <a:p>
            <a:pPr lvl="0"/>
            <a:r>
              <a:rPr lang="en-GB" sz="2400" dirty="0">
                <a:solidFill>
                  <a:srgbClr val="006699"/>
                </a:solidFill>
              </a:rPr>
              <a:t>O&amp;M Safety Shares</a:t>
            </a:r>
          </a:p>
        </p:txBody>
      </p:sp>
    </p:spTree>
    <p:extLst>
      <p:ext uri="{BB962C8B-B14F-4D97-AF65-F5344CB8AC3E}">
        <p14:creationId xmlns:p14="http://schemas.microsoft.com/office/powerpoint/2010/main" val="157981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EA744DF-E4F3-45C5-806E-A3D97E597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96000" y="1633502"/>
            <a:ext cx="5720093" cy="4376880"/>
          </a:xfrm>
          <a:prstGeom prst="rect">
            <a:avLst/>
          </a:prstGeom>
          <a:ln>
            <a:solidFill>
              <a:schemeClr val="tx1"/>
            </a:solidFill>
            <a:miter lim="800000"/>
            <a:headEnd/>
            <a:tailEnd/>
          </a:ln>
        </p:spPr>
      </p:pic>
      <p:pic>
        <p:nvPicPr>
          <p:cNvPr id="3" name="Picture 8">
            <a:extLst>
              <a:ext uri="{FF2B5EF4-FFF2-40B4-BE49-F238E27FC236}">
                <a16:creationId xmlns:a16="http://schemas.microsoft.com/office/drawing/2014/main" id="{D6C86CFD-F956-49E1-BE75-BAAAC8833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3224" y="1633502"/>
            <a:ext cx="5670409" cy="4376880"/>
          </a:xfrm>
          <a:prstGeom prst="rect">
            <a:avLst/>
          </a:prstGeom>
          <a:ln>
            <a:solidFill>
              <a:schemeClr val="tx1"/>
            </a:solidFill>
            <a:miter lim="800000"/>
            <a:headEnd/>
            <a:tailEnd/>
          </a:ln>
        </p:spPr>
      </p:pic>
      <p:sp>
        <p:nvSpPr>
          <p:cNvPr id="4" name="Rectangle 3">
            <a:extLst>
              <a:ext uri="{FF2B5EF4-FFF2-40B4-BE49-F238E27FC236}">
                <a16:creationId xmlns:a16="http://schemas.microsoft.com/office/drawing/2014/main" id="{68696741-8288-4204-8995-EFADBF8305FE}"/>
              </a:ext>
            </a:extLst>
          </p:cNvPr>
          <p:cNvSpPr/>
          <p:nvPr/>
        </p:nvSpPr>
        <p:spPr>
          <a:xfrm>
            <a:off x="4509714" y="215688"/>
            <a:ext cx="2594813" cy="461665"/>
          </a:xfrm>
          <a:prstGeom prst="rect">
            <a:avLst/>
          </a:prstGeom>
        </p:spPr>
        <p:txBody>
          <a:bodyPr wrap="none">
            <a:spAutoFit/>
          </a:bodyPr>
          <a:lstStyle/>
          <a:p>
            <a:pPr lvl="0"/>
            <a:r>
              <a:rPr lang="en-GB" sz="2400" dirty="0">
                <a:solidFill>
                  <a:srgbClr val="006699"/>
                </a:solidFill>
              </a:rPr>
              <a:t>O&amp;M Safety Shares</a:t>
            </a:r>
          </a:p>
        </p:txBody>
      </p:sp>
    </p:spTree>
    <p:extLst>
      <p:ext uri="{BB962C8B-B14F-4D97-AF65-F5344CB8AC3E}">
        <p14:creationId xmlns:p14="http://schemas.microsoft.com/office/powerpoint/2010/main" val="223468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face&#10;&#10;Description generated with high confidence">
            <a:extLst>
              <a:ext uri="{FF2B5EF4-FFF2-40B4-BE49-F238E27FC236}">
                <a16:creationId xmlns:a16="http://schemas.microsoft.com/office/drawing/2014/main" id="{55CBF5E3-7741-4FDC-BC5A-C39435788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326" y="231237"/>
            <a:ext cx="1428750" cy="676275"/>
          </a:xfrm>
          <a:prstGeom prst="rect">
            <a:avLst/>
          </a:prstGeom>
        </p:spPr>
      </p:pic>
      <p:sp>
        <p:nvSpPr>
          <p:cNvPr id="6" name="Text Placeholder 5">
            <a:extLst>
              <a:ext uri="{FF2B5EF4-FFF2-40B4-BE49-F238E27FC236}">
                <a16:creationId xmlns:a16="http://schemas.microsoft.com/office/drawing/2014/main" id="{0898033A-3605-4B62-A7F4-33E8533D9EB6}"/>
              </a:ext>
            </a:extLst>
          </p:cNvPr>
          <p:cNvSpPr>
            <a:spLocks noGrp="1"/>
          </p:cNvSpPr>
          <p:nvPr>
            <p:ph type="body" sz="quarter" idx="1"/>
          </p:nvPr>
        </p:nvSpPr>
        <p:spPr>
          <a:xfrm>
            <a:off x="4601076" y="156986"/>
            <a:ext cx="5927844" cy="676275"/>
          </a:xfrm>
        </p:spPr>
        <p:txBody>
          <a:bodyPr/>
          <a:lstStyle/>
          <a:p>
            <a:r>
              <a:rPr lang="en-GB" dirty="0"/>
              <a:t>Maintenance and Operations</a:t>
            </a:r>
          </a:p>
        </p:txBody>
      </p:sp>
      <p:sp>
        <p:nvSpPr>
          <p:cNvPr id="9" name="Text Placeholder 5">
            <a:extLst>
              <a:ext uri="{FF2B5EF4-FFF2-40B4-BE49-F238E27FC236}">
                <a16:creationId xmlns:a16="http://schemas.microsoft.com/office/drawing/2014/main" id="{4AF0035B-6507-4737-8E33-F796A502BC80}"/>
              </a:ext>
            </a:extLst>
          </p:cNvPr>
          <p:cNvSpPr txBox="1">
            <a:spLocks/>
          </p:cNvSpPr>
          <p:nvPr/>
        </p:nvSpPr>
        <p:spPr>
          <a:xfrm>
            <a:off x="1716678" y="1558922"/>
            <a:ext cx="1455649" cy="676275"/>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latin typeface="Calibri"/>
                <a:cs typeface="Calibri"/>
              </a:rPr>
              <a:t>Impact &amp; likelihood</a:t>
            </a:r>
          </a:p>
        </p:txBody>
      </p:sp>
      <p:sp>
        <p:nvSpPr>
          <p:cNvPr id="10" name="Text Placeholder 5">
            <a:extLst>
              <a:ext uri="{FF2B5EF4-FFF2-40B4-BE49-F238E27FC236}">
                <a16:creationId xmlns:a16="http://schemas.microsoft.com/office/drawing/2014/main" id="{0ADA4862-5838-4B05-896C-7B5AD3DD5B68}"/>
              </a:ext>
            </a:extLst>
          </p:cNvPr>
          <p:cNvSpPr txBox="1">
            <a:spLocks/>
          </p:cNvSpPr>
          <p:nvPr/>
        </p:nvSpPr>
        <p:spPr>
          <a:xfrm>
            <a:off x="3187367" y="1558920"/>
            <a:ext cx="1455649" cy="676275"/>
          </a:xfrm>
          <a:prstGeom prst="rect">
            <a:avLst/>
          </a:prstGeom>
          <a:solidFill>
            <a:schemeClr val="bg1"/>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latin typeface="Calibri"/>
                <a:cs typeface="Calibri"/>
              </a:rPr>
              <a:t>Persons Affected</a:t>
            </a:r>
          </a:p>
        </p:txBody>
      </p:sp>
      <p:sp>
        <p:nvSpPr>
          <p:cNvPr id="15" name="Text Placeholder 5">
            <a:extLst>
              <a:ext uri="{FF2B5EF4-FFF2-40B4-BE49-F238E27FC236}">
                <a16:creationId xmlns:a16="http://schemas.microsoft.com/office/drawing/2014/main" id="{63524098-ED2A-437B-AB64-07211F337FB1}"/>
              </a:ext>
            </a:extLst>
          </p:cNvPr>
          <p:cNvSpPr txBox="1">
            <a:spLocks/>
          </p:cNvSpPr>
          <p:nvPr/>
        </p:nvSpPr>
        <p:spPr>
          <a:xfrm>
            <a:off x="1724198" y="2235195"/>
            <a:ext cx="1455649" cy="2300711"/>
          </a:xfrm>
          <a:prstGeom prst="rect">
            <a:avLst/>
          </a:prstGeom>
          <a:solidFill>
            <a:schemeClr val="bg1"/>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700" kern="0" dirty="0">
                <a:latin typeface="Calibri"/>
                <a:cs typeface="Calibri"/>
              </a:rPr>
              <a:t>Broken leg</a:t>
            </a:r>
          </a:p>
          <a:p>
            <a:r>
              <a:rPr lang="en-GB" sz="1700" kern="0" dirty="0">
                <a:latin typeface="Calibri"/>
                <a:cs typeface="Calibri"/>
              </a:rPr>
              <a:t>Torn calf muscle</a:t>
            </a:r>
          </a:p>
          <a:p>
            <a:r>
              <a:rPr lang="en-GB" sz="1700" kern="0" dirty="0">
                <a:latin typeface="Calibri"/>
                <a:cs typeface="Calibri"/>
              </a:rPr>
              <a:t>Back sprains</a:t>
            </a:r>
          </a:p>
          <a:p>
            <a:r>
              <a:rPr lang="en-GB" sz="1700" kern="0" dirty="0">
                <a:latin typeface="Calibri"/>
                <a:cs typeface="Calibri"/>
              </a:rPr>
              <a:t>Jarred shoulder</a:t>
            </a:r>
          </a:p>
          <a:p>
            <a:r>
              <a:rPr lang="en-GB" sz="1700" kern="0" dirty="0">
                <a:latin typeface="Calibri"/>
                <a:cs typeface="Calibri"/>
              </a:rPr>
              <a:t>Lacerations</a:t>
            </a:r>
          </a:p>
          <a:p>
            <a:r>
              <a:rPr lang="en-GB" sz="1700" kern="0" dirty="0">
                <a:latin typeface="Calibri"/>
                <a:cs typeface="Calibri"/>
              </a:rPr>
              <a:t>Cracked ribs</a:t>
            </a:r>
          </a:p>
          <a:p>
            <a:r>
              <a:rPr lang="en-GB" sz="1700" kern="0" dirty="0">
                <a:latin typeface="Calibri"/>
                <a:cs typeface="Calibri"/>
              </a:rPr>
              <a:t>Twisted knee</a:t>
            </a:r>
          </a:p>
          <a:p>
            <a:r>
              <a:rPr lang="en-GB" sz="1500" kern="0" dirty="0">
                <a:latin typeface="Calibri"/>
                <a:cs typeface="Calibri"/>
              </a:rPr>
              <a:t>[7% of all injuries occurring across 4 maintenance areas]</a:t>
            </a:r>
          </a:p>
          <a:p>
            <a:endParaRPr lang="en-GB" sz="2000" kern="0" dirty="0">
              <a:latin typeface="Calibri"/>
              <a:cs typeface="Calibri"/>
            </a:endParaRPr>
          </a:p>
        </p:txBody>
      </p:sp>
      <p:sp>
        <p:nvSpPr>
          <p:cNvPr id="16" name="Text Placeholder 5">
            <a:extLst>
              <a:ext uri="{FF2B5EF4-FFF2-40B4-BE49-F238E27FC236}">
                <a16:creationId xmlns:a16="http://schemas.microsoft.com/office/drawing/2014/main" id="{33FD7D38-D965-4C3D-A364-5F7E87D2CBD1}"/>
              </a:ext>
            </a:extLst>
          </p:cNvPr>
          <p:cNvSpPr txBox="1">
            <a:spLocks/>
          </p:cNvSpPr>
          <p:nvPr/>
        </p:nvSpPr>
        <p:spPr>
          <a:xfrm>
            <a:off x="3175836" y="2235195"/>
            <a:ext cx="1455649" cy="3335427"/>
          </a:xfrm>
          <a:prstGeom prst="rect">
            <a:avLst/>
          </a:prstGeom>
          <a:solidFill>
            <a:schemeClr val="bg1"/>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600" kern="0" dirty="0">
                <a:latin typeface="Calibri"/>
                <a:cs typeface="Calibri"/>
              </a:rPr>
              <a:t>Verge/ Landscape maintainers</a:t>
            </a:r>
          </a:p>
          <a:p>
            <a:r>
              <a:rPr lang="en-GB" sz="1600" kern="0" dirty="0">
                <a:latin typeface="Calibri"/>
                <a:cs typeface="Calibri"/>
              </a:rPr>
              <a:t>Inspectors/ Surveyors</a:t>
            </a:r>
          </a:p>
          <a:p>
            <a:r>
              <a:rPr lang="en-GB" sz="1600" kern="0" dirty="0">
                <a:latin typeface="Calibri"/>
                <a:cs typeface="Calibri"/>
              </a:rPr>
              <a:t>Public</a:t>
            </a:r>
          </a:p>
          <a:p>
            <a:endParaRPr lang="en-GB" sz="2000" kern="0" dirty="0">
              <a:latin typeface="Calibri"/>
              <a:cs typeface="Calibri"/>
            </a:endParaRPr>
          </a:p>
          <a:p>
            <a:endParaRPr lang="en-GB" sz="2000" kern="0" dirty="0">
              <a:latin typeface="Calibri"/>
              <a:cs typeface="Calibri"/>
            </a:endParaRPr>
          </a:p>
          <a:p>
            <a:endParaRPr lang="en-GB" sz="2000" kern="0" dirty="0">
              <a:latin typeface="Calibri"/>
              <a:cs typeface="Calibri"/>
            </a:endParaRPr>
          </a:p>
        </p:txBody>
      </p:sp>
      <p:sp>
        <p:nvSpPr>
          <p:cNvPr id="21" name="Text Placeholder 5">
            <a:extLst>
              <a:ext uri="{FF2B5EF4-FFF2-40B4-BE49-F238E27FC236}">
                <a16:creationId xmlns:a16="http://schemas.microsoft.com/office/drawing/2014/main" id="{DD41BEC5-E60D-4119-9121-CC95620F8166}"/>
              </a:ext>
            </a:extLst>
          </p:cNvPr>
          <p:cNvSpPr txBox="1">
            <a:spLocks/>
          </p:cNvSpPr>
          <p:nvPr/>
        </p:nvSpPr>
        <p:spPr>
          <a:xfrm>
            <a:off x="1724196" y="4535905"/>
            <a:ext cx="1448130" cy="1034714"/>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500" kern="0" dirty="0">
                <a:latin typeface="Calibri"/>
                <a:cs typeface="Calibri"/>
              </a:rPr>
              <a:t>[7% of all injuries occurring across 4 maintenance areas]</a:t>
            </a:r>
          </a:p>
        </p:txBody>
      </p:sp>
      <p:sp>
        <p:nvSpPr>
          <p:cNvPr id="23" name="Text Placeholder 5">
            <a:extLst>
              <a:ext uri="{FF2B5EF4-FFF2-40B4-BE49-F238E27FC236}">
                <a16:creationId xmlns:a16="http://schemas.microsoft.com/office/drawing/2014/main" id="{93E93509-B8D4-4814-954D-FA60DCC37BEE}"/>
              </a:ext>
            </a:extLst>
          </p:cNvPr>
          <p:cNvSpPr txBox="1">
            <a:spLocks/>
          </p:cNvSpPr>
          <p:nvPr/>
        </p:nvSpPr>
        <p:spPr>
          <a:xfrm>
            <a:off x="4724400" y="830513"/>
            <a:ext cx="5804519" cy="676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kern="0" dirty="0">
                <a:latin typeface="Calibri"/>
                <a:cs typeface="Calibri"/>
              </a:rPr>
              <a:t>3000 - Landscaping</a:t>
            </a:r>
          </a:p>
        </p:txBody>
      </p:sp>
      <p:pic>
        <p:nvPicPr>
          <p:cNvPr id="28" name="Picture 27">
            <a:extLst>
              <a:ext uri="{FF2B5EF4-FFF2-40B4-BE49-F238E27FC236}">
                <a16:creationId xmlns:a16="http://schemas.microsoft.com/office/drawing/2014/main" id="{4E11DE04-7254-443B-92B0-A1041BC28615}"/>
              </a:ext>
            </a:extLst>
          </p:cNvPr>
          <p:cNvPicPr>
            <a:picLocks noChangeAspect="1"/>
          </p:cNvPicPr>
          <p:nvPr/>
        </p:nvPicPr>
        <p:blipFill>
          <a:blip r:embed="rId4"/>
          <a:stretch>
            <a:fillRect/>
          </a:stretch>
        </p:blipFill>
        <p:spPr>
          <a:xfrm>
            <a:off x="4686973" y="3801602"/>
            <a:ext cx="2806005" cy="1966876"/>
          </a:xfrm>
          <a:prstGeom prst="rect">
            <a:avLst/>
          </a:prstGeom>
        </p:spPr>
      </p:pic>
      <p:pic>
        <p:nvPicPr>
          <p:cNvPr id="29" name="Picture 28">
            <a:extLst>
              <a:ext uri="{FF2B5EF4-FFF2-40B4-BE49-F238E27FC236}">
                <a16:creationId xmlns:a16="http://schemas.microsoft.com/office/drawing/2014/main" id="{8CB9D66D-D1C8-4E2F-B400-4CAA92B269A7}"/>
              </a:ext>
            </a:extLst>
          </p:cNvPr>
          <p:cNvPicPr>
            <a:picLocks noChangeAspect="1"/>
          </p:cNvPicPr>
          <p:nvPr/>
        </p:nvPicPr>
        <p:blipFill rotWithShape="1">
          <a:blip r:embed="rId5"/>
          <a:srcRect l="31502" r="27280" b="12127"/>
          <a:stretch/>
        </p:blipFill>
        <p:spPr>
          <a:xfrm>
            <a:off x="4686972" y="1506788"/>
            <a:ext cx="1436678" cy="2242683"/>
          </a:xfrm>
          <a:prstGeom prst="rect">
            <a:avLst/>
          </a:prstGeom>
        </p:spPr>
      </p:pic>
      <p:pic>
        <p:nvPicPr>
          <p:cNvPr id="30" name="Picture 29">
            <a:extLst>
              <a:ext uri="{FF2B5EF4-FFF2-40B4-BE49-F238E27FC236}">
                <a16:creationId xmlns:a16="http://schemas.microsoft.com/office/drawing/2014/main" id="{C6C32EBF-D2E0-4BD1-8550-C8BD7BF4C1D4}"/>
              </a:ext>
            </a:extLst>
          </p:cNvPr>
          <p:cNvPicPr>
            <a:picLocks noChangeAspect="1"/>
          </p:cNvPicPr>
          <p:nvPr/>
        </p:nvPicPr>
        <p:blipFill>
          <a:blip r:embed="rId6"/>
          <a:stretch>
            <a:fillRect/>
          </a:stretch>
        </p:blipFill>
        <p:spPr>
          <a:xfrm>
            <a:off x="7638296" y="1558920"/>
            <a:ext cx="2536156" cy="409077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150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nodeType="withEffect">
                                  <p:stCondLst>
                                    <p:cond delay="2000"/>
                                  </p:stCondLst>
                                  <p:childTnLst>
                                    <p:set>
                                      <p:cBhvr>
                                        <p:cTn id="21" dur="1" fill="hold">
                                          <p:stCondLst>
                                            <p:cond delay="0"/>
                                          </p:stCondLst>
                                        </p:cTn>
                                        <p:tgtEl>
                                          <p:spTgt spid="30"/>
                                        </p:tgtEl>
                                        <p:attrNameLst>
                                          <p:attrName>style.visibility</p:attrName>
                                        </p:attrNameLst>
                                      </p:cBhvr>
                                      <p:to>
                                        <p:strVal val="visible"/>
                                      </p:to>
                                    </p:set>
                                  </p:childTnLst>
                                </p:cTn>
                              </p:par>
                              <p:par>
                                <p:cTn id="22" presetID="10" presetClass="entr" presetSubtype="0"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face&#10;&#10;Description generated with high confidence">
            <a:extLst>
              <a:ext uri="{FF2B5EF4-FFF2-40B4-BE49-F238E27FC236}">
                <a16:creationId xmlns:a16="http://schemas.microsoft.com/office/drawing/2014/main" id="{55CBF5E3-7741-4FDC-BC5A-C39435788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326" y="231237"/>
            <a:ext cx="1428750" cy="676275"/>
          </a:xfrm>
          <a:prstGeom prst="rect">
            <a:avLst/>
          </a:prstGeom>
        </p:spPr>
      </p:pic>
      <p:sp>
        <p:nvSpPr>
          <p:cNvPr id="6" name="Text Placeholder 5">
            <a:extLst>
              <a:ext uri="{FF2B5EF4-FFF2-40B4-BE49-F238E27FC236}">
                <a16:creationId xmlns:a16="http://schemas.microsoft.com/office/drawing/2014/main" id="{0898033A-3605-4B62-A7F4-33E8533D9EB6}"/>
              </a:ext>
            </a:extLst>
          </p:cNvPr>
          <p:cNvSpPr>
            <a:spLocks noGrp="1"/>
          </p:cNvSpPr>
          <p:nvPr>
            <p:ph type="body" sz="quarter" idx="1"/>
          </p:nvPr>
        </p:nvSpPr>
        <p:spPr>
          <a:xfrm>
            <a:off x="4601076" y="156986"/>
            <a:ext cx="5927844" cy="676275"/>
          </a:xfrm>
        </p:spPr>
        <p:txBody>
          <a:bodyPr/>
          <a:lstStyle/>
          <a:p>
            <a:r>
              <a:rPr lang="en-GB" dirty="0"/>
              <a:t>Maintenance and Operations</a:t>
            </a:r>
          </a:p>
        </p:txBody>
      </p:sp>
      <p:sp>
        <p:nvSpPr>
          <p:cNvPr id="9" name="Text Placeholder 5">
            <a:extLst>
              <a:ext uri="{FF2B5EF4-FFF2-40B4-BE49-F238E27FC236}">
                <a16:creationId xmlns:a16="http://schemas.microsoft.com/office/drawing/2014/main" id="{4AF0035B-6507-4737-8E33-F796A502BC80}"/>
              </a:ext>
            </a:extLst>
          </p:cNvPr>
          <p:cNvSpPr txBox="1">
            <a:spLocks/>
          </p:cNvSpPr>
          <p:nvPr/>
        </p:nvSpPr>
        <p:spPr>
          <a:xfrm>
            <a:off x="1716678" y="1558922"/>
            <a:ext cx="1455649" cy="676275"/>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latin typeface="Calibri"/>
                <a:cs typeface="Calibri"/>
              </a:rPr>
              <a:t>Impact &amp; likelihood</a:t>
            </a:r>
          </a:p>
        </p:txBody>
      </p:sp>
      <p:sp>
        <p:nvSpPr>
          <p:cNvPr id="10" name="Text Placeholder 5">
            <a:extLst>
              <a:ext uri="{FF2B5EF4-FFF2-40B4-BE49-F238E27FC236}">
                <a16:creationId xmlns:a16="http://schemas.microsoft.com/office/drawing/2014/main" id="{0ADA4862-5838-4B05-896C-7B5AD3DD5B68}"/>
              </a:ext>
            </a:extLst>
          </p:cNvPr>
          <p:cNvSpPr txBox="1">
            <a:spLocks/>
          </p:cNvSpPr>
          <p:nvPr/>
        </p:nvSpPr>
        <p:spPr>
          <a:xfrm>
            <a:off x="3187367" y="1558920"/>
            <a:ext cx="1455649" cy="676275"/>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latin typeface="Calibri"/>
                <a:cs typeface="Calibri"/>
              </a:rPr>
              <a:t>Persons Affected</a:t>
            </a:r>
          </a:p>
        </p:txBody>
      </p:sp>
      <p:sp>
        <p:nvSpPr>
          <p:cNvPr id="11" name="Text Placeholder 5">
            <a:extLst>
              <a:ext uri="{FF2B5EF4-FFF2-40B4-BE49-F238E27FC236}">
                <a16:creationId xmlns:a16="http://schemas.microsoft.com/office/drawing/2014/main" id="{5EB56387-8FC6-470F-9A50-C632881347E1}"/>
              </a:ext>
            </a:extLst>
          </p:cNvPr>
          <p:cNvSpPr txBox="1">
            <a:spLocks/>
          </p:cNvSpPr>
          <p:nvPr/>
        </p:nvSpPr>
        <p:spPr>
          <a:xfrm>
            <a:off x="4643016" y="1558920"/>
            <a:ext cx="1452985" cy="676275"/>
          </a:xfrm>
          <a:prstGeom prst="rect">
            <a:avLst/>
          </a:prstGeom>
          <a:solidFill>
            <a:srgbClr val="FF0000"/>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solidFill>
                  <a:srgbClr val="FFFFFF"/>
                </a:solidFill>
                <a:latin typeface="Calibri"/>
                <a:cs typeface="Calibri"/>
              </a:rPr>
              <a:t>Hazard</a:t>
            </a:r>
          </a:p>
        </p:txBody>
      </p:sp>
      <p:sp>
        <p:nvSpPr>
          <p:cNvPr id="13" name="Text Placeholder 5">
            <a:extLst>
              <a:ext uri="{FF2B5EF4-FFF2-40B4-BE49-F238E27FC236}">
                <a16:creationId xmlns:a16="http://schemas.microsoft.com/office/drawing/2014/main" id="{DF0E3B69-1855-4AEF-B4C3-6234AB2F1838}"/>
              </a:ext>
            </a:extLst>
          </p:cNvPr>
          <p:cNvSpPr txBox="1">
            <a:spLocks/>
          </p:cNvSpPr>
          <p:nvPr/>
        </p:nvSpPr>
        <p:spPr>
          <a:xfrm>
            <a:off x="6108864" y="1840833"/>
            <a:ext cx="1438790" cy="394362"/>
          </a:xfrm>
          <a:prstGeom prst="rect">
            <a:avLst/>
          </a:prstGeom>
          <a:solidFill>
            <a:srgbClr val="FFC000"/>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solidFill>
                  <a:srgbClr val="FFFFFF"/>
                </a:solidFill>
                <a:latin typeface="Calibri"/>
                <a:cs typeface="Calibri"/>
              </a:rPr>
              <a:t>Why</a:t>
            </a:r>
          </a:p>
        </p:txBody>
      </p:sp>
      <p:sp>
        <p:nvSpPr>
          <p:cNvPr id="15" name="Text Placeholder 5">
            <a:extLst>
              <a:ext uri="{FF2B5EF4-FFF2-40B4-BE49-F238E27FC236}">
                <a16:creationId xmlns:a16="http://schemas.microsoft.com/office/drawing/2014/main" id="{63524098-ED2A-437B-AB64-07211F337FB1}"/>
              </a:ext>
            </a:extLst>
          </p:cNvPr>
          <p:cNvSpPr txBox="1">
            <a:spLocks/>
          </p:cNvSpPr>
          <p:nvPr/>
        </p:nvSpPr>
        <p:spPr>
          <a:xfrm>
            <a:off x="1724198" y="2235195"/>
            <a:ext cx="1455649" cy="2300711"/>
          </a:xfrm>
          <a:prstGeom prst="rect">
            <a:avLst/>
          </a:prstGeom>
          <a:solidFill>
            <a:schemeClr val="bg1"/>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700" kern="0" dirty="0">
                <a:latin typeface="Calibri"/>
                <a:cs typeface="Calibri"/>
              </a:rPr>
              <a:t>Broken leg</a:t>
            </a:r>
          </a:p>
          <a:p>
            <a:r>
              <a:rPr lang="en-GB" sz="1700" kern="0" dirty="0">
                <a:latin typeface="Calibri"/>
                <a:cs typeface="Calibri"/>
              </a:rPr>
              <a:t>Torn calf muscle</a:t>
            </a:r>
          </a:p>
          <a:p>
            <a:r>
              <a:rPr lang="en-GB" sz="1700" kern="0" dirty="0">
                <a:latin typeface="Calibri"/>
                <a:cs typeface="Calibri"/>
              </a:rPr>
              <a:t>Back sprains</a:t>
            </a:r>
          </a:p>
          <a:p>
            <a:r>
              <a:rPr lang="en-GB" sz="1700" kern="0" dirty="0">
                <a:latin typeface="Calibri"/>
                <a:cs typeface="Calibri"/>
              </a:rPr>
              <a:t>Jarred shoulder</a:t>
            </a:r>
          </a:p>
          <a:p>
            <a:r>
              <a:rPr lang="en-GB" sz="1700" kern="0" dirty="0">
                <a:latin typeface="Calibri"/>
                <a:cs typeface="Calibri"/>
              </a:rPr>
              <a:t>Lacerations</a:t>
            </a:r>
          </a:p>
          <a:p>
            <a:r>
              <a:rPr lang="en-GB" sz="1700" kern="0" dirty="0">
                <a:latin typeface="Calibri"/>
                <a:cs typeface="Calibri"/>
              </a:rPr>
              <a:t>Cracked ribs</a:t>
            </a:r>
          </a:p>
          <a:p>
            <a:r>
              <a:rPr lang="en-GB" sz="1700" kern="0" dirty="0">
                <a:latin typeface="Calibri"/>
                <a:cs typeface="Calibri"/>
              </a:rPr>
              <a:t>Twisted knee</a:t>
            </a:r>
          </a:p>
          <a:p>
            <a:r>
              <a:rPr lang="en-GB" sz="1500" kern="0" dirty="0">
                <a:latin typeface="Calibri"/>
                <a:cs typeface="Calibri"/>
              </a:rPr>
              <a:t>[7% of all injuries occurring across 4 maintenance areas]</a:t>
            </a:r>
          </a:p>
          <a:p>
            <a:endParaRPr lang="en-GB" sz="2000" kern="0" dirty="0">
              <a:latin typeface="Calibri"/>
              <a:cs typeface="Calibri"/>
            </a:endParaRPr>
          </a:p>
        </p:txBody>
      </p:sp>
      <p:sp>
        <p:nvSpPr>
          <p:cNvPr id="16" name="Text Placeholder 5">
            <a:extLst>
              <a:ext uri="{FF2B5EF4-FFF2-40B4-BE49-F238E27FC236}">
                <a16:creationId xmlns:a16="http://schemas.microsoft.com/office/drawing/2014/main" id="{33FD7D38-D965-4C3D-A364-5F7E87D2CBD1}"/>
              </a:ext>
            </a:extLst>
          </p:cNvPr>
          <p:cNvSpPr txBox="1">
            <a:spLocks/>
          </p:cNvSpPr>
          <p:nvPr/>
        </p:nvSpPr>
        <p:spPr>
          <a:xfrm>
            <a:off x="3175836" y="2235195"/>
            <a:ext cx="1455649" cy="3335427"/>
          </a:xfrm>
          <a:prstGeom prst="rect">
            <a:avLst/>
          </a:prstGeom>
          <a:solidFill>
            <a:schemeClr val="bg1"/>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600" kern="0" dirty="0">
                <a:latin typeface="Calibri"/>
                <a:cs typeface="Calibri"/>
              </a:rPr>
              <a:t>Verge/ Landscape maintainers</a:t>
            </a:r>
          </a:p>
          <a:p>
            <a:r>
              <a:rPr lang="en-GB" sz="1600" kern="0" dirty="0">
                <a:latin typeface="Calibri"/>
                <a:cs typeface="Calibri"/>
              </a:rPr>
              <a:t>Inspectors/ Surveyors</a:t>
            </a:r>
          </a:p>
          <a:p>
            <a:r>
              <a:rPr lang="en-GB" sz="1600" kern="0" dirty="0">
                <a:latin typeface="Calibri"/>
                <a:cs typeface="Calibri"/>
              </a:rPr>
              <a:t>Public – drivers &amp; verge walkers</a:t>
            </a:r>
          </a:p>
          <a:p>
            <a:endParaRPr lang="en-GB" sz="2000" kern="0" dirty="0">
              <a:latin typeface="Calibri"/>
              <a:cs typeface="Calibri"/>
            </a:endParaRPr>
          </a:p>
          <a:p>
            <a:endParaRPr lang="en-GB" sz="2000" kern="0" dirty="0">
              <a:latin typeface="Calibri"/>
              <a:cs typeface="Calibri"/>
            </a:endParaRPr>
          </a:p>
          <a:p>
            <a:endParaRPr lang="en-GB" sz="2000" kern="0" dirty="0">
              <a:latin typeface="Calibri"/>
              <a:cs typeface="Calibri"/>
            </a:endParaRPr>
          </a:p>
        </p:txBody>
      </p:sp>
      <p:sp>
        <p:nvSpPr>
          <p:cNvPr id="17" name="Text Placeholder 5">
            <a:extLst>
              <a:ext uri="{FF2B5EF4-FFF2-40B4-BE49-F238E27FC236}">
                <a16:creationId xmlns:a16="http://schemas.microsoft.com/office/drawing/2014/main" id="{9954DC9D-3EAF-4168-B8DF-F00D716126B8}"/>
              </a:ext>
            </a:extLst>
          </p:cNvPr>
          <p:cNvSpPr txBox="1">
            <a:spLocks/>
          </p:cNvSpPr>
          <p:nvPr/>
        </p:nvSpPr>
        <p:spPr>
          <a:xfrm>
            <a:off x="4639020" y="2235195"/>
            <a:ext cx="1455649" cy="3335427"/>
          </a:xfrm>
          <a:prstGeom prst="rect">
            <a:avLst/>
          </a:prstGeom>
          <a:solidFill>
            <a:srgbClr val="FF0000"/>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85000" lnSpcReduction="1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900" kern="0" dirty="0">
                <a:solidFill>
                  <a:srgbClr val="FFFFFF"/>
                </a:solidFill>
                <a:latin typeface="Calibri"/>
                <a:cs typeface="Calibri"/>
              </a:rPr>
              <a:t>Protruding dead post</a:t>
            </a:r>
          </a:p>
          <a:p>
            <a:r>
              <a:rPr lang="en-GB" sz="1900" kern="0" dirty="0">
                <a:solidFill>
                  <a:srgbClr val="FFFFFF"/>
                </a:solidFill>
                <a:latin typeface="Calibri"/>
                <a:cs typeface="Calibri"/>
              </a:rPr>
              <a:t>Rabbit hole</a:t>
            </a:r>
          </a:p>
          <a:p>
            <a:r>
              <a:rPr lang="en-GB" sz="1900" kern="0" dirty="0">
                <a:solidFill>
                  <a:srgbClr val="FFFFFF"/>
                </a:solidFill>
                <a:latin typeface="Calibri"/>
                <a:cs typeface="Calibri"/>
              </a:rPr>
              <a:t>Post hole</a:t>
            </a:r>
          </a:p>
          <a:p>
            <a:r>
              <a:rPr lang="en-GB" sz="1900" kern="0" dirty="0">
                <a:solidFill>
                  <a:srgbClr val="FFFFFF"/>
                </a:solidFill>
                <a:latin typeface="Calibri"/>
                <a:cs typeface="Calibri"/>
              </a:rPr>
              <a:t>Manhole no lid</a:t>
            </a:r>
          </a:p>
          <a:p>
            <a:r>
              <a:rPr lang="en-GB" sz="1900" kern="0" dirty="0">
                <a:solidFill>
                  <a:srgbClr val="FFFFFF"/>
                </a:solidFill>
                <a:latin typeface="Calibri"/>
                <a:cs typeface="Calibri"/>
              </a:rPr>
              <a:t>Cables</a:t>
            </a:r>
          </a:p>
          <a:p>
            <a:r>
              <a:rPr lang="en-GB" sz="1900" kern="0" dirty="0">
                <a:solidFill>
                  <a:srgbClr val="FFFFFF"/>
                </a:solidFill>
                <a:latin typeface="Calibri"/>
                <a:cs typeface="Calibri"/>
              </a:rPr>
              <a:t>TM signs</a:t>
            </a:r>
          </a:p>
          <a:p>
            <a:r>
              <a:rPr lang="en-GB" sz="1900" kern="0" dirty="0">
                <a:solidFill>
                  <a:srgbClr val="FFFFFF"/>
                </a:solidFill>
                <a:latin typeface="Calibri"/>
                <a:cs typeface="Calibri"/>
              </a:rPr>
              <a:t>Exp time</a:t>
            </a:r>
          </a:p>
          <a:p>
            <a:r>
              <a:rPr lang="en-GB" sz="1900" kern="0" dirty="0">
                <a:solidFill>
                  <a:srgbClr val="FFFFFF"/>
                </a:solidFill>
                <a:latin typeface="Calibri"/>
                <a:cs typeface="Calibri"/>
              </a:rPr>
              <a:t>Wet grass</a:t>
            </a:r>
          </a:p>
          <a:p>
            <a:r>
              <a:rPr lang="en-GB" sz="1900" kern="0" dirty="0">
                <a:solidFill>
                  <a:srgbClr val="FFFFFF"/>
                </a:solidFill>
                <a:latin typeface="Calibri"/>
                <a:cs typeface="Calibri"/>
              </a:rPr>
              <a:t>Animals crossing road</a:t>
            </a:r>
          </a:p>
          <a:p>
            <a:endParaRPr lang="en-GB" sz="2000" kern="0" dirty="0">
              <a:solidFill>
                <a:srgbClr val="FFFFFF"/>
              </a:solidFill>
              <a:latin typeface="Calibri"/>
              <a:cs typeface="Calibri"/>
            </a:endParaRPr>
          </a:p>
          <a:p>
            <a:endParaRPr lang="en-GB" sz="2000" kern="0" dirty="0">
              <a:solidFill>
                <a:srgbClr val="FFFFFF"/>
              </a:solidFill>
              <a:latin typeface="Calibri"/>
              <a:cs typeface="Calibri"/>
            </a:endParaRPr>
          </a:p>
          <a:p>
            <a:endParaRPr lang="en-GB" sz="2000" kern="0" dirty="0">
              <a:solidFill>
                <a:srgbClr val="FFFFFF"/>
              </a:solidFill>
              <a:latin typeface="Calibri"/>
              <a:cs typeface="Calibri"/>
            </a:endParaRPr>
          </a:p>
        </p:txBody>
      </p:sp>
      <p:sp>
        <p:nvSpPr>
          <p:cNvPr id="19" name="Text Placeholder 5">
            <a:extLst>
              <a:ext uri="{FF2B5EF4-FFF2-40B4-BE49-F238E27FC236}">
                <a16:creationId xmlns:a16="http://schemas.microsoft.com/office/drawing/2014/main" id="{81C8067F-0732-4228-A16E-2D685A1CBF61}"/>
              </a:ext>
            </a:extLst>
          </p:cNvPr>
          <p:cNvSpPr txBox="1">
            <a:spLocks/>
          </p:cNvSpPr>
          <p:nvPr/>
        </p:nvSpPr>
        <p:spPr>
          <a:xfrm>
            <a:off x="6106200" y="2235195"/>
            <a:ext cx="1445450" cy="3335427"/>
          </a:xfrm>
          <a:prstGeom prst="rect">
            <a:avLst/>
          </a:prstGeom>
          <a:solidFill>
            <a:srgbClr val="FFC000"/>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700" kern="0" dirty="0">
                <a:solidFill>
                  <a:srgbClr val="FFFFFF"/>
                </a:solidFill>
                <a:latin typeface="Calibri"/>
                <a:cs typeface="Calibri"/>
              </a:rPr>
              <a:t>Long grass</a:t>
            </a:r>
          </a:p>
          <a:p>
            <a:r>
              <a:rPr lang="en-GB" sz="1700" kern="0" dirty="0">
                <a:solidFill>
                  <a:srgbClr val="FFFFFF"/>
                </a:solidFill>
                <a:latin typeface="Calibri"/>
                <a:cs typeface="Calibri"/>
              </a:rPr>
              <a:t>Seed type</a:t>
            </a:r>
          </a:p>
          <a:p>
            <a:r>
              <a:rPr lang="en-GB" sz="1700" kern="0" dirty="0">
                <a:solidFill>
                  <a:srgbClr val="FFFFFF"/>
                </a:solidFill>
                <a:latin typeface="Calibri"/>
                <a:cs typeface="Calibri"/>
              </a:rPr>
              <a:t>Fertile topsoil</a:t>
            </a:r>
          </a:p>
          <a:p>
            <a:r>
              <a:rPr lang="en-GB" sz="1700" kern="0" dirty="0">
                <a:solidFill>
                  <a:srgbClr val="FFFFFF"/>
                </a:solidFill>
                <a:latin typeface="Calibri"/>
                <a:cs typeface="Calibri"/>
              </a:rPr>
              <a:t>Sign post detail</a:t>
            </a:r>
          </a:p>
          <a:p>
            <a:r>
              <a:rPr lang="en-GB" sz="1700" kern="0" dirty="0">
                <a:solidFill>
                  <a:srgbClr val="FFFFFF"/>
                </a:solidFill>
                <a:latin typeface="Calibri"/>
                <a:cs typeface="Calibri"/>
              </a:rPr>
              <a:t>Safety barrier verge detail</a:t>
            </a:r>
          </a:p>
          <a:p>
            <a:r>
              <a:rPr lang="en-GB" sz="1700" kern="0" dirty="0">
                <a:solidFill>
                  <a:srgbClr val="FFFFFF"/>
                </a:solidFill>
                <a:latin typeface="Calibri"/>
                <a:cs typeface="Calibri"/>
              </a:rPr>
              <a:t>Attractive food</a:t>
            </a:r>
          </a:p>
          <a:p>
            <a:endParaRPr lang="en-GB" sz="2000" kern="0" dirty="0">
              <a:solidFill>
                <a:srgbClr val="FFFFFF"/>
              </a:solidFill>
              <a:latin typeface="Calibri"/>
              <a:cs typeface="Calibri"/>
            </a:endParaRPr>
          </a:p>
          <a:p>
            <a:endParaRPr lang="en-GB" sz="2000" kern="0" dirty="0">
              <a:solidFill>
                <a:srgbClr val="FFFFFF"/>
              </a:solidFill>
              <a:latin typeface="Calibri"/>
              <a:cs typeface="Calibri"/>
            </a:endParaRPr>
          </a:p>
        </p:txBody>
      </p:sp>
      <p:sp>
        <p:nvSpPr>
          <p:cNvPr id="21" name="Text Placeholder 5">
            <a:extLst>
              <a:ext uri="{FF2B5EF4-FFF2-40B4-BE49-F238E27FC236}">
                <a16:creationId xmlns:a16="http://schemas.microsoft.com/office/drawing/2014/main" id="{DD41BEC5-E60D-4119-9121-CC95620F8166}"/>
              </a:ext>
            </a:extLst>
          </p:cNvPr>
          <p:cNvSpPr txBox="1">
            <a:spLocks/>
          </p:cNvSpPr>
          <p:nvPr/>
        </p:nvSpPr>
        <p:spPr>
          <a:xfrm>
            <a:off x="1724197" y="4535905"/>
            <a:ext cx="1455649" cy="1034714"/>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1500" kern="0" dirty="0">
                <a:latin typeface="Calibri"/>
                <a:cs typeface="Calibri"/>
              </a:rPr>
              <a:t>[7% of all injuries occurring across 4 maintenance areas]</a:t>
            </a:r>
          </a:p>
        </p:txBody>
      </p:sp>
      <p:sp>
        <p:nvSpPr>
          <p:cNvPr id="22" name="Text Placeholder 5">
            <a:extLst>
              <a:ext uri="{FF2B5EF4-FFF2-40B4-BE49-F238E27FC236}">
                <a16:creationId xmlns:a16="http://schemas.microsoft.com/office/drawing/2014/main" id="{37D78277-9462-4858-B6F1-649195AE6543}"/>
              </a:ext>
            </a:extLst>
          </p:cNvPr>
          <p:cNvSpPr txBox="1">
            <a:spLocks/>
          </p:cNvSpPr>
          <p:nvPr/>
        </p:nvSpPr>
        <p:spPr>
          <a:xfrm>
            <a:off x="6096001" y="1563013"/>
            <a:ext cx="1455649" cy="277820"/>
          </a:xfrm>
          <a:prstGeom prst="rect">
            <a:avLst/>
          </a:prstGeom>
          <a:solidFill>
            <a:srgbClr val="FFC000"/>
          </a:solidFill>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550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sz="2000" kern="0" dirty="0">
                <a:solidFill>
                  <a:srgbClr val="FFFFFF"/>
                </a:solidFill>
                <a:latin typeface="Calibri"/>
                <a:cs typeface="Calibri"/>
              </a:rPr>
              <a:t>Potential Root Cause</a:t>
            </a:r>
          </a:p>
        </p:txBody>
      </p:sp>
      <p:sp>
        <p:nvSpPr>
          <p:cNvPr id="23" name="Text Placeholder 5">
            <a:extLst>
              <a:ext uri="{FF2B5EF4-FFF2-40B4-BE49-F238E27FC236}">
                <a16:creationId xmlns:a16="http://schemas.microsoft.com/office/drawing/2014/main" id="{93E93509-B8D4-4814-954D-FA60DCC37BEE}"/>
              </a:ext>
            </a:extLst>
          </p:cNvPr>
          <p:cNvSpPr txBox="1">
            <a:spLocks/>
          </p:cNvSpPr>
          <p:nvPr/>
        </p:nvSpPr>
        <p:spPr>
          <a:xfrm>
            <a:off x="4724400" y="830513"/>
            <a:ext cx="5804519" cy="676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GB" kern="0" dirty="0">
                <a:latin typeface="Calibri"/>
                <a:cs typeface="Calibri"/>
              </a:rPr>
              <a:t>3000 - Landscaping</a:t>
            </a:r>
          </a:p>
        </p:txBody>
      </p:sp>
      <p:pic>
        <p:nvPicPr>
          <p:cNvPr id="4" name="Picture 3">
            <a:extLst>
              <a:ext uri="{FF2B5EF4-FFF2-40B4-BE49-F238E27FC236}">
                <a16:creationId xmlns:a16="http://schemas.microsoft.com/office/drawing/2014/main" id="{AFE9B848-BEAD-4ED8-B94C-85C7CDBF2174}"/>
              </a:ext>
            </a:extLst>
          </p:cNvPr>
          <p:cNvPicPr>
            <a:picLocks noChangeAspect="1"/>
          </p:cNvPicPr>
          <p:nvPr/>
        </p:nvPicPr>
        <p:blipFill>
          <a:blip r:embed="rId4"/>
          <a:stretch>
            <a:fillRect/>
          </a:stretch>
        </p:blipFill>
        <p:spPr>
          <a:xfrm>
            <a:off x="7684592" y="1309191"/>
            <a:ext cx="2663147" cy="2593716"/>
          </a:xfrm>
          <a:prstGeom prst="rect">
            <a:avLst/>
          </a:prstGeom>
        </p:spPr>
      </p:pic>
      <p:pic>
        <p:nvPicPr>
          <p:cNvPr id="5" name="Picture 4">
            <a:extLst>
              <a:ext uri="{FF2B5EF4-FFF2-40B4-BE49-F238E27FC236}">
                <a16:creationId xmlns:a16="http://schemas.microsoft.com/office/drawing/2014/main" id="{5B8C70C0-A4AD-4F4A-9841-E2BDB98E885C}"/>
              </a:ext>
            </a:extLst>
          </p:cNvPr>
          <p:cNvPicPr>
            <a:picLocks noChangeAspect="1"/>
          </p:cNvPicPr>
          <p:nvPr/>
        </p:nvPicPr>
        <p:blipFill>
          <a:blip r:embed="rId5"/>
          <a:stretch>
            <a:fillRect/>
          </a:stretch>
        </p:blipFill>
        <p:spPr>
          <a:xfrm>
            <a:off x="7684592" y="4084645"/>
            <a:ext cx="2663147" cy="1816180"/>
          </a:xfrm>
          <a:prstGeom prst="rect">
            <a:avLst/>
          </a:prstGeom>
        </p:spPr>
      </p:pic>
    </p:spTree>
    <p:extLst>
      <p:ext uri="{BB962C8B-B14F-4D97-AF65-F5344CB8AC3E}">
        <p14:creationId xmlns:p14="http://schemas.microsoft.com/office/powerpoint/2010/main" val="31515421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9"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624</Words>
  <Application>Microsoft Office PowerPoint</Application>
  <PresentationFormat>Widescreen</PresentationFormat>
  <Paragraphs>108</Paragraphs>
  <Slides>16</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Helvetica</vt:lpstr>
      <vt:lpstr>Office Theme</vt:lpstr>
      <vt:lpstr>1_Office Theme</vt:lpstr>
      <vt:lpstr>2_Office Theme</vt:lpstr>
      <vt:lpstr>Whole Life Design Task Group</vt:lpstr>
      <vt:lpstr>Whole Life Design Task Group</vt:lpstr>
      <vt:lpstr>Whole Life Design Task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Whole Life Design Task Group</dc:title>
  <dc:creator>Finch, Andrew</dc:creator>
  <cp:lastModifiedBy>Potter, Doug</cp:lastModifiedBy>
  <cp:revision>21</cp:revision>
  <dcterms:created xsi:type="dcterms:W3CDTF">2019-05-15T15:09:35Z</dcterms:created>
  <dcterms:modified xsi:type="dcterms:W3CDTF">2019-05-15T20:03:32Z</dcterms:modified>
</cp:coreProperties>
</file>