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11"/>
  </p:notesMasterIdLst>
  <p:handoutMasterIdLst>
    <p:handoutMasterId r:id="rId12"/>
  </p:handoutMasterIdLst>
  <p:sldIdLst>
    <p:sldId id="327" r:id="rId5"/>
    <p:sldId id="309" r:id="rId6"/>
    <p:sldId id="334" r:id="rId7"/>
    <p:sldId id="335" r:id="rId8"/>
    <p:sldId id="336" r:id="rId9"/>
    <p:sldId id="320" r:id="rId10"/>
  </p:sldIdLst>
  <p:sldSz cx="9144000" cy="5143500" type="screen16x9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ritika Chowdhury" initials="SC" lastIdx="2" clrIdx="0">
    <p:extLst>
      <p:ext uri="{19B8F6BF-5375-455C-9EA6-DF929625EA0E}">
        <p15:presenceInfo xmlns:p15="http://schemas.microsoft.com/office/powerpoint/2012/main" userId="S::schowdhury@trl.co.uk::cc7ba82a-02d2-4aa7-8ece-e41ea5df6d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33CC33"/>
    <a:srgbClr val="CC0000"/>
    <a:srgbClr val="0099FF"/>
    <a:srgbClr val="FF5050"/>
    <a:srgbClr val="FF33CC"/>
    <a:srgbClr val="006600"/>
    <a:srgbClr val="FFFF66"/>
    <a:srgbClr val="FF0000"/>
    <a:srgbClr val="515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EB285D-26EA-4955-A0A4-8FC2C695F32D}" v="6" dt="2022-03-30T07:44:48.2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274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tter, Doug" userId="a34cf12c-2bab-4082-93f5-0f48b44c0e6e" providerId="ADAL" clId="{99EB285D-26EA-4955-A0A4-8FC2C695F32D}"/>
    <pc:docChg chg="addSld delSld modSld">
      <pc:chgData name="Potter, Doug" userId="a34cf12c-2bab-4082-93f5-0f48b44c0e6e" providerId="ADAL" clId="{99EB285D-26EA-4955-A0A4-8FC2C695F32D}" dt="2022-03-30T07:45:42.940" v="21" actId="20577"/>
      <pc:docMkLst>
        <pc:docMk/>
      </pc:docMkLst>
      <pc:sldChg chg="addSp modSp mod">
        <pc:chgData name="Potter, Doug" userId="a34cf12c-2bab-4082-93f5-0f48b44c0e6e" providerId="ADAL" clId="{99EB285D-26EA-4955-A0A4-8FC2C695F32D}" dt="2022-03-30T07:45:42.940" v="21" actId="20577"/>
        <pc:sldMkLst>
          <pc:docMk/>
          <pc:sldMk cId="2876134819" sldId="320"/>
        </pc:sldMkLst>
        <pc:spChg chg="add mod">
          <ac:chgData name="Potter, Doug" userId="a34cf12c-2bab-4082-93f5-0f48b44c0e6e" providerId="ADAL" clId="{99EB285D-26EA-4955-A0A4-8FC2C695F32D}" dt="2022-03-30T07:45:42.940" v="21" actId="20577"/>
          <ac:spMkLst>
            <pc:docMk/>
            <pc:sldMk cId="2876134819" sldId="320"/>
            <ac:spMk id="9" creationId="{D26234EC-7E65-4000-BFC7-86B54179A7DE}"/>
          </ac:spMkLst>
        </pc:spChg>
      </pc:sldChg>
      <pc:sldChg chg="modSp new del mod">
        <pc:chgData name="Potter, Doug" userId="a34cf12c-2bab-4082-93f5-0f48b44c0e6e" providerId="ADAL" clId="{99EB285D-26EA-4955-A0A4-8FC2C695F32D}" dt="2022-03-30T07:44:53.498" v="20" actId="2696"/>
        <pc:sldMkLst>
          <pc:docMk/>
          <pc:sldMk cId="1264512927" sldId="337"/>
        </pc:sldMkLst>
        <pc:spChg chg="mod">
          <ac:chgData name="Potter, Doug" userId="a34cf12c-2bab-4082-93f5-0f48b44c0e6e" providerId="ADAL" clId="{99EB285D-26EA-4955-A0A4-8FC2C695F32D}" dt="2022-03-30T07:43:17.453" v="10" actId="20577"/>
          <ac:spMkLst>
            <pc:docMk/>
            <pc:sldMk cId="1264512927" sldId="337"/>
            <ac:spMk id="3" creationId="{F420F798-69DF-4D95-BAAF-46D1AF4BF9D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730C2DA-83E7-43D5-AC9E-E51F9F239CC0}" type="datetimeFigureOut">
              <a:rPr lang="en-GB" altLang="en-US"/>
              <a:pPr>
                <a:defRPr/>
              </a:pPr>
              <a:t>30/03/2022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80756E1-58C9-40EC-A57A-08E8754929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20812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32AC8F7-34E6-498F-B51B-D72445DE0F33}" type="datetimeFigureOut">
              <a:rPr lang="en-GB" altLang="en-US"/>
              <a:pPr>
                <a:defRPr/>
              </a:pPr>
              <a:t>30/03/2022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3BCC905-9378-49E7-B41A-1EB35980E4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98534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BCC905-9378-49E7-B41A-1EB35980E400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696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BCC905-9378-49E7-B41A-1EB35980E400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171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49266" y="889001"/>
            <a:ext cx="6888515" cy="8607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TextBox 10"/>
          <p:cNvSpPr txBox="1">
            <a:spLocks noChangeArrowheads="1"/>
          </p:cNvSpPr>
          <p:nvPr userDrawn="1"/>
        </p:nvSpPr>
        <p:spPr bwMode="auto">
          <a:xfrm>
            <a:off x="27128" y="4870696"/>
            <a:ext cx="1495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GB" altLang="en-US" sz="1000">
                <a:solidFill>
                  <a:schemeClr val="tx1"/>
                </a:solidFill>
                <a:cs typeface="+mn-cs"/>
              </a:rPr>
              <a:t>© 2021 TRL Ltd</a:t>
            </a:r>
          </a:p>
        </p:txBody>
      </p:sp>
    </p:spTree>
    <p:extLst>
      <p:ext uri="{BB962C8B-B14F-4D97-AF65-F5344CB8AC3E}">
        <p14:creationId xmlns:p14="http://schemas.microsoft.com/office/powerpoint/2010/main" val="63860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8150" y="871538"/>
            <a:ext cx="8229600" cy="3771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04804" y="95079"/>
            <a:ext cx="6847113" cy="61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Add Title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875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04801" y="95079"/>
            <a:ext cx="7021286" cy="61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Add Title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809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04803" y="95079"/>
            <a:ext cx="6825343" cy="61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Add Title</a:t>
            </a:r>
            <a:endParaRPr lang="en-GB" alt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 bwMode="auto">
          <a:xfrm>
            <a:off x="438150" y="1243013"/>
            <a:ext cx="824865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969217" y="795528"/>
            <a:ext cx="8174783" cy="29683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235C04-A8F8-4C51-9609-BE8DEF7BC64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69217" y="773015"/>
            <a:ext cx="6509268" cy="2988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33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64433"/>
            <a:ext cx="8229600" cy="34504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04801" y="95079"/>
            <a:ext cx="6847114" cy="61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Add Title</a:t>
            </a:r>
            <a:endParaRPr lang="en-GB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1639A1-38CA-4511-A616-D090E8828818}"/>
              </a:ext>
            </a:extLst>
          </p:cNvPr>
          <p:cNvSpPr/>
          <p:nvPr userDrawn="1"/>
        </p:nvSpPr>
        <p:spPr>
          <a:xfrm>
            <a:off x="969217" y="810272"/>
            <a:ext cx="8174783" cy="29683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8D4C9537-5C31-4B5A-8A72-97D49A9B3A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69217" y="773015"/>
            <a:ext cx="6509268" cy="2988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89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04801" y="95079"/>
            <a:ext cx="6868886" cy="61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Add Title</a:t>
            </a:r>
            <a:endParaRPr lang="en-GB" alt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164432"/>
            <a:ext cx="8229600" cy="29217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B8DBD0-52EB-41E3-8026-98A4A96E9B22}"/>
              </a:ext>
            </a:extLst>
          </p:cNvPr>
          <p:cNvSpPr/>
          <p:nvPr userDrawn="1"/>
        </p:nvSpPr>
        <p:spPr>
          <a:xfrm>
            <a:off x="969217" y="795528"/>
            <a:ext cx="8174783" cy="29683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3B1B69A0-AC78-4668-9BF0-37E0F2C54FA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69217" y="773015"/>
            <a:ext cx="6509268" cy="2988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9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3" y="95079"/>
            <a:ext cx="7064829" cy="61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Add Title</a:t>
            </a:r>
            <a:endParaRPr lang="en-GB" alt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004209"/>
            <a:ext cx="7961356" cy="361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6" name="Picture 6" descr="trl-logo-grey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320" y="218283"/>
            <a:ext cx="763706" cy="289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27128" y="4870696"/>
            <a:ext cx="1495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GB" altLang="en-US" sz="1000">
                <a:solidFill>
                  <a:schemeClr val="tx1"/>
                </a:solidFill>
                <a:cs typeface="+mn-cs"/>
              </a:rPr>
              <a:t>© 2021 TRL Ltd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2" r:id="rId2"/>
    <p:sldLayoutId id="2147483689" r:id="rId3"/>
    <p:sldLayoutId id="2147483693" r:id="rId4"/>
    <p:sldLayoutId id="2147483694" r:id="rId5"/>
    <p:sldLayoutId id="2147483695" r:id="rId6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MS PGothic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MS PGothic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MS PGothic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MS PGothic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MS PGothic" pitchFamily="34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MS PGothic" pitchFamily="34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MS PGothic" pitchFamily="34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1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1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ingram\Desktop\New folder\New folder\white_overlay_peop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"/>
            <a:ext cx="9144000" cy="5149231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172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4962"/>
            <a:ext cx="9144000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itle 3"/>
          <p:cNvSpPr>
            <a:spLocks noGrp="1"/>
          </p:cNvSpPr>
          <p:nvPr>
            <p:ph type="ctrTitle"/>
          </p:nvPr>
        </p:nvSpPr>
        <p:spPr>
          <a:xfrm>
            <a:off x="1216028" y="2462213"/>
            <a:ext cx="6888163" cy="860822"/>
          </a:xfrm>
          <a:prstGeom prst="rect">
            <a:avLst/>
          </a:prstGeom>
        </p:spPr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Update on Predictive </a:t>
            </a:r>
            <a:r>
              <a:rPr lang="en-GB" altLang="en-US" dirty="0"/>
              <a:t>Tool for Suicide Risk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7174" name="Title 3"/>
          <p:cNvSpPr txBox="1">
            <a:spLocks/>
          </p:cNvSpPr>
          <p:nvPr/>
        </p:nvSpPr>
        <p:spPr bwMode="auto">
          <a:xfrm>
            <a:off x="1216025" y="3700063"/>
            <a:ext cx="2543175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3200">
                <a:solidFill>
                  <a:srgbClr val="515B5E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800">
                <a:solidFill>
                  <a:srgbClr val="515B5E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515B5E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515B5E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515B5E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515B5E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515B5E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515B5E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515B5E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600">
                <a:solidFill>
                  <a:schemeClr val="bg2"/>
                </a:solidFill>
              </a:rPr>
              <a:t>March 2022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600">
              <a:solidFill>
                <a:schemeClr val="bg2"/>
              </a:solidFill>
            </a:endParaRPr>
          </a:p>
        </p:txBody>
      </p:sp>
      <p:pic>
        <p:nvPicPr>
          <p:cNvPr id="2051" name="Picture 3" descr="\\trllimited\data\MKT_Press\Brand &amp; company information\Logos\TRL Logos\TRL logo 2017\strapline\White Background\online\trl_logo_original_rgb_large_colou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2" y="903316"/>
            <a:ext cx="4414383" cy="87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F9C0EC-8EE5-4C08-A1A3-FC2387B62E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371892"/>
            <a:ext cx="2241017" cy="7802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1C2622-8A62-498B-848C-04FD4D3BCD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43312" y="-5732"/>
            <a:ext cx="2600688" cy="114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88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047507" y="1094047"/>
            <a:ext cx="3013858" cy="326308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61365" y="1060404"/>
            <a:ext cx="3063789" cy="32967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1" y="1089531"/>
            <a:ext cx="3049200" cy="32675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533" y="1223852"/>
            <a:ext cx="262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latin typeface="+mj-lt"/>
              </a:rPr>
              <a:t>Data provided by National Highways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258953" y="1223851"/>
            <a:ext cx="262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+mj-lt"/>
              </a:rPr>
              <a:t>Published data sources</a:t>
            </a:r>
            <a:endParaRPr lang="en-GB" sz="140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19756" y="1223851"/>
            <a:ext cx="262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latin typeface="+mj-lt"/>
              </a:rPr>
              <a:t>Data from experts</a:t>
            </a:r>
            <a:endParaRPr lang="en-US" sz="140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 of data sources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1CA7E80-2014-4517-A23A-ECA307E9B22C}"/>
              </a:ext>
            </a:extLst>
          </p:cNvPr>
          <p:cNvGrpSpPr/>
          <p:nvPr/>
        </p:nvGrpSpPr>
        <p:grpSpPr>
          <a:xfrm>
            <a:off x="969217" y="795528"/>
            <a:ext cx="8174783" cy="296838"/>
            <a:chOff x="969217" y="795528"/>
            <a:chExt cx="8174783" cy="29683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44E1985-8DB4-4399-B4DC-202362964900}"/>
                </a:ext>
              </a:extLst>
            </p:cNvPr>
            <p:cNvSpPr/>
            <p:nvPr userDrawn="1"/>
          </p:nvSpPr>
          <p:spPr>
            <a:xfrm>
              <a:off x="969217" y="795528"/>
              <a:ext cx="8174783" cy="29683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itle 1">
              <a:extLst>
                <a:ext uri="{FF2B5EF4-FFF2-40B4-BE49-F238E27FC236}">
                  <a16:creationId xmlns:a16="http://schemas.microsoft.com/office/drawing/2014/main" id="{65E53197-179E-4AFF-82C8-8B2E84C9EDEF}"/>
                </a:ext>
              </a:extLst>
            </p:cNvPr>
            <p:cNvSpPr txBox="1">
              <a:spLocks/>
            </p:cNvSpPr>
            <p:nvPr userDrawn="1"/>
          </p:nvSpPr>
          <p:spPr bwMode="auto">
            <a:xfrm>
              <a:off x="969217" y="810272"/>
              <a:ext cx="7946183" cy="282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2400" b="0" kern="1200">
                  <a:solidFill>
                    <a:schemeClr val="tx1"/>
                  </a:solidFill>
                  <a:latin typeface="+mj-lt"/>
                  <a:ea typeface="MS PGothic" pitchFamily="34" charset="-128"/>
                  <a:cs typeface="+mj-cs"/>
                </a:defRPr>
              </a:lvl1pPr>
              <a:lvl2pPr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2pPr>
              <a:lvl3pPr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3pPr>
              <a:lvl4pPr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4pPr>
              <a:lvl5pPr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457200"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914400"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1371600"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1828800"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l"/>
              <a:r>
                <a:rPr lang="en-US" sz="1600">
                  <a:solidFill>
                    <a:schemeClr val="bg1"/>
                  </a:solidFill>
                  <a:latin typeface="+mn-lt"/>
                </a:rPr>
                <a:t>A variety of data sources were used as inputs into the model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F5DBDA8-3714-4545-91DD-51CD7D31EE08}"/>
              </a:ext>
            </a:extLst>
          </p:cNvPr>
          <p:cNvSpPr txBox="1"/>
          <p:nvPr/>
        </p:nvSpPr>
        <p:spPr>
          <a:xfrm>
            <a:off x="41984" y="1763024"/>
            <a:ext cx="29183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400"/>
              <a:t>Structure data: </a:t>
            </a:r>
            <a:r>
              <a:rPr lang="en-GB" sz="1200">
                <a:solidFill>
                  <a:srgbClr val="FF0000"/>
                </a:solidFill>
              </a:rPr>
              <a:t>8,855 structures managed by National Highways</a:t>
            </a:r>
          </a:p>
          <a:p>
            <a:endParaRPr lang="en-GB" sz="1200"/>
          </a:p>
          <a:p>
            <a:pPr marL="285750" indent="-285750">
              <a:buFontTx/>
              <a:buChar char="-"/>
            </a:pPr>
            <a:r>
              <a:rPr lang="en-GB" sz="1400"/>
              <a:t>Incidents data- </a:t>
            </a:r>
            <a:r>
              <a:rPr lang="en-GB" sz="1200">
                <a:solidFill>
                  <a:srgbClr val="FF0000"/>
                </a:solidFill>
              </a:rPr>
              <a:t>10,897 incidents in the last 5 years  within 200m of a structure. </a:t>
            </a:r>
          </a:p>
          <a:p>
            <a:pPr marL="285750" indent="-285750">
              <a:buFontTx/>
              <a:buChar char="-"/>
            </a:pPr>
            <a:endParaRPr lang="en-GB" sz="1200"/>
          </a:p>
          <a:p>
            <a:pPr marL="285750" indent="-285750">
              <a:buFontTx/>
              <a:buChar char="-"/>
            </a:pPr>
            <a:r>
              <a:rPr lang="en-GB" sz="1400"/>
              <a:t>Suspected Suicide (Fatals) data: </a:t>
            </a:r>
            <a:r>
              <a:rPr lang="en-GB" sz="1200">
                <a:solidFill>
                  <a:srgbClr val="FF0000"/>
                </a:solidFill>
              </a:rPr>
              <a:t>92 fatalities (cause= bridge falls) in the last 5 years</a:t>
            </a:r>
            <a:endParaRPr lang="en-GB" sz="140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F5FF31-A8F0-4D61-B5BA-E2921556E9E7}"/>
              </a:ext>
            </a:extLst>
          </p:cNvPr>
          <p:cNvSpPr txBox="1"/>
          <p:nvPr/>
        </p:nvSpPr>
        <p:spPr>
          <a:xfrm>
            <a:off x="3034527" y="1753965"/>
            <a:ext cx="29396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Included in the current model</a:t>
            </a:r>
          </a:p>
          <a:p>
            <a:pPr marL="285750" indent="-285750">
              <a:buFontTx/>
              <a:buChar char="-"/>
            </a:pPr>
            <a:r>
              <a:rPr lang="en-GB" sz="1400"/>
              <a:t>Index of multiple deprivation</a:t>
            </a:r>
          </a:p>
          <a:p>
            <a:pPr marL="285750" indent="-285750">
              <a:buFontTx/>
              <a:buChar char="-"/>
            </a:pPr>
            <a:r>
              <a:rPr lang="en-GB" sz="1400"/>
              <a:t>Population density</a:t>
            </a:r>
          </a:p>
          <a:p>
            <a:pPr marL="285750" indent="-285750">
              <a:buFontTx/>
              <a:buChar char="-"/>
            </a:pPr>
            <a:r>
              <a:rPr lang="en-GB" sz="1400"/>
              <a:t>Urban or rural classification</a:t>
            </a:r>
          </a:p>
          <a:p>
            <a:pPr marL="285750" indent="-285750">
              <a:buFontTx/>
              <a:buChar char="-"/>
            </a:pPr>
            <a:r>
              <a:rPr lang="en-GB" sz="1400"/>
              <a:t>Number of higher educational institutions</a:t>
            </a:r>
          </a:p>
          <a:p>
            <a:pPr marL="285750" indent="-285750">
              <a:buFontTx/>
              <a:buChar char="-"/>
            </a:pPr>
            <a:endParaRPr lang="en-GB" sz="14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911FB2-0C5E-4494-BCFB-90D58F42FF1F}"/>
              </a:ext>
            </a:extLst>
          </p:cNvPr>
          <p:cNvSpPr txBox="1"/>
          <p:nvPr/>
        </p:nvSpPr>
        <p:spPr>
          <a:xfrm>
            <a:off x="6133899" y="1784479"/>
            <a:ext cx="291831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Expert opinion was gathered from five experts from academia, the Samaritans and the British Transport Police, supported by expert judgement from members of the Suicide Prevention team at National Highways.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A4FACAF-DA25-4626-A486-A71DE2D74F48}"/>
              </a:ext>
            </a:extLst>
          </p:cNvPr>
          <p:cNvGrpSpPr/>
          <p:nvPr/>
        </p:nvGrpSpPr>
        <p:grpSpPr>
          <a:xfrm>
            <a:off x="0" y="4354293"/>
            <a:ext cx="9134129" cy="282094"/>
            <a:chOff x="969217" y="795528"/>
            <a:chExt cx="8174783" cy="296838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68632FC-4963-41FA-A4FC-421809DD0C85}"/>
                </a:ext>
              </a:extLst>
            </p:cNvPr>
            <p:cNvSpPr/>
            <p:nvPr userDrawn="1"/>
          </p:nvSpPr>
          <p:spPr>
            <a:xfrm>
              <a:off x="969217" y="795528"/>
              <a:ext cx="8174783" cy="29683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itle 1">
              <a:extLst>
                <a:ext uri="{FF2B5EF4-FFF2-40B4-BE49-F238E27FC236}">
                  <a16:creationId xmlns:a16="http://schemas.microsoft.com/office/drawing/2014/main" id="{B493871F-472A-4D0A-9D5E-F387CF3E1C11}"/>
                </a:ext>
              </a:extLst>
            </p:cNvPr>
            <p:cNvSpPr txBox="1">
              <a:spLocks/>
            </p:cNvSpPr>
            <p:nvPr userDrawn="1"/>
          </p:nvSpPr>
          <p:spPr bwMode="auto">
            <a:xfrm>
              <a:off x="969217" y="810272"/>
              <a:ext cx="7946183" cy="282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2400" b="0" kern="1200">
                  <a:solidFill>
                    <a:schemeClr val="tx1"/>
                  </a:solidFill>
                  <a:latin typeface="+mj-lt"/>
                  <a:ea typeface="MS PGothic" pitchFamily="34" charset="-128"/>
                  <a:cs typeface="+mj-cs"/>
                </a:defRPr>
              </a:lvl1pPr>
              <a:lvl2pPr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2pPr>
              <a:lvl3pPr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3pPr>
              <a:lvl4pPr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4pPr>
              <a:lvl5pPr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457200"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914400"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1371600"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1828800"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l"/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C9655661-D3B8-4382-A1DB-CF14F5622B38}"/>
              </a:ext>
            </a:extLst>
          </p:cNvPr>
          <p:cNvSpPr txBox="1"/>
          <p:nvPr/>
        </p:nvSpPr>
        <p:spPr>
          <a:xfrm>
            <a:off x="3049199" y="3283559"/>
            <a:ext cx="2939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To be included in the future:</a:t>
            </a:r>
          </a:p>
          <a:p>
            <a:pPr marL="285750" indent="-285750">
              <a:buFontTx/>
              <a:buChar char="-"/>
            </a:pPr>
            <a:r>
              <a:rPr lang="en-GB" sz="1400"/>
              <a:t>Number of pubs or clubs nearby</a:t>
            </a:r>
          </a:p>
          <a:p>
            <a:pPr marL="285750" indent="-285750">
              <a:buFontTx/>
              <a:buChar char="-"/>
            </a:pPr>
            <a:r>
              <a:rPr lang="en-GB" sz="1400"/>
              <a:t>Medical facilities </a:t>
            </a:r>
          </a:p>
          <a:p>
            <a:pPr marL="285750" indent="-285750">
              <a:buFontTx/>
              <a:buChar char="-"/>
            </a:pPr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367471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BB3935-A892-4DD7-A55A-E81BA60DF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Model development process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56C8002-CE5F-4DD1-941E-538AB56A4333}"/>
              </a:ext>
            </a:extLst>
          </p:cNvPr>
          <p:cNvGrpSpPr/>
          <p:nvPr/>
        </p:nvGrpSpPr>
        <p:grpSpPr>
          <a:xfrm>
            <a:off x="-78315" y="1085472"/>
            <a:ext cx="9419167" cy="3683896"/>
            <a:chOff x="-78315" y="1085472"/>
            <a:chExt cx="9419167" cy="3683896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A96F07A4-D5D9-4F6B-BBE1-C275971BF653}"/>
                </a:ext>
              </a:extLst>
            </p:cNvPr>
            <p:cNvSpPr/>
            <p:nvPr/>
          </p:nvSpPr>
          <p:spPr>
            <a:xfrm>
              <a:off x="2374904" y="1431528"/>
              <a:ext cx="1638296" cy="616744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/>
                <a:t>Data linking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0C7C8AC3-1245-45C3-833F-9B77FA52DBC7}"/>
                </a:ext>
              </a:extLst>
            </p:cNvPr>
            <p:cNvSpPr/>
            <p:nvPr/>
          </p:nvSpPr>
          <p:spPr>
            <a:xfrm>
              <a:off x="4794254" y="1431528"/>
              <a:ext cx="1638296" cy="616744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/>
                <a:t>Statistical analysis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0D1B617-BE37-4D8C-AE64-E71A677CD0BC}"/>
                </a:ext>
              </a:extLst>
            </p:cNvPr>
            <p:cNvSpPr/>
            <p:nvPr/>
          </p:nvSpPr>
          <p:spPr>
            <a:xfrm>
              <a:off x="4794254" y="3282157"/>
              <a:ext cx="1638296" cy="61674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/>
                <a:t>Expert data elicitation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3623F809-359B-4193-B25F-701A395F2872}"/>
                </a:ext>
              </a:extLst>
            </p:cNvPr>
            <p:cNvSpPr/>
            <p:nvPr/>
          </p:nvSpPr>
          <p:spPr>
            <a:xfrm>
              <a:off x="2374904" y="3282157"/>
              <a:ext cx="1638296" cy="61674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/>
                <a:t>Survey development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982D5267-61BA-48B7-87CE-D6C527AFDA83}"/>
                </a:ext>
              </a:extLst>
            </p:cNvPr>
            <p:cNvSpPr/>
            <p:nvPr/>
          </p:nvSpPr>
          <p:spPr>
            <a:xfrm>
              <a:off x="7162804" y="2456657"/>
              <a:ext cx="1638296" cy="616744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/>
                <a:t>Bayesian belief network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469006B-9349-4F20-A609-359D54B10CD5}"/>
                </a:ext>
              </a:extLst>
            </p:cNvPr>
            <p:cNvSpPr txBox="1"/>
            <p:nvPr/>
          </p:nvSpPr>
          <p:spPr>
            <a:xfrm>
              <a:off x="2025652" y="1085472"/>
              <a:ext cx="16382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u="sng"/>
                <a:t>Data-led approach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E98DB53-20FA-4FF6-BC5B-1C4A14A97735}"/>
                </a:ext>
              </a:extLst>
            </p:cNvPr>
            <p:cNvSpPr txBox="1"/>
            <p:nvPr/>
          </p:nvSpPr>
          <p:spPr>
            <a:xfrm>
              <a:off x="2025652" y="2942174"/>
              <a:ext cx="16382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u="sng"/>
                <a:t>Expert judgement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C8227F2-55AA-4D26-80A9-717C64187DA5}"/>
                </a:ext>
              </a:extLst>
            </p:cNvPr>
            <p:cNvCxnSpPr/>
            <p:nvPr/>
          </p:nvCxnSpPr>
          <p:spPr>
            <a:xfrm>
              <a:off x="4197350" y="1739900"/>
              <a:ext cx="4254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CFCA0F8-F54C-4831-BFC3-5D2E91761250}"/>
                </a:ext>
              </a:extLst>
            </p:cNvPr>
            <p:cNvCxnSpPr/>
            <p:nvPr/>
          </p:nvCxnSpPr>
          <p:spPr>
            <a:xfrm>
              <a:off x="4197350" y="3584179"/>
              <a:ext cx="4254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8A2EEE1-F67D-4C4C-B3C8-C4DBF6609F85}"/>
                </a:ext>
              </a:extLst>
            </p:cNvPr>
            <p:cNvCxnSpPr>
              <a:cxnSpLocks/>
            </p:cNvCxnSpPr>
            <p:nvPr/>
          </p:nvCxnSpPr>
          <p:spPr>
            <a:xfrm>
              <a:off x="6578600" y="1832372"/>
              <a:ext cx="488950" cy="4318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3A913AF4-B7BF-425B-85E8-8AF0E75230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78600" y="3213101"/>
              <a:ext cx="488950" cy="37107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274EB2-D251-4614-9796-33E630C450B3}"/>
                </a:ext>
              </a:extLst>
            </p:cNvPr>
            <p:cNvSpPr txBox="1"/>
            <p:nvPr/>
          </p:nvSpPr>
          <p:spPr>
            <a:xfrm>
              <a:off x="2063750" y="2101058"/>
              <a:ext cx="23368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/>
                <a:t>Link the incident, fatals, CCTV and published data to the structure dataset provided by National Highways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248332-CA29-4F71-B33C-B75E86F47354}"/>
                </a:ext>
              </a:extLst>
            </p:cNvPr>
            <p:cNvSpPr txBox="1"/>
            <p:nvPr/>
          </p:nvSpPr>
          <p:spPr>
            <a:xfrm>
              <a:off x="4400550" y="2101058"/>
              <a:ext cx="233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/>
                <a:t>Exploratory analysis and regression modelling to establish the relationship between the input variables and outcome variable (number of attempts)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ED0457A-143D-4D71-9723-B9A6B4506151}"/>
                </a:ext>
              </a:extLst>
            </p:cNvPr>
            <p:cNvSpPr txBox="1"/>
            <p:nvPr/>
          </p:nvSpPr>
          <p:spPr>
            <a:xfrm>
              <a:off x="2025652" y="3967958"/>
              <a:ext cx="233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/>
                <a:t>Survey developed to elicit expert judgement for factors where no data was available. A combination of a questionnaire and workshop using </a:t>
              </a:r>
              <a:r>
                <a:rPr lang="en-GB" sz="900" err="1"/>
                <a:t>mentimeter</a:t>
              </a:r>
              <a:r>
                <a:rPr lang="en-GB" sz="900"/>
                <a:t> was used to gather data.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20FFC45-E684-4F24-B4CF-9F5B89717406}"/>
                </a:ext>
              </a:extLst>
            </p:cNvPr>
            <p:cNvSpPr txBox="1"/>
            <p:nvPr/>
          </p:nvSpPr>
          <p:spPr>
            <a:xfrm>
              <a:off x="4445002" y="3967958"/>
              <a:ext cx="233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/>
                <a:t>Survey data analysis to develop inputs for the model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FDC7CFE-5A4C-416D-A13E-E7D123AF36BD}"/>
                </a:ext>
              </a:extLst>
            </p:cNvPr>
            <p:cNvSpPr txBox="1"/>
            <p:nvPr/>
          </p:nvSpPr>
          <p:spPr>
            <a:xfrm>
              <a:off x="7004052" y="3208737"/>
              <a:ext cx="233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/>
                <a:t>Development of the model using a combination of data and expert opinion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B1B286B3-DE95-49CF-A56C-176C6915704E}"/>
                </a:ext>
              </a:extLst>
            </p:cNvPr>
            <p:cNvSpPr/>
            <p:nvPr/>
          </p:nvSpPr>
          <p:spPr>
            <a:xfrm>
              <a:off x="95254" y="2439017"/>
              <a:ext cx="1638296" cy="616744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/>
                <a:t>Model structure developed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A147E99-05C6-4D83-A3A1-E6C2624FB831}"/>
                </a:ext>
              </a:extLst>
            </p:cNvPr>
            <p:cNvSpPr txBox="1"/>
            <p:nvPr/>
          </p:nvSpPr>
          <p:spPr>
            <a:xfrm>
              <a:off x="-78315" y="3089665"/>
              <a:ext cx="214630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/>
                <a:t>Developing a model structure based on the literature review and previous expert judgement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790EF76-245A-4785-8668-EDE156E81C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3550" y="1923641"/>
              <a:ext cx="441325" cy="36208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9AE8AD5-D458-4C19-88BC-3F380FAF0F67}"/>
                </a:ext>
              </a:extLst>
            </p:cNvPr>
            <p:cNvCxnSpPr>
              <a:cxnSpLocks/>
            </p:cNvCxnSpPr>
            <p:nvPr/>
          </p:nvCxnSpPr>
          <p:spPr>
            <a:xfrm>
              <a:off x="1638302" y="3397334"/>
              <a:ext cx="533400" cy="26723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3DC2074A-AAC0-4385-A108-7B7826738974}"/>
                </a:ext>
              </a:extLst>
            </p:cNvPr>
            <p:cNvSpPr/>
            <p:nvPr/>
          </p:nvSpPr>
          <p:spPr>
            <a:xfrm>
              <a:off x="7245354" y="4152624"/>
              <a:ext cx="1638296" cy="616744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/>
                <a:t>Model calibration and validation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BA8D0E8D-3BB6-4B27-A149-31AB6EABCE25}"/>
                </a:ext>
              </a:extLst>
            </p:cNvPr>
            <p:cNvCxnSpPr>
              <a:cxnSpLocks/>
            </p:cNvCxnSpPr>
            <p:nvPr/>
          </p:nvCxnSpPr>
          <p:spPr>
            <a:xfrm>
              <a:off x="8064504" y="3590529"/>
              <a:ext cx="0" cy="43815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044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BE53C1-A3CB-4FE6-B559-316FDC701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Model output: outcome variable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B2470E-FB76-4074-BDFF-3B8014C98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0" y="1198007"/>
            <a:ext cx="3561988" cy="19261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E6064B-32AE-4BAE-9026-C7C80D74BE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2314" y="1082654"/>
            <a:ext cx="3619136" cy="20978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3AC4FC0-16E7-42A3-9A63-FC869B5C0870}"/>
              </a:ext>
            </a:extLst>
          </p:cNvPr>
          <p:cNvSpPr txBox="1"/>
          <p:nvPr/>
        </p:nvSpPr>
        <p:spPr>
          <a:xfrm>
            <a:off x="3886564" y="1652361"/>
            <a:ext cx="15557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High risk of death if attempt is made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Well known location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High population context risk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Accessible location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Likelihood of an intervention is low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Low barrier height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257D4C5-CB89-40EE-BD65-C856BE670344}"/>
              </a:ext>
            </a:extLst>
          </p:cNvPr>
          <p:cNvCxnSpPr/>
          <p:nvPr/>
        </p:nvCxnSpPr>
        <p:spPr>
          <a:xfrm>
            <a:off x="4077950" y="1525504"/>
            <a:ext cx="10287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C6224BED-855F-4B6E-B2AE-E8738C004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794560"/>
              </p:ext>
            </p:extLst>
          </p:nvPr>
        </p:nvGraphicFramePr>
        <p:xfrm>
          <a:off x="304804" y="3301856"/>
          <a:ext cx="3561988" cy="16459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80994">
                  <a:extLst>
                    <a:ext uri="{9D8B030D-6E8A-4147-A177-3AD203B41FA5}">
                      <a16:colId xmlns:a16="http://schemas.microsoft.com/office/drawing/2014/main" val="1087247666"/>
                    </a:ext>
                  </a:extLst>
                </a:gridCol>
                <a:gridCol w="1780994">
                  <a:extLst>
                    <a:ext uri="{9D8B030D-6E8A-4147-A177-3AD203B41FA5}">
                      <a16:colId xmlns:a16="http://schemas.microsoft.com/office/drawing/2014/main" val="1721442494"/>
                    </a:ext>
                  </a:extLst>
                </a:gridCol>
              </a:tblGrid>
              <a:tr h="256506">
                <a:tc>
                  <a:txBody>
                    <a:bodyPr/>
                    <a:lstStyle/>
                    <a:p>
                      <a:r>
                        <a:rPr lang="en-GB" sz="1200"/>
                        <a:t>Likelihood of incident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Probability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290857"/>
                  </a:ext>
                </a:extLst>
              </a:tr>
              <a:tr h="256506">
                <a:tc>
                  <a:txBody>
                    <a:bodyPr/>
                    <a:lstStyle/>
                    <a:p>
                      <a:r>
                        <a:rPr lang="en-GB" sz="1200"/>
                        <a:t>Very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0.19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822820"/>
                  </a:ext>
                </a:extLst>
              </a:tr>
              <a:tr h="256506">
                <a:tc>
                  <a:txBody>
                    <a:bodyPr/>
                    <a:lstStyle/>
                    <a:p>
                      <a:r>
                        <a:rPr lang="en-GB" sz="1200" b="1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0.39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287498"/>
                  </a:ext>
                </a:extLst>
              </a:tr>
              <a:tr h="256506">
                <a:tc>
                  <a:txBody>
                    <a:bodyPr/>
                    <a:lstStyle/>
                    <a:p>
                      <a:r>
                        <a:rPr lang="en-GB" sz="1200" b="1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0.31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723473"/>
                  </a:ext>
                </a:extLst>
              </a:tr>
              <a:tr h="256506">
                <a:tc>
                  <a:txBody>
                    <a:bodyPr/>
                    <a:lstStyle/>
                    <a:p>
                      <a:r>
                        <a:rPr lang="en-GB" sz="120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0.09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627716"/>
                  </a:ext>
                </a:extLst>
              </a:tr>
              <a:tr h="256506">
                <a:tc>
                  <a:txBody>
                    <a:bodyPr/>
                    <a:lstStyle/>
                    <a:p>
                      <a:r>
                        <a:rPr lang="en-GB" sz="1200"/>
                        <a:t>Very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47683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7E4AA15-087A-458F-89F7-E92E5F53D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602396"/>
              </p:ext>
            </p:extLst>
          </p:nvPr>
        </p:nvGraphicFramePr>
        <p:xfrm>
          <a:off x="5277208" y="3301856"/>
          <a:ext cx="3561988" cy="16459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80994">
                  <a:extLst>
                    <a:ext uri="{9D8B030D-6E8A-4147-A177-3AD203B41FA5}">
                      <a16:colId xmlns:a16="http://schemas.microsoft.com/office/drawing/2014/main" val="1087247666"/>
                    </a:ext>
                  </a:extLst>
                </a:gridCol>
                <a:gridCol w="1780994">
                  <a:extLst>
                    <a:ext uri="{9D8B030D-6E8A-4147-A177-3AD203B41FA5}">
                      <a16:colId xmlns:a16="http://schemas.microsoft.com/office/drawing/2014/main" val="1721442494"/>
                    </a:ext>
                  </a:extLst>
                </a:gridCol>
              </a:tblGrid>
              <a:tr h="256506">
                <a:tc>
                  <a:txBody>
                    <a:bodyPr/>
                    <a:lstStyle/>
                    <a:p>
                      <a:r>
                        <a:rPr lang="en-GB" sz="1200"/>
                        <a:t>Likelihood of incident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Probability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290857"/>
                  </a:ext>
                </a:extLst>
              </a:tr>
              <a:tr h="256506">
                <a:tc>
                  <a:txBody>
                    <a:bodyPr/>
                    <a:lstStyle/>
                    <a:p>
                      <a:r>
                        <a:rPr lang="en-GB" sz="1200"/>
                        <a:t>Very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&lt;0.01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822820"/>
                  </a:ext>
                </a:extLst>
              </a:tr>
              <a:tr h="256506">
                <a:tc>
                  <a:txBody>
                    <a:bodyPr/>
                    <a:lstStyle/>
                    <a:p>
                      <a:r>
                        <a:rPr lang="en-GB" sz="120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287498"/>
                  </a:ext>
                </a:extLst>
              </a:tr>
              <a:tr h="256506">
                <a:tc>
                  <a:txBody>
                    <a:bodyPr/>
                    <a:lstStyle/>
                    <a:p>
                      <a:r>
                        <a:rPr lang="en-GB" sz="1200" b="1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0.26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723473"/>
                  </a:ext>
                </a:extLst>
              </a:tr>
              <a:tr h="256506">
                <a:tc>
                  <a:txBody>
                    <a:bodyPr/>
                    <a:lstStyle/>
                    <a:p>
                      <a:r>
                        <a:rPr lang="en-GB" sz="1200" b="1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0.42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627716"/>
                  </a:ext>
                </a:extLst>
              </a:tr>
              <a:tr h="256506">
                <a:tc>
                  <a:txBody>
                    <a:bodyPr/>
                    <a:lstStyle/>
                    <a:p>
                      <a:r>
                        <a:rPr lang="en-GB" sz="1200"/>
                        <a:t>Very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0.23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476833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80D63EE-F2D6-4FFA-98EF-9942BC8C2BEF}"/>
              </a:ext>
            </a:extLst>
          </p:cNvPr>
          <p:cNvSpPr txBox="1"/>
          <p:nvPr/>
        </p:nvSpPr>
        <p:spPr>
          <a:xfrm>
            <a:off x="1209498" y="626574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/>
              <a:t>Baseline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5239F4-FC66-4083-8916-B93D64CB5C95}"/>
              </a:ext>
            </a:extLst>
          </p:cNvPr>
          <p:cNvSpPr txBox="1"/>
          <p:nvPr/>
        </p:nvSpPr>
        <p:spPr>
          <a:xfrm>
            <a:off x="6275617" y="620239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/>
              <a:t>Scenario output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0A9DFF-2364-49D9-827D-34E62D1672E1}"/>
              </a:ext>
            </a:extLst>
          </p:cNvPr>
          <p:cNvSpPr/>
          <p:nvPr/>
        </p:nvSpPr>
        <p:spPr>
          <a:xfrm>
            <a:off x="304804" y="3852472"/>
            <a:ext cx="2550822" cy="532151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76DAD2-7832-4D4C-AAF6-3C4C32450798}"/>
              </a:ext>
            </a:extLst>
          </p:cNvPr>
          <p:cNvSpPr/>
          <p:nvPr/>
        </p:nvSpPr>
        <p:spPr>
          <a:xfrm>
            <a:off x="5277208" y="4118547"/>
            <a:ext cx="2550822" cy="532151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3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36F161-B2D5-4205-B4E2-E8BB8F9F1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11823"/>
            <a:ext cx="8229600" cy="3771900"/>
          </a:xfrm>
        </p:spPr>
        <p:txBody>
          <a:bodyPr/>
          <a:lstStyle/>
          <a:p>
            <a:r>
              <a:rPr lang="en-US" dirty="0"/>
              <a:t>Some limitations to its validation, due to the lack of complete information around known structures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Validation has demonstrated risk estimates in line with the rates of suicide attempts and rates of fatalities from suicide – further refinement is needed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output end users are given after using the tool, and how this output translates to action, is critical. This should be a key activity for any future work</a:t>
            </a:r>
          </a:p>
          <a:p>
            <a:endParaRPr lang="en-US" dirty="0"/>
          </a:p>
          <a:p>
            <a:r>
              <a:rPr lang="en-US" dirty="0"/>
              <a:t>Embedment into DMRB and references in PCF and 3D critical </a:t>
            </a:r>
          </a:p>
          <a:p>
            <a:endParaRPr lang="en-US" dirty="0"/>
          </a:p>
          <a:p>
            <a:r>
              <a:rPr lang="en-US" dirty="0"/>
              <a:t>In conclusion, the need for this tool is evident: when combined with best practice guidance, it could play a significant role in reducing suicide attempts on the SRN.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112A83-DBD1-4F77-BCA2-8CAE030FA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Findings</a:t>
            </a:r>
          </a:p>
        </p:txBody>
      </p:sp>
    </p:spTree>
    <p:extLst>
      <p:ext uri="{BB962C8B-B14F-4D97-AF65-F5344CB8AC3E}">
        <p14:creationId xmlns:p14="http://schemas.microsoft.com/office/powerpoint/2010/main" val="228723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796"/>
            <a:ext cx="9144000" cy="51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88"/>
          <a:stretch>
            <a:fillRect/>
          </a:stretch>
        </p:blipFill>
        <p:spPr bwMode="auto">
          <a:xfrm>
            <a:off x="0" y="3549723"/>
            <a:ext cx="9144000" cy="1592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418" y="1864729"/>
            <a:ext cx="9146418" cy="2293143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0" y="1301021"/>
            <a:ext cx="7946136" cy="570643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86650" y="2348729"/>
            <a:ext cx="5448741" cy="653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Questions? 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9A360794-E587-434B-B4A9-CA78BF12998B}"/>
              </a:ext>
            </a:extLst>
          </p:cNvPr>
          <p:cNvSpPr txBox="1">
            <a:spLocks/>
          </p:cNvSpPr>
          <p:nvPr/>
        </p:nvSpPr>
        <p:spPr bwMode="auto">
          <a:xfrm>
            <a:off x="141381" y="1259678"/>
            <a:ext cx="5448741" cy="653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Thank you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D26234EC-7E65-4000-BFC7-86B54179A7DE}"/>
              </a:ext>
            </a:extLst>
          </p:cNvPr>
          <p:cNvSpPr txBox="1">
            <a:spLocks/>
          </p:cNvSpPr>
          <p:nvPr/>
        </p:nvSpPr>
        <p:spPr bwMode="auto">
          <a:xfrm>
            <a:off x="212128" y="95295"/>
            <a:ext cx="3179801" cy="890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GB" sz="2800" b="1">
                <a:solidFill>
                  <a:schemeClr val="bg1"/>
                </a:solidFill>
              </a:rPr>
              <a:t>Next Steps?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13481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TRL COLORS">
      <a:dk1>
        <a:sysClr val="windowText" lastClr="000000"/>
      </a:dk1>
      <a:lt1>
        <a:sysClr val="window" lastClr="FFFFFF"/>
      </a:lt1>
      <a:dk2>
        <a:srgbClr val="515B5E"/>
      </a:dk2>
      <a:lt2>
        <a:srgbClr val="FF641E"/>
      </a:lt2>
      <a:accent1>
        <a:srgbClr val="000000"/>
      </a:accent1>
      <a:accent2>
        <a:srgbClr val="515B5E"/>
      </a:accent2>
      <a:accent3>
        <a:srgbClr val="FFFFFF"/>
      </a:accent3>
      <a:accent4>
        <a:srgbClr val="FF641E"/>
      </a:accent4>
      <a:accent5>
        <a:srgbClr val="000000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EBBDC594-071D-4A19-8AA9-A08BF20473FB}" vid="{53B1F3FF-A138-4AAC-9696-5CED9F5C17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F38110A49FCF4C9852AB3274056069" ma:contentTypeVersion="10" ma:contentTypeDescription="Create a new document." ma:contentTypeScope="" ma:versionID="7b5a17f849d55c503750e56ffcb61146">
  <xsd:schema xmlns:xsd="http://www.w3.org/2001/XMLSchema" xmlns:xs="http://www.w3.org/2001/XMLSchema" xmlns:p="http://schemas.microsoft.com/office/2006/metadata/properties" xmlns:ns2="7d2f3eaf-0f6e-4da8-b065-acc5598e9e09" targetNamespace="http://schemas.microsoft.com/office/2006/metadata/properties" ma:root="true" ma:fieldsID="6350597b0ec19efe6b920a27d8fac906" ns2:_="">
    <xsd:import namespace="7d2f3eaf-0f6e-4da8-b065-acc5598e9e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2f3eaf-0f6e-4da8-b065-acc5598e9e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3CD9C1-E93E-4396-8F8A-23EC1922CB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AC02B4-A154-45EE-82B8-F931126ECC9A}">
  <ds:schemaRefs>
    <ds:schemaRef ds:uri="7d2f3eaf-0f6e-4da8-b065-acc5598e9e0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0D09888-CF9D-47DC-9C6F-CABDE872DD4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7d2f3eaf-0f6e-4da8-b065-acc5598e9e09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291</TotalTime>
  <Words>468</Words>
  <Application>Microsoft Office PowerPoint</Application>
  <PresentationFormat>On-screen Show (16:9)</PresentationFormat>
  <Paragraphs>85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blank</vt:lpstr>
      <vt:lpstr>Update on Predictive Tool for Suicide Risk</vt:lpstr>
      <vt:lpstr>Summary of data sources</vt:lpstr>
      <vt:lpstr>Model development process</vt:lpstr>
      <vt:lpstr>Model output: outcome variable</vt:lpstr>
      <vt:lpstr>Main Findings</vt:lpstr>
      <vt:lpstr>PowerPoint Presentation</vt:lpstr>
    </vt:vector>
  </TitlesOfParts>
  <Company>TRL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T0241 Suicide Prevention Tool demo</dc:title>
  <dc:creator>Sritika Chowdhury</dc:creator>
  <cp:lastModifiedBy>Potter, Doug</cp:lastModifiedBy>
  <cp:revision>2</cp:revision>
  <dcterms:created xsi:type="dcterms:W3CDTF">2022-03-21T11:29:30Z</dcterms:created>
  <dcterms:modified xsi:type="dcterms:W3CDTF">2022-03-30T07:45:47Z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0x0101001FF38110A49FCF4C9852AB3274056069</vt:lpwstr>
  </property>
</Properties>
</file>