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7" r:id="rId1"/>
  </p:sldMasterIdLst>
  <p:notesMasterIdLst>
    <p:notesMasterId r:id="rId28"/>
  </p:notesMasterIdLst>
  <p:sldIdLst>
    <p:sldId id="256" r:id="rId2"/>
    <p:sldId id="268" r:id="rId3"/>
    <p:sldId id="269" r:id="rId4"/>
    <p:sldId id="283" r:id="rId5"/>
    <p:sldId id="270" r:id="rId6"/>
    <p:sldId id="272" r:id="rId7"/>
    <p:sldId id="274" r:id="rId8"/>
    <p:sldId id="258" r:id="rId9"/>
    <p:sldId id="279" r:id="rId10"/>
    <p:sldId id="259" r:id="rId11"/>
    <p:sldId id="273" r:id="rId12"/>
    <p:sldId id="276" r:id="rId13"/>
    <p:sldId id="260" r:id="rId14"/>
    <p:sldId id="281" r:id="rId15"/>
    <p:sldId id="282" r:id="rId16"/>
    <p:sldId id="261" r:id="rId17"/>
    <p:sldId id="262" r:id="rId18"/>
    <p:sldId id="263" r:id="rId19"/>
    <p:sldId id="265" r:id="rId20"/>
    <p:sldId id="277" r:id="rId21"/>
    <p:sldId id="284" r:id="rId22"/>
    <p:sldId id="266" r:id="rId23"/>
    <p:sldId id="267" r:id="rId24"/>
    <p:sldId id="271" r:id="rId25"/>
    <p:sldId id="278" r:id="rId26"/>
    <p:sldId id="28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80" autoAdjust="0"/>
  </p:normalViewPr>
  <p:slideViewPr>
    <p:cSldViewPr>
      <p:cViewPr varScale="1">
        <p:scale>
          <a:sx n="86" d="100"/>
          <a:sy n="86" d="100"/>
        </p:scale>
        <p:origin x="-152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8E8FA-665C-44E5-A63E-5125D2B7DE34}" type="datetimeFigureOut">
              <a:rPr lang="en-GB" smtClean="0"/>
              <a:pPr/>
              <a:t>03/10/2017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51ECA-B322-4A6C-965D-FF8A2D0D87C4}" type="slidenum">
              <a:rPr lang="en-GB" smtClean="0"/>
              <a:pPr/>
              <a:t>‹#›</a:t>
            </a:fld>
            <a:endParaRPr lang="en-GB"/>
          </a:p>
        </p:txBody>
      </p:sp>
    </p:spTree>
    <p:extLst>
      <p:ext uri="{BB962C8B-B14F-4D97-AF65-F5344CB8AC3E}">
        <p14:creationId xmlns:p14="http://schemas.microsoft.com/office/powerpoint/2010/main" xmlns="" val="377675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Daytime</a:t>
            </a:r>
            <a:r>
              <a:rPr lang="en-GB" baseline="0" dirty="0"/>
              <a:t> drowsiness can be a normal physiological phenomenon, particularly after a heavy lunch. However, obstructive sleep apnoea is increasingly being recognised as a cause for excessive daytime sleepiness. The specific significance is the </a:t>
            </a:r>
            <a:r>
              <a:rPr lang="en-GB" sz="1200" kern="1200" dirty="0">
                <a:solidFill>
                  <a:schemeClr val="tx1"/>
                </a:solidFill>
                <a:effectLst/>
                <a:latin typeface="+mn-lt"/>
                <a:ea typeface="+mn-ea"/>
                <a:cs typeface="+mn-cs"/>
              </a:rPr>
              <a:t>neural pathways or cortical networks in the brain </a:t>
            </a:r>
            <a:r>
              <a:rPr lang="en-GB" baseline="0" dirty="0"/>
              <a:t>and cardiovascular processes.</a:t>
            </a:r>
          </a:p>
          <a:p>
            <a:r>
              <a:rPr lang="en-GB" baseline="0" dirty="0"/>
              <a:t>Reliably associated with a risk of road crashes, the detection of undiagnosed sleep apnoea is  important and can be improved with education, recognition by organisational managers and clinical advisors.</a:t>
            </a:r>
            <a:endParaRPr lang="en-GB"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1</a:t>
            </a:fld>
            <a:endParaRPr lang="en-GB"/>
          </a:p>
        </p:txBody>
      </p:sp>
    </p:spTree>
    <p:extLst>
      <p:ext uri="{BB962C8B-B14F-4D97-AF65-F5344CB8AC3E}">
        <p14:creationId xmlns:p14="http://schemas.microsoft.com/office/powerpoint/2010/main" xmlns="" val="3447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Sufferers struggle with rotating shift work; </a:t>
            </a:r>
            <a:endParaRPr lang="en-GB"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10</a:t>
            </a:fld>
            <a:endParaRPr lang="en-GB"/>
          </a:p>
        </p:txBody>
      </p:sp>
    </p:spTree>
    <p:extLst>
      <p:ext uri="{BB962C8B-B14F-4D97-AF65-F5344CB8AC3E}">
        <p14:creationId xmlns:p14="http://schemas.microsoft.com/office/powerpoint/2010/main" xmlns="" val="283284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Lifestyle changes</a:t>
            </a:r>
            <a:r>
              <a:rPr lang="en-GB" baseline="0" dirty="0"/>
              <a:t> – e.g. losing excess weight, cutting down on alcohol and sleeping on your side, stop smoking</a:t>
            </a:r>
          </a:p>
          <a:p>
            <a:r>
              <a:rPr lang="en-GB" b="1" dirty="0">
                <a:effectLst/>
              </a:rPr>
              <a:t>A mandibular advancement device</a:t>
            </a:r>
            <a:r>
              <a:rPr lang="en-GB" dirty="0">
                <a:effectLst/>
              </a:rPr>
              <a:t> (MAD) is a dental appliance, similar to a gum shield, sometimes used to treat mild OSA</a:t>
            </a:r>
            <a:endParaRPr lang="en-GB"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11</a:t>
            </a:fld>
            <a:endParaRPr lang="en-GB"/>
          </a:p>
        </p:txBody>
      </p:sp>
    </p:spTree>
    <p:extLst>
      <p:ext uri="{BB962C8B-B14F-4D97-AF65-F5344CB8AC3E}">
        <p14:creationId xmlns:p14="http://schemas.microsoft.com/office/powerpoint/2010/main" xmlns="" val="940925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MAD is worn over your teeth when you're asleep. It's designed to hold your jaw and tongue forward to increase the space at the back of your throat and reduce the narrowing of your airway that causes snoring.</a:t>
            </a:r>
          </a:p>
          <a:p>
            <a:endParaRPr lang="en-GB" dirty="0"/>
          </a:p>
          <a:p>
            <a:r>
              <a:rPr lang="en-GB" dirty="0"/>
              <a:t>Off-the-shelf MADs are available from specialist websites, but </a:t>
            </a:r>
            <a:r>
              <a:rPr lang="en-GB" b="1" dirty="0"/>
              <a:t>most experts don't recommend them</a:t>
            </a:r>
            <a:r>
              <a:rPr lang="en-GB" dirty="0"/>
              <a:t>, as poor-fitting MADs can make </a:t>
            </a:r>
            <a:r>
              <a:rPr lang="en-GB" b="1" dirty="0"/>
              <a:t>symptoms worse</a:t>
            </a:r>
            <a:r>
              <a:rPr lang="en-GB" dirty="0"/>
              <a:t>. </a:t>
            </a:r>
          </a:p>
          <a:p>
            <a:r>
              <a:rPr lang="en-GB" dirty="0"/>
              <a:t>It's recommended you have an MAD made for you by a dentist with training and experience in treating sleep apnoea.</a:t>
            </a:r>
          </a:p>
        </p:txBody>
      </p:sp>
      <p:sp>
        <p:nvSpPr>
          <p:cNvPr id="4" name="Slide Number Placeholder 3"/>
          <p:cNvSpPr>
            <a:spLocks noGrp="1"/>
          </p:cNvSpPr>
          <p:nvPr>
            <p:ph type="sldNum" sz="quarter" idx="10"/>
          </p:nvPr>
        </p:nvSpPr>
        <p:spPr/>
        <p:txBody>
          <a:bodyPr/>
          <a:lstStyle/>
          <a:p>
            <a:fld id="{E7751ECA-B322-4A6C-965D-FF8A2D0D87C4}" type="slidenum">
              <a:rPr lang="en-GB" smtClean="0"/>
              <a:pPr/>
              <a:t>12</a:t>
            </a:fld>
            <a:endParaRPr lang="en-GB"/>
          </a:p>
        </p:txBody>
      </p:sp>
    </p:spTree>
    <p:extLst>
      <p:ext uri="{BB962C8B-B14F-4D97-AF65-F5344CB8AC3E}">
        <p14:creationId xmlns:p14="http://schemas.microsoft.com/office/powerpoint/2010/main" xmlns="" val="255289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severity of OSA is determined by how often your breathing is affected over the course of an hour. These episodes are measured using the apnoea-hypopnoea index (AHI).</a:t>
            </a:r>
          </a:p>
          <a:p>
            <a:r>
              <a:rPr lang="en-GB" dirty="0"/>
              <a:t>Severity is measured using the following criteria:</a:t>
            </a:r>
          </a:p>
          <a:p>
            <a:pPr marL="171450" indent="-171450">
              <a:buFont typeface="Wingdings" panose="05000000000000000000" pitchFamily="2" charset="2"/>
              <a:buChar char="Ø"/>
            </a:pPr>
            <a:r>
              <a:rPr lang="en-GB" dirty="0"/>
              <a:t>mild – an AHI reading of 5 to 14 episodes an hour </a:t>
            </a:r>
          </a:p>
          <a:p>
            <a:pPr marL="171450" indent="-171450">
              <a:buFont typeface="Wingdings" panose="05000000000000000000" pitchFamily="2" charset="2"/>
              <a:buChar char="Ø"/>
            </a:pPr>
            <a:r>
              <a:rPr lang="en-GB" dirty="0"/>
              <a:t>moderate – an AHI reading of 15 to 30 episodes an hour </a:t>
            </a:r>
          </a:p>
          <a:p>
            <a:pPr marL="171450" indent="-171450">
              <a:buFont typeface="Wingdings" panose="05000000000000000000" pitchFamily="2" charset="2"/>
              <a:buChar char="Ø"/>
            </a:pPr>
            <a:r>
              <a:rPr lang="en-GB" b="1" dirty="0"/>
              <a:t>severe – an AHI reading of more than 30 episodes an hour</a:t>
            </a:r>
            <a:r>
              <a:rPr lang="en-GB" dirty="0"/>
              <a:t> </a:t>
            </a:r>
          </a:p>
          <a:p>
            <a:r>
              <a:rPr lang="en-GB" dirty="0"/>
              <a:t>CPAP has good results. Continuous positive airway pressure (CPAP) devices prevent your airway closing while you sleep by delivering a continuous supply of compressed air through a mask  By controlling the apnoea, it improves sleep quality. You're more likely to wake up feeling refreshed, and stay alert throughout the day. </a:t>
            </a:r>
          </a:p>
          <a:p>
            <a:r>
              <a:rPr lang="en-GB" dirty="0"/>
              <a:t>CPAP also suppresses the snoring, meaning that your partner can sleep better too.</a:t>
            </a:r>
          </a:p>
        </p:txBody>
      </p:sp>
      <p:sp>
        <p:nvSpPr>
          <p:cNvPr id="4" name="Slide Number Placeholder 3"/>
          <p:cNvSpPr>
            <a:spLocks noGrp="1"/>
          </p:cNvSpPr>
          <p:nvPr>
            <p:ph type="sldNum" sz="quarter" idx="10"/>
          </p:nvPr>
        </p:nvSpPr>
        <p:spPr/>
        <p:txBody>
          <a:bodyPr/>
          <a:lstStyle/>
          <a:p>
            <a:fld id="{E7751ECA-B322-4A6C-965D-FF8A2D0D87C4}" type="slidenum">
              <a:rPr lang="en-GB" smtClean="0"/>
              <a:pPr/>
              <a:t>13</a:t>
            </a:fld>
            <a:endParaRPr lang="en-GB"/>
          </a:p>
        </p:txBody>
      </p:sp>
    </p:spTree>
    <p:extLst>
      <p:ext uri="{BB962C8B-B14F-4D97-AF65-F5344CB8AC3E}">
        <p14:creationId xmlns:p14="http://schemas.microsoft.com/office/powerpoint/2010/main" xmlns="" val="910538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Surgery is usually only considered as a last resort when all other treatment options have failed, and also if the condition is severely affecting your quality of life. </a:t>
            </a:r>
          </a:p>
          <a:p>
            <a:endParaRPr lang="en-GB" dirty="0"/>
          </a:p>
          <a:p>
            <a:r>
              <a:rPr lang="en-GB" dirty="0"/>
              <a:t>A range of surgical treatments have been used to treat OSA. These include:</a:t>
            </a:r>
          </a:p>
          <a:p>
            <a:pPr marL="171450" indent="-171450">
              <a:buFont typeface="Wingdings" panose="05000000000000000000" pitchFamily="2" charset="2"/>
              <a:buChar char="q"/>
            </a:pPr>
            <a:r>
              <a:rPr lang="en-GB" dirty="0"/>
              <a:t>tonsillectomy – where the tonsils are removed if they're enlarged and blocking your airway when you sleep </a:t>
            </a:r>
          </a:p>
          <a:p>
            <a:pPr marL="171450" indent="-171450">
              <a:buFont typeface="Wingdings" panose="05000000000000000000" pitchFamily="2" charset="2"/>
              <a:buChar char="q"/>
            </a:pPr>
            <a:r>
              <a:rPr lang="en-GB" dirty="0"/>
              <a:t>adenoidectomy – where the adenoids, small lumps of tissue at the back of the throat above the tonsils, are removed if they're enlarged and are blocking the airway during sleep </a:t>
            </a:r>
          </a:p>
          <a:p>
            <a:pPr marL="171450" indent="-171450">
              <a:buFont typeface="Wingdings" panose="05000000000000000000" pitchFamily="2" charset="2"/>
              <a:buChar char="q"/>
            </a:pPr>
            <a:r>
              <a:rPr lang="en-GB" dirty="0"/>
              <a:t>tracheostomy – where a tube is inserted directly into your neck [as shown] to allow you to breathe freely, even if the airways in your upper throat are blocked </a:t>
            </a:r>
          </a:p>
          <a:p>
            <a:pPr marL="171450" indent="-171450">
              <a:buFont typeface="Wingdings" panose="05000000000000000000" pitchFamily="2" charset="2"/>
              <a:buChar char="q"/>
            </a:pPr>
            <a:r>
              <a:rPr lang="en-GB" dirty="0"/>
              <a:t>weight loss (bariatric) surgery – where the size of the stomach is reduced if you're severely obese and this is making your sleep apnoea worse </a:t>
            </a:r>
          </a:p>
          <a:p>
            <a:pPr marL="171450" indent="-171450">
              <a:buFont typeface="Wingdings" panose="05000000000000000000" pitchFamily="2" charset="2"/>
              <a:buChar char="q"/>
            </a:pPr>
            <a:r>
              <a:rPr lang="en-GB" dirty="0"/>
              <a:t>Surgery to remove excess tissue in the throat to widen your airway (</a:t>
            </a:r>
            <a:r>
              <a:rPr lang="en-GB" dirty="0" err="1"/>
              <a:t>uvulopalatopharyngoplasty</a:t>
            </a:r>
            <a:r>
              <a:rPr lang="en-GB" dirty="0"/>
              <a:t>) used to be a common surgical treatment for OSA, but it's performed less often nowadays.</a:t>
            </a:r>
          </a:p>
          <a:p>
            <a:r>
              <a:rPr lang="en-GB" dirty="0"/>
              <a:t>This is because more effective treatments are available, such as CPAP.</a:t>
            </a:r>
          </a:p>
        </p:txBody>
      </p:sp>
      <p:sp>
        <p:nvSpPr>
          <p:cNvPr id="4" name="Slide Number Placeholder 3"/>
          <p:cNvSpPr>
            <a:spLocks noGrp="1"/>
          </p:cNvSpPr>
          <p:nvPr>
            <p:ph type="sldNum" sz="quarter" idx="10"/>
          </p:nvPr>
        </p:nvSpPr>
        <p:spPr/>
        <p:txBody>
          <a:bodyPr/>
          <a:lstStyle/>
          <a:p>
            <a:fld id="{E7751ECA-B322-4A6C-965D-FF8A2D0D87C4}" type="slidenum">
              <a:rPr lang="en-GB" smtClean="0"/>
              <a:pPr/>
              <a:t>14</a:t>
            </a:fld>
            <a:endParaRPr lang="en-GB"/>
          </a:p>
        </p:txBody>
      </p:sp>
    </p:spTree>
    <p:extLst>
      <p:ext uri="{BB962C8B-B14F-4D97-AF65-F5344CB8AC3E}">
        <p14:creationId xmlns:p14="http://schemas.microsoft.com/office/powerpoint/2010/main" xmlns="" val="182269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Soft palate implants make the soft palate, part of the roof of the mouth, stiffer and less likely to vibrate and cause an obstruction. The implants are inserted into the soft palate under local anaesthetic.</a:t>
            </a:r>
          </a:p>
          <a:p>
            <a:endParaRPr lang="en-GB" dirty="0"/>
          </a:p>
          <a:p>
            <a:r>
              <a:rPr lang="en-GB" dirty="0"/>
              <a:t>The National Institute for Health and Care Excellence (NICE) has said soft palate implants are safe, but they're not currently recommended for treating OSA as there's a lack of evidence about their effectiveness.  However, this form of treatment is recommended for treating snoring associated with OSA in exceptional cases.</a:t>
            </a:r>
          </a:p>
        </p:txBody>
      </p:sp>
      <p:sp>
        <p:nvSpPr>
          <p:cNvPr id="4" name="Slide Number Placeholder 3"/>
          <p:cNvSpPr>
            <a:spLocks noGrp="1"/>
          </p:cNvSpPr>
          <p:nvPr>
            <p:ph type="sldNum" sz="quarter" idx="10"/>
          </p:nvPr>
        </p:nvSpPr>
        <p:spPr/>
        <p:txBody>
          <a:bodyPr/>
          <a:lstStyle/>
          <a:p>
            <a:fld id="{E7751ECA-B322-4A6C-965D-FF8A2D0D87C4}" type="slidenum">
              <a:rPr lang="en-GB" smtClean="0"/>
              <a:pPr/>
              <a:t>15</a:t>
            </a:fld>
            <a:endParaRPr lang="en-GB"/>
          </a:p>
        </p:txBody>
      </p:sp>
    </p:spTree>
    <p:extLst>
      <p:ext uri="{BB962C8B-B14F-4D97-AF65-F5344CB8AC3E}">
        <p14:creationId xmlns:p14="http://schemas.microsoft.com/office/powerpoint/2010/main" xmlns="" val="201160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Epworth Sleepiness Scale is widely used in the field of sleep medicine as a subjective measure of a patient's sleepiness. The test is a list of eight situations in which you rate your tendency to become sleepy on a scale of 0, no chance of dozing, to 3, high chance of dozing. When you finish the test, add up the values of your responses. Your total score is based on a scale of </a:t>
            </a:r>
            <a:r>
              <a:rPr lang="en-GB" b="1" dirty="0"/>
              <a:t>0 to 24</a:t>
            </a:r>
            <a:r>
              <a:rPr lang="en-GB" b="0" dirty="0"/>
              <a:t>. The scale estimates whether you are experiencing excessive sleepiness that possibly requires medical attention. </a:t>
            </a:r>
          </a:p>
          <a:p>
            <a:r>
              <a:rPr lang="en-GB" b="1" dirty="0"/>
              <a:t>Why</a:t>
            </a:r>
            <a:r>
              <a:rPr lang="en-GB" b="1" baseline="0" dirty="0"/>
              <a:t> not try it now?..</a:t>
            </a:r>
            <a:endParaRPr lang="en-GB" b="1"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16</a:t>
            </a:fld>
            <a:endParaRPr lang="en-GB"/>
          </a:p>
        </p:txBody>
      </p:sp>
    </p:spTree>
    <p:extLst>
      <p:ext uri="{BB962C8B-B14F-4D97-AF65-F5344CB8AC3E}">
        <p14:creationId xmlns:p14="http://schemas.microsoft.com/office/powerpoint/2010/main" xmlns="" val="173399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Sleepy Are You? Score the result according to the numbers on the left</a:t>
            </a:r>
          </a:p>
          <a:p>
            <a:r>
              <a:rPr lang="en-GB" dirty="0"/>
              <a:t>How likely are you to doze off or fall asleep in the following situations? You should rate your chances of dozing off, not just feeling tired. Even if you have not done some of these things recently try to determine how they would have affected you</a:t>
            </a:r>
          </a:p>
        </p:txBody>
      </p:sp>
      <p:sp>
        <p:nvSpPr>
          <p:cNvPr id="4" name="Slide Number Placeholder 3"/>
          <p:cNvSpPr>
            <a:spLocks noGrp="1"/>
          </p:cNvSpPr>
          <p:nvPr>
            <p:ph type="sldNum" sz="quarter" idx="10"/>
          </p:nvPr>
        </p:nvSpPr>
        <p:spPr/>
        <p:txBody>
          <a:bodyPr/>
          <a:lstStyle/>
          <a:p>
            <a:fld id="{E7751ECA-B322-4A6C-965D-FF8A2D0D87C4}" type="slidenum">
              <a:rPr lang="en-GB" smtClean="0"/>
              <a:pPr/>
              <a:t>17</a:t>
            </a:fld>
            <a:endParaRPr lang="en-GB"/>
          </a:p>
        </p:txBody>
      </p:sp>
    </p:spTree>
    <p:extLst>
      <p:ext uri="{BB962C8B-B14F-4D97-AF65-F5344CB8AC3E}">
        <p14:creationId xmlns:p14="http://schemas.microsoft.com/office/powerpoint/2010/main" xmlns="" val="311651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If you or someone you know has OSA, it's important to visit the GP in case referral to a sleep specialist needed for further tests and treatment.</a:t>
            </a:r>
          </a:p>
          <a:p>
            <a:r>
              <a:rPr lang="en-GB" baseline="0" dirty="0"/>
              <a:t>Before seeing a GP it may be helpful to ask a partner, friend or relative to observe you while you're asleep, if possible. If you have OSA, they may be able to spot episodes of breathlessness.</a:t>
            </a:r>
          </a:p>
        </p:txBody>
      </p:sp>
      <p:sp>
        <p:nvSpPr>
          <p:cNvPr id="4" name="Slide Number Placeholder 3"/>
          <p:cNvSpPr>
            <a:spLocks noGrp="1"/>
          </p:cNvSpPr>
          <p:nvPr>
            <p:ph type="sldNum" sz="quarter" idx="10"/>
          </p:nvPr>
        </p:nvSpPr>
        <p:spPr/>
        <p:txBody>
          <a:bodyPr/>
          <a:lstStyle/>
          <a:p>
            <a:fld id="{E7751ECA-B322-4A6C-965D-FF8A2D0D87C4}" type="slidenum">
              <a:rPr lang="en-GB" smtClean="0"/>
              <a:pPr/>
              <a:t>18</a:t>
            </a:fld>
            <a:endParaRPr lang="en-GB"/>
          </a:p>
        </p:txBody>
      </p:sp>
    </p:spTree>
    <p:extLst>
      <p:ext uri="{BB962C8B-B14F-4D97-AF65-F5344CB8AC3E}">
        <p14:creationId xmlns:p14="http://schemas.microsoft.com/office/powerpoint/2010/main" xmlns="" val="161561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know this already and encourage healthy eating: e.g. healthy choices in welfare, vending machines, </a:t>
            </a:r>
          </a:p>
          <a:p>
            <a:r>
              <a:rPr lang="en-GB" baseline="0" dirty="0"/>
              <a:t>Active travel policies – salary sacrifice cycle scheme</a:t>
            </a:r>
          </a:p>
          <a:p>
            <a:r>
              <a:rPr lang="en-GB" baseline="0" dirty="0"/>
              <a:t>Supportive physical environment – stairwells, showers, secure cycle parking</a:t>
            </a:r>
          </a:p>
          <a:p>
            <a:r>
              <a:rPr lang="en-GB" baseline="0" dirty="0"/>
              <a:t>Recreation – out of hours social activities, lunchtime walks, use of local leisure facilities</a:t>
            </a:r>
          </a:p>
          <a:p>
            <a:r>
              <a:rPr lang="en-GB" i="1" baseline="0" dirty="0"/>
              <a:t>2006 CG43 Obesity: guidance on the prevention, identification, assessment and management of overweight and obesity</a:t>
            </a:r>
            <a:r>
              <a:rPr lang="en-GB" i="0" baseline="0" dirty="0"/>
              <a:t>. London: </a:t>
            </a:r>
            <a:r>
              <a:rPr lang="en-GB" b="1" i="0" baseline="0" dirty="0"/>
              <a:t>NICE GUIDANCE</a:t>
            </a:r>
            <a:endParaRPr lang="en-GB" b="1" i="1" baseline="0"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19</a:t>
            </a:fld>
            <a:endParaRPr lang="en-GB"/>
          </a:p>
        </p:txBody>
      </p:sp>
    </p:spTree>
    <p:extLst>
      <p:ext uri="{BB962C8B-B14F-4D97-AF65-F5344CB8AC3E}">
        <p14:creationId xmlns:p14="http://schemas.microsoft.com/office/powerpoint/2010/main" xmlns="" val="290275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OSA is a relatively common condition where the walls of the throat relax and narrow during sleep, </a:t>
            </a:r>
            <a:r>
              <a:rPr lang="en-GB" b="1" dirty="0"/>
              <a:t>interrupting normal breathing</a:t>
            </a:r>
            <a:r>
              <a:rPr lang="en-GB" dirty="0"/>
              <a:t>.</a:t>
            </a:r>
          </a:p>
          <a:p>
            <a:r>
              <a:rPr lang="en-GB" dirty="0"/>
              <a:t> </a:t>
            </a:r>
          </a:p>
          <a:p>
            <a:r>
              <a:rPr lang="en-GB" dirty="0"/>
              <a:t>Sleep disruption is frequent with low level of oxygen in the blood and too high a concentration of carbon dioxide. This causes headaches on waking, poor concentration, and subsequent work impairment, e.g. drowsiness at</a:t>
            </a:r>
            <a:r>
              <a:rPr lang="en-GB" baseline="0" dirty="0"/>
              <a:t> the wheel</a:t>
            </a:r>
            <a:endParaRPr lang="en-GB" dirty="0"/>
          </a:p>
          <a:p>
            <a:r>
              <a:rPr lang="en-GB" dirty="0"/>
              <a:t>During an episode, the lack of oxygen triggers the brain to pull the person out of deep sleep – either to a lighter sleep or to wakefulness – so the airway reopens and normal breathing returns. </a:t>
            </a:r>
          </a:p>
        </p:txBody>
      </p:sp>
      <p:sp>
        <p:nvSpPr>
          <p:cNvPr id="4" name="Slide Number Placeholder 3"/>
          <p:cNvSpPr>
            <a:spLocks noGrp="1"/>
          </p:cNvSpPr>
          <p:nvPr>
            <p:ph type="sldNum" sz="quarter" idx="10"/>
          </p:nvPr>
        </p:nvSpPr>
        <p:spPr/>
        <p:txBody>
          <a:bodyPr/>
          <a:lstStyle/>
          <a:p>
            <a:fld id="{E7751ECA-B322-4A6C-965D-FF8A2D0D87C4}" type="slidenum">
              <a:rPr lang="en-GB" smtClean="0"/>
              <a:pPr/>
              <a:t>2</a:t>
            </a:fld>
            <a:endParaRPr lang="en-GB"/>
          </a:p>
        </p:txBody>
      </p:sp>
    </p:spTree>
    <p:extLst>
      <p:ext uri="{BB962C8B-B14F-4D97-AF65-F5344CB8AC3E}">
        <p14:creationId xmlns:p14="http://schemas.microsoft.com/office/powerpoint/2010/main" xmlns="" val="13124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a:t>Research has shown someone who has been deprived of sleep because of OSA may be up to </a:t>
            </a:r>
            <a:r>
              <a:rPr lang="en-GB" b="1" i="0" baseline="0" dirty="0"/>
              <a:t>12 times more likely </a:t>
            </a:r>
            <a:r>
              <a:rPr lang="en-GB" i="0" baseline="0" dirty="0"/>
              <a:t>to be involved in a car accident. </a:t>
            </a:r>
          </a:p>
          <a:p>
            <a:r>
              <a:rPr lang="en-GB" i="0" baseline="0" dirty="0"/>
              <a:t>2004 STUDY: The Department for Transport brought together a group to explore the potential significance of sleep disorders in accidents. Further, drivers with sleep disorders may be less able to cope with the sleep disturbance likely to be inherent in a lifestyle involving shift work. </a:t>
            </a:r>
          </a:p>
          <a:p>
            <a:r>
              <a:rPr lang="en-GB" i="1" baseline="0" dirty="0"/>
              <a:t>Excessive daytime sleepiness and driving: regulations for road safety. </a:t>
            </a:r>
            <a:r>
              <a:rPr lang="en-GB" i="1" baseline="0" dirty="0" err="1"/>
              <a:t>Clin</a:t>
            </a:r>
            <a:r>
              <a:rPr lang="en-GB" i="1" baseline="0" dirty="0"/>
              <a:t> Med [London, England]</a:t>
            </a:r>
            <a:r>
              <a:rPr lang="en-GB" i="0" baseline="0" dirty="0"/>
              <a:t>,  2004; </a:t>
            </a:r>
            <a:r>
              <a:rPr lang="en-GB" b="1" i="0" baseline="0" dirty="0"/>
              <a:t>4</a:t>
            </a:r>
            <a:r>
              <a:rPr lang="en-GB" i="0" baseline="0" dirty="0"/>
              <a:t> [5]: 454-6.</a:t>
            </a:r>
          </a:p>
          <a:p>
            <a:endParaRPr lang="en-GB" i="0" baseline="0" dirty="0"/>
          </a:p>
          <a:p>
            <a:r>
              <a:rPr lang="en-GB" i="0" baseline="0" dirty="0"/>
              <a:t>It is not entirely clear what aspects of sleep disturbance in OSA lead to poorer driving ability; </a:t>
            </a:r>
            <a:r>
              <a:rPr lang="en-GB" b="1" i="0" baseline="0" dirty="0"/>
              <a:t>is it just sleepiness and briefly ‘nodding off’ at the wheel</a:t>
            </a:r>
            <a:r>
              <a:rPr lang="en-GB" i="0" baseline="0" dirty="0"/>
              <a:t>, or is there also general impairment of driving skills such as </a:t>
            </a:r>
            <a:r>
              <a:rPr lang="en-GB" b="1" i="0" baseline="0" dirty="0"/>
              <a:t>eye-hand coordination</a:t>
            </a:r>
            <a:r>
              <a:rPr lang="en-GB" i="0" baseline="0" dirty="0"/>
              <a:t> (similar to the effects of alcohol), or a mixture of both?</a:t>
            </a:r>
          </a:p>
        </p:txBody>
      </p:sp>
      <p:sp>
        <p:nvSpPr>
          <p:cNvPr id="4" name="Slide Number Placeholder 3"/>
          <p:cNvSpPr>
            <a:spLocks noGrp="1"/>
          </p:cNvSpPr>
          <p:nvPr>
            <p:ph type="sldNum" sz="quarter" idx="10"/>
          </p:nvPr>
        </p:nvSpPr>
        <p:spPr/>
        <p:txBody>
          <a:bodyPr/>
          <a:lstStyle/>
          <a:p>
            <a:fld id="{E7751ECA-B322-4A6C-965D-FF8A2D0D87C4}" type="slidenum">
              <a:rPr lang="en-GB" smtClean="0"/>
              <a:pPr/>
              <a:t>20</a:t>
            </a:fld>
            <a:endParaRPr lang="en-GB"/>
          </a:p>
        </p:txBody>
      </p:sp>
    </p:spTree>
    <p:extLst>
      <p:ext uri="{BB962C8B-B14F-4D97-AF65-F5344CB8AC3E}">
        <p14:creationId xmlns:p14="http://schemas.microsoft.com/office/powerpoint/2010/main" xmlns="" val="416570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known that accidents are not isolated to driving. Fatigue can lead to errors and accidents, ill-health and injury, and reduced productivity. It is often a root cause of major accidents e.g.</a:t>
            </a:r>
            <a:r>
              <a:rPr lang="en-GB" baseline="0" dirty="0"/>
              <a:t>: 1. </a:t>
            </a:r>
            <a:r>
              <a:rPr lang="en-GB" dirty="0"/>
              <a:t>Herald of Free Enterprise, 2. Chernobyl, 3. Texas City refinery explosion, 4. Clapham Junction rail crash , also [not shown] </a:t>
            </a:r>
            <a:r>
              <a:rPr lang="en-GB" b="1" dirty="0"/>
              <a:t>NASA's space shuttle Challenger</a:t>
            </a:r>
            <a:r>
              <a:rPr lang="en-GB" dirty="0"/>
              <a:t> accident was a devastating tragedy that killed seven astronauts and shocked the world on Jan. 28, 1986. </a:t>
            </a:r>
          </a:p>
          <a:p>
            <a:r>
              <a:rPr lang="en-GB" dirty="0"/>
              <a:t>On March 24, 1989, the tanker </a:t>
            </a:r>
            <a:r>
              <a:rPr lang="en-GB" b="1" dirty="0"/>
              <a:t>Exxon Valdez</a:t>
            </a:r>
            <a:r>
              <a:rPr lang="en-GB" dirty="0"/>
              <a:t> grounded on Bligh Reef in Alaska's Prince William Sound, rupturing its hull and spilling nearly 11 million gallons of Prudhoe Bay crude oil into a remote, scenic, and biologically productive body of water. </a:t>
            </a:r>
          </a:p>
          <a:p>
            <a:r>
              <a:rPr lang="en-GB" dirty="0"/>
              <a:t>Fatigue has also been implicated in 20% of accidents on major roads and is said to </a:t>
            </a:r>
            <a:r>
              <a:rPr lang="en-GB" b="1" dirty="0"/>
              <a:t>cost the UK £115 - £240 million per year</a:t>
            </a:r>
            <a:r>
              <a:rPr lang="en-GB" dirty="0"/>
              <a:t> in terms of work accidents alone</a:t>
            </a:r>
            <a:endParaRPr lang="en-GB" i="0" baseline="0"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21</a:t>
            </a:fld>
            <a:endParaRPr lang="en-GB"/>
          </a:p>
        </p:txBody>
      </p:sp>
    </p:spTree>
    <p:extLst>
      <p:ext uri="{BB962C8B-B14F-4D97-AF65-F5344CB8AC3E}">
        <p14:creationId xmlns:p14="http://schemas.microsoft.com/office/powerpoint/2010/main" xmlns="" val="295355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a:t>Two systematic NICE* reviews examined the use of workplace health promotion programmes and found evidence to support this as an effective intervention for the overweight worker. That’s as little as 1.5 stone. Factors that appeared to be beneficial included </a:t>
            </a:r>
            <a:r>
              <a:rPr lang="en-GB" i="0" baseline="0" dirty="0">
                <a:latin typeface="Arial Black" panose="020B0A04020102020204" pitchFamily="34" charset="0"/>
              </a:rPr>
              <a:t>►</a:t>
            </a:r>
            <a:r>
              <a:rPr lang="en-GB" i="0" baseline="0" dirty="0"/>
              <a:t>dieting </a:t>
            </a:r>
            <a:r>
              <a:rPr lang="en-GB" i="0" baseline="0" dirty="0">
                <a:latin typeface="Arial Black" panose="020B0A04020102020204" pitchFamily="34" charset="0"/>
              </a:rPr>
              <a:t>►supervision of exercise ►and personal counselling</a:t>
            </a:r>
          </a:p>
          <a:p>
            <a:r>
              <a:rPr lang="en-GB" i="0" baseline="0" dirty="0">
                <a:latin typeface="Arial Black" panose="020B0A04020102020204" pitchFamily="34" charset="0"/>
              </a:rPr>
              <a:t>*NICE = National Institute of Clinical Excellence, studies that are evidence based</a:t>
            </a:r>
            <a:endParaRPr lang="en-GB" i="0" baseline="0" dirty="0"/>
          </a:p>
        </p:txBody>
      </p:sp>
      <p:sp>
        <p:nvSpPr>
          <p:cNvPr id="4" name="Slide Number Placeholder 3"/>
          <p:cNvSpPr>
            <a:spLocks noGrp="1"/>
          </p:cNvSpPr>
          <p:nvPr>
            <p:ph type="sldNum" sz="quarter" idx="10"/>
          </p:nvPr>
        </p:nvSpPr>
        <p:spPr/>
        <p:txBody>
          <a:bodyPr/>
          <a:lstStyle/>
          <a:p>
            <a:fld id="{E7751ECA-B322-4A6C-965D-FF8A2D0D87C4}" type="slidenum">
              <a:rPr lang="en-GB" smtClean="0"/>
              <a:pPr/>
              <a:t>22</a:t>
            </a:fld>
            <a:endParaRPr lang="en-GB"/>
          </a:p>
        </p:txBody>
      </p:sp>
    </p:spTree>
    <p:extLst>
      <p:ext uri="{BB962C8B-B14F-4D97-AF65-F5344CB8AC3E}">
        <p14:creationId xmlns:p14="http://schemas.microsoft.com/office/powerpoint/2010/main" xmlns="" val="3413464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a:t>There maybe work place duties why a risk assessment is required.</a:t>
            </a:r>
          </a:p>
        </p:txBody>
      </p:sp>
      <p:sp>
        <p:nvSpPr>
          <p:cNvPr id="4" name="Slide Number Placeholder 3"/>
          <p:cNvSpPr>
            <a:spLocks noGrp="1"/>
          </p:cNvSpPr>
          <p:nvPr>
            <p:ph type="sldNum" sz="quarter" idx="10"/>
          </p:nvPr>
        </p:nvSpPr>
        <p:spPr/>
        <p:txBody>
          <a:bodyPr/>
          <a:lstStyle/>
          <a:p>
            <a:fld id="{E7751ECA-B322-4A6C-965D-FF8A2D0D87C4}" type="slidenum">
              <a:rPr lang="en-GB" smtClean="0"/>
              <a:pPr/>
              <a:t>23</a:t>
            </a:fld>
            <a:endParaRPr lang="en-GB"/>
          </a:p>
        </p:txBody>
      </p:sp>
    </p:spTree>
    <p:extLst>
      <p:ext uri="{BB962C8B-B14F-4D97-AF65-F5344CB8AC3E}">
        <p14:creationId xmlns:p14="http://schemas.microsoft.com/office/powerpoint/2010/main" xmlns="" val="2565120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a:t>Compliance with therapy and self management are important aspects of risk reduction. </a:t>
            </a:r>
          </a:p>
          <a:p>
            <a:r>
              <a:rPr lang="en-GB" i="0" baseline="0" dirty="0"/>
              <a:t>Sometimes job adaptations maybe required if a temporary or permanent limitation occurs, e.g. driving</a:t>
            </a:r>
          </a:p>
          <a:p>
            <a:r>
              <a:rPr lang="en-GB" b="0" i="0" baseline="0" dirty="0"/>
              <a:t>Poorly controlled OSA may also increase your risk of:</a:t>
            </a:r>
          </a:p>
          <a:p>
            <a:r>
              <a:rPr lang="en-GB" b="0" i="0" baseline="0" dirty="0"/>
              <a:t>•developing high blood pressure (hypertension) </a:t>
            </a:r>
          </a:p>
          <a:p>
            <a:r>
              <a:rPr lang="en-GB" b="0" i="0" baseline="0" dirty="0"/>
              <a:t>•having a stroke or heart attack </a:t>
            </a:r>
          </a:p>
          <a:p>
            <a:r>
              <a:rPr lang="en-GB" b="0" i="0" baseline="0" dirty="0"/>
              <a:t>•developing an irregular heartbeat – such as atrial fibrillation </a:t>
            </a:r>
          </a:p>
          <a:p>
            <a:r>
              <a:rPr lang="en-GB" b="0" i="0" baseline="0" dirty="0"/>
              <a:t>•developing type 2 diabetes – although it's unclear if this is the result of an underlying cause, such as obesity </a:t>
            </a:r>
          </a:p>
        </p:txBody>
      </p:sp>
      <p:sp>
        <p:nvSpPr>
          <p:cNvPr id="4" name="Slide Number Placeholder 3"/>
          <p:cNvSpPr>
            <a:spLocks noGrp="1"/>
          </p:cNvSpPr>
          <p:nvPr>
            <p:ph type="sldNum" sz="quarter" idx="10"/>
          </p:nvPr>
        </p:nvSpPr>
        <p:spPr/>
        <p:txBody>
          <a:bodyPr/>
          <a:lstStyle/>
          <a:p>
            <a:fld id="{E7751ECA-B322-4A6C-965D-FF8A2D0D87C4}" type="slidenum">
              <a:rPr lang="en-GB" smtClean="0"/>
              <a:pPr/>
              <a:t>24</a:t>
            </a:fld>
            <a:endParaRPr lang="en-GB"/>
          </a:p>
        </p:txBody>
      </p:sp>
    </p:spTree>
    <p:extLst>
      <p:ext uri="{BB962C8B-B14F-4D97-AF65-F5344CB8AC3E}">
        <p14:creationId xmlns:p14="http://schemas.microsoft.com/office/powerpoint/2010/main" xmlns="" val="494843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"I must have fallen asleep at the wheel, even though I didn't feel particularly tired. Thankfully, nothing was coming the other way or I wouldn't be here today.</a:t>
            </a:r>
          </a:p>
          <a:p>
            <a:r>
              <a:rPr lang="en-GB" sz="1200" kern="1200" dirty="0">
                <a:solidFill>
                  <a:schemeClr val="tx1"/>
                </a:solidFill>
                <a:effectLst/>
                <a:latin typeface="+mn-lt"/>
                <a:ea typeface="+mn-ea"/>
                <a:cs typeface="+mn-cs"/>
              </a:rPr>
              <a:t>"The second time was particularly frightening. I was driving past a village school and remember being fully alert, watching the children to make sure they didn't step into the road.  "The next moment, I was gone – I'd fallen asleep, completely unaware. I woke up 50 yards away, about four feet from a brick wall. I could have killed a child.</a:t>
            </a:r>
          </a:p>
          <a:p>
            <a:r>
              <a:rPr lang="en-GB" sz="1200" kern="1200" dirty="0">
                <a:solidFill>
                  <a:schemeClr val="tx1"/>
                </a:solidFill>
                <a:effectLst/>
                <a:latin typeface="+mn-lt"/>
                <a:ea typeface="+mn-ea"/>
                <a:cs typeface="+mn-cs"/>
              </a:rPr>
              <a:t> "The worst thing about snoring and sleep apnoea is that you have no idea that it's happening to you. You think you're sleeping for hours, but you're not – you're only sleeping for very short spells.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my case, I was diagnosed as a moderate sufferer. I stopped breathing 28 times an hour. This means my average sleep period was just two minutes.</a:t>
            </a:r>
          </a:p>
          <a:p>
            <a:r>
              <a:rPr lang="en-GB" sz="1200" kern="1200" dirty="0">
                <a:solidFill>
                  <a:schemeClr val="tx1"/>
                </a:solidFill>
                <a:effectLst/>
                <a:latin typeface="+mn-lt"/>
                <a:ea typeface="+mn-ea"/>
                <a:cs typeface="+mn-cs"/>
              </a:rPr>
              <a:t> "When you think sleep deprivation is a form of torture, you realise that people with sleep apnoea go through torture every night because they're not getting enough sleep.</a:t>
            </a:r>
          </a:p>
          <a:p>
            <a:r>
              <a:rPr lang="en-GB" sz="1200" kern="1200" dirty="0">
                <a:solidFill>
                  <a:schemeClr val="tx1"/>
                </a:solidFill>
                <a:effectLst/>
                <a:latin typeface="+mn-lt"/>
                <a:ea typeface="+mn-ea"/>
                <a:cs typeface="+mn-cs"/>
              </a:rPr>
              <a:t> "I tried every simple 'remedy' I could lay my hands on – nose clips, things to put up your nose. Nothing worked. Then I tried CPAP [continuous positive airway pressure].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sleep deprivation that I'd suffered for 30 years went overnight. Suddenly, I was given the energy I had 20 years ago."</a:t>
            </a:r>
          </a:p>
        </p:txBody>
      </p:sp>
      <p:sp>
        <p:nvSpPr>
          <p:cNvPr id="4" name="Slide Number Placeholder 3"/>
          <p:cNvSpPr>
            <a:spLocks noGrp="1"/>
          </p:cNvSpPr>
          <p:nvPr>
            <p:ph type="sldNum" sz="quarter" idx="10"/>
          </p:nvPr>
        </p:nvSpPr>
        <p:spPr/>
        <p:txBody>
          <a:bodyPr/>
          <a:lstStyle/>
          <a:p>
            <a:fld id="{E7751ECA-B322-4A6C-965D-FF8A2D0D87C4}" type="slidenum">
              <a:rPr lang="en-GB" smtClean="0"/>
              <a:pPr/>
              <a:t>25</a:t>
            </a:fld>
            <a:endParaRPr lang="en-GB"/>
          </a:p>
        </p:txBody>
      </p:sp>
    </p:spTree>
    <p:extLst>
      <p:ext uri="{BB962C8B-B14F-4D97-AF65-F5344CB8AC3E}">
        <p14:creationId xmlns:p14="http://schemas.microsoft.com/office/powerpoint/2010/main" xmlns="" val="2516680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Driving ability</a:t>
            </a:r>
            <a:r>
              <a:rPr lang="en-GB" sz="1200" i="1" kern="1200" baseline="0" dirty="0">
                <a:solidFill>
                  <a:schemeClr val="tx1"/>
                </a:solidFill>
                <a:effectLst/>
                <a:latin typeface="+mn-lt"/>
                <a:ea typeface="+mn-ea"/>
                <a:cs typeface="+mn-cs"/>
              </a:rPr>
              <a:t> in sleep apnoea patients before and after CPAP treatment: evaluation on a road safety platform.  </a:t>
            </a:r>
            <a:r>
              <a:rPr lang="en-GB" sz="1200" i="1" kern="1200" baseline="0" dirty="0" err="1">
                <a:solidFill>
                  <a:schemeClr val="tx1"/>
                </a:solidFill>
                <a:effectLst/>
                <a:latin typeface="+mn-lt"/>
                <a:ea typeface="+mn-ea"/>
                <a:cs typeface="+mn-cs"/>
              </a:rPr>
              <a:t>Eur</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Respir</a:t>
            </a:r>
            <a:r>
              <a:rPr lang="en-GB" sz="1200" i="1" kern="1200" baseline="0" dirty="0">
                <a:solidFill>
                  <a:schemeClr val="tx1"/>
                </a:solidFill>
                <a:effectLst/>
                <a:latin typeface="+mn-lt"/>
                <a:ea typeface="+mn-ea"/>
                <a:cs typeface="+mn-cs"/>
              </a:rPr>
              <a:t> J 2006</a:t>
            </a:r>
            <a:r>
              <a:rPr lang="en-GB" sz="1200" i="0" kern="1200" baseline="0" dirty="0">
                <a:solidFill>
                  <a:schemeClr val="tx1"/>
                </a:solidFill>
                <a:effectLst/>
                <a:latin typeface="+mn-lt"/>
                <a:ea typeface="+mn-ea"/>
                <a:cs typeface="+mn-cs"/>
              </a:rPr>
              <a:t>; </a:t>
            </a:r>
            <a:r>
              <a:rPr lang="en-GB" sz="1200" b="1" i="0" kern="1200" baseline="0" dirty="0">
                <a:solidFill>
                  <a:schemeClr val="tx1"/>
                </a:solidFill>
                <a:effectLst/>
                <a:latin typeface="+mn-lt"/>
                <a:ea typeface="+mn-ea"/>
                <a:cs typeface="+mn-cs"/>
              </a:rPr>
              <a:t>28</a:t>
            </a:r>
            <a:r>
              <a:rPr lang="en-GB" sz="1200" b="0" i="0" kern="1200" baseline="0" dirty="0">
                <a:solidFill>
                  <a:schemeClr val="tx1"/>
                </a:solidFill>
                <a:effectLst/>
                <a:latin typeface="+mn-lt"/>
                <a:ea typeface="+mn-ea"/>
                <a:cs typeface="+mn-cs"/>
              </a:rPr>
              <a:t>:</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1020-8</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751ECA-B322-4A6C-965D-FF8A2D0D87C4}" type="slidenum">
              <a:rPr lang="en-GB" smtClean="0"/>
              <a:pPr/>
              <a:t>26</a:t>
            </a:fld>
            <a:endParaRPr lang="en-GB"/>
          </a:p>
        </p:txBody>
      </p:sp>
    </p:spTree>
    <p:extLst>
      <p:ext uri="{BB962C8B-B14F-4D97-AF65-F5344CB8AC3E}">
        <p14:creationId xmlns:p14="http://schemas.microsoft.com/office/powerpoint/2010/main" xmlns="" val="321252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a:t>
            </a:r>
            <a:r>
              <a:rPr lang="en-GB" sz="1200" b="1" kern="1200" dirty="0">
                <a:solidFill>
                  <a:schemeClr val="tx1"/>
                </a:solidFill>
                <a:effectLst/>
                <a:latin typeface="+mn-lt"/>
                <a:ea typeface="+mn-ea"/>
                <a:cs typeface="+mn-cs"/>
              </a:rPr>
              <a:t>two types </a:t>
            </a:r>
            <a:r>
              <a:rPr lang="en-GB" sz="1200" kern="1200" dirty="0">
                <a:solidFill>
                  <a:schemeClr val="tx1"/>
                </a:solidFill>
                <a:effectLst/>
                <a:latin typeface="+mn-lt"/>
                <a:ea typeface="+mn-ea"/>
                <a:cs typeface="+mn-cs"/>
              </a:rPr>
              <a:t>of breathing interruption characteristic of OSA:</a:t>
            </a:r>
          </a:p>
          <a:p>
            <a:pPr marL="171450" indent="-171450">
              <a:buFont typeface="Wingdings" panose="05000000000000000000" pitchFamily="2" charset="2"/>
              <a:buChar char="q"/>
            </a:pPr>
            <a:r>
              <a:rPr lang="en-GB" sz="1200" b="1" kern="1200" dirty="0">
                <a:solidFill>
                  <a:schemeClr val="tx1"/>
                </a:solidFill>
                <a:effectLst/>
                <a:latin typeface="+mn-lt"/>
                <a:ea typeface="+mn-ea"/>
                <a:cs typeface="+mn-cs"/>
              </a:rPr>
              <a:t>APNOEA</a:t>
            </a:r>
            <a:r>
              <a:rPr lang="en-GB" sz="1200" kern="1200" dirty="0">
                <a:solidFill>
                  <a:schemeClr val="tx1"/>
                </a:solidFill>
                <a:effectLst/>
                <a:latin typeface="+mn-lt"/>
                <a:ea typeface="+mn-ea"/>
                <a:cs typeface="+mn-cs"/>
              </a:rPr>
              <a:t> – where the muscles and soft tissues in the throat relax and collapse sufficiently to cause a </a:t>
            </a:r>
            <a:r>
              <a:rPr lang="en-GB" sz="1200" b="1" kern="1200" dirty="0">
                <a:solidFill>
                  <a:schemeClr val="tx1"/>
                </a:solidFill>
                <a:effectLst/>
                <a:latin typeface="+mn-lt"/>
                <a:ea typeface="+mn-ea"/>
                <a:cs typeface="+mn-cs"/>
              </a:rPr>
              <a:t>total blockage </a:t>
            </a:r>
            <a:r>
              <a:rPr lang="en-GB" sz="1200" kern="1200" dirty="0">
                <a:solidFill>
                  <a:schemeClr val="tx1"/>
                </a:solidFill>
                <a:effectLst/>
                <a:latin typeface="+mn-lt"/>
                <a:ea typeface="+mn-ea"/>
                <a:cs typeface="+mn-cs"/>
              </a:rPr>
              <a:t>of the airway; </a:t>
            </a:r>
            <a:r>
              <a:rPr lang="en-GB" sz="1200" b="1" kern="1200" dirty="0">
                <a:solidFill>
                  <a:schemeClr val="tx1"/>
                </a:solidFill>
                <a:effectLst/>
                <a:latin typeface="+mn-lt"/>
                <a:ea typeface="+mn-ea"/>
                <a:cs typeface="+mn-cs"/>
              </a:rPr>
              <a:t>it's called an apnoea when the airflow is blocked for 10 seconds or more </a:t>
            </a:r>
          </a:p>
          <a:p>
            <a:pPr marL="171450" indent="-171450">
              <a:buFont typeface="Wingdings" panose="05000000000000000000" pitchFamily="2" charset="2"/>
              <a:buChar char="q"/>
            </a:pPr>
            <a:r>
              <a:rPr lang="en-GB" sz="1200" b="1" kern="1200" dirty="0">
                <a:solidFill>
                  <a:schemeClr val="tx1"/>
                </a:solidFill>
                <a:effectLst/>
                <a:latin typeface="+mn-lt"/>
                <a:ea typeface="+mn-ea"/>
                <a:cs typeface="+mn-cs"/>
              </a:rPr>
              <a:t>HYPOPNOEA</a:t>
            </a:r>
            <a:r>
              <a:rPr lang="en-GB" sz="1200" kern="1200" dirty="0">
                <a:solidFill>
                  <a:schemeClr val="tx1"/>
                </a:solidFill>
                <a:effectLst/>
                <a:latin typeface="+mn-lt"/>
                <a:ea typeface="+mn-ea"/>
                <a:cs typeface="+mn-cs"/>
              </a:rPr>
              <a:t> – </a:t>
            </a:r>
            <a:r>
              <a:rPr lang="en-GB" sz="1200" b="1" kern="1200" dirty="0">
                <a:solidFill>
                  <a:schemeClr val="tx1"/>
                </a:solidFill>
                <a:effectLst/>
                <a:latin typeface="+mn-lt"/>
                <a:ea typeface="+mn-ea"/>
                <a:cs typeface="+mn-cs"/>
              </a:rPr>
              <a:t>a partial blockage</a:t>
            </a:r>
            <a:r>
              <a:rPr lang="en-GB" sz="1200" kern="1200" dirty="0">
                <a:solidFill>
                  <a:schemeClr val="tx1"/>
                </a:solidFill>
                <a:effectLst/>
                <a:latin typeface="+mn-lt"/>
                <a:ea typeface="+mn-ea"/>
                <a:cs typeface="+mn-cs"/>
              </a:rPr>
              <a:t> of the airway that results in an airflow </a:t>
            </a:r>
            <a:r>
              <a:rPr lang="en-GB" sz="1200" b="1" kern="1200" dirty="0">
                <a:solidFill>
                  <a:schemeClr val="tx1"/>
                </a:solidFill>
                <a:effectLst/>
                <a:latin typeface="+mn-lt"/>
                <a:ea typeface="+mn-ea"/>
                <a:cs typeface="+mn-cs"/>
              </a:rPr>
              <a:t>reduction of greater than 50% for 10 seconds</a:t>
            </a:r>
            <a:r>
              <a:rPr lang="en-GB" sz="1200" kern="1200" dirty="0">
                <a:solidFill>
                  <a:schemeClr val="tx1"/>
                </a:solidFill>
                <a:effectLst/>
                <a:latin typeface="+mn-lt"/>
                <a:ea typeface="+mn-ea"/>
                <a:cs typeface="+mn-cs"/>
              </a:rPr>
              <a:t> or more </a:t>
            </a:r>
          </a:p>
          <a:p>
            <a:r>
              <a:rPr lang="en-GB" sz="1200" kern="1200" dirty="0">
                <a:solidFill>
                  <a:schemeClr val="tx1"/>
                </a:solidFill>
                <a:effectLst/>
                <a:latin typeface="+mn-lt"/>
                <a:ea typeface="+mn-ea"/>
                <a:cs typeface="+mn-cs"/>
              </a:rPr>
              <a:t>People with OSA may experience </a:t>
            </a:r>
            <a:r>
              <a:rPr lang="en-GB" sz="1200" b="1" kern="1200" dirty="0">
                <a:solidFill>
                  <a:schemeClr val="tx1"/>
                </a:solidFill>
                <a:effectLst/>
                <a:latin typeface="+mn-lt"/>
                <a:ea typeface="+mn-ea"/>
                <a:cs typeface="+mn-cs"/>
              </a:rPr>
              <a:t>repeated episodes</a:t>
            </a:r>
            <a:r>
              <a:rPr lang="en-GB" sz="1200" kern="1200" dirty="0">
                <a:solidFill>
                  <a:schemeClr val="tx1"/>
                </a:solidFill>
                <a:effectLst/>
                <a:latin typeface="+mn-lt"/>
                <a:ea typeface="+mn-ea"/>
                <a:cs typeface="+mn-cs"/>
              </a:rPr>
              <a:t> of apnoea and hypopnoea throughout the night. The top</a:t>
            </a:r>
            <a:r>
              <a:rPr lang="en-GB" sz="1200" kern="1200" baseline="0" dirty="0">
                <a:solidFill>
                  <a:schemeClr val="tx1"/>
                </a:solidFill>
                <a:effectLst/>
                <a:latin typeface="+mn-lt"/>
                <a:ea typeface="+mn-ea"/>
                <a:cs typeface="+mn-cs"/>
              </a:rPr>
              <a:t> graph is spelt the American way.</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These events may occur around once every one or two minutes in severe cases.</a:t>
            </a:r>
          </a:p>
        </p:txBody>
      </p:sp>
      <p:sp>
        <p:nvSpPr>
          <p:cNvPr id="4" name="Slide Number Placeholder 3"/>
          <p:cNvSpPr>
            <a:spLocks noGrp="1"/>
          </p:cNvSpPr>
          <p:nvPr>
            <p:ph type="sldNum" sz="quarter" idx="10"/>
          </p:nvPr>
        </p:nvSpPr>
        <p:spPr/>
        <p:txBody>
          <a:bodyPr/>
          <a:lstStyle/>
          <a:p>
            <a:fld id="{E7751ECA-B322-4A6C-965D-FF8A2D0D87C4}" type="slidenum">
              <a:rPr lang="en-GB" smtClean="0"/>
              <a:pPr/>
              <a:t>3</a:t>
            </a:fld>
            <a:endParaRPr lang="en-GB"/>
          </a:p>
        </p:txBody>
      </p:sp>
    </p:spTree>
    <p:extLst>
      <p:ext uri="{BB962C8B-B14F-4D97-AF65-F5344CB8AC3E}">
        <p14:creationId xmlns:p14="http://schemas.microsoft.com/office/powerpoint/2010/main" xmlns="" val="347275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 to be confused with snoring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many as one in four people in England snore regularly.</a:t>
            </a: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751ECA-B322-4A6C-965D-FF8A2D0D87C4}" type="slidenum">
              <a:rPr lang="en-GB" smtClean="0"/>
              <a:pPr/>
              <a:t>4</a:t>
            </a:fld>
            <a:endParaRPr lang="en-GB"/>
          </a:p>
        </p:txBody>
      </p:sp>
    </p:spTree>
    <p:extLst>
      <p:ext uri="{BB962C8B-B14F-4D97-AF65-F5344CB8AC3E}">
        <p14:creationId xmlns:p14="http://schemas.microsoft.com/office/powerpoint/2010/main" xmlns="" val="231766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symptoms of OSA are often first spotted by a partner, friend or family member who notices problems during sleep.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 people with OSA may also experience night sweats and may wake up frequently during the night to pass</a:t>
            </a:r>
            <a:r>
              <a:rPr lang="en-GB" sz="1200" kern="1200" baseline="0" dirty="0">
                <a:solidFill>
                  <a:schemeClr val="tx1"/>
                </a:solidFill>
                <a:effectLst/>
                <a:latin typeface="+mn-lt"/>
                <a:ea typeface="+mn-ea"/>
                <a:cs typeface="+mn-cs"/>
              </a:rPr>
              <a:t> water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of our workers live away from family</a:t>
            </a:r>
            <a:r>
              <a:rPr lang="en-GB" sz="1200" kern="1200" baseline="0" dirty="0">
                <a:solidFill>
                  <a:schemeClr val="tx1"/>
                </a:solidFill>
                <a:effectLst/>
                <a:latin typeface="+mn-lt"/>
                <a:ea typeface="+mn-ea"/>
                <a:cs typeface="+mn-cs"/>
              </a:rPr>
              <a:t> members for long periods staying in caravans or B&amp;Bs so they might not be fully aware of a problem</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751ECA-B322-4A6C-965D-FF8A2D0D87C4}" type="slidenum">
              <a:rPr lang="en-GB" smtClean="0"/>
              <a:pPr/>
              <a:t>5</a:t>
            </a:fld>
            <a:endParaRPr lang="en-GB"/>
          </a:p>
        </p:txBody>
      </p:sp>
    </p:spTree>
    <p:extLst>
      <p:ext uri="{BB962C8B-B14F-4D97-AF65-F5344CB8AC3E}">
        <p14:creationId xmlns:p14="http://schemas.microsoft.com/office/powerpoint/2010/main" xmlns="" val="68735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CAUSES [11 examples are listed below]</a:t>
            </a:r>
          </a:p>
          <a:p>
            <a:pPr marL="228600" indent="-228600">
              <a:buFont typeface="+mj-lt"/>
              <a:buAutoNum type="arabicPeriod"/>
            </a:pPr>
            <a:r>
              <a:rPr lang="en-GB" sz="1200" b="1" kern="1200" dirty="0">
                <a:solidFill>
                  <a:schemeClr val="tx1"/>
                </a:solidFill>
                <a:effectLst/>
                <a:latin typeface="+mn-lt"/>
                <a:ea typeface="+mn-ea"/>
                <a:cs typeface="+mn-cs"/>
              </a:rPr>
              <a:t>Being overweight</a:t>
            </a:r>
            <a:r>
              <a:rPr lang="en-GB" sz="1200" kern="1200" dirty="0">
                <a:solidFill>
                  <a:schemeClr val="tx1"/>
                </a:solidFill>
                <a:effectLst/>
                <a:latin typeface="+mn-lt"/>
                <a:ea typeface="+mn-ea"/>
                <a:cs typeface="+mn-cs"/>
              </a:rPr>
              <a:t> – excessive body fat increases the bulk of soft tissue in the neck, which can place a strain on the throat muscles; excess stomach fat can also lead to breathing difficulties, which can make OSA worse </a:t>
            </a:r>
          </a:p>
          <a:p>
            <a:pPr marL="228600" indent="-228600">
              <a:buFont typeface="+mj-lt"/>
              <a:buAutoNum type="arabicPeriod"/>
            </a:pPr>
            <a:r>
              <a:rPr lang="en-GB" sz="1200" b="1" kern="1200" dirty="0">
                <a:solidFill>
                  <a:schemeClr val="tx1"/>
                </a:solidFill>
                <a:effectLst/>
                <a:latin typeface="+mn-lt"/>
                <a:ea typeface="+mn-ea"/>
                <a:cs typeface="+mn-cs"/>
              </a:rPr>
              <a:t>Being male</a:t>
            </a:r>
            <a:r>
              <a:rPr lang="en-GB" sz="1200" kern="1200" dirty="0">
                <a:solidFill>
                  <a:schemeClr val="tx1"/>
                </a:solidFill>
                <a:effectLst/>
                <a:latin typeface="+mn-lt"/>
                <a:ea typeface="+mn-ea"/>
                <a:cs typeface="+mn-cs"/>
              </a:rPr>
              <a:t> – it's not known why OSA is more common in men than in women, but it may be related to different patterns of body fat distribution </a:t>
            </a:r>
          </a:p>
          <a:p>
            <a:pPr marL="228600" indent="-228600">
              <a:buFont typeface="+mj-lt"/>
              <a:buAutoNum type="arabicPeriod"/>
            </a:pPr>
            <a:r>
              <a:rPr lang="en-GB" sz="1200" b="1" kern="1200" dirty="0">
                <a:solidFill>
                  <a:schemeClr val="tx1"/>
                </a:solidFill>
                <a:effectLst/>
                <a:latin typeface="+mn-lt"/>
                <a:ea typeface="+mn-ea"/>
                <a:cs typeface="+mn-cs"/>
              </a:rPr>
              <a:t>Being 40 years of age or more</a:t>
            </a:r>
            <a:r>
              <a:rPr lang="en-GB" sz="1200" kern="1200" dirty="0">
                <a:solidFill>
                  <a:schemeClr val="tx1"/>
                </a:solidFill>
                <a:effectLst/>
                <a:latin typeface="+mn-lt"/>
                <a:ea typeface="+mn-ea"/>
                <a:cs typeface="+mn-cs"/>
              </a:rPr>
              <a:t> – although OSA can occur at any age, it's more common in people who are over 40 </a:t>
            </a:r>
          </a:p>
          <a:p>
            <a:pPr marL="228600" indent="-228600">
              <a:buFont typeface="+mj-lt"/>
              <a:buAutoNum type="arabicPeriod"/>
            </a:pPr>
            <a:r>
              <a:rPr lang="en-GB" sz="1200" b="1" kern="1200" dirty="0">
                <a:solidFill>
                  <a:schemeClr val="tx1"/>
                </a:solidFill>
                <a:effectLst/>
                <a:latin typeface="+mn-lt"/>
                <a:ea typeface="+mn-ea"/>
                <a:cs typeface="+mn-cs"/>
              </a:rPr>
              <a:t>Having a large neck</a:t>
            </a:r>
            <a:r>
              <a:rPr lang="en-GB" sz="1200" kern="1200" dirty="0">
                <a:solidFill>
                  <a:schemeClr val="tx1"/>
                </a:solidFill>
                <a:effectLst/>
                <a:latin typeface="+mn-lt"/>
                <a:ea typeface="+mn-ea"/>
                <a:cs typeface="+mn-cs"/>
              </a:rPr>
              <a:t> – men with a collar size greater than around 43cm (17 inches) have an increased risk of developing OSA.</a:t>
            </a:r>
          </a:p>
          <a:p>
            <a:pPr marL="0" indent="0">
              <a:buFont typeface="+mj-lt"/>
              <a:buNone/>
            </a:pPr>
            <a:r>
              <a:rPr lang="en-GB" sz="1200" kern="1200" dirty="0">
                <a:solidFill>
                  <a:schemeClr val="tx1"/>
                </a:solidFill>
                <a:effectLst/>
                <a:latin typeface="+mn-lt"/>
                <a:ea typeface="+mn-ea"/>
                <a:cs typeface="+mn-cs"/>
              </a:rPr>
              <a:t>Some of our workers are keen body builders</a:t>
            </a:r>
            <a:r>
              <a:rPr lang="en-GB" sz="1200" kern="1200" baseline="0" dirty="0">
                <a:solidFill>
                  <a:schemeClr val="tx1"/>
                </a:solidFill>
                <a:effectLst/>
                <a:latin typeface="+mn-lt"/>
                <a:ea typeface="+mn-ea"/>
                <a:cs typeface="+mn-cs"/>
              </a:rPr>
              <a:t> so are at increased risk of larger neck</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5. Taking medicines with a sedative effect</a:t>
            </a:r>
            <a:r>
              <a:rPr lang="en-GB" sz="1200" kern="1200" dirty="0">
                <a:solidFill>
                  <a:schemeClr val="tx1"/>
                </a:solidFill>
                <a:effectLst/>
                <a:latin typeface="+mn-lt"/>
                <a:ea typeface="+mn-ea"/>
                <a:cs typeface="+mn-cs"/>
              </a:rPr>
              <a:t> – such as sleeping tablets or tranquillisers </a:t>
            </a:r>
          </a:p>
          <a:p>
            <a:pPr marL="0" indent="0">
              <a:buFont typeface="+mj-lt"/>
              <a:buNone/>
            </a:pPr>
            <a:r>
              <a:rPr lang="en-GB" sz="1200" b="1" kern="1200" dirty="0">
                <a:solidFill>
                  <a:schemeClr val="tx1"/>
                </a:solidFill>
                <a:effectLst/>
                <a:latin typeface="+mn-lt"/>
                <a:ea typeface="+mn-ea"/>
                <a:cs typeface="+mn-cs"/>
              </a:rPr>
              <a:t>6. Having an unusual inner neck structure</a:t>
            </a:r>
            <a:r>
              <a:rPr lang="en-GB" sz="1200" kern="1200" dirty="0">
                <a:solidFill>
                  <a:schemeClr val="tx1"/>
                </a:solidFill>
                <a:effectLst/>
                <a:latin typeface="+mn-lt"/>
                <a:ea typeface="+mn-ea"/>
                <a:cs typeface="+mn-cs"/>
              </a:rPr>
              <a:t> – such as a narrow airway, large tonsils, adenoids or tongue, or a small lower jaw </a:t>
            </a:r>
          </a:p>
          <a:p>
            <a:pPr marL="0" indent="0">
              <a:buFont typeface="+mj-lt"/>
              <a:buNone/>
            </a:pPr>
            <a:r>
              <a:rPr lang="en-GB" sz="1200" b="1" kern="1200" dirty="0">
                <a:solidFill>
                  <a:schemeClr val="tx1"/>
                </a:solidFill>
                <a:effectLst/>
                <a:latin typeface="+mn-lt"/>
                <a:ea typeface="+mn-ea"/>
                <a:cs typeface="+mn-cs"/>
              </a:rPr>
              <a:t>7. Alcohol </a:t>
            </a:r>
            <a:r>
              <a:rPr lang="en-GB" sz="1200" kern="1200" dirty="0">
                <a:solidFill>
                  <a:schemeClr val="tx1"/>
                </a:solidFill>
                <a:effectLst/>
                <a:latin typeface="+mn-lt"/>
                <a:ea typeface="+mn-ea"/>
                <a:cs typeface="+mn-cs"/>
              </a:rPr>
              <a:t>– drinking alcohol, particularly before going to sleep, can make snoring and sleep apnoea worse.  Whilst many</a:t>
            </a:r>
            <a:r>
              <a:rPr lang="en-GB" sz="1200" kern="1200" baseline="0" dirty="0">
                <a:solidFill>
                  <a:schemeClr val="tx1"/>
                </a:solidFill>
                <a:effectLst/>
                <a:latin typeface="+mn-lt"/>
                <a:ea typeface="+mn-ea"/>
                <a:cs typeface="+mn-cs"/>
              </a:rPr>
              <a:t> workers abstain from alcohol due to job requirements, some workers increase their alcohol intake because living away from home can increase unhealthy choices</a:t>
            </a:r>
            <a:r>
              <a:rPr lang="en-GB" sz="1200" kern="1200" dirty="0">
                <a:solidFill>
                  <a:schemeClr val="tx1"/>
                </a:solidFill>
                <a:effectLst/>
                <a:latin typeface="+mn-lt"/>
                <a:ea typeface="+mn-ea"/>
                <a:cs typeface="+mn-cs"/>
              </a:rPr>
              <a:t> </a:t>
            </a:r>
          </a:p>
          <a:p>
            <a:pPr marL="0" indent="0">
              <a:buFont typeface="+mj-lt"/>
              <a:buNone/>
            </a:pPr>
            <a:r>
              <a:rPr lang="en-GB" sz="1200" b="1" kern="1200" dirty="0">
                <a:solidFill>
                  <a:schemeClr val="tx1"/>
                </a:solidFill>
                <a:effectLst/>
                <a:latin typeface="+mn-lt"/>
                <a:ea typeface="+mn-ea"/>
                <a:cs typeface="+mn-cs"/>
              </a:rPr>
              <a:t>8. Smoking</a:t>
            </a:r>
            <a:r>
              <a:rPr lang="en-GB" sz="1200" kern="1200" dirty="0">
                <a:solidFill>
                  <a:schemeClr val="tx1"/>
                </a:solidFill>
                <a:effectLst/>
                <a:latin typeface="+mn-lt"/>
                <a:ea typeface="+mn-ea"/>
                <a:cs typeface="+mn-cs"/>
              </a:rPr>
              <a:t> – you're more likely to develop sleep apnoea if you smoke </a:t>
            </a:r>
          </a:p>
          <a:p>
            <a:pPr marL="0" indent="0">
              <a:buFont typeface="+mj-lt"/>
              <a:buNone/>
            </a:pPr>
            <a:r>
              <a:rPr lang="en-GB" sz="1200" b="1" kern="1200" dirty="0">
                <a:solidFill>
                  <a:schemeClr val="tx1"/>
                </a:solidFill>
                <a:effectLst/>
                <a:latin typeface="+mn-lt"/>
                <a:ea typeface="+mn-ea"/>
                <a:cs typeface="+mn-cs"/>
              </a:rPr>
              <a:t>9. The menopause</a:t>
            </a:r>
            <a:r>
              <a:rPr lang="en-GB" sz="1200" kern="1200" dirty="0">
                <a:solidFill>
                  <a:schemeClr val="tx1"/>
                </a:solidFill>
                <a:effectLst/>
                <a:latin typeface="+mn-lt"/>
                <a:ea typeface="+mn-ea"/>
                <a:cs typeface="+mn-cs"/>
              </a:rPr>
              <a:t> (in women) – the changes in hormone levels during the menopause may cause the throat muscles to relax more than usual </a:t>
            </a:r>
          </a:p>
          <a:p>
            <a:pPr marL="0" indent="0">
              <a:buFont typeface="+mj-lt"/>
              <a:buNone/>
            </a:pPr>
            <a:r>
              <a:rPr lang="en-GB" sz="1200" b="1" kern="1200" dirty="0">
                <a:solidFill>
                  <a:schemeClr val="tx1"/>
                </a:solidFill>
                <a:effectLst/>
                <a:latin typeface="+mn-lt"/>
                <a:ea typeface="+mn-ea"/>
                <a:cs typeface="+mn-cs"/>
              </a:rPr>
              <a:t>10. Having a family history of OSA</a:t>
            </a:r>
            <a:r>
              <a:rPr lang="en-GB" sz="1200" kern="1200" dirty="0">
                <a:solidFill>
                  <a:schemeClr val="tx1"/>
                </a:solidFill>
                <a:effectLst/>
                <a:latin typeface="+mn-lt"/>
                <a:ea typeface="+mn-ea"/>
                <a:cs typeface="+mn-cs"/>
              </a:rPr>
              <a:t> – there may be genes inherited from your parents that can make you more susceptible to OSA </a:t>
            </a:r>
          </a:p>
          <a:p>
            <a:pPr marL="0" indent="0">
              <a:buFont typeface="+mj-lt"/>
              <a:buNone/>
            </a:pPr>
            <a:r>
              <a:rPr lang="en-GB" sz="1200" b="1" kern="1200" dirty="0">
                <a:solidFill>
                  <a:schemeClr val="tx1"/>
                </a:solidFill>
                <a:effectLst/>
                <a:latin typeface="+mn-lt"/>
                <a:ea typeface="+mn-ea"/>
                <a:cs typeface="+mn-cs"/>
              </a:rPr>
              <a:t>11. Nasal congestion</a:t>
            </a:r>
            <a:r>
              <a:rPr lang="en-GB" sz="1200" kern="1200" dirty="0">
                <a:solidFill>
                  <a:schemeClr val="tx1"/>
                </a:solidFill>
                <a:effectLst/>
                <a:latin typeface="+mn-lt"/>
                <a:ea typeface="+mn-ea"/>
                <a:cs typeface="+mn-cs"/>
              </a:rPr>
              <a:t> – OSA occurs more often in people with nasal congestion, such as a deviated septum, where the tissue in the nose that divides the two nostrils is bent to one side, or nasal polyps, which may be a result of the airways being narrowed </a:t>
            </a:r>
          </a:p>
        </p:txBody>
      </p:sp>
      <p:sp>
        <p:nvSpPr>
          <p:cNvPr id="4" name="Slide Number Placeholder 3"/>
          <p:cNvSpPr>
            <a:spLocks noGrp="1"/>
          </p:cNvSpPr>
          <p:nvPr>
            <p:ph type="sldNum" sz="quarter" idx="10"/>
          </p:nvPr>
        </p:nvSpPr>
        <p:spPr/>
        <p:txBody>
          <a:bodyPr/>
          <a:lstStyle/>
          <a:p>
            <a:fld id="{E7751ECA-B322-4A6C-965D-FF8A2D0D87C4}" type="slidenum">
              <a:rPr lang="en-GB" smtClean="0"/>
              <a:pPr/>
              <a:t>6</a:t>
            </a:fld>
            <a:endParaRPr lang="en-GB"/>
          </a:p>
        </p:txBody>
      </p:sp>
    </p:spTree>
    <p:extLst>
      <p:ext uri="{BB962C8B-B14F-4D97-AF65-F5344CB8AC3E}">
        <p14:creationId xmlns:p14="http://schemas.microsoft.com/office/powerpoint/2010/main" xmlns="" val="195150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repeated sleep interruptions can cause tiredness during the day. Often the sufferer</a:t>
            </a:r>
            <a:r>
              <a:rPr lang="en-GB" sz="1200" kern="1200" baseline="0" dirty="0">
                <a:solidFill>
                  <a:schemeClr val="tx1"/>
                </a:solidFill>
                <a:effectLst/>
                <a:latin typeface="+mn-lt"/>
                <a:ea typeface="+mn-ea"/>
                <a:cs typeface="+mn-cs"/>
              </a:rPr>
              <a:t> has</a:t>
            </a:r>
            <a:r>
              <a:rPr lang="en-GB" sz="1200" kern="1200" dirty="0">
                <a:solidFill>
                  <a:schemeClr val="tx1"/>
                </a:solidFill>
                <a:effectLst/>
                <a:latin typeface="+mn-lt"/>
                <a:ea typeface="+mn-ea"/>
                <a:cs typeface="+mn-cs"/>
              </a:rPr>
              <a:t> no memory of interrupted breathing, so may be unaware</a:t>
            </a:r>
            <a:r>
              <a:rPr lang="en-GB" sz="1200" kern="1200" baseline="0" dirty="0">
                <a:solidFill>
                  <a:schemeClr val="tx1"/>
                </a:solidFill>
                <a:effectLst/>
                <a:latin typeface="+mn-lt"/>
                <a:ea typeface="+mn-ea"/>
                <a:cs typeface="+mn-cs"/>
              </a:rPr>
              <a:t> they</a:t>
            </a:r>
            <a:r>
              <a:rPr lang="en-GB" sz="1200" kern="1200" dirty="0">
                <a:solidFill>
                  <a:schemeClr val="tx1"/>
                </a:solidFill>
                <a:effectLst/>
                <a:latin typeface="+mn-lt"/>
                <a:ea typeface="+mn-ea"/>
                <a:cs typeface="+mn-cs"/>
              </a:rPr>
              <a:t> have a problem,</a:t>
            </a:r>
            <a:r>
              <a:rPr lang="en-GB" sz="1200" kern="1200" baseline="0" dirty="0">
                <a:solidFill>
                  <a:schemeClr val="tx1"/>
                </a:solidFill>
                <a:effectLst/>
                <a:latin typeface="+mn-lt"/>
                <a:ea typeface="+mn-ea"/>
                <a:cs typeface="+mn-cs"/>
              </a:rPr>
              <a:t> therefore </a:t>
            </a:r>
            <a:r>
              <a:rPr lang="en-GB" sz="1200" kern="1200" dirty="0">
                <a:solidFill>
                  <a:schemeClr val="tx1"/>
                </a:solidFill>
                <a:effectLst/>
                <a:latin typeface="+mn-lt"/>
                <a:ea typeface="+mn-ea"/>
                <a:cs typeface="+mn-cs"/>
              </a:rPr>
              <a:t>someone with OSA may not notice they have the condition, so it often goes undiagnosed.</a:t>
            </a:r>
          </a:p>
        </p:txBody>
      </p:sp>
      <p:sp>
        <p:nvSpPr>
          <p:cNvPr id="4" name="Slide Number Placeholder 3"/>
          <p:cNvSpPr>
            <a:spLocks noGrp="1"/>
          </p:cNvSpPr>
          <p:nvPr>
            <p:ph type="sldNum" sz="quarter" idx="10"/>
          </p:nvPr>
        </p:nvSpPr>
        <p:spPr/>
        <p:txBody>
          <a:bodyPr/>
          <a:lstStyle/>
          <a:p>
            <a:fld id="{E7751ECA-B322-4A6C-965D-FF8A2D0D87C4}" type="slidenum">
              <a:rPr lang="en-GB" smtClean="0"/>
              <a:pPr/>
              <a:t>7</a:t>
            </a:fld>
            <a:endParaRPr lang="en-GB"/>
          </a:p>
        </p:txBody>
      </p:sp>
    </p:spTree>
    <p:extLst>
      <p:ext uri="{BB962C8B-B14F-4D97-AF65-F5344CB8AC3E}">
        <p14:creationId xmlns:p14="http://schemas.microsoft.com/office/powerpoint/2010/main" xmlns="" val="7240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Diagnosis can be difficult</a:t>
            </a:r>
            <a:r>
              <a:rPr lang="en-GB" dirty="0"/>
              <a:t>:</a:t>
            </a:r>
            <a:r>
              <a:rPr lang="en-GB" baseline="0" dirty="0"/>
              <a:t> because patients frequently contend that night-time sleep is normal, the problem, in their view it’s the daytime that is the problem, unless their partner complains of loud snoring. </a:t>
            </a:r>
          </a:p>
          <a:p>
            <a:r>
              <a:rPr lang="en-GB" b="1" dirty="0"/>
              <a:t>Home recording</a:t>
            </a:r>
            <a:r>
              <a:rPr lang="en-GB" dirty="0"/>
              <a:t> is</a:t>
            </a:r>
            <a:r>
              <a:rPr lang="en-GB" baseline="0" dirty="0"/>
              <a:t> a useful means of </a:t>
            </a:r>
            <a:r>
              <a:rPr lang="en-GB" dirty="0"/>
              <a:t>diagnosing</a:t>
            </a:r>
            <a:r>
              <a:rPr lang="en-GB" baseline="0" dirty="0"/>
              <a:t> OSA</a:t>
            </a:r>
            <a:r>
              <a:rPr lang="en-GB" b="0" dirty="0"/>
              <a:t>.</a:t>
            </a:r>
            <a:r>
              <a:rPr lang="en-GB" dirty="0"/>
              <a:t> </a:t>
            </a:r>
          </a:p>
          <a:p>
            <a:r>
              <a:rPr lang="en-GB" sz="1200" b="1" kern="1200" dirty="0">
                <a:solidFill>
                  <a:schemeClr val="tx1"/>
                </a:solidFill>
                <a:effectLst/>
                <a:latin typeface="+mn-lt"/>
                <a:ea typeface="+mn-ea"/>
                <a:cs typeface="+mn-cs"/>
              </a:rPr>
              <a:t>TESTING</a:t>
            </a:r>
            <a:r>
              <a:rPr lang="en-GB" sz="1200" b="1" kern="1200" baseline="0" dirty="0">
                <a:solidFill>
                  <a:schemeClr val="tx1"/>
                </a:solidFill>
                <a:effectLst/>
                <a:latin typeface="+mn-lt"/>
                <a:ea typeface="+mn-ea"/>
                <a:cs typeface="+mn-cs"/>
              </a:rPr>
              <a:t> AT HOME</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sleep centre will teach you how to use portable recording equipment while you sleep at home.</a:t>
            </a:r>
          </a:p>
          <a:p>
            <a:r>
              <a:rPr lang="en-GB" sz="1200" kern="1200" dirty="0">
                <a:solidFill>
                  <a:schemeClr val="tx1"/>
                </a:solidFill>
                <a:effectLst/>
                <a:latin typeface="+mn-lt"/>
                <a:ea typeface="+mn-ea"/>
                <a:cs typeface="+mn-cs"/>
              </a:rPr>
              <a:t>The equipment you are given may include:</a:t>
            </a:r>
          </a:p>
          <a:p>
            <a:pPr marL="171450" lvl="0" indent="-171450">
              <a:buFont typeface="Wingdings" panose="05000000000000000000" pitchFamily="2" charset="2"/>
              <a:buChar char="q"/>
            </a:pPr>
            <a:r>
              <a:rPr lang="en-GB" sz="1200" kern="1200" dirty="0">
                <a:solidFill>
                  <a:schemeClr val="tx1"/>
                </a:solidFill>
                <a:effectLst/>
                <a:latin typeface="+mn-lt"/>
                <a:ea typeface="+mn-ea"/>
                <a:cs typeface="+mn-cs"/>
              </a:rPr>
              <a:t>a breathing sensor </a:t>
            </a:r>
          </a:p>
          <a:p>
            <a:pPr marL="171450" lvl="0" indent="-171450">
              <a:buFont typeface="Wingdings" panose="05000000000000000000" pitchFamily="2" charset="2"/>
              <a:buChar char="q"/>
            </a:pPr>
            <a:r>
              <a:rPr lang="en-GB" sz="1200" kern="1200" dirty="0">
                <a:solidFill>
                  <a:schemeClr val="tx1"/>
                </a:solidFill>
                <a:effectLst/>
                <a:latin typeface="+mn-lt"/>
                <a:ea typeface="+mn-ea"/>
                <a:cs typeface="+mn-cs"/>
              </a:rPr>
              <a:t>sensors to monitor your heart rate </a:t>
            </a:r>
          </a:p>
          <a:p>
            <a:pPr marL="171450" lvl="0" indent="-171450">
              <a:buFont typeface="Wingdings" panose="05000000000000000000" pitchFamily="2" charset="2"/>
              <a:buChar char="q"/>
            </a:pPr>
            <a:r>
              <a:rPr lang="en-GB" sz="1200" kern="1200" dirty="0">
                <a:solidFill>
                  <a:schemeClr val="tx1"/>
                </a:solidFill>
                <a:effectLst/>
                <a:latin typeface="+mn-lt"/>
                <a:ea typeface="+mn-ea"/>
                <a:cs typeface="+mn-cs"/>
              </a:rPr>
              <a:t>bands that are placed around your chest </a:t>
            </a:r>
          </a:p>
          <a:p>
            <a:pPr marL="171450" lvl="0" indent="-171450">
              <a:buFont typeface="Wingdings" panose="05000000000000000000" pitchFamily="2" charset="2"/>
              <a:buChar char="q"/>
            </a:pPr>
            <a:r>
              <a:rPr lang="en-GB" sz="1200" kern="1200" dirty="0">
                <a:solidFill>
                  <a:schemeClr val="tx1"/>
                </a:solidFill>
                <a:effectLst/>
                <a:latin typeface="+mn-lt"/>
                <a:ea typeface="+mn-ea"/>
                <a:cs typeface="+mn-cs"/>
              </a:rPr>
              <a:t>oxygen sensors that are put on your finger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kern="1200" dirty="0">
                <a:solidFill>
                  <a:schemeClr val="tx1"/>
                </a:solidFill>
                <a:effectLst/>
                <a:latin typeface="+mn-lt"/>
                <a:ea typeface="+mn-ea"/>
                <a:cs typeface="+mn-cs"/>
              </a:rPr>
              <a:t>The equipment records oxygen levels, breathing movements, heart rate and snoring through the night.</a:t>
            </a:r>
          </a:p>
        </p:txBody>
      </p:sp>
      <p:sp>
        <p:nvSpPr>
          <p:cNvPr id="4" name="Slide Number Placeholder 3"/>
          <p:cNvSpPr>
            <a:spLocks noGrp="1"/>
          </p:cNvSpPr>
          <p:nvPr>
            <p:ph type="sldNum" sz="quarter" idx="10"/>
          </p:nvPr>
        </p:nvSpPr>
        <p:spPr/>
        <p:txBody>
          <a:bodyPr/>
          <a:lstStyle/>
          <a:p>
            <a:fld id="{E7751ECA-B322-4A6C-965D-FF8A2D0D87C4}" type="slidenum">
              <a:rPr lang="en-GB" smtClean="0"/>
              <a:pPr/>
              <a:t>8</a:t>
            </a:fld>
            <a:endParaRPr lang="en-GB"/>
          </a:p>
        </p:txBody>
      </p:sp>
    </p:spTree>
    <p:extLst>
      <p:ext uri="{BB962C8B-B14F-4D97-AF65-F5344CB8AC3E}">
        <p14:creationId xmlns:p14="http://schemas.microsoft.com/office/powerpoint/2010/main" xmlns="" val="1071090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Testing at a sleep centre</a:t>
            </a:r>
          </a:p>
          <a:p>
            <a:r>
              <a:rPr lang="en-GB" dirty="0"/>
              <a:t>The main test carried out to analyse your sleep at a sleep centre is known as </a:t>
            </a:r>
            <a:r>
              <a:rPr lang="en-GB" b="1" dirty="0"/>
              <a:t>polysomnography</a:t>
            </a:r>
            <a:r>
              <a:rPr lang="en-GB" dirty="0"/>
              <a:t>.</a:t>
            </a:r>
          </a:p>
          <a:p>
            <a:r>
              <a:rPr lang="en-GB" dirty="0"/>
              <a:t>During the night, several different parts of your body will be carefully monitored while you sleep. </a:t>
            </a:r>
          </a:p>
          <a:p>
            <a:r>
              <a:rPr lang="en-GB" dirty="0">
                <a:sym typeface="Wingdings" panose="05000000000000000000" pitchFamily="2" charset="2"/>
              </a:rPr>
              <a:t></a:t>
            </a:r>
            <a:r>
              <a:rPr lang="en-GB" dirty="0"/>
              <a:t>Bands and small metallic discs called electrodes are placed on the surface of your skin and different parts of your body. </a:t>
            </a:r>
          </a:p>
          <a:p>
            <a:r>
              <a:rPr lang="en-GB" dirty="0">
                <a:sym typeface="Wingdings" panose="05000000000000000000" pitchFamily="2" charset="2"/>
              </a:rPr>
              <a:t></a:t>
            </a:r>
            <a:r>
              <a:rPr lang="en-GB" dirty="0"/>
              <a:t>Sensors are also placed on your legs and an oxygen sensor will be attached to your finger.</a:t>
            </a:r>
          </a:p>
          <a:p>
            <a:r>
              <a:rPr lang="en-GB" dirty="0"/>
              <a:t>A number of different tests will be carried out during polysomnography, including:</a:t>
            </a:r>
          </a:p>
          <a:p>
            <a:pPr marL="171450" indent="-171450">
              <a:buFont typeface="Wingdings" panose="05000000000000000000" pitchFamily="2" charset="2"/>
              <a:buChar char="q"/>
            </a:pPr>
            <a:r>
              <a:rPr lang="en-GB" dirty="0"/>
              <a:t>electroencephalography (EEG) – this monitors brain waves </a:t>
            </a:r>
          </a:p>
          <a:p>
            <a:pPr marL="171450" indent="-171450">
              <a:buFont typeface="Wingdings" panose="05000000000000000000" pitchFamily="2" charset="2"/>
              <a:buChar char="q"/>
            </a:pPr>
            <a:r>
              <a:rPr lang="en-GB" dirty="0"/>
              <a:t>electromyography (EMG) – this monitors muscle tone </a:t>
            </a:r>
          </a:p>
          <a:p>
            <a:pPr marL="171450" indent="-171450">
              <a:buFont typeface="Wingdings" panose="05000000000000000000" pitchFamily="2" charset="2"/>
              <a:buChar char="q"/>
            </a:pPr>
            <a:r>
              <a:rPr lang="en-GB" dirty="0"/>
              <a:t>recordings of movements in your chest and abdomen </a:t>
            </a:r>
          </a:p>
          <a:p>
            <a:pPr marL="171450" indent="-171450">
              <a:buFont typeface="Wingdings" panose="05000000000000000000" pitchFamily="2" charset="2"/>
              <a:buChar char="q"/>
            </a:pPr>
            <a:r>
              <a:rPr lang="en-GB" dirty="0"/>
              <a:t>recordings of airflow through your mouth and nose </a:t>
            </a:r>
          </a:p>
          <a:p>
            <a:pPr marL="171450" indent="-171450">
              <a:buFont typeface="Wingdings" panose="05000000000000000000" pitchFamily="2" charset="2"/>
              <a:buChar char="q"/>
            </a:pPr>
            <a:r>
              <a:rPr lang="en-GB" dirty="0"/>
              <a:t>pulse oximetry – this measures your heart rate and blood oxygen levels </a:t>
            </a:r>
          </a:p>
          <a:p>
            <a:pPr marL="171450" indent="-171450">
              <a:buFont typeface="Wingdings" panose="05000000000000000000" pitchFamily="2" charset="2"/>
              <a:buChar char="q"/>
            </a:pPr>
            <a:r>
              <a:rPr lang="en-GB" dirty="0"/>
              <a:t>electrocardiography (ECG) – this monitors your heart </a:t>
            </a:r>
          </a:p>
          <a:p>
            <a:r>
              <a:rPr lang="en-GB" dirty="0"/>
              <a:t>Sound recording and video equipment may also be used.</a:t>
            </a:r>
          </a:p>
          <a:p>
            <a:r>
              <a:rPr lang="en-GB" dirty="0"/>
              <a:t>Once a diagnosis of OSA has been made, you may be advised to stop driving until your symptoms are well controlled</a:t>
            </a:r>
          </a:p>
        </p:txBody>
      </p:sp>
      <p:sp>
        <p:nvSpPr>
          <p:cNvPr id="4" name="Slide Number Placeholder 3"/>
          <p:cNvSpPr>
            <a:spLocks noGrp="1"/>
          </p:cNvSpPr>
          <p:nvPr>
            <p:ph type="sldNum" sz="quarter" idx="10"/>
          </p:nvPr>
        </p:nvSpPr>
        <p:spPr/>
        <p:txBody>
          <a:bodyPr/>
          <a:lstStyle/>
          <a:p>
            <a:fld id="{E7751ECA-B322-4A6C-965D-FF8A2D0D87C4}" type="slidenum">
              <a:rPr lang="en-GB" smtClean="0"/>
              <a:pPr/>
              <a:t>9</a:t>
            </a:fld>
            <a:endParaRPr lang="en-GB"/>
          </a:p>
        </p:txBody>
      </p:sp>
    </p:spTree>
    <p:extLst>
      <p:ext uri="{BB962C8B-B14F-4D97-AF65-F5344CB8AC3E}">
        <p14:creationId xmlns:p14="http://schemas.microsoft.com/office/powerpoint/2010/main" xmlns="" val="4185638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62513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16750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43391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3718327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84891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2181549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422313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63078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08184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44FA44-DBA8-40FD-AF95-5F7527B64076}" type="datetimeFigureOut">
              <a:rPr lang="en-US" smtClean="0"/>
              <a:pPr/>
              <a:t>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30202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44FA44-DBA8-40FD-AF95-5F7527B64076}" type="datetimeFigureOut">
              <a:rPr lang="en-US" smtClean="0"/>
              <a:pPr/>
              <a:t>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425780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44FA44-DBA8-40FD-AF95-5F7527B64076}" type="datetimeFigureOut">
              <a:rPr lang="en-US" smtClean="0"/>
              <a:pPr/>
              <a:t>10/3/2017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260982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44FA44-DBA8-40FD-AF95-5F7527B64076}" type="datetimeFigureOut">
              <a:rPr lang="en-US" smtClean="0"/>
              <a:pPr/>
              <a:t>10/3/2017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407423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4FA44-DBA8-40FD-AF95-5F7527B64076}" type="datetimeFigureOut">
              <a:rPr lang="en-US" smtClean="0"/>
              <a:pPr/>
              <a:t>10/3/2017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202203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44FA44-DBA8-40FD-AF95-5F7527B64076}" type="datetimeFigureOut">
              <a:rPr lang="en-US" smtClean="0"/>
              <a:pPr/>
              <a:t>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02456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044FA44-DBA8-40FD-AF95-5F7527B64076}" type="datetimeFigureOut">
              <a:rPr lang="en-US" smtClean="0"/>
              <a:pPr/>
              <a:t>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50771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44FA44-DBA8-40FD-AF95-5F7527B64076}" type="datetimeFigureOut">
              <a:rPr lang="en-US" smtClean="0"/>
              <a:pPr/>
              <a:t>10/3/2017</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7C218792-02F9-4249-BDC9-CCD62D0D6797}" type="slidenum">
              <a:rPr lang="en-GB" smtClean="0"/>
              <a:pPr/>
              <a:t>‹#›</a:t>
            </a:fld>
            <a:endParaRPr lang="en-GB"/>
          </a:p>
        </p:txBody>
      </p:sp>
    </p:spTree>
    <p:extLst>
      <p:ext uri="{BB962C8B-B14F-4D97-AF65-F5344CB8AC3E}">
        <p14:creationId xmlns:p14="http://schemas.microsoft.com/office/powerpoint/2010/main" xmlns="" val="178051394"/>
      </p:ext>
    </p:extLst>
  </p:cSld>
  <p:clrMap bg1="dk1" tx1="lt1" bg2="dk2"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57D0B4A-C89F-4132-A88A-58B44A0AF4DE}"/>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20000"/>
                    </a14:imgEffect>
                  </a14:imgLayer>
                </a14:imgProps>
              </a:ext>
            </a:extLst>
          </a:blip>
          <a:stretch>
            <a:fillRect/>
          </a:stretch>
        </p:blipFill>
        <p:spPr>
          <a:xfrm>
            <a:off x="3304475" y="15489"/>
            <a:ext cx="5781258" cy="4565639"/>
          </a:xfrm>
          <a:prstGeom prst="rect">
            <a:avLst/>
          </a:prstGeom>
          <a:pattFill prst="pct70">
            <a:fgClr>
              <a:schemeClr val="accent1"/>
            </a:fgClr>
            <a:bgClr>
              <a:schemeClr val="bg1"/>
            </a:bgClr>
          </a:pattFill>
        </p:spPr>
      </p:pic>
      <p:pic>
        <p:nvPicPr>
          <p:cNvPr id="3" name="Picture 2"/>
          <p:cNvPicPr>
            <a:picLocks noChangeAspect="1"/>
          </p:cNvPicPr>
          <p:nvPr/>
        </p:nvPicPr>
        <p:blipFill rotWithShape="1">
          <a:blip r:embed="rId5" cstate="print"/>
          <a:srcRect t="2587" r="-1" b="4391"/>
          <a:stretch/>
        </p:blipFill>
        <p:spPr>
          <a:xfrm>
            <a:off x="20" y="10"/>
            <a:ext cx="4423481" cy="6857990"/>
          </a:xfrm>
          <a:custGeom>
            <a:avLst/>
            <a:gdLst>
              <a:gd name="connsiteX0" fmla="*/ 0 w 5898002"/>
              <a:gd name="connsiteY0" fmla="*/ 0 h 6858000"/>
              <a:gd name="connsiteX1" fmla="*/ 5898002 w 5898002"/>
              <a:gd name="connsiteY1" fmla="*/ 0 h 6858000"/>
              <a:gd name="connsiteX2" fmla="*/ 4873624 w 5898002"/>
              <a:gd name="connsiteY2" fmla="*/ 6858000 h 6858000"/>
              <a:gd name="connsiteX3" fmla="*/ 0 w 58980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98002" h="6858000">
                <a:moveTo>
                  <a:pt x="0" y="0"/>
                </a:moveTo>
                <a:lnTo>
                  <a:pt x="5898002" y="0"/>
                </a:lnTo>
                <a:lnTo>
                  <a:pt x="4873624" y="6858000"/>
                </a:lnTo>
                <a:lnTo>
                  <a:pt x="0" y="6858000"/>
                </a:lnTo>
                <a:close/>
              </a:path>
            </a:pathLst>
          </a:custGeom>
        </p:spPr>
      </p:pic>
      <p:sp>
        <p:nvSpPr>
          <p:cNvPr id="34" name="Freeform 52">
            <a:extLst>
              <a:ext uri="{FF2B5EF4-FFF2-40B4-BE49-F238E27FC236}">
                <a16:creationId xmlns:a16="http://schemas.microsoft.com/office/drawing/2014/main" xmlns="" id="{ECDF24DC-27FE-42A5-A5F0-844757129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486" y="3576484"/>
            <a:ext cx="6392235" cy="3281517"/>
          </a:xfrm>
          <a:custGeom>
            <a:avLst/>
            <a:gdLst>
              <a:gd name="connsiteX0" fmla="*/ 8516100 w 8522979"/>
              <a:gd name="connsiteY0" fmla="*/ 0 h 3281517"/>
              <a:gd name="connsiteX1" fmla="*/ 8522979 w 8522979"/>
              <a:gd name="connsiteY1" fmla="*/ 3281517 h 3281517"/>
              <a:gd name="connsiteX2" fmla="*/ 650153 w 8522979"/>
              <a:gd name="connsiteY2" fmla="*/ 3281517 h 3281517"/>
              <a:gd name="connsiteX3" fmla="*/ 0 w 8522979"/>
              <a:gd name="connsiteY3" fmla="*/ 3003752 h 3281517"/>
              <a:gd name="connsiteX4" fmla="*/ 879142 w 8522979"/>
              <a:gd name="connsiteY4" fmla="*/ 690551 h 32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79" h="3281517">
                <a:moveTo>
                  <a:pt x="8516100" y="0"/>
                </a:moveTo>
                <a:lnTo>
                  <a:pt x="8522979" y="3281517"/>
                </a:lnTo>
                <a:lnTo>
                  <a:pt x="650153" y="3281517"/>
                </a:lnTo>
                <a:lnTo>
                  <a:pt x="0" y="3003752"/>
                </a:lnTo>
                <a:lnTo>
                  <a:pt x="879142" y="690551"/>
                </a:lnTo>
                <a:close/>
              </a:path>
            </a:pathLst>
          </a:custGeom>
          <a:solidFill>
            <a:schemeClr val="tx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xmlns="" id="{C7877CD6-B6EE-42D3-97F4-BE49388E004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E8981ABE-C2B1-48EC-BACC-361F687B2EE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xmlns="" id="{955B55EA-9B7C-43E1-9ACF-4B9B00577C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xmlns="" id="{EFC27FC6-7E3D-4943-8E7D-2B079F638A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4">
            <a:extLst>
              <a:ext uri="{FF2B5EF4-FFF2-40B4-BE49-F238E27FC236}">
                <a16:creationId xmlns:a16="http://schemas.microsoft.com/office/drawing/2014/main" xmlns="" id="{88C95A9A-34AD-4419-9680-99182495EF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xmlns="" id="{9AC35E9A-E590-48B0-A1AC-E11C1A6052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a:extLst>
              <a:ext uri="{FF2B5EF4-FFF2-40B4-BE49-F238E27FC236}">
                <a16:creationId xmlns:a16="http://schemas.microsoft.com/office/drawing/2014/main" xmlns="" id="{E7C2F4A2-741D-48E7-8F26-CC94520E54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xmlns="" id="{7D38B9F7-7921-409D-ABC3-F7FCF158FC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29">
            <a:extLst>
              <a:ext uri="{FF2B5EF4-FFF2-40B4-BE49-F238E27FC236}">
                <a16:creationId xmlns:a16="http://schemas.microsoft.com/office/drawing/2014/main" xmlns="" id="{44ECAFBD-6843-450A-B283-B9D1105A8A8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30">
            <a:extLst>
              <a:ext uri="{FF2B5EF4-FFF2-40B4-BE49-F238E27FC236}">
                <a16:creationId xmlns:a16="http://schemas.microsoft.com/office/drawing/2014/main" xmlns="" id="{684331AC-8858-4E01-9936-C719C0E2CD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035423" y="5223933"/>
            <a:ext cx="3886201" cy="1329677"/>
          </a:xfrm>
        </p:spPr>
        <p:txBody>
          <a:bodyPr>
            <a:noAutofit/>
          </a:bodyPr>
          <a:lstStyle/>
          <a:p>
            <a:pPr>
              <a:lnSpc>
                <a:spcPct val="90000"/>
              </a:lnSpc>
            </a:pPr>
            <a:r>
              <a:rPr lang="en-GB" sz="3600" b="1" dirty="0">
                <a:solidFill>
                  <a:schemeClr val="tx1"/>
                </a:solidFill>
              </a:rPr>
              <a:t>OBSTRUCTIVE </a:t>
            </a:r>
            <a:br>
              <a:rPr lang="en-GB" sz="3600" b="1" dirty="0">
                <a:solidFill>
                  <a:schemeClr val="tx1"/>
                </a:solidFill>
              </a:rPr>
            </a:br>
            <a:r>
              <a:rPr lang="en-GB" sz="3600" b="1" dirty="0">
                <a:solidFill>
                  <a:schemeClr val="tx1"/>
                </a:solidFill>
              </a:rPr>
              <a:t>SLEEP APNOEA [OSA]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15617" y="332656"/>
            <a:ext cx="4176464" cy="1646302"/>
          </a:xfrm>
        </p:spPr>
        <p:txBody>
          <a:bodyPr/>
          <a:lstStyle/>
          <a:p>
            <a:pPr algn="l"/>
            <a:r>
              <a:rPr lang="en-GB" b="1" dirty="0"/>
              <a:t>Shift Work </a:t>
            </a:r>
          </a:p>
        </p:txBody>
      </p:sp>
      <p:pic>
        <p:nvPicPr>
          <p:cNvPr id="2" name="Picture 1"/>
          <p:cNvPicPr>
            <a:picLocks noChangeAspect="1"/>
          </p:cNvPicPr>
          <p:nvPr/>
        </p:nvPicPr>
        <p:blipFill>
          <a:blip r:embed="rId3" cstate="print"/>
          <a:stretch>
            <a:fillRect/>
          </a:stretch>
        </p:blipFill>
        <p:spPr>
          <a:xfrm>
            <a:off x="3419872" y="2894900"/>
            <a:ext cx="4057872" cy="3064482"/>
          </a:xfrm>
          <a:prstGeom prst="rect">
            <a:avLst/>
          </a:prstGeom>
        </p:spPr>
      </p:pic>
    </p:spTree>
    <p:extLst>
      <p:ext uri="{BB962C8B-B14F-4D97-AF65-F5344CB8AC3E}">
        <p14:creationId xmlns:p14="http://schemas.microsoft.com/office/powerpoint/2010/main" xmlns="" val="245487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8012" y="1196752"/>
            <a:ext cx="4427984" cy="5301208"/>
          </a:xfrm>
        </p:spPr>
        <p:txBody>
          <a:bodyPr/>
          <a:lstStyle/>
          <a:p>
            <a:pPr algn="l"/>
            <a:r>
              <a:rPr lang="en-GB" sz="2800" b="1" dirty="0">
                <a:solidFill>
                  <a:schemeClr val="tx1"/>
                </a:solidFill>
                <a:latin typeface="Arial Rounded MT Bold" panose="020F0704030504030204" pitchFamily="34" charset="0"/>
              </a:rPr>
              <a:t>OSA is a treatable condition, and there are a variety of treatment options that can reduce the symptoms:</a:t>
            </a:r>
            <a:br>
              <a:rPr lang="en-GB" sz="2800" b="1" dirty="0">
                <a:solidFill>
                  <a:schemeClr val="tx1"/>
                </a:solidFill>
                <a:latin typeface="Arial Rounded MT Bold" panose="020F0704030504030204" pitchFamily="34" charset="0"/>
              </a:rPr>
            </a:br>
            <a:r>
              <a:rPr lang="en-GB" sz="2000" dirty="0"/>
              <a:t/>
            </a:r>
            <a:br>
              <a:rPr lang="en-GB" sz="2000" dirty="0"/>
            </a:br>
            <a:r>
              <a:rPr lang="en-GB" sz="2000" dirty="0"/>
              <a:t/>
            </a:r>
            <a:br>
              <a:rPr lang="en-GB" sz="2000" dirty="0"/>
            </a:br>
            <a:r>
              <a:rPr lang="en-GB" sz="2800" dirty="0">
                <a:sym typeface="Wingdings" panose="05000000000000000000" pitchFamily="2" charset="2"/>
              </a:rPr>
              <a:t></a:t>
            </a:r>
            <a:r>
              <a:rPr lang="en-GB" sz="2000" dirty="0">
                <a:sym typeface="Wingdings" panose="05000000000000000000" pitchFamily="2" charset="2"/>
              </a:rPr>
              <a:t> </a:t>
            </a:r>
            <a:r>
              <a:rPr lang="en-GB" sz="2800" b="1" dirty="0"/>
              <a:t>Lifestyle changes </a:t>
            </a:r>
            <a:r>
              <a:rPr lang="en-GB" sz="2500" b="1" dirty="0"/>
              <a:t/>
            </a:r>
            <a:br>
              <a:rPr lang="en-GB" sz="2500" b="1" dirty="0"/>
            </a:br>
            <a:r>
              <a:rPr lang="en-GB" sz="2500" b="1" dirty="0"/>
              <a:t/>
            </a:r>
            <a:br>
              <a:rPr lang="en-GB" sz="2500" b="1" dirty="0"/>
            </a:br>
            <a:r>
              <a:rPr lang="en-GB" sz="2800" dirty="0">
                <a:sym typeface="Wingdings" panose="05000000000000000000" pitchFamily="2" charset="2"/>
              </a:rPr>
              <a:t> </a:t>
            </a:r>
            <a:r>
              <a:rPr lang="en-GB" sz="2800" b="1" dirty="0"/>
              <a:t>Wearing a mandibular advancement device (MAD) </a:t>
            </a:r>
            <a:r>
              <a:rPr lang="en-GB" sz="2000" dirty="0"/>
              <a:t/>
            </a:r>
            <a:br>
              <a:rPr lang="en-GB" sz="2000" dirty="0"/>
            </a:br>
            <a:endParaRPr lang="en-GB" sz="2000" dirty="0"/>
          </a:p>
        </p:txBody>
      </p:sp>
      <p:pic>
        <p:nvPicPr>
          <p:cNvPr id="5" name="Picture 4"/>
          <p:cNvPicPr>
            <a:picLocks noChangeAspect="1"/>
          </p:cNvPicPr>
          <p:nvPr/>
        </p:nvPicPr>
        <p:blipFill>
          <a:blip r:embed="rId3" cstate="print"/>
          <a:stretch>
            <a:fillRect/>
          </a:stretch>
        </p:blipFill>
        <p:spPr>
          <a:xfrm>
            <a:off x="4932040" y="3284984"/>
            <a:ext cx="4049216" cy="2649389"/>
          </a:xfrm>
          <a:prstGeom prst="rect">
            <a:avLst/>
          </a:prstGeom>
        </p:spPr>
      </p:pic>
      <p:sp>
        <p:nvSpPr>
          <p:cNvPr id="6" name="Rectangle 5"/>
          <p:cNvSpPr/>
          <p:nvPr/>
        </p:nvSpPr>
        <p:spPr>
          <a:xfrm>
            <a:off x="2699792" y="358615"/>
            <a:ext cx="3384376" cy="707886"/>
          </a:xfrm>
          <a:prstGeom prst="rect">
            <a:avLst/>
          </a:prstGeom>
        </p:spPr>
        <p:txBody>
          <a:bodyPr wrap="square">
            <a:spAutoFit/>
          </a:bodyPr>
          <a:lstStyle/>
          <a:p>
            <a:r>
              <a:rPr lang="en-GB" sz="4000" b="1" dirty="0">
                <a:solidFill>
                  <a:srgbClr val="00FF00"/>
                </a:solidFill>
                <a:latin typeface="Arial Rounded MT Bold" panose="020F0704030504030204" pitchFamily="34" charset="0"/>
              </a:rPr>
              <a:t>TREATMENT</a:t>
            </a:r>
            <a:endParaRPr lang="en-GB" sz="4000" dirty="0">
              <a:solidFill>
                <a:srgbClr val="00FF00"/>
              </a:solidFill>
            </a:endParaRPr>
          </a:p>
        </p:txBody>
      </p:sp>
    </p:spTree>
    <p:extLst>
      <p:ext uri="{BB962C8B-B14F-4D97-AF65-F5344CB8AC3E}">
        <p14:creationId xmlns:p14="http://schemas.microsoft.com/office/powerpoint/2010/main" xmlns="" val="267936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9512" y="285391"/>
            <a:ext cx="4427984" cy="1127386"/>
          </a:xfrm>
        </p:spPr>
        <p:txBody>
          <a:bodyPr/>
          <a:lstStyle/>
          <a:p>
            <a:pPr algn="l"/>
            <a:r>
              <a:rPr lang="en-GB" sz="2000" dirty="0"/>
              <a:t/>
            </a:r>
            <a:br>
              <a:rPr lang="en-GB" sz="2000" dirty="0"/>
            </a:br>
            <a:endParaRPr lang="en-GB" sz="2000" dirty="0"/>
          </a:p>
        </p:txBody>
      </p:sp>
      <p:pic>
        <p:nvPicPr>
          <p:cNvPr id="2" name="Picture 1"/>
          <p:cNvPicPr>
            <a:picLocks noChangeAspect="1"/>
          </p:cNvPicPr>
          <p:nvPr/>
        </p:nvPicPr>
        <p:blipFill>
          <a:blip r:embed="rId3" cstate="print"/>
          <a:stretch>
            <a:fillRect/>
          </a:stretch>
        </p:blipFill>
        <p:spPr>
          <a:xfrm>
            <a:off x="107504" y="1844824"/>
            <a:ext cx="8999984" cy="4696386"/>
          </a:xfrm>
          <a:prstGeom prst="rect">
            <a:avLst/>
          </a:prstGeom>
        </p:spPr>
      </p:pic>
      <p:sp>
        <p:nvSpPr>
          <p:cNvPr id="5" name="TextBox 4"/>
          <p:cNvSpPr txBox="1"/>
          <p:nvPr/>
        </p:nvSpPr>
        <p:spPr>
          <a:xfrm>
            <a:off x="971600" y="548680"/>
            <a:ext cx="4104456" cy="646331"/>
          </a:xfrm>
          <a:prstGeom prst="rect">
            <a:avLst/>
          </a:prstGeom>
          <a:noFill/>
        </p:spPr>
        <p:txBody>
          <a:bodyPr wrap="square" rtlCol="0">
            <a:spAutoFit/>
          </a:bodyPr>
          <a:lstStyle/>
          <a:p>
            <a:r>
              <a:rPr lang="en-GB" sz="3600" dirty="0">
                <a:solidFill>
                  <a:srgbClr val="00FF00"/>
                </a:solidFill>
                <a:latin typeface="Arial Rounded MT Bold" panose="020F0704030504030204" pitchFamily="34" charset="0"/>
              </a:rPr>
              <a:t>Ask your dentist</a:t>
            </a:r>
          </a:p>
        </p:txBody>
      </p:sp>
    </p:spTree>
    <p:extLst>
      <p:ext uri="{BB962C8B-B14F-4D97-AF65-F5344CB8AC3E}">
        <p14:creationId xmlns:p14="http://schemas.microsoft.com/office/powerpoint/2010/main" xmlns="" val="3123991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59832" y="126503"/>
            <a:ext cx="5013297" cy="1440160"/>
          </a:xfrm>
        </p:spPr>
        <p:txBody>
          <a:bodyPr/>
          <a:lstStyle/>
          <a:p>
            <a:pPr algn="l"/>
            <a:r>
              <a:rPr lang="en-GB" b="1" dirty="0"/>
              <a:t>Severe Cases</a:t>
            </a:r>
          </a:p>
        </p:txBody>
      </p:sp>
      <p:pic>
        <p:nvPicPr>
          <p:cNvPr id="2" name="Picture 1"/>
          <p:cNvPicPr>
            <a:picLocks noChangeAspect="1"/>
          </p:cNvPicPr>
          <p:nvPr/>
        </p:nvPicPr>
        <p:blipFill>
          <a:blip r:embed="rId3" cstate="print"/>
          <a:stretch>
            <a:fillRect/>
          </a:stretch>
        </p:blipFill>
        <p:spPr>
          <a:xfrm>
            <a:off x="683568" y="1844824"/>
            <a:ext cx="7093138" cy="4104456"/>
          </a:xfrm>
          <a:prstGeom prst="rect">
            <a:avLst/>
          </a:prstGeom>
        </p:spPr>
      </p:pic>
    </p:spTree>
    <p:extLst>
      <p:ext uri="{BB962C8B-B14F-4D97-AF65-F5344CB8AC3E}">
        <p14:creationId xmlns:p14="http://schemas.microsoft.com/office/powerpoint/2010/main" xmlns="" val="610027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665904" y="852171"/>
            <a:ext cx="3733171" cy="2454560"/>
          </a:xfrm>
          <a:prstGeom prst="rect">
            <a:avLst/>
          </a:prstGeom>
        </p:spPr>
      </p:pic>
      <p:sp>
        <p:nvSpPr>
          <p:cNvPr id="3" name="Title 2"/>
          <p:cNvSpPr>
            <a:spLocks noGrp="1"/>
          </p:cNvSpPr>
          <p:nvPr>
            <p:ph type="ctrTitle"/>
          </p:nvPr>
        </p:nvSpPr>
        <p:spPr>
          <a:xfrm>
            <a:off x="4570806" y="1722427"/>
            <a:ext cx="2384695" cy="2328409"/>
          </a:xfrm>
        </p:spPr>
        <p:txBody>
          <a:bodyPr>
            <a:normAutofit/>
          </a:bodyPr>
          <a:lstStyle/>
          <a:p>
            <a:r>
              <a:rPr lang="en-GB" sz="4600" b="1" dirty="0"/>
              <a:t>Surgery</a:t>
            </a:r>
          </a:p>
        </p:txBody>
      </p:sp>
    </p:spTree>
    <p:extLst>
      <p:ext uri="{BB962C8B-B14F-4D97-AF65-F5344CB8AC3E}">
        <p14:creationId xmlns:p14="http://schemas.microsoft.com/office/powerpoint/2010/main" xmlns="" val="130824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2342" r="-1" b="-1"/>
          <a:stretch/>
        </p:blipFill>
        <p:spPr>
          <a:xfrm>
            <a:off x="633055" y="1124744"/>
            <a:ext cx="3752755" cy="4236853"/>
          </a:xfrm>
          <a:custGeom>
            <a:avLst/>
            <a:gdLst>
              <a:gd name="connsiteX0" fmla="*/ 452813 w 5003699"/>
              <a:gd name="connsiteY0" fmla="*/ 0 h 4236853"/>
              <a:gd name="connsiteX1" fmla="*/ 5003699 w 5003699"/>
              <a:gd name="connsiteY1" fmla="*/ 0 h 4236853"/>
              <a:gd name="connsiteX2" fmla="*/ 4365943 w 5003699"/>
              <a:gd name="connsiteY2" fmla="*/ 4236853 h 4236853"/>
              <a:gd name="connsiteX3" fmla="*/ 0 w 5003699"/>
              <a:gd name="connsiteY3" fmla="*/ 4236853 h 4236853"/>
              <a:gd name="connsiteX4" fmla="*/ 0 w 5003699"/>
              <a:gd name="connsiteY4" fmla="*/ 3045007 h 423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699" h="4236853">
                <a:moveTo>
                  <a:pt x="452813" y="0"/>
                </a:moveTo>
                <a:lnTo>
                  <a:pt x="5003699" y="0"/>
                </a:lnTo>
                <a:lnTo>
                  <a:pt x="4365943" y="4236853"/>
                </a:lnTo>
                <a:lnTo>
                  <a:pt x="0" y="4236853"/>
                </a:lnTo>
                <a:lnTo>
                  <a:pt x="0" y="3045007"/>
                </a:lnTo>
                <a:close/>
              </a:path>
            </a:pathLst>
          </a:custGeom>
        </p:spPr>
      </p:pic>
      <p:cxnSp>
        <p:nvCxnSpPr>
          <p:cNvPr id="9" name="Straight Connector 8">
            <a:extLst>
              <a:ext uri="{FF2B5EF4-FFF2-40B4-BE49-F238E27FC236}">
                <a16:creationId xmlns:a16="http://schemas.microsoft.com/office/drawing/2014/main" xmlns="" id="{E5EB8F0B-7960-45EE-B072-1071AA2D5AE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0719" y="2621146"/>
            <a:ext cx="3412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ctrTitle"/>
          </p:nvPr>
        </p:nvSpPr>
        <p:spPr>
          <a:xfrm>
            <a:off x="4385810" y="2590452"/>
            <a:ext cx="2920079" cy="1646302"/>
          </a:xfrm>
        </p:spPr>
        <p:txBody>
          <a:bodyPr>
            <a:normAutofit/>
          </a:bodyPr>
          <a:lstStyle/>
          <a:p>
            <a:pPr>
              <a:lnSpc>
                <a:spcPct val="90000"/>
              </a:lnSpc>
            </a:pPr>
            <a:r>
              <a:rPr lang="en-GB" sz="3800" b="1" dirty="0"/>
              <a:t>Soft palette implants</a:t>
            </a:r>
          </a:p>
        </p:txBody>
      </p:sp>
    </p:spTree>
    <p:extLst>
      <p:ext uri="{BB962C8B-B14F-4D97-AF65-F5344CB8AC3E}">
        <p14:creationId xmlns:p14="http://schemas.microsoft.com/office/powerpoint/2010/main" xmlns="" val="428789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27584" y="836712"/>
            <a:ext cx="6114751" cy="3491126"/>
          </a:xfrm>
        </p:spPr>
        <p:txBody>
          <a:bodyPr/>
          <a:lstStyle/>
          <a:p>
            <a:pPr algn="l"/>
            <a:r>
              <a:rPr lang="en-GB" b="1" dirty="0"/>
              <a:t>Screening Tools</a:t>
            </a:r>
            <a:r>
              <a:rPr lang="en-GB" dirty="0"/>
              <a:t/>
            </a:r>
            <a:br>
              <a:rPr lang="en-GB" dirty="0"/>
            </a:br>
            <a:r>
              <a:rPr lang="en-GB" dirty="0"/>
              <a:t/>
            </a:r>
            <a:br>
              <a:rPr lang="en-GB" dirty="0"/>
            </a:br>
            <a:r>
              <a:rPr lang="en-GB" dirty="0"/>
              <a:t>Epworth Sleepiness Scale</a:t>
            </a:r>
          </a:p>
        </p:txBody>
      </p:sp>
    </p:spTree>
    <p:extLst>
      <p:ext uri="{BB962C8B-B14F-4D97-AF65-F5344CB8AC3E}">
        <p14:creationId xmlns:p14="http://schemas.microsoft.com/office/powerpoint/2010/main" xmlns="" val="300942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51520" y="57020"/>
            <a:ext cx="6480720" cy="1738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accent2">
                    <a:lumMod val="40000"/>
                    <a:lumOff val="60000"/>
                  </a:schemeClr>
                </a:solidFill>
                <a:effectLst/>
                <a:latin typeface="Arial Rounded MT Bold" panose="020F0704030504030204" pitchFamily="34" charset="0"/>
                <a:ea typeface="Calibri" panose="020F0502020204030204" pitchFamily="34" charset="0"/>
                <a:cs typeface="Arial" panose="020B0604020202020204" pitchFamily="34" charset="0"/>
              </a:rPr>
              <a:t>Write down the number corresponding to your choice in the right-hand column.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Arial" panose="020B0604020202020204" pitchFamily="34" charset="0"/>
              </a:rPr>
              <a:t>Total your score below.</a:t>
            </a:r>
            <a:endParaRPr kumimoji="0" lang="en-GB" altLang="en-US" sz="24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2845393908"/>
              </p:ext>
            </p:extLst>
          </p:nvPr>
        </p:nvGraphicFramePr>
        <p:xfrm>
          <a:off x="2051720" y="1700808"/>
          <a:ext cx="6984776" cy="4763050"/>
        </p:xfrm>
        <a:graphic>
          <a:graphicData uri="http://schemas.openxmlformats.org/drawingml/2006/table">
            <a:tbl>
              <a:tblPr firstRow="1" firstCol="1" bandRow="1">
                <a:tableStyleId>{B301B821-A1FF-4177-AEE7-76D212191A09}</a:tableStyleId>
              </a:tblPr>
              <a:tblGrid>
                <a:gridCol w="6984776">
                  <a:extLst>
                    <a:ext uri="{9D8B030D-6E8A-4147-A177-3AD203B41FA5}">
                      <a16:colId xmlns:a16="http://schemas.microsoft.com/office/drawing/2014/main" xmlns="" val="3142830076"/>
                    </a:ext>
                  </a:extLst>
                </a:gridCol>
              </a:tblGrid>
              <a:tr h="453404">
                <a:tc>
                  <a:txBody>
                    <a:bodyPr/>
                    <a:lstStyle/>
                    <a:p>
                      <a:pPr>
                        <a:lnSpc>
                          <a:spcPct val="107000"/>
                        </a:lnSpc>
                        <a:spcAft>
                          <a:spcPts val="0"/>
                        </a:spcAft>
                      </a:pPr>
                      <a:r>
                        <a:rPr lang="en-GB" sz="2400">
                          <a:effectLst/>
                        </a:rPr>
                        <a:t>Sitting and reading  </a:t>
                      </a:r>
                      <a:endParaRPr lang="en-GB" sz="24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4047335486"/>
                  </a:ext>
                </a:extLst>
              </a:tr>
              <a:tr h="453404">
                <a:tc>
                  <a:txBody>
                    <a:bodyPr/>
                    <a:lstStyle/>
                    <a:p>
                      <a:pPr>
                        <a:lnSpc>
                          <a:spcPct val="107000"/>
                        </a:lnSpc>
                        <a:spcAft>
                          <a:spcPts val="0"/>
                        </a:spcAft>
                      </a:pPr>
                      <a:r>
                        <a:rPr lang="en-GB" sz="2400" dirty="0">
                          <a:effectLst/>
                        </a:rPr>
                        <a:t>Watching TV </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527971802"/>
                  </a:ext>
                </a:extLst>
              </a:tr>
              <a:tr h="453404">
                <a:tc>
                  <a:txBody>
                    <a:bodyPr/>
                    <a:lstStyle/>
                    <a:p>
                      <a:pPr>
                        <a:lnSpc>
                          <a:spcPct val="107000"/>
                        </a:lnSpc>
                        <a:spcAft>
                          <a:spcPts val="0"/>
                        </a:spcAft>
                      </a:pPr>
                      <a:r>
                        <a:rPr lang="en-GB" sz="2400" dirty="0">
                          <a:effectLst/>
                        </a:rPr>
                        <a:t>Sitting inactive in a public place (e.g., a theatre or a meeting)</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544191036"/>
                  </a:ext>
                </a:extLst>
              </a:tr>
              <a:tr h="453404">
                <a:tc>
                  <a:txBody>
                    <a:bodyPr/>
                    <a:lstStyle/>
                    <a:p>
                      <a:pPr>
                        <a:lnSpc>
                          <a:spcPct val="107000"/>
                        </a:lnSpc>
                        <a:spcAft>
                          <a:spcPts val="0"/>
                        </a:spcAft>
                      </a:pPr>
                      <a:r>
                        <a:rPr lang="en-GB" sz="2400" dirty="0">
                          <a:effectLst/>
                        </a:rPr>
                        <a:t>As a passenger in a car for an hour without a break</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485554292"/>
                  </a:ext>
                </a:extLst>
              </a:tr>
              <a:tr h="930628">
                <a:tc>
                  <a:txBody>
                    <a:bodyPr/>
                    <a:lstStyle/>
                    <a:p>
                      <a:pPr>
                        <a:lnSpc>
                          <a:spcPct val="107000"/>
                        </a:lnSpc>
                        <a:spcAft>
                          <a:spcPts val="0"/>
                        </a:spcAft>
                      </a:pPr>
                      <a:r>
                        <a:rPr lang="en-GB" sz="2400" dirty="0">
                          <a:effectLst/>
                        </a:rPr>
                        <a:t>Lying down to rest in the afternoon when</a:t>
                      </a:r>
                    </a:p>
                    <a:p>
                      <a:pPr>
                        <a:lnSpc>
                          <a:spcPct val="107000"/>
                        </a:lnSpc>
                        <a:spcAft>
                          <a:spcPts val="0"/>
                        </a:spcAft>
                      </a:pPr>
                      <a:r>
                        <a:rPr lang="en-GB" sz="2400" dirty="0">
                          <a:effectLst/>
                        </a:rPr>
                        <a:t>circumstances permit</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637394696"/>
                  </a:ext>
                </a:extLst>
              </a:tr>
              <a:tr h="453404">
                <a:tc>
                  <a:txBody>
                    <a:bodyPr/>
                    <a:lstStyle/>
                    <a:p>
                      <a:pPr>
                        <a:lnSpc>
                          <a:spcPct val="107000"/>
                        </a:lnSpc>
                        <a:spcAft>
                          <a:spcPts val="0"/>
                        </a:spcAft>
                      </a:pPr>
                      <a:r>
                        <a:rPr lang="en-GB" sz="2400" dirty="0">
                          <a:effectLst/>
                        </a:rPr>
                        <a:t>Sitting and talking to someone </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793373871"/>
                  </a:ext>
                </a:extLst>
              </a:tr>
              <a:tr h="453404">
                <a:tc>
                  <a:txBody>
                    <a:bodyPr/>
                    <a:lstStyle/>
                    <a:p>
                      <a:pPr>
                        <a:lnSpc>
                          <a:spcPct val="107000"/>
                        </a:lnSpc>
                        <a:spcAft>
                          <a:spcPts val="0"/>
                        </a:spcAft>
                      </a:pPr>
                      <a:r>
                        <a:rPr lang="en-GB" sz="2400">
                          <a:effectLst/>
                        </a:rPr>
                        <a:t>Sitting quietly after a lunch without alcohol</a:t>
                      </a:r>
                      <a:endParaRPr lang="en-GB" sz="24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3705214312"/>
                  </a:ext>
                </a:extLst>
              </a:tr>
              <a:tr h="453404">
                <a:tc>
                  <a:txBody>
                    <a:bodyPr/>
                    <a:lstStyle/>
                    <a:p>
                      <a:pPr>
                        <a:lnSpc>
                          <a:spcPct val="107000"/>
                        </a:lnSpc>
                        <a:spcAft>
                          <a:spcPts val="0"/>
                        </a:spcAft>
                      </a:pPr>
                      <a:r>
                        <a:rPr lang="en-GB" sz="2400" dirty="0">
                          <a:effectLst/>
                        </a:rPr>
                        <a:t>In a car, while stopped for a few minutes</a:t>
                      </a:r>
                      <a:endParaRPr lang="en-GB"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95980133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3668311712"/>
              </p:ext>
            </p:extLst>
          </p:nvPr>
        </p:nvGraphicFramePr>
        <p:xfrm>
          <a:off x="360040" y="1916832"/>
          <a:ext cx="1403648" cy="4062140"/>
        </p:xfrm>
        <a:graphic>
          <a:graphicData uri="http://schemas.openxmlformats.org/drawingml/2006/table">
            <a:tbl>
              <a:tblPr firstRow="1" firstCol="1" bandRow="1">
                <a:tableStyleId>{5C22544A-7EE6-4342-B048-85BDC9FD1C3A}</a:tableStyleId>
              </a:tblPr>
              <a:tblGrid>
                <a:gridCol w="971599">
                  <a:extLst>
                    <a:ext uri="{9D8B030D-6E8A-4147-A177-3AD203B41FA5}">
                      <a16:colId xmlns:a16="http://schemas.microsoft.com/office/drawing/2014/main" xmlns="" val="3990258993"/>
                    </a:ext>
                  </a:extLst>
                </a:gridCol>
                <a:gridCol w="432049">
                  <a:extLst>
                    <a:ext uri="{9D8B030D-6E8A-4147-A177-3AD203B41FA5}">
                      <a16:colId xmlns:a16="http://schemas.microsoft.com/office/drawing/2014/main" xmlns="" val="3200531680"/>
                    </a:ext>
                  </a:extLst>
                </a:gridCol>
              </a:tblGrid>
              <a:tr h="1015535">
                <a:tc>
                  <a:txBody>
                    <a:bodyPr/>
                    <a:lstStyle/>
                    <a:p>
                      <a:pPr>
                        <a:lnSpc>
                          <a:spcPct val="107000"/>
                        </a:lnSpc>
                        <a:spcAft>
                          <a:spcPts val="0"/>
                        </a:spcAft>
                      </a:pPr>
                      <a:r>
                        <a:rPr lang="en-GB" sz="1400" b="1" dirty="0">
                          <a:effectLst/>
                        </a:rPr>
                        <a:t>No chance of dozing</a:t>
                      </a:r>
                      <a:endParaRPr lang="en-GB" sz="1400" b="1"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1400" b="1">
                          <a:effectLst/>
                        </a:rPr>
                        <a:t>0</a:t>
                      </a:r>
                      <a:endParaRPr lang="en-GB" sz="1400" b="1">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604843886"/>
                  </a:ext>
                </a:extLst>
              </a:tr>
              <a:tr h="1015535">
                <a:tc>
                  <a:txBody>
                    <a:bodyPr/>
                    <a:lstStyle/>
                    <a:p>
                      <a:pPr>
                        <a:lnSpc>
                          <a:spcPct val="107000"/>
                        </a:lnSpc>
                        <a:spcAft>
                          <a:spcPts val="0"/>
                        </a:spcAft>
                      </a:pPr>
                      <a:r>
                        <a:rPr lang="en-GB" sz="1400" b="1">
                          <a:effectLst/>
                        </a:rPr>
                        <a:t>Slight chance of dozing </a:t>
                      </a:r>
                      <a:endParaRPr lang="en-GB" sz="1400" b="1">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1400" b="1">
                          <a:effectLst/>
                        </a:rPr>
                        <a:t>1</a:t>
                      </a:r>
                      <a:endParaRPr lang="en-GB" sz="1400" b="1">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3550035741"/>
                  </a:ext>
                </a:extLst>
              </a:tr>
              <a:tr h="1015535">
                <a:tc>
                  <a:txBody>
                    <a:bodyPr/>
                    <a:lstStyle/>
                    <a:p>
                      <a:pPr>
                        <a:lnSpc>
                          <a:spcPct val="107000"/>
                        </a:lnSpc>
                        <a:spcAft>
                          <a:spcPts val="0"/>
                        </a:spcAft>
                      </a:pPr>
                      <a:r>
                        <a:rPr lang="en-GB" sz="1400" b="1">
                          <a:effectLst/>
                        </a:rPr>
                        <a:t>Moderate chance of dozing</a:t>
                      </a:r>
                      <a:endParaRPr lang="en-GB" sz="1400" b="1">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1400" b="1">
                          <a:effectLst/>
                        </a:rPr>
                        <a:t>2</a:t>
                      </a:r>
                      <a:endParaRPr lang="en-GB" sz="1400" b="1">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3720068761"/>
                  </a:ext>
                </a:extLst>
              </a:tr>
              <a:tr h="1015535">
                <a:tc>
                  <a:txBody>
                    <a:bodyPr/>
                    <a:lstStyle/>
                    <a:p>
                      <a:pPr>
                        <a:lnSpc>
                          <a:spcPct val="107000"/>
                        </a:lnSpc>
                        <a:spcAft>
                          <a:spcPts val="0"/>
                        </a:spcAft>
                      </a:pPr>
                      <a:r>
                        <a:rPr lang="en-GB" sz="1400" b="1" dirty="0">
                          <a:effectLst/>
                        </a:rPr>
                        <a:t>High chance of dozing</a:t>
                      </a:r>
                      <a:endParaRPr lang="en-GB" sz="1400" b="1"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1400" b="1" dirty="0">
                          <a:effectLst/>
                        </a:rPr>
                        <a:t>3</a:t>
                      </a:r>
                      <a:endParaRPr lang="en-GB"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319007950"/>
                  </a:ext>
                </a:extLst>
              </a:tr>
            </a:tbl>
          </a:graphicData>
        </a:graphic>
      </p:graphicFrame>
    </p:spTree>
    <p:extLst>
      <p:ext uri="{BB962C8B-B14F-4D97-AF65-F5344CB8AC3E}">
        <p14:creationId xmlns:p14="http://schemas.microsoft.com/office/powerpoint/2010/main" xmlns="" val="1660253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637357693"/>
              </p:ext>
            </p:extLst>
          </p:nvPr>
        </p:nvGraphicFramePr>
        <p:xfrm>
          <a:off x="539552" y="2276872"/>
          <a:ext cx="7920880" cy="3923606"/>
        </p:xfrm>
        <a:graphic>
          <a:graphicData uri="http://schemas.openxmlformats.org/drawingml/2006/table">
            <a:tbl>
              <a:tblPr firstRow="1" firstCol="1" bandRow="1">
                <a:tableStyleId>{5C22544A-7EE6-4342-B048-85BDC9FD1C3A}</a:tableStyleId>
              </a:tblPr>
              <a:tblGrid>
                <a:gridCol w="1080120">
                  <a:extLst>
                    <a:ext uri="{9D8B030D-6E8A-4147-A177-3AD203B41FA5}">
                      <a16:colId xmlns:a16="http://schemas.microsoft.com/office/drawing/2014/main" xmlns="" val="1198857158"/>
                    </a:ext>
                  </a:extLst>
                </a:gridCol>
                <a:gridCol w="6840760">
                  <a:extLst>
                    <a:ext uri="{9D8B030D-6E8A-4147-A177-3AD203B41FA5}">
                      <a16:colId xmlns:a16="http://schemas.microsoft.com/office/drawing/2014/main" xmlns="" val="1031987950"/>
                    </a:ext>
                  </a:extLst>
                </a:gridCol>
              </a:tblGrid>
              <a:tr h="597031">
                <a:tc>
                  <a:txBody>
                    <a:bodyPr/>
                    <a:lstStyle/>
                    <a:p>
                      <a:pPr>
                        <a:lnSpc>
                          <a:spcPct val="107000"/>
                        </a:lnSpc>
                        <a:spcAft>
                          <a:spcPts val="0"/>
                        </a:spcAft>
                      </a:pPr>
                      <a:r>
                        <a:rPr lang="en-GB" sz="2400">
                          <a:effectLst/>
                        </a:rPr>
                        <a:t>0-7</a:t>
                      </a:r>
                      <a:endParaRPr lang="en-GB" sz="24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2400" dirty="0">
                          <a:effectLst/>
                        </a:rPr>
                        <a:t>It is unlikely that you are abnormally sleepy.</a:t>
                      </a:r>
                    </a:p>
                    <a:p>
                      <a:pPr>
                        <a:lnSpc>
                          <a:spcPct val="107000"/>
                        </a:lnSpc>
                        <a:spcAft>
                          <a:spcPts val="0"/>
                        </a:spcAft>
                      </a:pPr>
                      <a:endParaRPr lang="en-GB"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843152656"/>
                  </a:ext>
                </a:extLst>
              </a:tr>
              <a:tr h="597031">
                <a:tc>
                  <a:txBody>
                    <a:bodyPr/>
                    <a:lstStyle/>
                    <a:p>
                      <a:pPr>
                        <a:lnSpc>
                          <a:spcPct val="107000"/>
                        </a:lnSpc>
                        <a:spcAft>
                          <a:spcPts val="0"/>
                        </a:spcAft>
                      </a:pPr>
                      <a:r>
                        <a:rPr lang="en-GB" sz="2400">
                          <a:effectLst/>
                        </a:rPr>
                        <a:t>8-9</a:t>
                      </a:r>
                      <a:endParaRPr lang="en-GB" sz="24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2400" dirty="0">
                          <a:effectLst/>
                        </a:rPr>
                        <a:t>You have an average amount of daytime sleepiness.</a:t>
                      </a:r>
                    </a:p>
                    <a:p>
                      <a:pPr>
                        <a:lnSpc>
                          <a:spcPct val="107000"/>
                        </a:lnSpc>
                        <a:spcAft>
                          <a:spcPts val="0"/>
                        </a:spcAft>
                      </a:pPr>
                      <a:endParaRPr lang="en-GB"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364497914"/>
                  </a:ext>
                </a:extLst>
              </a:tr>
              <a:tr h="1225429">
                <a:tc>
                  <a:txBody>
                    <a:bodyPr/>
                    <a:lstStyle/>
                    <a:p>
                      <a:pPr>
                        <a:lnSpc>
                          <a:spcPct val="107000"/>
                        </a:lnSpc>
                        <a:spcAft>
                          <a:spcPts val="0"/>
                        </a:spcAft>
                      </a:pPr>
                      <a:r>
                        <a:rPr lang="en-GB" sz="2400">
                          <a:effectLst/>
                        </a:rPr>
                        <a:t>10-15</a:t>
                      </a:r>
                      <a:endParaRPr lang="en-GB" sz="24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2400" dirty="0">
                          <a:effectLst/>
                        </a:rPr>
                        <a:t>You may be excessively sleepy depending on the situation. You may want to consider seeking medical attention.</a:t>
                      </a:r>
                    </a:p>
                    <a:p>
                      <a:pPr>
                        <a:lnSpc>
                          <a:spcPct val="107000"/>
                        </a:lnSpc>
                        <a:spcAft>
                          <a:spcPts val="0"/>
                        </a:spcAft>
                      </a:pPr>
                      <a:endParaRPr lang="en-GB"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47453522"/>
                  </a:ext>
                </a:extLst>
              </a:tr>
              <a:tr h="597031">
                <a:tc>
                  <a:txBody>
                    <a:bodyPr/>
                    <a:lstStyle/>
                    <a:p>
                      <a:pPr>
                        <a:lnSpc>
                          <a:spcPct val="107000"/>
                        </a:lnSpc>
                        <a:spcAft>
                          <a:spcPts val="0"/>
                        </a:spcAft>
                      </a:pPr>
                      <a:r>
                        <a:rPr lang="en-GB" sz="2400">
                          <a:effectLst/>
                        </a:rPr>
                        <a:t>16-24</a:t>
                      </a:r>
                      <a:endParaRPr lang="en-GB" sz="24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n-GB" sz="2400" dirty="0">
                          <a:effectLst/>
                        </a:rPr>
                        <a:t>You are excessively sleepy and should consider seeking medical attention.</a:t>
                      </a:r>
                    </a:p>
                    <a:p>
                      <a:pPr>
                        <a:lnSpc>
                          <a:spcPct val="107000"/>
                        </a:lnSpc>
                        <a:spcAft>
                          <a:spcPts val="0"/>
                        </a:spcAft>
                      </a:pPr>
                      <a:endParaRPr lang="en-GB"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013009939"/>
                  </a:ext>
                </a:extLst>
              </a:tr>
            </a:tbl>
          </a:graphicData>
        </a:graphic>
      </p:graphicFrame>
      <p:sp>
        <p:nvSpPr>
          <p:cNvPr id="3" name="Rectangle 1"/>
          <p:cNvSpPr>
            <a:spLocks noChangeArrowheads="1"/>
          </p:cNvSpPr>
          <p:nvPr/>
        </p:nvSpPr>
        <p:spPr bwMode="auto">
          <a:xfrm>
            <a:off x="899592" y="692696"/>
            <a:ext cx="4032448" cy="1123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Arial" panose="020B0604020202020204" pitchFamily="34" charset="0"/>
              </a:rPr>
              <a:t>Analyse Your Score</a:t>
            </a:r>
            <a:endParaRPr kumimoji="0" lang="en-GB" altLang="en-US" sz="28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Arial" panose="020B0604020202020204" pitchFamily="34" charset="0"/>
              </a:rPr>
              <a:t>Interpretation:</a:t>
            </a:r>
            <a:endParaRPr kumimoji="0" lang="en-GB" altLang="en-US" sz="28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1007490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79512" y="1778685"/>
            <a:ext cx="2664296" cy="420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Workplaces</a:t>
            </a:r>
            <a:r>
              <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rPr>
              <a:t> should provide opportunity for a healthy diet and physical activity</a:t>
            </a:r>
          </a:p>
        </p:txBody>
      </p:sp>
      <p:pic>
        <p:nvPicPr>
          <p:cNvPr id="2" name="Picture 1"/>
          <p:cNvPicPr>
            <a:picLocks noChangeAspect="1"/>
          </p:cNvPicPr>
          <p:nvPr/>
        </p:nvPicPr>
        <p:blipFill rotWithShape="1">
          <a:blip r:embed="rId3" cstate="print"/>
          <a:srcRect l="10028" r="11886"/>
          <a:stretch/>
        </p:blipFill>
        <p:spPr>
          <a:xfrm>
            <a:off x="3428234" y="2347607"/>
            <a:ext cx="5276838" cy="3063305"/>
          </a:xfrm>
          <a:prstGeom prst="rect">
            <a:avLst/>
          </a:prstGeom>
        </p:spPr>
      </p:pic>
      <p:sp>
        <p:nvSpPr>
          <p:cNvPr id="5" name="Rectangle 4"/>
          <p:cNvSpPr/>
          <p:nvPr/>
        </p:nvSpPr>
        <p:spPr>
          <a:xfrm>
            <a:off x="511910" y="436640"/>
            <a:ext cx="5832648" cy="1200329"/>
          </a:xfrm>
          <a:prstGeom prst="rect">
            <a:avLst/>
          </a:prstGeom>
        </p:spPr>
        <p:txBody>
          <a:bodyPr wrap="square">
            <a:spAutoFit/>
          </a:bodyPr>
          <a:lstStyle/>
          <a:p>
            <a:pPr lvl="0" defTabSz="914400" eaLnBrk="0" fontAlgn="base" hangingPunct="0">
              <a:spcBef>
                <a:spcPct val="0"/>
              </a:spcBef>
              <a:spcAft>
                <a:spcPct val="0"/>
              </a:spcAft>
            </a:pPr>
            <a:r>
              <a:rPr lang="en-GB" altLang="en-US" sz="3600" b="1" dirty="0">
                <a:solidFill>
                  <a:schemeClr val="accent2">
                    <a:lumMod val="40000"/>
                    <a:lumOff val="60000"/>
                  </a:schemeClr>
                </a:solidFill>
                <a:latin typeface="Arial Rounded MT Bold" panose="020F0704030504030204" pitchFamily="34" charset="0"/>
                <a:ea typeface="Calibri" panose="020F0502020204030204" pitchFamily="34" charset="0"/>
                <a:cs typeface="Arial" panose="020B0604020202020204" pitchFamily="34" charset="0"/>
              </a:rPr>
              <a:t>NICE</a:t>
            </a:r>
            <a:r>
              <a:rPr lang="en-GB" altLang="en-US" sz="3600" b="1" dirty="0">
                <a:latin typeface="Arial Rounded MT Bold" panose="020F0704030504030204" pitchFamily="34" charset="0"/>
                <a:ea typeface="Calibri" panose="020F0502020204030204" pitchFamily="34" charset="0"/>
                <a:cs typeface="Arial" panose="020B0604020202020204" pitchFamily="34" charset="0"/>
              </a:rPr>
              <a:t>: prevention of obesity in the workplace</a:t>
            </a:r>
          </a:p>
        </p:txBody>
      </p:sp>
    </p:spTree>
    <p:extLst>
      <p:ext uri="{BB962C8B-B14F-4D97-AF65-F5344CB8AC3E}">
        <p14:creationId xmlns:p14="http://schemas.microsoft.com/office/powerpoint/2010/main" xmlns="" val="302749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23528" y="1916832"/>
            <a:ext cx="7917890" cy="4505999"/>
          </a:xfrm>
          <a:prstGeom prst="rect">
            <a:avLst/>
          </a:prstGeom>
        </p:spPr>
      </p:pic>
      <p:sp>
        <p:nvSpPr>
          <p:cNvPr id="3" name="Title 2"/>
          <p:cNvSpPr>
            <a:spLocks noGrp="1"/>
          </p:cNvSpPr>
          <p:nvPr>
            <p:ph type="title"/>
          </p:nvPr>
        </p:nvSpPr>
        <p:spPr>
          <a:xfrm>
            <a:off x="323528" y="532308"/>
            <a:ext cx="6264696" cy="1064630"/>
          </a:xfrm>
        </p:spPr>
        <p:txBody>
          <a:bodyPr/>
          <a:lstStyle/>
          <a:p>
            <a:r>
              <a:rPr lang="en-GB" b="1" dirty="0">
                <a:latin typeface="Arial Rounded MT Bold" panose="020F0704030504030204" pitchFamily="34" charset="0"/>
              </a:rPr>
              <a:t>OSA</a:t>
            </a:r>
            <a:r>
              <a:rPr lang="en-GB" b="1" dirty="0"/>
              <a:t> – a common problem</a:t>
            </a:r>
          </a:p>
        </p:txBody>
      </p:sp>
    </p:spTree>
    <p:extLst>
      <p:ext uri="{BB962C8B-B14F-4D97-AF65-F5344CB8AC3E}">
        <p14:creationId xmlns:p14="http://schemas.microsoft.com/office/powerpoint/2010/main" xmlns="" val="352525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5616" y="260648"/>
            <a:ext cx="5832648" cy="769441"/>
          </a:xfrm>
          <a:prstGeom prst="rect">
            <a:avLst/>
          </a:prstGeom>
        </p:spPr>
        <p:txBody>
          <a:bodyPr wrap="square">
            <a:spAutoFit/>
          </a:bodyPr>
          <a:lstStyle/>
          <a:p>
            <a:pPr lvl="0" defTabSz="914400" eaLnBrk="0" fontAlgn="base" hangingPunct="0">
              <a:spcBef>
                <a:spcPct val="0"/>
              </a:spcBef>
              <a:spcAft>
                <a:spcPct val="0"/>
              </a:spcAft>
            </a:pPr>
            <a:r>
              <a:rPr lang="en-GB" altLang="en-US" sz="4400" b="1" dirty="0">
                <a:solidFill>
                  <a:srgbClr val="00B0F0"/>
                </a:solidFill>
                <a:latin typeface="Arial Rounded MT Bold" panose="020F0704030504030204" pitchFamily="34" charset="0"/>
                <a:ea typeface="Calibri" panose="020F0502020204030204" pitchFamily="34" charset="0"/>
                <a:cs typeface="Arial" panose="020B0604020202020204" pitchFamily="34" charset="0"/>
              </a:rPr>
              <a:t>ACCIDENTS</a:t>
            </a:r>
          </a:p>
        </p:txBody>
      </p:sp>
      <p:pic>
        <p:nvPicPr>
          <p:cNvPr id="6" name="Picture 5"/>
          <p:cNvPicPr>
            <a:picLocks noChangeAspect="1"/>
          </p:cNvPicPr>
          <p:nvPr/>
        </p:nvPicPr>
        <p:blipFill>
          <a:blip r:embed="rId3" cstate="print"/>
          <a:stretch>
            <a:fillRect/>
          </a:stretch>
        </p:blipFill>
        <p:spPr>
          <a:xfrm>
            <a:off x="323528" y="1340768"/>
            <a:ext cx="6204181" cy="4653136"/>
          </a:xfrm>
          <a:prstGeom prst="rect">
            <a:avLst/>
          </a:prstGeom>
        </p:spPr>
      </p:pic>
    </p:spTree>
    <p:extLst>
      <p:ext uri="{BB962C8B-B14F-4D97-AF65-F5344CB8AC3E}">
        <p14:creationId xmlns:p14="http://schemas.microsoft.com/office/powerpoint/2010/main" xmlns="" val="33133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5616" y="260648"/>
            <a:ext cx="5832648" cy="769441"/>
          </a:xfrm>
          <a:prstGeom prst="rect">
            <a:avLst/>
          </a:prstGeom>
        </p:spPr>
        <p:txBody>
          <a:bodyPr wrap="square">
            <a:spAutoFit/>
          </a:bodyPr>
          <a:lstStyle/>
          <a:p>
            <a:pPr lvl="0" defTabSz="914400" eaLnBrk="0" fontAlgn="base" hangingPunct="0">
              <a:spcBef>
                <a:spcPct val="0"/>
              </a:spcBef>
              <a:spcAft>
                <a:spcPct val="0"/>
              </a:spcAft>
            </a:pPr>
            <a:r>
              <a:rPr lang="en-GB" altLang="en-US" sz="4400" b="1" dirty="0">
                <a:solidFill>
                  <a:srgbClr val="00B0F0"/>
                </a:solidFill>
                <a:latin typeface="Arial Rounded MT Bold" panose="020F0704030504030204" pitchFamily="34" charset="0"/>
                <a:ea typeface="Calibri" panose="020F0502020204030204" pitchFamily="34" charset="0"/>
                <a:cs typeface="Arial" panose="020B0604020202020204" pitchFamily="34" charset="0"/>
              </a:rPr>
              <a:t>SAFETY CRITICAL</a:t>
            </a:r>
          </a:p>
        </p:txBody>
      </p:sp>
      <p:pic>
        <p:nvPicPr>
          <p:cNvPr id="2" name="Picture 1"/>
          <p:cNvPicPr>
            <a:picLocks noChangeAspect="1"/>
          </p:cNvPicPr>
          <p:nvPr/>
        </p:nvPicPr>
        <p:blipFill>
          <a:blip r:embed="rId3" cstate="print"/>
          <a:stretch>
            <a:fillRect/>
          </a:stretch>
        </p:blipFill>
        <p:spPr>
          <a:xfrm>
            <a:off x="33095" y="1030089"/>
            <a:ext cx="4670276" cy="2969373"/>
          </a:xfrm>
          <a:prstGeom prst="rect">
            <a:avLst/>
          </a:prstGeom>
        </p:spPr>
      </p:pic>
      <p:pic>
        <p:nvPicPr>
          <p:cNvPr id="3" name="Picture 2"/>
          <p:cNvPicPr>
            <a:picLocks noChangeAspect="1"/>
          </p:cNvPicPr>
          <p:nvPr/>
        </p:nvPicPr>
        <p:blipFill>
          <a:blip r:embed="rId4" cstate="print"/>
          <a:stretch>
            <a:fillRect/>
          </a:stretch>
        </p:blipFill>
        <p:spPr>
          <a:xfrm>
            <a:off x="4716016" y="1030089"/>
            <a:ext cx="4360320" cy="2849587"/>
          </a:xfrm>
          <a:prstGeom prst="rect">
            <a:avLst/>
          </a:prstGeom>
        </p:spPr>
      </p:pic>
      <p:sp>
        <p:nvSpPr>
          <p:cNvPr id="7" name="TextBox 6"/>
          <p:cNvSpPr txBox="1"/>
          <p:nvPr/>
        </p:nvSpPr>
        <p:spPr>
          <a:xfrm>
            <a:off x="33095" y="3630130"/>
            <a:ext cx="432048" cy="369332"/>
          </a:xfrm>
          <a:prstGeom prst="rect">
            <a:avLst/>
          </a:prstGeom>
          <a:noFill/>
        </p:spPr>
        <p:txBody>
          <a:bodyPr wrap="square" rtlCol="0">
            <a:spAutoFit/>
          </a:bodyPr>
          <a:lstStyle/>
          <a:p>
            <a:r>
              <a:rPr lang="en-GB" b="1" dirty="0">
                <a:solidFill>
                  <a:srgbClr val="00FF00"/>
                </a:solidFill>
                <a:latin typeface="Arial Rounded MT Bold" panose="020F0704030504030204" pitchFamily="34" charset="0"/>
              </a:rPr>
              <a:t>1</a:t>
            </a:r>
          </a:p>
        </p:txBody>
      </p:sp>
      <p:sp>
        <p:nvSpPr>
          <p:cNvPr id="9" name="TextBox 8"/>
          <p:cNvSpPr txBox="1"/>
          <p:nvPr/>
        </p:nvSpPr>
        <p:spPr>
          <a:xfrm>
            <a:off x="4860032" y="3191125"/>
            <a:ext cx="432048" cy="369332"/>
          </a:xfrm>
          <a:prstGeom prst="rect">
            <a:avLst/>
          </a:prstGeom>
          <a:noFill/>
        </p:spPr>
        <p:txBody>
          <a:bodyPr wrap="square" rtlCol="0">
            <a:spAutoFit/>
          </a:bodyPr>
          <a:lstStyle/>
          <a:p>
            <a:r>
              <a:rPr lang="en-GB" b="1" dirty="0">
                <a:solidFill>
                  <a:srgbClr val="0070C0"/>
                </a:solidFill>
                <a:latin typeface="Arial Rounded MT Bold" panose="020F0704030504030204" pitchFamily="34" charset="0"/>
              </a:rPr>
              <a:t>2</a:t>
            </a:r>
          </a:p>
        </p:txBody>
      </p:sp>
      <p:pic>
        <p:nvPicPr>
          <p:cNvPr id="10" name="Picture 9"/>
          <p:cNvPicPr>
            <a:picLocks noChangeAspect="1"/>
          </p:cNvPicPr>
          <p:nvPr/>
        </p:nvPicPr>
        <p:blipFill>
          <a:blip r:embed="rId5" cstate="print"/>
          <a:stretch>
            <a:fillRect/>
          </a:stretch>
        </p:blipFill>
        <p:spPr>
          <a:xfrm>
            <a:off x="72716" y="3999462"/>
            <a:ext cx="4285714" cy="2858538"/>
          </a:xfrm>
          <a:prstGeom prst="rect">
            <a:avLst/>
          </a:prstGeom>
        </p:spPr>
      </p:pic>
      <p:pic>
        <p:nvPicPr>
          <p:cNvPr id="11" name="Picture 10"/>
          <p:cNvPicPr>
            <a:picLocks noChangeAspect="1"/>
          </p:cNvPicPr>
          <p:nvPr/>
        </p:nvPicPr>
        <p:blipFill>
          <a:blip r:embed="rId6" cstate="print"/>
          <a:stretch>
            <a:fillRect/>
          </a:stretch>
        </p:blipFill>
        <p:spPr>
          <a:xfrm>
            <a:off x="4398051" y="3679112"/>
            <a:ext cx="4678285" cy="3169538"/>
          </a:xfrm>
          <a:prstGeom prst="rect">
            <a:avLst/>
          </a:prstGeom>
        </p:spPr>
      </p:pic>
      <p:sp>
        <p:nvSpPr>
          <p:cNvPr id="12" name="TextBox 11"/>
          <p:cNvSpPr txBox="1"/>
          <p:nvPr/>
        </p:nvSpPr>
        <p:spPr>
          <a:xfrm>
            <a:off x="3815916" y="5428731"/>
            <a:ext cx="432048" cy="369332"/>
          </a:xfrm>
          <a:prstGeom prst="rect">
            <a:avLst/>
          </a:prstGeom>
          <a:noFill/>
        </p:spPr>
        <p:txBody>
          <a:bodyPr wrap="square" rtlCol="0">
            <a:spAutoFit/>
          </a:bodyPr>
          <a:lstStyle/>
          <a:p>
            <a:r>
              <a:rPr lang="en-GB" b="1" dirty="0">
                <a:solidFill>
                  <a:srgbClr val="0070C0"/>
                </a:solidFill>
                <a:latin typeface="Arial Rounded MT Bold" panose="020F0704030504030204" pitchFamily="34" charset="0"/>
              </a:rPr>
              <a:t>3</a:t>
            </a:r>
          </a:p>
        </p:txBody>
      </p:sp>
      <p:sp>
        <p:nvSpPr>
          <p:cNvPr id="13" name="TextBox 12"/>
          <p:cNvSpPr txBox="1"/>
          <p:nvPr/>
        </p:nvSpPr>
        <p:spPr>
          <a:xfrm>
            <a:off x="4644008" y="4118117"/>
            <a:ext cx="432048" cy="369332"/>
          </a:xfrm>
          <a:prstGeom prst="rect">
            <a:avLst/>
          </a:prstGeom>
          <a:noFill/>
        </p:spPr>
        <p:txBody>
          <a:bodyPr wrap="square" rtlCol="0">
            <a:spAutoFit/>
          </a:bodyPr>
          <a:lstStyle/>
          <a:p>
            <a:r>
              <a:rPr lang="en-GB" b="1" dirty="0">
                <a:solidFill>
                  <a:srgbClr val="00FF00"/>
                </a:solidFill>
                <a:latin typeface="Arial Rounded MT Bold" panose="020F0704030504030204" pitchFamily="34" charset="0"/>
              </a:rPr>
              <a:t>4</a:t>
            </a:r>
          </a:p>
        </p:txBody>
      </p:sp>
    </p:spTree>
    <p:extLst>
      <p:ext uri="{BB962C8B-B14F-4D97-AF65-F5344CB8AC3E}">
        <p14:creationId xmlns:p14="http://schemas.microsoft.com/office/powerpoint/2010/main" xmlns="" val="1812097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23528" y="1196752"/>
            <a:ext cx="5976664"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1" i="0" u="none" strike="noStrike" cap="none" normalizeH="0" dirty="0">
                <a:ln>
                  <a:noFill/>
                </a:ln>
                <a:solidFill>
                  <a:schemeClr val="tx1"/>
                </a:solidFill>
                <a:effectLst/>
                <a:latin typeface="Arial Rounded MT Bold" panose="020F0704030504030204" pitchFamily="34" charset="0"/>
                <a:cs typeface="Arial" panose="020B0604020202020204" pitchFamily="34" charset="0"/>
              </a:rPr>
              <a:t>As little as a 10kg weight loss can have a significant benefit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GB" altLang="en-US" sz="3200" dirty="0">
                <a:solidFill>
                  <a:srgbClr val="00FF00"/>
                </a:solidFill>
                <a:latin typeface="Arial" panose="020B0604020202020204" pitchFamily="34" charset="0"/>
                <a:cs typeface="Arial" panose="020B0604020202020204" pitchFamily="34" charset="0"/>
                <a:sym typeface="Wingdings" panose="05000000000000000000" pitchFamily="2" charset="2"/>
              </a:rPr>
              <a:t> </a:t>
            </a:r>
            <a:r>
              <a:rPr lang="en-GB" altLang="en-US" sz="3200" dirty="0">
                <a:latin typeface="Arial" panose="020B0604020202020204" pitchFamily="34" charset="0"/>
                <a:cs typeface="Arial" panose="020B0604020202020204" pitchFamily="34" charset="0"/>
              </a:rPr>
              <a:t>Blood pressure</a:t>
            </a:r>
          </a:p>
          <a:p>
            <a:pPr lvl="0" defTabSz="914400" eaLnBrk="0" fontAlgn="base" hangingPunct="0">
              <a:spcBef>
                <a:spcPct val="0"/>
              </a:spcBef>
              <a:spcAft>
                <a:spcPct val="0"/>
              </a:spcAft>
            </a:pPr>
            <a:r>
              <a:rPr lang="en-GB" altLang="en-US" sz="3200" dirty="0">
                <a:solidFill>
                  <a:srgbClr val="00FF00"/>
                </a:solidFill>
                <a:latin typeface="Arial" panose="020B0604020202020204" pitchFamily="34" charset="0"/>
                <a:cs typeface="Arial" panose="020B0604020202020204" pitchFamily="34" charset="0"/>
                <a:sym typeface="Wingdings" panose="05000000000000000000" pitchFamily="2" charset="2"/>
              </a:rPr>
              <a:t> </a:t>
            </a:r>
            <a:r>
              <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rPr>
              <a:t>Serum lipids</a:t>
            </a:r>
          </a:p>
          <a:p>
            <a:pPr lvl="0" defTabSz="914400" eaLnBrk="0" fontAlgn="base" hangingPunct="0">
              <a:spcBef>
                <a:spcPct val="0"/>
              </a:spcBef>
              <a:spcAft>
                <a:spcPct val="0"/>
              </a:spcAft>
            </a:pPr>
            <a:r>
              <a:rPr lang="en-GB" altLang="en-US" sz="3200" dirty="0">
                <a:solidFill>
                  <a:srgbClr val="00FF00"/>
                </a:solidFill>
                <a:latin typeface="Arial" panose="020B0604020202020204" pitchFamily="34" charset="0"/>
                <a:cs typeface="Arial" panose="020B0604020202020204" pitchFamily="34" charset="0"/>
                <a:sym typeface="Wingdings" panose="05000000000000000000" pitchFamily="2" charset="2"/>
              </a:rPr>
              <a:t> </a:t>
            </a:r>
            <a:r>
              <a:rPr lang="en-GB" altLang="en-US" sz="3200" dirty="0">
                <a:latin typeface="Arial" panose="020B0604020202020204" pitchFamily="34" charset="0"/>
                <a:cs typeface="Arial" panose="020B0604020202020204" pitchFamily="34" charset="0"/>
              </a:rPr>
              <a:t>Glucose control</a:t>
            </a:r>
          </a:p>
          <a:p>
            <a:pPr lvl="0" defTabSz="914400" eaLnBrk="0" fontAlgn="base" hangingPunct="0">
              <a:spcBef>
                <a:spcPct val="0"/>
              </a:spcBef>
              <a:spcAft>
                <a:spcPct val="0"/>
              </a:spcAft>
            </a:pPr>
            <a:r>
              <a:rPr lang="en-GB" altLang="en-US" sz="3200" dirty="0">
                <a:solidFill>
                  <a:srgbClr val="00FF00"/>
                </a:solidFill>
                <a:latin typeface="Arial" panose="020B0604020202020204" pitchFamily="34" charset="0"/>
                <a:cs typeface="Arial" panose="020B0604020202020204" pitchFamily="34" charset="0"/>
                <a:sym typeface="Wingdings" panose="05000000000000000000" pitchFamily="2" charset="2"/>
              </a:rPr>
              <a:t> </a:t>
            </a:r>
            <a:r>
              <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rPr>
              <a:t>Mortality </a:t>
            </a:r>
          </a:p>
        </p:txBody>
      </p:sp>
      <p:pic>
        <p:nvPicPr>
          <p:cNvPr id="5" name="Picture 4"/>
          <p:cNvPicPr>
            <a:picLocks noChangeAspect="1"/>
          </p:cNvPicPr>
          <p:nvPr/>
        </p:nvPicPr>
        <p:blipFill>
          <a:blip r:embed="rId3" cstate="print"/>
          <a:stretch>
            <a:fillRect/>
          </a:stretch>
        </p:blipFill>
        <p:spPr>
          <a:xfrm>
            <a:off x="4427984" y="2924944"/>
            <a:ext cx="4381609" cy="3286207"/>
          </a:xfrm>
          <a:prstGeom prst="rect">
            <a:avLst/>
          </a:prstGeom>
        </p:spPr>
      </p:pic>
    </p:spTree>
    <p:extLst>
      <p:ext uri="{BB962C8B-B14F-4D97-AF65-F5344CB8AC3E}">
        <p14:creationId xmlns:p14="http://schemas.microsoft.com/office/powerpoint/2010/main" xmlns="" val="3200509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51520" y="1985679"/>
            <a:ext cx="4680520" cy="4031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3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3200" dirty="0">
                <a:latin typeface="Arial" panose="020B0604020202020204" pitchFamily="34" charset="0"/>
                <a:cs typeface="Arial" panose="020B0604020202020204" pitchFamily="34" charset="0"/>
              </a:rPr>
              <a:t>e.g.</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dirty="0">
                <a:ln>
                  <a:noFill/>
                </a:ln>
                <a:solidFill>
                  <a:srgbClr val="00FF00"/>
                </a:solidFill>
                <a:effectLst/>
                <a:latin typeface="Arial Black" panose="020B0A04020102020204" pitchFamily="34" charset="0"/>
                <a:cs typeface="Arial" panose="020B0604020202020204" pitchFamily="34" charset="0"/>
              </a:rPr>
              <a:t>► </a:t>
            </a:r>
            <a:r>
              <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rPr>
              <a:t>Working at height</a:t>
            </a:r>
          </a:p>
          <a:p>
            <a:pPr lvl="0" defTabSz="914400" eaLnBrk="0" fontAlgn="base" hangingPunct="0">
              <a:spcBef>
                <a:spcPct val="0"/>
              </a:spcBef>
              <a:spcAft>
                <a:spcPct val="0"/>
              </a:spcAft>
            </a:pPr>
            <a:r>
              <a:rPr lang="en-GB" altLang="en-US" sz="3200" dirty="0">
                <a:solidFill>
                  <a:srgbClr val="00FF00"/>
                </a:solidFill>
                <a:latin typeface="Arial Black" panose="020B0A04020102020204" pitchFamily="34" charset="0"/>
                <a:cs typeface="Arial" panose="020B0604020202020204" pitchFamily="34" charset="0"/>
              </a:rPr>
              <a:t>► </a:t>
            </a:r>
            <a:r>
              <a:rPr lang="en-GB" altLang="en-US" sz="3200" dirty="0">
                <a:latin typeface="Arial" panose="020B0604020202020204" pitchFamily="34" charset="0"/>
                <a:cs typeface="Arial" panose="020B0604020202020204" pitchFamily="34" charset="0"/>
              </a:rPr>
              <a:t>Heat stress</a:t>
            </a:r>
          </a:p>
          <a:p>
            <a:pPr lvl="0" defTabSz="914400" eaLnBrk="0" fontAlgn="base" hangingPunct="0">
              <a:spcBef>
                <a:spcPct val="0"/>
              </a:spcBef>
              <a:spcAft>
                <a:spcPct val="0"/>
              </a:spcAft>
            </a:pPr>
            <a:r>
              <a:rPr lang="en-GB" altLang="en-US" sz="3200" dirty="0">
                <a:solidFill>
                  <a:srgbClr val="00FF00"/>
                </a:solidFill>
                <a:latin typeface="Arial Black" panose="020B0A04020102020204" pitchFamily="34" charset="0"/>
                <a:cs typeface="Arial" panose="020B0604020202020204" pitchFamily="34" charset="0"/>
              </a:rPr>
              <a:t>► </a:t>
            </a:r>
            <a:r>
              <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rPr>
              <a:t>Shift work</a:t>
            </a:r>
          </a:p>
          <a:p>
            <a:pPr lvl="0" defTabSz="914400" eaLnBrk="0" fontAlgn="base" hangingPunct="0">
              <a:spcBef>
                <a:spcPct val="0"/>
              </a:spcBef>
              <a:spcAft>
                <a:spcPct val="0"/>
              </a:spcAft>
            </a:pPr>
            <a:r>
              <a:rPr lang="en-GB" altLang="en-US" sz="3200" dirty="0">
                <a:solidFill>
                  <a:srgbClr val="00FF00"/>
                </a:solidFill>
                <a:latin typeface="Arial Black" panose="020B0A04020102020204" pitchFamily="34" charset="0"/>
                <a:cs typeface="Arial" panose="020B0604020202020204" pitchFamily="34" charset="0"/>
              </a:rPr>
              <a:t>► </a:t>
            </a:r>
            <a:r>
              <a:rPr lang="en-GB" altLang="en-US" sz="3200" dirty="0">
                <a:latin typeface="Arial" panose="020B0604020202020204" pitchFamily="34" charset="0"/>
                <a:cs typeface="Arial" panose="020B0604020202020204" pitchFamily="34" charset="0"/>
              </a:rPr>
              <a:t>Driving duties</a:t>
            </a:r>
          </a:p>
          <a:p>
            <a:pPr lvl="0" defTabSz="914400" eaLnBrk="0" fontAlgn="base" hangingPunct="0">
              <a:spcBef>
                <a:spcPct val="0"/>
              </a:spcBef>
              <a:spcAft>
                <a:spcPct val="0"/>
              </a:spcAft>
            </a:pPr>
            <a:r>
              <a:rPr lang="en-GB" altLang="en-US" sz="3200" dirty="0">
                <a:solidFill>
                  <a:srgbClr val="00FF00"/>
                </a:solidFill>
                <a:latin typeface="Arial Black" panose="020B0A04020102020204" pitchFamily="34" charset="0"/>
                <a:cs typeface="Arial" panose="020B0604020202020204" pitchFamily="34" charset="0"/>
              </a:rPr>
              <a:t>► </a:t>
            </a:r>
            <a:r>
              <a:rPr lang="en-GB" altLang="en-US" sz="3200" dirty="0">
                <a:latin typeface="Arial" panose="020B0604020202020204" pitchFamily="34" charset="0"/>
                <a:cs typeface="Arial" panose="020B0604020202020204" pitchFamily="34" charset="0"/>
              </a:rPr>
              <a:t>Safety critical duties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stretch>
            <a:fillRect/>
          </a:stretch>
        </p:blipFill>
        <p:spPr>
          <a:xfrm>
            <a:off x="4787915" y="2249280"/>
            <a:ext cx="4040279" cy="4025552"/>
          </a:xfrm>
          <a:prstGeom prst="rect">
            <a:avLst/>
          </a:prstGeom>
        </p:spPr>
      </p:pic>
      <p:sp>
        <p:nvSpPr>
          <p:cNvPr id="2" name="Rectangle 1"/>
          <p:cNvSpPr/>
          <p:nvPr/>
        </p:nvSpPr>
        <p:spPr>
          <a:xfrm>
            <a:off x="1043608" y="404960"/>
            <a:ext cx="4680520" cy="1323439"/>
          </a:xfrm>
          <a:prstGeom prst="rect">
            <a:avLst/>
          </a:prstGeom>
        </p:spPr>
        <p:txBody>
          <a:bodyPr wrap="square">
            <a:spAutoFit/>
          </a:bodyPr>
          <a:lstStyle/>
          <a:p>
            <a:pPr lvl="0" defTabSz="914400" eaLnBrk="0" fontAlgn="base" hangingPunct="0">
              <a:spcBef>
                <a:spcPct val="0"/>
              </a:spcBef>
              <a:spcAft>
                <a:spcPct val="0"/>
              </a:spcAft>
            </a:pPr>
            <a:r>
              <a:rPr lang="en-GB" altLang="en-US" sz="4000" b="1" dirty="0">
                <a:solidFill>
                  <a:srgbClr val="00B0F0"/>
                </a:solidFill>
                <a:latin typeface="Arial Rounded MT Bold" panose="020F0704030504030204" pitchFamily="34" charset="0"/>
                <a:cs typeface="Arial" panose="020B0604020202020204" pitchFamily="34" charset="0"/>
              </a:rPr>
              <a:t>RISK ASSESSMENT</a:t>
            </a:r>
          </a:p>
        </p:txBody>
      </p:sp>
    </p:spTree>
    <p:extLst>
      <p:ext uri="{BB962C8B-B14F-4D97-AF65-F5344CB8AC3E}">
        <p14:creationId xmlns:p14="http://schemas.microsoft.com/office/powerpoint/2010/main" xmlns="" val="578683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99592" y="775936"/>
            <a:ext cx="396044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400" b="1" i="0" u="none" strike="noStrike" cap="none" normalizeH="0" dirty="0">
                <a:ln>
                  <a:noFill/>
                </a:ln>
                <a:solidFill>
                  <a:schemeClr val="accent2">
                    <a:lumMod val="40000"/>
                    <a:lumOff val="60000"/>
                  </a:schemeClr>
                </a:solidFill>
                <a:effectLst/>
                <a:latin typeface="Arial Rounded MT Bold" panose="020F0704030504030204" pitchFamily="34" charset="0"/>
                <a:cs typeface="Arial" panose="020B0604020202020204" pitchFamily="34" charset="0"/>
              </a:rPr>
              <a:t>Self Management</a:t>
            </a:r>
            <a:endParaRPr lang="en-GB" altLang="en-US" sz="4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4355976" y="3140968"/>
            <a:ext cx="4286250" cy="2857500"/>
          </a:xfrm>
          <a:prstGeom prst="rect">
            <a:avLst/>
          </a:prstGeom>
        </p:spPr>
      </p:pic>
      <p:pic>
        <p:nvPicPr>
          <p:cNvPr id="5" name="Picture 4"/>
          <p:cNvPicPr>
            <a:picLocks noChangeAspect="1"/>
          </p:cNvPicPr>
          <p:nvPr/>
        </p:nvPicPr>
        <p:blipFill>
          <a:blip r:embed="rId4" cstate="print"/>
          <a:stretch>
            <a:fillRect/>
          </a:stretch>
        </p:blipFill>
        <p:spPr>
          <a:xfrm>
            <a:off x="539552" y="3140968"/>
            <a:ext cx="3142382" cy="2353444"/>
          </a:xfrm>
          <a:prstGeom prst="rect">
            <a:avLst/>
          </a:prstGeom>
        </p:spPr>
      </p:pic>
    </p:spTree>
    <p:extLst>
      <p:ext uri="{BB962C8B-B14F-4D97-AF65-F5344CB8AC3E}">
        <p14:creationId xmlns:p14="http://schemas.microsoft.com/office/powerpoint/2010/main" xmlns="" val="671496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07856" y="188640"/>
            <a:ext cx="432048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a:solidFill>
                  <a:schemeClr val="accent2">
                    <a:lumMod val="40000"/>
                    <a:lumOff val="60000"/>
                  </a:schemeClr>
                </a:solidFill>
                <a:latin typeface="Arial Rounded MT Bold" panose="020F0704030504030204" pitchFamily="34" charset="0"/>
                <a:cs typeface="Arial" panose="020B0604020202020204" pitchFamily="34" charset="0"/>
              </a:rPr>
              <a:t>CASE STUDY</a:t>
            </a:r>
            <a:endParaRPr kumimoji="0" lang="en-GB"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p:nvPr/>
        </p:nvSpPr>
        <p:spPr>
          <a:xfrm>
            <a:off x="246150" y="948690"/>
            <a:ext cx="5182186" cy="5909310"/>
          </a:xfrm>
          <a:prstGeom prst="rect">
            <a:avLst/>
          </a:prstGeom>
        </p:spPr>
        <p:txBody>
          <a:bodyPr wrap="square">
            <a:spAutoFit/>
          </a:bodyPr>
          <a:lstStyle/>
          <a:p>
            <a:r>
              <a:rPr lang="en-GB" sz="2400" b="1" dirty="0"/>
              <a:t>I fell asleep while driving' </a:t>
            </a:r>
          </a:p>
          <a:p>
            <a:r>
              <a:rPr lang="en-GB" sz="2400" b="1" dirty="0"/>
              <a:t> </a:t>
            </a:r>
          </a:p>
          <a:p>
            <a:r>
              <a:rPr lang="en-GB" sz="2400" b="1" dirty="0"/>
              <a:t>Terry </a:t>
            </a:r>
            <a:r>
              <a:rPr lang="en-GB" sz="2400" b="1" dirty="0" err="1"/>
              <a:t>Gasking</a:t>
            </a:r>
            <a:r>
              <a:rPr lang="en-GB" sz="2400" b="1" dirty="0"/>
              <a:t> was diagnosed with obstructive sleep apnoea after a couple of terrifying incidents where he fell asleep at the wheel. </a:t>
            </a:r>
          </a:p>
          <a:p>
            <a:endParaRPr lang="en-GB" sz="2400" b="1" dirty="0"/>
          </a:p>
          <a:p>
            <a:r>
              <a:rPr lang="en-GB" sz="2400" dirty="0"/>
              <a:t>'"I was driving along the A418 when I suddenly woke up and found myself going down the wrong side of the road. </a:t>
            </a:r>
          </a:p>
          <a:p>
            <a:endParaRPr lang="en-GB" sz="2400" dirty="0"/>
          </a:p>
          <a:p>
            <a:r>
              <a:rPr lang="en-GB" sz="2400" dirty="0"/>
              <a:t>"The second time was particularly frightening. I was driving past a village school.</a:t>
            </a:r>
            <a:endParaRPr lang="en-GB" sz="2400" b="1" dirty="0">
              <a:latin typeface="Arial Rounded MT Bold" panose="020F0704030504030204" pitchFamily="34" charset="0"/>
            </a:endParaRPr>
          </a:p>
          <a:p>
            <a:r>
              <a:rPr lang="en-GB" dirty="0"/>
              <a:t> </a:t>
            </a:r>
          </a:p>
        </p:txBody>
      </p:sp>
      <p:pic>
        <p:nvPicPr>
          <p:cNvPr id="6" name="Picture 5"/>
          <p:cNvPicPr>
            <a:picLocks noChangeAspect="1"/>
          </p:cNvPicPr>
          <p:nvPr/>
        </p:nvPicPr>
        <p:blipFill>
          <a:blip r:embed="rId3" cstate="print"/>
          <a:stretch>
            <a:fillRect/>
          </a:stretch>
        </p:blipFill>
        <p:spPr>
          <a:xfrm>
            <a:off x="5652120" y="511805"/>
            <a:ext cx="3286472" cy="2581328"/>
          </a:xfrm>
          <a:prstGeom prst="rect">
            <a:avLst/>
          </a:prstGeom>
        </p:spPr>
      </p:pic>
    </p:spTree>
    <p:extLst>
      <p:ext uri="{BB962C8B-B14F-4D97-AF65-F5344CB8AC3E}">
        <p14:creationId xmlns:p14="http://schemas.microsoft.com/office/powerpoint/2010/main" xmlns="" val="1092487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99592" y="260648"/>
            <a:ext cx="432048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200" b="1" dirty="0">
                <a:solidFill>
                  <a:schemeClr val="accent2">
                    <a:lumMod val="40000"/>
                    <a:lumOff val="60000"/>
                  </a:schemeClr>
                </a:solidFill>
                <a:latin typeface="Arial Rounded MT Bold" panose="020F0704030504030204" pitchFamily="34" charset="0"/>
                <a:cs typeface="Arial" panose="020B0604020202020204" pitchFamily="34" charset="0"/>
              </a:rPr>
              <a:t>CASE STUDY</a:t>
            </a:r>
            <a:endParaRPr lang="en-GB" altLang="en-US" sz="3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dirty="0">
              <a:ln>
                <a:noFill/>
              </a:ln>
              <a:solidFill>
                <a:schemeClr val="tx1"/>
              </a:solidFill>
              <a:effectLst/>
              <a:latin typeface="Arial" panose="020B0604020202020204" pitchFamily="34" charset="0"/>
              <a:cs typeface="Arial" panose="020B0604020202020204" pitchFamily="34" charset="0"/>
            </a:endParaRPr>
          </a:p>
        </p:txBody>
      </p:sp>
      <p:sp>
        <p:nvSpPr>
          <p:cNvPr id="2" name="Rectangle 1"/>
          <p:cNvSpPr/>
          <p:nvPr/>
        </p:nvSpPr>
        <p:spPr>
          <a:xfrm>
            <a:off x="179512" y="1628800"/>
            <a:ext cx="6678488" cy="4524315"/>
          </a:xfrm>
          <a:prstGeom prst="rect">
            <a:avLst/>
          </a:prstGeom>
        </p:spPr>
        <p:txBody>
          <a:bodyPr wrap="square">
            <a:spAutoFit/>
          </a:bodyPr>
          <a:lstStyle/>
          <a:p>
            <a:r>
              <a:rPr lang="en-GB" sz="2400" dirty="0"/>
              <a:t>A 2006 study simulated study found ‘The average reaction times for </a:t>
            </a:r>
            <a:r>
              <a:rPr lang="en-GB" sz="2400" b="1" dirty="0"/>
              <a:t>OSAS patients were </a:t>
            </a:r>
            <a:r>
              <a:rPr lang="en-GB" sz="2400" b="1" dirty="0">
                <a:solidFill>
                  <a:srgbClr val="00FF00"/>
                </a:solidFill>
              </a:rPr>
              <a:t>0.5 s slower </a:t>
            </a:r>
            <a:r>
              <a:rPr lang="en-GB" sz="2400" b="1" dirty="0"/>
              <a:t>than those of the control subjects</a:t>
            </a:r>
            <a:r>
              <a:rPr lang="en-GB" sz="2400" dirty="0"/>
              <a:t>. This means that these patients needed </a:t>
            </a:r>
            <a:r>
              <a:rPr lang="en-GB" sz="2400" b="1" dirty="0">
                <a:solidFill>
                  <a:srgbClr val="00FF00"/>
                </a:solidFill>
              </a:rPr>
              <a:t>0.5 s longer than control subjects to analyse the situation and to start braking</a:t>
            </a:r>
            <a:r>
              <a:rPr lang="en-GB" sz="2400" dirty="0"/>
              <a:t>. </a:t>
            </a:r>
          </a:p>
          <a:p>
            <a:endParaRPr lang="en-GB" sz="2400" dirty="0"/>
          </a:p>
          <a:p>
            <a:r>
              <a:rPr lang="en-GB" sz="2400" dirty="0"/>
              <a:t>This was the first study evaluating the consequences of OSAS and the impact of its treatment on driving performance using the more natural driving environment of a road safety platform.</a:t>
            </a:r>
          </a:p>
        </p:txBody>
      </p:sp>
    </p:spTree>
    <p:extLst>
      <p:ext uri="{BB962C8B-B14F-4D97-AF65-F5344CB8AC3E}">
        <p14:creationId xmlns:p14="http://schemas.microsoft.com/office/powerpoint/2010/main" xmlns="" val="187047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99" y="304820"/>
            <a:ext cx="6482333" cy="1107996"/>
          </a:xfrm>
          <a:prstGeom prst="rect">
            <a:avLst/>
          </a:prstGeom>
        </p:spPr>
        <p:txBody>
          <a:bodyPr wrap="square">
            <a:spAutoFit/>
          </a:bodyPr>
          <a:lstStyle/>
          <a:p>
            <a:r>
              <a:rPr lang="en-GB" sz="2400" b="1" dirty="0">
                <a:solidFill>
                  <a:schemeClr val="accent1">
                    <a:lumMod val="60000"/>
                    <a:lumOff val="40000"/>
                  </a:schemeClr>
                </a:solidFill>
                <a:latin typeface="Arial Rounded MT Bold" panose="020F0704030504030204" pitchFamily="34" charset="0"/>
              </a:rPr>
              <a:t>Two types of breathing interruption characteristic of OSA:</a:t>
            </a:r>
          </a:p>
          <a:p>
            <a:endParaRPr lang="en-GB" dirty="0"/>
          </a:p>
        </p:txBody>
      </p:sp>
      <p:sp>
        <p:nvSpPr>
          <p:cNvPr id="5" name="Content Placeholder 4"/>
          <p:cNvSpPr>
            <a:spLocks noGrp="1"/>
          </p:cNvSpPr>
          <p:nvPr>
            <p:ph idx="1"/>
          </p:nvPr>
        </p:nvSpPr>
        <p:spPr>
          <a:xfrm>
            <a:off x="107504" y="1412776"/>
            <a:ext cx="3746029" cy="5040219"/>
          </a:xfrm>
        </p:spPr>
        <p:txBody>
          <a:bodyPr>
            <a:normAutofit lnSpcReduction="10000"/>
          </a:bodyPr>
          <a:lstStyle/>
          <a:p>
            <a:r>
              <a:rPr lang="en-GB" sz="2400" b="1" dirty="0"/>
              <a:t>APNOEA </a:t>
            </a:r>
            <a:r>
              <a:rPr lang="en-GB" sz="2400" dirty="0"/>
              <a:t>– where the muscles and soft tissues in the throat relax and collapse sufficiently to cause a total blockage of the airway</a:t>
            </a:r>
          </a:p>
          <a:p>
            <a:pPr marL="0" indent="0">
              <a:buNone/>
            </a:pPr>
            <a:endParaRPr lang="en-GB" dirty="0"/>
          </a:p>
          <a:p>
            <a:r>
              <a:rPr lang="en-GB" sz="2400" b="1" dirty="0"/>
              <a:t>HYPOPNOEA </a:t>
            </a:r>
            <a:r>
              <a:rPr lang="en-GB" sz="2400" dirty="0"/>
              <a:t>– a partial blockage of the airway that results in an airflow reduction of greater than 50% for 10 seconds or more </a:t>
            </a:r>
          </a:p>
          <a:p>
            <a:endParaRPr lang="en-GB" dirty="0"/>
          </a:p>
        </p:txBody>
      </p:sp>
      <p:pic>
        <p:nvPicPr>
          <p:cNvPr id="7" name="Picture 6"/>
          <p:cNvPicPr>
            <a:picLocks noChangeAspect="1"/>
          </p:cNvPicPr>
          <p:nvPr/>
        </p:nvPicPr>
        <p:blipFill>
          <a:blip r:embed="rId3" cstate="print"/>
          <a:stretch>
            <a:fillRect/>
          </a:stretch>
        </p:blipFill>
        <p:spPr>
          <a:xfrm>
            <a:off x="4051278" y="4581128"/>
            <a:ext cx="4877223" cy="1761897"/>
          </a:xfrm>
          <a:prstGeom prst="rect">
            <a:avLst/>
          </a:prstGeom>
        </p:spPr>
      </p:pic>
      <p:pic>
        <p:nvPicPr>
          <p:cNvPr id="8" name="Picture 7"/>
          <p:cNvPicPr>
            <a:picLocks noChangeAspect="1"/>
          </p:cNvPicPr>
          <p:nvPr/>
        </p:nvPicPr>
        <p:blipFill>
          <a:blip r:embed="rId4" cstate="print"/>
          <a:stretch>
            <a:fillRect/>
          </a:stretch>
        </p:blipFill>
        <p:spPr>
          <a:xfrm>
            <a:off x="4093203" y="1772816"/>
            <a:ext cx="4726342" cy="2016224"/>
          </a:xfrm>
          <a:prstGeom prst="rect">
            <a:avLst/>
          </a:prstGeom>
        </p:spPr>
      </p:pic>
    </p:spTree>
    <p:extLst>
      <p:ext uri="{BB962C8B-B14F-4D97-AF65-F5344CB8AC3E}">
        <p14:creationId xmlns:p14="http://schemas.microsoft.com/office/powerpoint/2010/main" xmlns="" val="24198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266" y="1625223"/>
            <a:ext cx="4131719" cy="4293096"/>
          </a:xfrm>
        </p:spPr>
        <p:txBody>
          <a:bodyPr>
            <a:normAutofit/>
          </a:bodyPr>
          <a:lstStyle/>
          <a:p>
            <a:pPr marL="0" indent="0">
              <a:buNone/>
            </a:pPr>
            <a:r>
              <a:rPr lang="en-GB" sz="2800" b="1" dirty="0">
                <a:solidFill>
                  <a:srgbClr val="00FFFF"/>
                </a:solidFill>
              </a:rPr>
              <a:t>During apnoea airflow is completely blocked</a:t>
            </a:r>
          </a:p>
          <a:p>
            <a:pPr marL="0" indent="0">
              <a:buNone/>
            </a:pPr>
            <a:endParaRPr lang="en-GB" sz="2800" b="1" dirty="0">
              <a:solidFill>
                <a:srgbClr val="00B0F0"/>
              </a:solidFill>
            </a:endParaRPr>
          </a:p>
        </p:txBody>
      </p:sp>
      <p:sp>
        <p:nvSpPr>
          <p:cNvPr id="9" name="Rectangle 8"/>
          <p:cNvSpPr/>
          <p:nvPr/>
        </p:nvSpPr>
        <p:spPr>
          <a:xfrm>
            <a:off x="148728" y="476672"/>
            <a:ext cx="6007448" cy="646331"/>
          </a:xfrm>
          <a:prstGeom prst="rect">
            <a:avLst/>
          </a:prstGeom>
        </p:spPr>
        <p:txBody>
          <a:bodyPr wrap="square">
            <a:spAutoFit/>
          </a:bodyPr>
          <a:lstStyle/>
          <a:p>
            <a:r>
              <a:rPr lang="en-GB" sz="3600" b="1" dirty="0">
                <a:solidFill>
                  <a:schemeClr val="accent1">
                    <a:lumMod val="60000"/>
                    <a:lumOff val="40000"/>
                  </a:schemeClr>
                </a:solidFill>
                <a:latin typeface="Arial Rounded MT Bold" panose="020F0704030504030204" pitchFamily="34" charset="0"/>
              </a:rPr>
              <a:t>APNOEA VS SNORING</a:t>
            </a:r>
          </a:p>
        </p:txBody>
      </p:sp>
      <p:sp>
        <p:nvSpPr>
          <p:cNvPr id="14" name="Content Placeholder 2"/>
          <p:cNvSpPr txBox="1">
            <a:spLocks/>
          </p:cNvSpPr>
          <p:nvPr/>
        </p:nvSpPr>
        <p:spPr>
          <a:xfrm>
            <a:off x="4860032" y="2420888"/>
            <a:ext cx="4488133" cy="42707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GB" sz="2800" b="1" dirty="0">
                <a:solidFill>
                  <a:srgbClr val="00FFFF"/>
                </a:solidFill>
              </a:rPr>
              <a:t>During snoring airflow is partially blocked</a:t>
            </a:r>
          </a:p>
          <a:p>
            <a:pPr marL="0" indent="0">
              <a:buFont typeface="Wingdings 3" charset="2"/>
              <a:buNone/>
            </a:pPr>
            <a:endParaRPr lang="en-GB" sz="2800" b="1" dirty="0">
              <a:solidFill>
                <a:srgbClr val="00B0F0"/>
              </a:solidFill>
            </a:endParaRPr>
          </a:p>
        </p:txBody>
      </p:sp>
      <p:pic>
        <p:nvPicPr>
          <p:cNvPr id="5" name="Picture 4"/>
          <p:cNvPicPr>
            <a:picLocks noChangeAspect="1"/>
          </p:cNvPicPr>
          <p:nvPr/>
        </p:nvPicPr>
        <p:blipFill rotWithShape="1">
          <a:blip r:embed="rId3" cstate="print"/>
          <a:srcRect l="48611" t="22376"/>
          <a:stretch/>
        </p:blipFill>
        <p:spPr>
          <a:xfrm>
            <a:off x="403225" y="2920584"/>
            <a:ext cx="3137025" cy="2997735"/>
          </a:xfrm>
          <a:prstGeom prst="rect">
            <a:avLst/>
          </a:prstGeom>
        </p:spPr>
      </p:pic>
      <p:pic>
        <p:nvPicPr>
          <p:cNvPr id="6" name="Picture 5"/>
          <p:cNvPicPr>
            <a:picLocks noChangeAspect="1"/>
          </p:cNvPicPr>
          <p:nvPr/>
        </p:nvPicPr>
        <p:blipFill rotWithShape="1">
          <a:blip r:embed="rId4" cstate="print"/>
          <a:srcRect t="18055" r="49319"/>
          <a:stretch/>
        </p:blipFill>
        <p:spPr>
          <a:xfrm>
            <a:off x="4964863" y="3501008"/>
            <a:ext cx="2958689" cy="3029276"/>
          </a:xfrm>
          <a:prstGeom prst="rect">
            <a:avLst/>
          </a:prstGeom>
        </p:spPr>
      </p:pic>
    </p:spTree>
    <p:extLst>
      <p:ext uri="{BB962C8B-B14F-4D97-AF65-F5344CB8AC3E}">
        <p14:creationId xmlns:p14="http://schemas.microsoft.com/office/powerpoint/2010/main" xmlns="" val="150879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03216"/>
            <a:ext cx="2880320" cy="4893647"/>
          </a:xfrm>
          <a:prstGeom prst="rect">
            <a:avLst/>
          </a:prstGeom>
        </p:spPr>
        <p:txBody>
          <a:bodyPr wrap="square">
            <a:spAutoFit/>
          </a:bodyPr>
          <a:lstStyle/>
          <a:p>
            <a:endParaRPr lang="en-GB" sz="2400" dirty="0"/>
          </a:p>
          <a:p>
            <a:pPr marL="342900" indent="-342900">
              <a:buFont typeface="Wingdings" panose="05000000000000000000" pitchFamily="2" charset="2"/>
              <a:buChar char="q"/>
            </a:pPr>
            <a:r>
              <a:rPr lang="en-GB" sz="2400" dirty="0"/>
              <a:t>Loud snoring </a:t>
            </a:r>
          </a:p>
          <a:p>
            <a:endParaRPr lang="en-GB" sz="2400" dirty="0"/>
          </a:p>
          <a:p>
            <a:pPr marL="342900" indent="-342900">
              <a:buFont typeface="Wingdings" panose="05000000000000000000" pitchFamily="2" charset="2"/>
              <a:buChar char="q"/>
            </a:pPr>
            <a:r>
              <a:rPr lang="en-GB" sz="2400" dirty="0"/>
              <a:t>Noisy and laboured breathing </a:t>
            </a:r>
          </a:p>
          <a:p>
            <a:endParaRPr lang="en-GB" sz="2400" dirty="0"/>
          </a:p>
          <a:p>
            <a:pPr marL="342900" indent="-342900">
              <a:buFont typeface="Wingdings" panose="05000000000000000000" pitchFamily="2" charset="2"/>
              <a:buChar char="q"/>
            </a:pPr>
            <a:r>
              <a:rPr lang="en-GB" sz="2400" dirty="0"/>
              <a:t>Repeated short periods where breathing is interrupted by gasping or snorting </a:t>
            </a:r>
          </a:p>
        </p:txBody>
      </p:sp>
      <p:sp>
        <p:nvSpPr>
          <p:cNvPr id="7" name="Rectangle 6"/>
          <p:cNvSpPr/>
          <p:nvPr/>
        </p:nvSpPr>
        <p:spPr>
          <a:xfrm>
            <a:off x="845840" y="462806"/>
            <a:ext cx="8118648" cy="1077218"/>
          </a:xfrm>
          <a:prstGeom prst="rect">
            <a:avLst/>
          </a:prstGeom>
        </p:spPr>
        <p:txBody>
          <a:bodyPr wrap="square">
            <a:spAutoFit/>
          </a:bodyPr>
          <a:lstStyle/>
          <a:p>
            <a:r>
              <a:rPr lang="en-GB" sz="3200" b="1" dirty="0">
                <a:solidFill>
                  <a:srgbClr val="00FF00"/>
                </a:solidFill>
              </a:rPr>
              <a:t>Signs of OSA in someone sleeping can include:</a:t>
            </a:r>
          </a:p>
        </p:txBody>
      </p:sp>
      <p:pic>
        <p:nvPicPr>
          <p:cNvPr id="8" name="Picture 7"/>
          <p:cNvPicPr>
            <a:picLocks noChangeAspect="1"/>
          </p:cNvPicPr>
          <p:nvPr/>
        </p:nvPicPr>
        <p:blipFill>
          <a:blip r:embed="rId3" cstate="print"/>
          <a:stretch>
            <a:fillRect/>
          </a:stretch>
        </p:blipFill>
        <p:spPr>
          <a:xfrm>
            <a:off x="3851920" y="1730733"/>
            <a:ext cx="4443357" cy="2947717"/>
          </a:xfrm>
          <a:prstGeom prst="rect">
            <a:avLst/>
          </a:prstGeom>
        </p:spPr>
      </p:pic>
    </p:spTree>
    <p:extLst>
      <p:ext uri="{BB962C8B-B14F-4D97-AF65-F5344CB8AC3E}">
        <p14:creationId xmlns:p14="http://schemas.microsoft.com/office/powerpoint/2010/main" xmlns="" val="3642079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srcRect l="18587" r="18587"/>
          <a:stretch/>
        </p:blipFill>
        <p:spPr>
          <a:xfrm>
            <a:off x="1890427" y="3014308"/>
            <a:ext cx="3600400" cy="3761558"/>
          </a:xfrm>
          <a:prstGeom prst="rect">
            <a:avLst/>
          </a:prstGeom>
        </p:spPr>
      </p:pic>
      <p:pic>
        <p:nvPicPr>
          <p:cNvPr id="6" name="Picture 5"/>
          <p:cNvPicPr>
            <a:picLocks noChangeAspect="1"/>
          </p:cNvPicPr>
          <p:nvPr/>
        </p:nvPicPr>
        <p:blipFill>
          <a:blip r:embed="rId4" cstate="print"/>
          <a:stretch>
            <a:fillRect/>
          </a:stretch>
        </p:blipFill>
        <p:spPr>
          <a:xfrm>
            <a:off x="1729735" y="0"/>
            <a:ext cx="3960440" cy="2918928"/>
          </a:xfrm>
          <a:prstGeom prst="rect">
            <a:avLst/>
          </a:prstGeom>
        </p:spPr>
      </p:pic>
      <p:pic>
        <p:nvPicPr>
          <p:cNvPr id="8" name="Picture 7"/>
          <p:cNvPicPr>
            <a:picLocks noChangeAspect="1"/>
          </p:cNvPicPr>
          <p:nvPr/>
        </p:nvPicPr>
        <p:blipFill>
          <a:blip r:embed="rId5" cstate="print"/>
          <a:stretch>
            <a:fillRect/>
          </a:stretch>
        </p:blipFill>
        <p:spPr>
          <a:xfrm>
            <a:off x="6642515" y="5186552"/>
            <a:ext cx="2501485" cy="1671448"/>
          </a:xfrm>
          <a:prstGeom prst="rect">
            <a:avLst/>
          </a:prstGeom>
        </p:spPr>
      </p:pic>
      <p:pic>
        <p:nvPicPr>
          <p:cNvPr id="3" name="Picture 2"/>
          <p:cNvPicPr>
            <a:picLocks noChangeAspect="1"/>
          </p:cNvPicPr>
          <p:nvPr/>
        </p:nvPicPr>
        <p:blipFill rotWithShape="1">
          <a:blip r:embed="rId6" cstate="print"/>
          <a:srcRect l="3610" t="9431" r="7512" b="5628"/>
          <a:stretch/>
        </p:blipFill>
        <p:spPr>
          <a:xfrm>
            <a:off x="5690175" y="0"/>
            <a:ext cx="3295797" cy="2664296"/>
          </a:xfrm>
          <a:prstGeom prst="rect">
            <a:avLst/>
          </a:prstGeom>
        </p:spPr>
      </p:pic>
      <p:pic>
        <p:nvPicPr>
          <p:cNvPr id="9" name="Picture 8"/>
          <p:cNvPicPr>
            <a:picLocks noChangeAspect="1"/>
          </p:cNvPicPr>
          <p:nvPr/>
        </p:nvPicPr>
        <p:blipFill>
          <a:blip r:embed="rId7" cstate="print"/>
          <a:stretch>
            <a:fillRect/>
          </a:stretch>
        </p:blipFill>
        <p:spPr>
          <a:xfrm>
            <a:off x="5490827" y="2717608"/>
            <a:ext cx="3638524" cy="2441854"/>
          </a:xfrm>
          <a:prstGeom prst="rect">
            <a:avLst/>
          </a:prstGeom>
        </p:spPr>
      </p:pic>
      <p:sp>
        <p:nvSpPr>
          <p:cNvPr id="10" name="Rectangle 9"/>
          <p:cNvSpPr/>
          <p:nvPr/>
        </p:nvSpPr>
        <p:spPr>
          <a:xfrm>
            <a:off x="578047" y="0"/>
            <a:ext cx="949042" cy="4641335"/>
          </a:xfrm>
          <a:prstGeom prst="rect">
            <a:avLst/>
          </a:prstGeom>
        </p:spPr>
        <p:txBody>
          <a:bodyPr vert="wordArtVert" wrap="none">
            <a:spAutoFit/>
          </a:bodyPr>
          <a:lstStyle/>
          <a:p>
            <a:r>
              <a:rPr lang="en-GB" sz="4400" b="1" dirty="0">
                <a:latin typeface="Arial Rounded MT Bold" panose="020F0704030504030204" pitchFamily="34" charset="0"/>
              </a:rPr>
              <a:t>CAUSES</a:t>
            </a:r>
            <a:endParaRPr lang="en-GB" sz="4400" dirty="0"/>
          </a:p>
        </p:txBody>
      </p:sp>
    </p:spTree>
    <p:extLst>
      <p:ext uri="{BB962C8B-B14F-4D97-AF65-F5344CB8AC3E}">
        <p14:creationId xmlns:p14="http://schemas.microsoft.com/office/powerpoint/2010/main" xmlns="" val="63430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69568" y="5786181"/>
            <a:ext cx="4032448" cy="1059025"/>
          </a:xfrm>
        </p:spPr>
        <p:txBody>
          <a:bodyPr>
            <a:normAutofit fontScale="90000"/>
          </a:bodyPr>
          <a:lstStyle/>
          <a:p>
            <a:r>
              <a:rPr lang="en-GB" sz="5300" b="1" dirty="0"/>
              <a:t>Tiredness</a:t>
            </a:r>
            <a:r>
              <a:rPr lang="en-GB" dirty="0"/>
              <a:t/>
            </a:r>
            <a:br>
              <a:rPr lang="en-GB" dirty="0"/>
            </a:br>
            <a:endParaRPr lang="en-GB" dirty="0"/>
          </a:p>
        </p:txBody>
      </p:sp>
      <p:pic>
        <p:nvPicPr>
          <p:cNvPr id="2" name="Picture 1"/>
          <p:cNvPicPr>
            <a:picLocks noChangeAspect="1"/>
          </p:cNvPicPr>
          <p:nvPr/>
        </p:nvPicPr>
        <p:blipFill>
          <a:blip r:embed="rId3" cstate="print"/>
          <a:stretch>
            <a:fillRect/>
          </a:stretch>
        </p:blipFill>
        <p:spPr>
          <a:xfrm>
            <a:off x="1187624" y="104550"/>
            <a:ext cx="7596336" cy="5577793"/>
          </a:xfrm>
          <a:prstGeom prst="rect">
            <a:avLst/>
          </a:prstGeom>
        </p:spPr>
      </p:pic>
    </p:spTree>
    <p:extLst>
      <p:ext uri="{BB962C8B-B14F-4D97-AF65-F5344CB8AC3E}">
        <p14:creationId xmlns:p14="http://schemas.microsoft.com/office/powerpoint/2010/main" xmlns="" val="401058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0992" y="2204864"/>
            <a:ext cx="3240360" cy="1916832"/>
          </a:xfrm>
        </p:spPr>
        <p:txBody>
          <a:bodyPr/>
          <a:lstStyle/>
          <a:p>
            <a:pPr algn="l"/>
            <a:r>
              <a:rPr lang="en-GB" b="1" dirty="0">
                <a:solidFill>
                  <a:schemeClr val="tx1"/>
                </a:solidFill>
              </a:rPr>
              <a:t>Diagnosis</a:t>
            </a:r>
            <a:r>
              <a:rPr lang="en-GB" b="1" dirty="0"/>
              <a:t/>
            </a:r>
            <a:br>
              <a:rPr lang="en-GB" b="1" dirty="0"/>
            </a:br>
            <a:endParaRPr lang="en-GB" b="1" dirty="0"/>
          </a:p>
        </p:txBody>
      </p:sp>
      <p:pic>
        <p:nvPicPr>
          <p:cNvPr id="6" name="Picture 5"/>
          <p:cNvPicPr>
            <a:picLocks noChangeAspect="1"/>
          </p:cNvPicPr>
          <p:nvPr/>
        </p:nvPicPr>
        <p:blipFill rotWithShape="1">
          <a:blip r:embed="rId3" cstate="print"/>
          <a:srcRect b="11626"/>
          <a:stretch/>
        </p:blipFill>
        <p:spPr>
          <a:xfrm>
            <a:off x="5133942" y="0"/>
            <a:ext cx="4010058" cy="4725144"/>
          </a:xfrm>
          <a:prstGeom prst="rect">
            <a:avLst/>
          </a:prstGeom>
        </p:spPr>
      </p:pic>
      <p:pic>
        <p:nvPicPr>
          <p:cNvPr id="2" name="Picture 1"/>
          <p:cNvPicPr>
            <a:picLocks noChangeAspect="1"/>
          </p:cNvPicPr>
          <p:nvPr/>
        </p:nvPicPr>
        <p:blipFill>
          <a:blip r:embed="rId4" cstate="print"/>
          <a:stretch>
            <a:fillRect/>
          </a:stretch>
        </p:blipFill>
        <p:spPr>
          <a:xfrm>
            <a:off x="-18365" y="3914741"/>
            <a:ext cx="5598477" cy="2943259"/>
          </a:xfrm>
          <a:prstGeom prst="rect">
            <a:avLst/>
          </a:prstGeom>
        </p:spPr>
      </p:pic>
    </p:spTree>
    <p:extLst>
      <p:ext uri="{BB962C8B-B14F-4D97-AF65-F5344CB8AC3E}">
        <p14:creationId xmlns:p14="http://schemas.microsoft.com/office/powerpoint/2010/main" xmlns="" val="197769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89445" y="188640"/>
            <a:ext cx="6200921" cy="1844824"/>
          </a:xfrm>
        </p:spPr>
        <p:txBody>
          <a:bodyPr/>
          <a:lstStyle/>
          <a:p>
            <a:pPr algn="ctr"/>
            <a:r>
              <a:rPr lang="en-GB" b="1" dirty="0">
                <a:solidFill>
                  <a:schemeClr val="tx1"/>
                </a:solidFill>
              </a:rPr>
              <a:t>Polysomnography</a:t>
            </a:r>
            <a:r>
              <a:rPr lang="en-GB" b="1" dirty="0"/>
              <a:t/>
            </a:r>
            <a:br>
              <a:rPr lang="en-GB" b="1" dirty="0"/>
            </a:br>
            <a:endParaRPr lang="en-GB" b="1" dirty="0"/>
          </a:p>
        </p:txBody>
      </p:sp>
      <p:pic>
        <p:nvPicPr>
          <p:cNvPr id="2" name="Picture 1"/>
          <p:cNvPicPr>
            <a:picLocks noChangeAspect="1"/>
          </p:cNvPicPr>
          <p:nvPr/>
        </p:nvPicPr>
        <p:blipFill rotWithShape="1">
          <a:blip r:embed="rId3" cstate="print"/>
          <a:srcRect l="1962" r="7476" b="10565"/>
          <a:stretch/>
        </p:blipFill>
        <p:spPr>
          <a:xfrm>
            <a:off x="827584" y="1340768"/>
            <a:ext cx="7524644" cy="5152714"/>
          </a:xfrm>
          <a:prstGeom prst="rect">
            <a:avLst/>
          </a:prstGeom>
        </p:spPr>
      </p:pic>
    </p:spTree>
    <p:extLst>
      <p:ext uri="{BB962C8B-B14F-4D97-AF65-F5344CB8AC3E}">
        <p14:creationId xmlns:p14="http://schemas.microsoft.com/office/powerpoint/2010/main" xmlns="" val="143641908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985</TotalTime>
  <Words>2968</Words>
  <Application>Microsoft Office PowerPoint</Application>
  <PresentationFormat>On-screen Show (4:3)</PresentationFormat>
  <Paragraphs>243</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Facet</vt:lpstr>
      <vt:lpstr>OBSTRUCTIVE  SLEEP APNOEA [OSA]</vt:lpstr>
      <vt:lpstr>OSA – a common problem</vt:lpstr>
      <vt:lpstr>Slide 3</vt:lpstr>
      <vt:lpstr>Slide 4</vt:lpstr>
      <vt:lpstr>Slide 5</vt:lpstr>
      <vt:lpstr>Slide 6</vt:lpstr>
      <vt:lpstr>Tiredness </vt:lpstr>
      <vt:lpstr>Diagnosis </vt:lpstr>
      <vt:lpstr>Polysomnography </vt:lpstr>
      <vt:lpstr>Shift Work </vt:lpstr>
      <vt:lpstr>OSA is a treatable condition, and there are a variety of treatment options that can reduce the symptoms:    Lifestyle changes    Wearing a mandibular advancement device (MAD)  </vt:lpstr>
      <vt:lpstr> </vt:lpstr>
      <vt:lpstr>Severe Cases</vt:lpstr>
      <vt:lpstr>Surgery</vt:lpstr>
      <vt:lpstr>Soft palette implants</vt:lpstr>
      <vt:lpstr>Screening Tools  Epworth Sleepiness Scale</vt:lpstr>
      <vt:lpstr>Slide 17</vt:lpstr>
      <vt:lpstr>Slide 18</vt:lpstr>
      <vt:lpstr>Slide 19</vt:lpstr>
      <vt:lpstr>Slide 20</vt:lpstr>
      <vt:lpstr>Slide 21</vt:lpstr>
      <vt:lpstr>Slide 22</vt:lpstr>
      <vt:lpstr>Slide 23</vt:lpstr>
      <vt:lpstr>Slide 24</vt:lpstr>
      <vt:lpstr>Slide 25</vt:lpstr>
      <vt:lpstr>Slide 26</vt:lpstr>
    </vt:vector>
  </TitlesOfParts>
  <Company>Costain plc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OBSTRUCTIVE SLEEP APNOEA</dc:title>
  <dc:creator>Fiona Ward</dc:creator>
  <cp:lastModifiedBy>Sony</cp:lastModifiedBy>
  <cp:revision>72</cp:revision>
  <dcterms:created xsi:type="dcterms:W3CDTF">2017-09-19T10:04:25Z</dcterms:created>
  <dcterms:modified xsi:type="dcterms:W3CDTF">2017-10-03T08:32:53Z</dcterms:modified>
</cp:coreProperties>
</file>