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4" r:id="rId2"/>
  </p:sldMasterIdLst>
  <p:notesMasterIdLst>
    <p:notesMasterId r:id="rId30"/>
  </p:notesMasterIdLst>
  <p:handoutMasterIdLst>
    <p:handoutMasterId r:id="rId31"/>
  </p:handoutMasterIdLst>
  <p:sldIdLst>
    <p:sldId id="258" r:id="rId3"/>
    <p:sldId id="344" r:id="rId4"/>
    <p:sldId id="554" r:id="rId5"/>
    <p:sldId id="555" r:id="rId6"/>
    <p:sldId id="556" r:id="rId7"/>
    <p:sldId id="557" r:id="rId8"/>
    <p:sldId id="558" r:id="rId9"/>
    <p:sldId id="560" r:id="rId10"/>
    <p:sldId id="572" r:id="rId11"/>
    <p:sldId id="358" r:id="rId12"/>
    <p:sldId id="359" r:id="rId13"/>
    <p:sldId id="360" r:id="rId14"/>
    <p:sldId id="361" r:id="rId15"/>
    <p:sldId id="363" r:id="rId16"/>
    <p:sldId id="364" r:id="rId17"/>
    <p:sldId id="365" r:id="rId18"/>
    <p:sldId id="367" r:id="rId19"/>
    <p:sldId id="368" r:id="rId20"/>
    <p:sldId id="571" r:id="rId21"/>
    <p:sldId id="564" r:id="rId22"/>
    <p:sldId id="568" r:id="rId23"/>
    <p:sldId id="575" r:id="rId24"/>
    <p:sldId id="573" r:id="rId25"/>
    <p:sldId id="574" r:id="rId26"/>
    <p:sldId id="569" r:id="rId27"/>
    <p:sldId id="310" r:id="rId28"/>
    <p:sldId id="576" r:id="rId2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ED7601"/>
    <a:srgbClr val="ED7651"/>
    <a:srgbClr val="FF7C80"/>
    <a:srgbClr val="4D4D4D"/>
    <a:srgbClr val="00A1D7"/>
    <a:srgbClr val="EA7502"/>
    <a:srgbClr val="E0D4EC"/>
    <a:srgbClr val="C0A8D8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24" autoAdjust="0"/>
  </p:normalViewPr>
  <p:slideViewPr>
    <p:cSldViewPr snapToGrid="0">
      <p:cViewPr varScale="1">
        <p:scale>
          <a:sx n="68" d="100"/>
          <a:sy n="68" d="100"/>
        </p:scale>
        <p:origin x="1072" y="56"/>
      </p:cViewPr>
      <p:guideLst/>
    </p:cSldViewPr>
  </p:slideViewPr>
  <p:outlineViewPr>
    <p:cViewPr>
      <p:scale>
        <a:sx n="33" d="100"/>
        <a:sy n="33" d="100"/>
      </p:scale>
      <p:origin x="0" y="-86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646" y="108"/>
      </p:cViewPr>
      <p:guideLst/>
    </p:cSldViewPr>
  </p:notesViewPr>
  <p:gridSpacing cx="152400" cy="152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B4651-994C-4A05-908A-66ADEA5EDC91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DBC33-3564-49A2-8036-8D79D7DDA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99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6E94-0E83-4310-99C7-588C3648E6ED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BF923-0254-49B9-B549-7C0BDDD02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0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41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22063" y="10249854"/>
            <a:ext cx="2925257" cy="5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01B702B-60D8-4327-9DCC-A5E26B15BD79}" type="slidenum">
              <a:rPr lang="en-GB" altLang="en-US" sz="1200"/>
              <a:pPr algn="r" eaLnBrk="1" hangingPunct="1"/>
              <a:t>16</a:t>
            </a:fld>
            <a:endParaRPr lang="en-GB" altLang="en-US" sz="1200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6863" cy="4033838"/>
          </a:xfrm>
          <a:ln w="12700" cap="flat">
            <a:solidFill>
              <a:schemeClr val="tx1"/>
            </a:solidFill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132" y="5148226"/>
            <a:ext cx="5023057" cy="4554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53" tIns="46103" rIns="93853" bIns="46103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0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22063" y="10249854"/>
            <a:ext cx="2925257" cy="5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D0C4EF0-984F-4E24-9A14-A0369469BE40}" type="slidenum">
              <a:rPr lang="en-GB" altLang="en-US" sz="1200"/>
              <a:pPr algn="r" eaLnBrk="1" hangingPunct="1"/>
              <a:t>17</a:t>
            </a:fld>
            <a:endParaRPr lang="en-GB" altLang="en-US" sz="1200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6863" cy="4033838"/>
          </a:xfrm>
          <a:ln w="12700" cap="flat">
            <a:solidFill>
              <a:schemeClr val="tx1"/>
            </a:solidFill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132" y="5148226"/>
            <a:ext cx="5023057" cy="4554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53" tIns="46103" rIns="93853" bIns="46103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8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7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22063" y="10249854"/>
            <a:ext cx="2925257" cy="5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0646197-1295-4A3E-B366-7E3EBAEF1990}" type="slidenum">
              <a:rPr lang="en-GB" altLang="en-US" sz="1200"/>
              <a:pPr algn="r" eaLnBrk="1" hangingPunct="1"/>
              <a:t>9</a:t>
            </a:fld>
            <a:endParaRPr lang="en-GB" altLang="en-US" sz="1200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6863" cy="4033838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132" y="5148226"/>
            <a:ext cx="5023057" cy="4554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53" tIns="46103" rIns="93853" bIns="46103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5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22063" y="10249854"/>
            <a:ext cx="2925257" cy="5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0646197-1295-4A3E-B366-7E3EBAEF1990}" type="slidenum">
              <a:rPr lang="en-GB" altLang="en-US" sz="1200"/>
              <a:pPr algn="r" eaLnBrk="1" hangingPunct="1"/>
              <a:t>10</a:t>
            </a:fld>
            <a:endParaRPr lang="en-GB" altLang="en-US" sz="1200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6863" cy="4033838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132" y="5148226"/>
            <a:ext cx="5023057" cy="4554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53" tIns="46103" rIns="93853" bIns="46103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6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22063" y="10249854"/>
            <a:ext cx="2925257" cy="5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B2B44C8-CCDB-46F6-97F4-11F051E5DB72}" type="slidenum">
              <a:rPr lang="en-GB" altLang="en-US" sz="1200"/>
              <a:pPr algn="r" eaLnBrk="1" hangingPunct="1"/>
              <a:t>11</a:t>
            </a:fld>
            <a:endParaRPr lang="en-GB" altLang="en-US" sz="1200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6863" cy="4033838"/>
          </a:xfrm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132" y="5148226"/>
            <a:ext cx="5023057" cy="4554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53" tIns="46103" rIns="93853" bIns="46103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37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22063" y="10249854"/>
            <a:ext cx="2925257" cy="5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F1F3F3A-9784-4C8B-B896-B8CA79815B3E}" type="slidenum">
              <a:rPr lang="en-GB" altLang="en-US" sz="1200"/>
              <a:pPr algn="r" eaLnBrk="1" hangingPunct="1"/>
              <a:t>12</a:t>
            </a:fld>
            <a:endParaRPr lang="en-GB" altLang="en-US" sz="1200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6863" cy="4033838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132" y="5148226"/>
            <a:ext cx="5023057" cy="4554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53" tIns="46103" rIns="93853" bIns="46103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4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22063" y="10249854"/>
            <a:ext cx="2925257" cy="5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985CC2F-6179-4753-996B-73820D5D67C2}" type="slidenum">
              <a:rPr lang="en-GB" altLang="en-US" sz="1200"/>
              <a:pPr algn="r" eaLnBrk="1" hangingPunct="1"/>
              <a:t>13</a:t>
            </a:fld>
            <a:endParaRPr lang="en-GB" altLang="en-US" sz="1200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6863" cy="4033838"/>
          </a:xfrm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132" y="5148226"/>
            <a:ext cx="5023057" cy="4554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53" tIns="46103" rIns="93853" bIns="46103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5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22063" y="10249854"/>
            <a:ext cx="2925257" cy="5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07544A4-1452-44EA-8322-BC7837B6388E}" type="slidenum">
              <a:rPr lang="en-GB" altLang="en-US" sz="1200"/>
              <a:pPr algn="r" eaLnBrk="1" hangingPunct="1"/>
              <a:t>14</a:t>
            </a:fld>
            <a:endParaRPr lang="en-GB" altLang="en-US" sz="1200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6863" cy="4033838"/>
          </a:xfrm>
          <a:ln w="12700" cap="flat">
            <a:solidFill>
              <a:schemeClr val="tx1"/>
            </a:solidFill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132" y="5148226"/>
            <a:ext cx="5023057" cy="4554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53" tIns="46103" rIns="93853" bIns="46103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61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22063" y="10249854"/>
            <a:ext cx="2925257" cy="5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44ED271-2124-494A-89B4-33E0D80EB30E}" type="slidenum">
              <a:rPr lang="en-GB" altLang="en-US" sz="1200"/>
              <a:pPr algn="r" eaLnBrk="1" hangingPunct="1"/>
              <a:t>15</a:t>
            </a:fld>
            <a:endParaRPr lang="en-GB" altLang="en-US" sz="120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6863" cy="4033838"/>
          </a:xfrm>
          <a:ln w="12700" cap="flat">
            <a:solidFill>
              <a:schemeClr val="tx1"/>
            </a:solidFill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132" y="5148226"/>
            <a:ext cx="5023057" cy="4554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53" tIns="46103" rIns="93853" bIns="46103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7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5410200" cy="10287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5448300"/>
            <a:ext cx="3047821" cy="11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52900"/>
            <a:ext cx="5410200" cy="171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276600" y="1676400"/>
            <a:ext cx="2590800" cy="22479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1676400"/>
            <a:ext cx="2590800" cy="22479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0005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4000501" cy="3733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4876800" y="1676400"/>
            <a:ext cx="3733800" cy="373380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394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0" y="1676399"/>
            <a:ext cx="4000500" cy="43338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3733800"/>
            <a:ext cx="4000500" cy="18288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1676400"/>
            <a:ext cx="4000500" cy="18288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33700"/>
            <a:ext cx="2590800" cy="2476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2933700"/>
            <a:ext cx="2590800" cy="2476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676400"/>
            <a:ext cx="2590800" cy="10287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76600" y="1676400"/>
            <a:ext cx="2590800" cy="10287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0" y="1676400"/>
            <a:ext cx="2590800" cy="10287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96000" y="2933700"/>
            <a:ext cx="2590800" cy="2476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9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2590800" cy="4191000"/>
          </a:xfrm>
          <a:solidFill>
            <a:schemeClr val="accent1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676400"/>
            <a:ext cx="4000500" cy="4171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4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77724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963" y="4152900"/>
            <a:ext cx="7767637" cy="2019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3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599" cy="990599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76400"/>
            <a:ext cx="3976436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676400"/>
            <a:ext cx="4000500" cy="42672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689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819899" cy="990599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2590799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457700" y="1676400"/>
            <a:ext cx="4229100" cy="422910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699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28" y="457200"/>
            <a:ext cx="6815372" cy="990600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0" y="1676400"/>
            <a:ext cx="4000500" cy="3505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4000499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1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819899" cy="990599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4000499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/>
          </p:nvPr>
        </p:nvSpPr>
        <p:spPr>
          <a:xfrm>
            <a:off x="4686300" y="1676400"/>
            <a:ext cx="4000500" cy="3505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3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5410200" cy="10287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5448300"/>
            <a:ext cx="3047821" cy="11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54102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7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3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699"/>
            <a:ext cx="5410200" cy="99060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035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699"/>
            <a:ext cx="5410200" cy="99060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27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68199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693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68199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646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5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699"/>
            <a:ext cx="6819900" cy="99060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404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866899" y="6421120"/>
            <a:ext cx="57868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CH2M_2015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5" y="6076950"/>
            <a:ext cx="1392843" cy="545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9AB5-8917-42A4-8C5F-DB2158C69670}" type="datetimeFigureOut">
              <a:rPr lang="en-US"/>
              <a:pPr>
                <a:defRPr/>
              </a:pPr>
              <a:t>5/10/2018</a:t>
            </a:fld>
            <a:endParaRPr lang="en-GB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3E08957-8E17-4DB5-8C95-FD5FA162118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1205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5410200" cy="10287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5448300"/>
            <a:ext cx="3047821" cy="11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2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5410200" cy="10287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5448300"/>
            <a:ext cx="3047821" cy="11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4102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8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4102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2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000500" cy="4343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41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5410201" cy="43434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1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00500" cy="4191000"/>
          </a:xfr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00500" cy="4191000"/>
          </a:xfr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8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3464" cy="99059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8229600" cy="4171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8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5410201" cy="3733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00" y="1676400"/>
            <a:ext cx="2590800" cy="37338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52900"/>
            <a:ext cx="5410200" cy="171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276600" y="1676400"/>
            <a:ext cx="2590800" cy="22479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1676400"/>
            <a:ext cx="2590800" cy="22479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3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0005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4000501" cy="3733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4876800" y="1676400"/>
            <a:ext cx="3733800" cy="3733800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2533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0" y="1676399"/>
            <a:ext cx="4000500" cy="43338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3733800"/>
            <a:ext cx="4000500" cy="18288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1676400"/>
            <a:ext cx="4000500" cy="18288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33700"/>
            <a:ext cx="2590800" cy="2476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2933700"/>
            <a:ext cx="2590800" cy="2476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676400"/>
            <a:ext cx="2590800" cy="10287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76600" y="1676400"/>
            <a:ext cx="2590800" cy="10287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0" y="1676400"/>
            <a:ext cx="2590800" cy="10287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96000" y="2933700"/>
            <a:ext cx="2590800" cy="2476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0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2590800" cy="4191000"/>
          </a:xfrm>
          <a:solidFill>
            <a:schemeClr val="accent1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676400"/>
            <a:ext cx="4000500" cy="4171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4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77724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963" y="4152900"/>
            <a:ext cx="7767637" cy="2019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03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599" cy="990599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76400"/>
            <a:ext cx="3976436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676400"/>
            <a:ext cx="4000500" cy="42672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cs typeface="Arial" panose="020B0604020202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699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819899" cy="990599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2590799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457700" y="1676400"/>
            <a:ext cx="4229100" cy="422910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cs typeface="Arial" panose="020B0604020202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3214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28" y="457200"/>
            <a:ext cx="6815372" cy="990600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0" y="1676400"/>
            <a:ext cx="4000500" cy="3505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4000499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819899" cy="990599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4000499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/>
          </p:nvPr>
        </p:nvSpPr>
        <p:spPr>
          <a:xfrm>
            <a:off x="4686300" y="1676400"/>
            <a:ext cx="4000500" cy="3505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0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54102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rgbClr val="FDD443"/>
                </a:solidFill>
              </a:rPr>
              <a:pPr/>
              <a:t>‹#›</a:t>
            </a:fld>
            <a:endParaRPr lang="en-US" dirty="0">
              <a:solidFill>
                <a:srgbClr val="FDD443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866900" y="6393106"/>
            <a:ext cx="2444580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GB" sz="800" dirty="0">
                <a:solidFill>
                  <a:srgbClr val="4D4D4D"/>
                </a:solidFill>
              </a:rPr>
              <a:t>Collaborative Planning -  A three day training module </a:t>
            </a:r>
            <a:endParaRPr lang="en-US" sz="700" dirty="0">
              <a:solidFill>
                <a:srgbClr val="FDD44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699"/>
            <a:ext cx="5410200" cy="99060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66900" y="6393106"/>
            <a:ext cx="2444580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GB" sz="800" dirty="0">
                <a:solidFill>
                  <a:srgbClr val="FFFFFF"/>
                </a:solidFill>
              </a:rPr>
              <a:t>Collaborative Planning -  A three day training module </a:t>
            </a:r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699"/>
            <a:ext cx="5410200" cy="99060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66900" y="6393106"/>
            <a:ext cx="1251946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GB" sz="800" dirty="0">
                <a:solidFill>
                  <a:srgbClr val="FFFFFF"/>
                </a:solidFill>
              </a:rPr>
              <a:t>Lean - day training module </a:t>
            </a:r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000500" cy="4343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68199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68199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cs typeface="Arial" panose="020B0604020202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409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5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699"/>
            <a:ext cx="6819900" cy="99060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66900" y="6393106"/>
            <a:ext cx="2444580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GB" sz="800" dirty="0">
                <a:solidFill>
                  <a:srgbClr val="FFFFFF"/>
                </a:solidFill>
              </a:rPr>
              <a:t>Collaborative Planning -  A three day training module </a:t>
            </a:r>
            <a:endParaRPr lang="en-US" sz="7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866899" y="6421120"/>
            <a:ext cx="57868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cs typeface="Arial" panose="020B0604020202020204" pitchFamily="34" charset="0"/>
              </a:rPr>
              <a:t>CH2M_2015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5" y="6076950"/>
            <a:ext cx="1392843" cy="545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9AB5-8917-42A4-8C5F-DB2158C69670}" type="datetimeFigureOut">
              <a:rPr lang="en-US"/>
              <a:pPr>
                <a:defRPr/>
              </a:pPr>
              <a:t>5/10/2018</a:t>
            </a:fld>
            <a:endParaRPr lang="en-GB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3E08957-8E17-4DB5-8C95-FD5FA162118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2591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5410201" cy="43434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3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00500" cy="4191000"/>
          </a:xfr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00500" cy="4191000"/>
          </a:xfr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8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3464" cy="99059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8229600" cy="4171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2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5410201" cy="3733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00" y="1676400"/>
            <a:ext cx="2590800" cy="37338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990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5410200" cy="472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57200" y="6423239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66900" y="6400800"/>
            <a:ext cx="697307" cy="10772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7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US" sz="700" baseline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</a:t>
            </a:r>
            <a:endParaRPr lang="en-US" sz="7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5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3" r:id="rId2"/>
    <p:sldLayoutId id="2147483662" r:id="rId3"/>
    <p:sldLayoutId id="2147483703" r:id="rId4"/>
    <p:sldLayoutId id="2147483710" r:id="rId5"/>
    <p:sldLayoutId id="2147483676" r:id="rId6"/>
    <p:sldLayoutId id="2147483664" r:id="rId7"/>
    <p:sldLayoutId id="2147483665" r:id="rId8"/>
    <p:sldLayoutId id="2147483700" r:id="rId9"/>
    <p:sldLayoutId id="2147483701" r:id="rId10"/>
    <p:sldLayoutId id="2147483708" r:id="rId11"/>
    <p:sldLayoutId id="2147483704" r:id="rId12"/>
    <p:sldLayoutId id="2147483705" r:id="rId13"/>
    <p:sldLayoutId id="2147483706" r:id="rId14"/>
    <p:sldLayoutId id="2147483663" r:id="rId15"/>
    <p:sldLayoutId id="2147483707" r:id="rId16"/>
    <p:sldLayoutId id="2147483709" r:id="rId17"/>
    <p:sldLayoutId id="2147483668" r:id="rId18"/>
    <p:sldLayoutId id="2147483712" r:id="rId19"/>
    <p:sldLayoutId id="2147483666" r:id="rId20"/>
    <p:sldLayoutId id="2147483694" r:id="rId21"/>
    <p:sldLayoutId id="2147483697" r:id="rId22"/>
    <p:sldLayoutId id="2147483695" r:id="rId23"/>
    <p:sldLayoutId id="2147483696" r:id="rId24"/>
    <p:sldLayoutId id="2147483698" r:id="rId25"/>
    <p:sldLayoutId id="2147483711" r:id="rId26"/>
    <p:sldLayoutId id="2147483714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80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alibri Light" panose="020F0302020204030204" pitchFamily="34" charset="0"/>
        <a:buChar char="–"/>
        <a:defRPr sz="18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0425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1413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4313" indent="-2254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2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  <p15:guide id="12" orient="horz" pos="4032" userDrawn="1">
          <p15:clr>
            <a:srgbClr val="F26B43"/>
          </p15:clr>
        </p15:guide>
        <p15:guide id="13" orient="horz" pos="1056" userDrawn="1">
          <p15:clr>
            <a:srgbClr val="F26B43"/>
          </p15:clr>
        </p15:guide>
        <p15:guide id="14" pos="5472" userDrawn="1">
          <p15:clr>
            <a:srgbClr val="F26B43"/>
          </p15:clr>
        </p15:guide>
        <p15:guide id="15" pos="1920" userDrawn="1">
          <p15:clr>
            <a:srgbClr val="F26B43"/>
          </p15:clr>
        </p15:guide>
        <p15:guide id="16" pos="2064" userDrawn="1">
          <p15:clr>
            <a:srgbClr val="F26B43"/>
          </p15:clr>
        </p15:guide>
        <p15:guide id="17" orient="horz" pos="3408" userDrawn="1">
          <p15:clr>
            <a:srgbClr val="F26B43"/>
          </p15:clr>
        </p15:guide>
        <p15:guide id="18" orient="horz" pos="3264" userDrawn="1">
          <p15:clr>
            <a:srgbClr val="F26B43"/>
          </p15:clr>
        </p15:guide>
        <p15:guide id="19" pos="2808" userDrawn="1">
          <p15:clr>
            <a:srgbClr val="F26B43"/>
          </p15:clr>
        </p15:guide>
        <p15:guide id="20" pos="2952" userDrawn="1">
          <p15:clr>
            <a:srgbClr val="F26B43"/>
          </p15:clr>
        </p15:guide>
        <p15:guide id="21" pos="3696" userDrawn="1">
          <p15:clr>
            <a:srgbClr val="F26B43"/>
          </p15:clr>
        </p15:guide>
        <p15:guide id="22" pos="4584" userDrawn="1">
          <p15:clr>
            <a:srgbClr val="F26B43"/>
          </p15:clr>
        </p15:guide>
        <p15:guide id="23" pos="3840" userDrawn="1">
          <p15:clr>
            <a:srgbClr val="F26B43"/>
          </p15:clr>
        </p15:guide>
        <p15:guide id="24" pos="1032" userDrawn="1">
          <p15:clr>
            <a:srgbClr val="F26B43"/>
          </p15:clr>
        </p15:guide>
        <p15:guide id="25" pos="1176" userDrawn="1">
          <p15:clr>
            <a:srgbClr val="F26B43"/>
          </p15:clr>
        </p15:guide>
        <p15:guide id="26" orient="horz" pos="1704" userDrawn="1">
          <p15:clr>
            <a:srgbClr val="F26B43"/>
          </p15:clr>
        </p15:guide>
        <p15:guide id="27" orient="horz" pos="1848" userDrawn="1">
          <p15:clr>
            <a:srgbClr val="F26B43"/>
          </p15:clr>
        </p15:guide>
        <p15:guide id="28" orient="horz" pos="2472" userDrawn="1">
          <p15:clr>
            <a:srgbClr val="F26B43"/>
          </p15:clr>
        </p15:guide>
        <p15:guide id="29" orient="horz" pos="2616" userDrawn="1">
          <p15:clr>
            <a:srgbClr val="F26B43"/>
          </p15:clr>
        </p15:guide>
        <p15:guide id="30" pos="47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990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5410200" cy="472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57200" y="6423239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rgbClr val="4D4D4D"/>
                </a:solidFill>
              </a:rPr>
              <a:pPr/>
              <a:t>‹#›</a:t>
            </a:fld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9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94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80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alibri Light" panose="020F0302020204030204" pitchFamily="34" charset="0"/>
        <a:buChar char="–"/>
        <a:defRPr sz="18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0425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1413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4313" indent="-2254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2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1056">
          <p15:clr>
            <a:srgbClr val="F26B43"/>
          </p15:clr>
        </p15:guide>
        <p15:guide id="6" pos="5472">
          <p15:clr>
            <a:srgbClr val="F26B43"/>
          </p15:clr>
        </p15:guide>
        <p15:guide id="7" pos="1920">
          <p15:clr>
            <a:srgbClr val="F26B43"/>
          </p15:clr>
        </p15:guide>
        <p15:guide id="8" pos="2064">
          <p15:clr>
            <a:srgbClr val="F26B43"/>
          </p15:clr>
        </p15:guide>
        <p15:guide id="9" orient="horz" pos="3408">
          <p15:clr>
            <a:srgbClr val="F26B43"/>
          </p15:clr>
        </p15:guide>
        <p15:guide id="10" orient="horz" pos="3264">
          <p15:clr>
            <a:srgbClr val="F26B43"/>
          </p15:clr>
        </p15:guide>
        <p15:guide id="11" pos="2808">
          <p15:clr>
            <a:srgbClr val="F26B43"/>
          </p15:clr>
        </p15:guide>
        <p15:guide id="12" pos="2952">
          <p15:clr>
            <a:srgbClr val="F26B43"/>
          </p15:clr>
        </p15:guide>
        <p15:guide id="13" pos="3696">
          <p15:clr>
            <a:srgbClr val="F26B43"/>
          </p15:clr>
        </p15:guide>
        <p15:guide id="14" pos="4584">
          <p15:clr>
            <a:srgbClr val="F26B43"/>
          </p15:clr>
        </p15:guide>
        <p15:guide id="15" pos="3840">
          <p15:clr>
            <a:srgbClr val="F26B43"/>
          </p15:clr>
        </p15:guide>
        <p15:guide id="16" pos="1032">
          <p15:clr>
            <a:srgbClr val="F26B43"/>
          </p15:clr>
        </p15:guide>
        <p15:guide id="17" pos="1176">
          <p15:clr>
            <a:srgbClr val="F26B43"/>
          </p15:clr>
        </p15:guide>
        <p15:guide id="18" orient="horz" pos="1704">
          <p15:clr>
            <a:srgbClr val="F26B43"/>
          </p15:clr>
        </p15:guide>
        <p15:guide id="19" orient="horz" pos="1848">
          <p15:clr>
            <a:srgbClr val="F26B43"/>
          </p15:clr>
        </p15:guide>
        <p15:guide id="20" orient="horz" pos="2472">
          <p15:clr>
            <a:srgbClr val="F26B43"/>
          </p15:clr>
        </p15:guide>
        <p15:guide id="21" orient="horz" pos="2616">
          <p15:clr>
            <a:srgbClr val="F26B43"/>
          </p15:clr>
        </p15:guide>
        <p15:guide id="22" pos="47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57200"/>
            <a:ext cx="8686801" cy="990600"/>
          </a:xfrm>
        </p:spPr>
        <p:txBody>
          <a:bodyPr>
            <a:normAutofit/>
          </a:bodyPr>
          <a:lstStyle/>
          <a:p>
            <a:r>
              <a:rPr lang="en-GB" dirty="0"/>
              <a:t>Lean for Safety in design – some thoughts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676399"/>
            <a:ext cx="5858759" cy="1283617"/>
          </a:xfrm>
        </p:spPr>
        <p:txBody>
          <a:bodyPr>
            <a:normAutofit fontScale="92500"/>
          </a:bodyPr>
          <a:lstStyle/>
          <a:p>
            <a:r>
              <a:rPr lang="en-GB" dirty="0"/>
              <a:t>Lean – basic terms and concepts</a:t>
            </a:r>
          </a:p>
          <a:p>
            <a:r>
              <a:rPr lang="en-GB" dirty="0"/>
              <a:t>Lean, and waste, in the construction industry</a:t>
            </a:r>
          </a:p>
          <a:p>
            <a:r>
              <a:rPr lang="en-US" dirty="0"/>
              <a:t>How we can use Lean principles in safety - thoughts</a:t>
            </a:r>
          </a:p>
        </p:txBody>
      </p:sp>
    </p:spTree>
    <p:extLst>
      <p:ext uri="{BB962C8B-B14F-4D97-AF65-F5344CB8AC3E}">
        <p14:creationId xmlns:p14="http://schemas.microsoft.com/office/powerpoint/2010/main" val="35817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383" y="188997"/>
            <a:ext cx="7617975" cy="1139825"/>
          </a:xfrm>
        </p:spPr>
        <p:txBody>
          <a:bodyPr lIns="90488" tIns="44450" rIns="90488" bIns="44450" anchorCtr="0"/>
          <a:lstStyle/>
          <a:p>
            <a:pPr algn="r" eaLnBrk="1" hangingPunct="1">
              <a:defRPr/>
            </a:pPr>
            <a:r>
              <a:rPr lang="en-GB" dirty="0"/>
              <a:t>Recognising waste -</a:t>
            </a:r>
            <a:r>
              <a:rPr lang="en-GB" sz="2800" dirty="0"/>
              <a:t> the 8 wastes - Transport</a:t>
            </a:r>
            <a:r>
              <a:rPr lang="en-GB" sz="4800" dirty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469" y="1168718"/>
            <a:ext cx="7780557" cy="5014193"/>
          </a:xfrm>
        </p:spPr>
        <p:txBody>
          <a:bodyPr wrap="square" lIns="90488" tIns="44450" rIns="90488" bIns="44450">
            <a:spAutoFit/>
          </a:bodyPr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Looks like – piles of fuel receipts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Feels like - you’re on first name terms with TNT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Sounds like – “Anything for me to take while I’m going?”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Examples - transferring files by taking a CD every week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liaison across multiple offices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meetings when a VC may suffice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a 2 hour trip round the TM because access is one-way</a:t>
            </a:r>
          </a:p>
          <a:p>
            <a:pPr eaLnBrk="1" hangingPunct="1">
              <a:buClr>
                <a:schemeClr val="bg1"/>
              </a:buCl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7238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967" y="188998"/>
            <a:ext cx="7402622" cy="1139825"/>
          </a:xfrm>
        </p:spPr>
        <p:txBody>
          <a:bodyPr lIns="90488" tIns="44450" rIns="90488" bIns="44450" anchorCtr="0"/>
          <a:lstStyle/>
          <a:p>
            <a:pPr algn="r" eaLnBrk="1" hangingPunct="1">
              <a:defRPr/>
            </a:pPr>
            <a:r>
              <a:rPr lang="en-GB" dirty="0"/>
              <a:t>Recognising waste -</a:t>
            </a:r>
            <a:r>
              <a:rPr lang="en-GB" sz="2800" dirty="0"/>
              <a:t> the 8 wastes - Inventory</a:t>
            </a:r>
            <a:r>
              <a:rPr lang="en-GB" sz="4800" dirty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039" y="1161183"/>
            <a:ext cx="7715000" cy="5014193"/>
          </a:xfrm>
        </p:spPr>
        <p:txBody>
          <a:bodyPr wrap="square" lIns="90488" tIns="44450" rIns="90488" bIns="44450">
            <a:spAutoFit/>
          </a:bodyPr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Looks like – the Berlin Wall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Feels like – vaguely reassuring, actually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Sounds like – “we can keep these guys busy by doing these..”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Examples - Starting work before the instruction – the ‘pull’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                 - printing off drawings early, to avoid the Friday rush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the plant yard when I could not see the back fence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purchasing materials to avoid year end ‘variances’</a:t>
            </a:r>
          </a:p>
          <a:p>
            <a:pPr eaLnBrk="1" hangingPunct="1">
              <a:buClr>
                <a:schemeClr val="bg1"/>
              </a:buCl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9969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181" y="196618"/>
            <a:ext cx="6898161" cy="1139825"/>
          </a:xfrm>
        </p:spPr>
        <p:txBody>
          <a:bodyPr lIns="90488" tIns="44450" rIns="90488" bIns="44450" anchorCtr="0"/>
          <a:lstStyle/>
          <a:p>
            <a:pPr algn="r" eaLnBrk="1" hangingPunct="1">
              <a:defRPr/>
            </a:pPr>
            <a:r>
              <a:rPr lang="en-GB" dirty="0"/>
              <a:t>Recognising waste -</a:t>
            </a:r>
            <a:r>
              <a:rPr lang="en-GB" sz="2800" dirty="0"/>
              <a:t> the 8 wastes - Motion</a:t>
            </a:r>
            <a:r>
              <a:rPr lang="en-GB" sz="4800" dirty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469" y="1168718"/>
            <a:ext cx="8251897" cy="5014193"/>
          </a:xfrm>
        </p:spPr>
        <p:txBody>
          <a:bodyPr wrap="square" lIns="90488" tIns="44450" rIns="90488" bIns="44450">
            <a:spAutoFit/>
          </a:bodyPr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Looks like – impressive, certainly for a short time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Feels like – you’re at the top of the stairs, wondering why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Sounds like  - “keeps me fit, Managing By Walking About”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Examples - from emergency meeting to emergency meeting…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one project, different teams on different floors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 		    - the two team members who ‘have issues with each other’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that gang who appear to be ’moving a hole’ </a:t>
            </a:r>
          </a:p>
          <a:p>
            <a:pPr eaLnBrk="1" hangingPunct="1">
              <a:buClr>
                <a:schemeClr val="bg1"/>
              </a:buCl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8480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395" y="209081"/>
            <a:ext cx="7087697" cy="1139825"/>
          </a:xfrm>
        </p:spPr>
        <p:txBody>
          <a:bodyPr lIns="90488" tIns="44450" rIns="90488" bIns="44450" anchorCtr="0"/>
          <a:lstStyle/>
          <a:p>
            <a:pPr algn="r" eaLnBrk="1" hangingPunct="1">
              <a:defRPr/>
            </a:pPr>
            <a:r>
              <a:rPr lang="en-GB" dirty="0"/>
              <a:t>Recognising waste -</a:t>
            </a:r>
            <a:r>
              <a:rPr lang="en-GB" sz="2800" dirty="0"/>
              <a:t> the 8 wastes - Waiting</a:t>
            </a:r>
            <a:r>
              <a:rPr lang="en-GB" sz="4800" dirty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089" y="1161098"/>
            <a:ext cx="8178290" cy="5906745"/>
          </a:xfrm>
        </p:spPr>
        <p:txBody>
          <a:bodyPr wrap="square" lIns="90488" tIns="44450" rIns="90488" bIns="44450">
            <a:spAutoFit/>
          </a:bodyPr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Looks like – the huddle, arms folded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Feels like – an irrational desire to ‘fix’ the copier with a 14lb hammer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Sounds like – “I never realised it was holding you up, sorry”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Examples - late arrivals for meetings, 15 people, 5 minutes = £100 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waiting for authorisations you cannot control, why?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change of programme sequence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just not turning up, so everyone else waits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- 7 blokes stood by a trench full of obstructions, cables etc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sz="1800" dirty="0">
                <a:solidFill>
                  <a:srgbClr val="FF3300"/>
                </a:solidFill>
              </a:rPr>
              <a:t>		  </a:t>
            </a:r>
          </a:p>
          <a:p>
            <a:pPr eaLnBrk="1" hangingPunct="1">
              <a:buClr>
                <a:schemeClr val="bg1"/>
              </a:buCl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671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926" y="188993"/>
            <a:ext cx="6419963" cy="1139825"/>
          </a:xfrm>
        </p:spPr>
        <p:txBody>
          <a:bodyPr lIns="90488" tIns="44450" rIns="90488" bIns="44450" anchorCtr="0"/>
          <a:lstStyle/>
          <a:p>
            <a:pPr algn="r" eaLnBrk="1" hangingPunct="1">
              <a:defRPr/>
            </a:pPr>
            <a:r>
              <a:rPr lang="en-GB" sz="2800" dirty="0"/>
              <a:t>Recognising waste – Over - processing</a:t>
            </a:r>
            <a:r>
              <a:rPr lang="en-GB" sz="4800" dirty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579" y="1163003"/>
            <a:ext cx="7864861" cy="5475858"/>
          </a:xfrm>
        </p:spPr>
        <p:txBody>
          <a:bodyPr wrap="square" lIns="90488" tIns="44450" rIns="90488" bIns="44450">
            <a:spAutoFit/>
          </a:bodyPr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Looks like – no different to 6 weeks ago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Feels like – walking through treacle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Sounds like – “who reads all of this?”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Examples - the (Creative) Complicationists ©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ticking the box – environmental, safety (don’t shoot me)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masses of BIM info – but no idea where the gas main is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applying 6 sigma when there is insufficient data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                 - the fancy glove at the petrol pump</a:t>
            </a:r>
          </a:p>
          <a:p>
            <a:pPr eaLnBrk="1" hangingPunct="1">
              <a:buClr>
                <a:schemeClr val="bg1"/>
              </a:buCl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1113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363" y="188998"/>
            <a:ext cx="6473960" cy="1139825"/>
          </a:xfrm>
        </p:spPr>
        <p:txBody>
          <a:bodyPr lIns="90488" tIns="44450" rIns="90488" bIns="44450" anchorCtr="0"/>
          <a:lstStyle/>
          <a:p>
            <a:pPr algn="r" eaLnBrk="1" hangingPunct="1">
              <a:defRPr/>
            </a:pPr>
            <a:r>
              <a:rPr lang="en-GB" dirty="0"/>
              <a:t>Recognising</a:t>
            </a:r>
            <a:r>
              <a:rPr lang="en-GB" sz="2800" dirty="0"/>
              <a:t> waste – Over - production</a:t>
            </a:r>
            <a:r>
              <a:rPr lang="en-GB" sz="4800" dirty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469" y="1161098"/>
            <a:ext cx="8185909" cy="5475858"/>
          </a:xfrm>
        </p:spPr>
        <p:txBody>
          <a:bodyPr wrap="square" lIns="90488" tIns="44450" rIns="90488" bIns="44450">
            <a:spAutoFit/>
          </a:bodyPr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Looks like – the corridors are very narrow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Feels like – a vague feeling of satisfaction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Sounds like – “we’ve felled a forest to build this”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Examples - quality beyond requirements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  	    - that mass of safety information at every site entrance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overlap with other schemes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extensive coverage of the flippin’ obvious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too much concrete – a dead elephant at the roadside</a:t>
            </a:r>
          </a:p>
          <a:p>
            <a:pPr eaLnBrk="1" hangingPunct="1">
              <a:buClr>
                <a:schemeClr val="bg1"/>
              </a:buCl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178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945" y="186100"/>
            <a:ext cx="4784566" cy="1139825"/>
          </a:xfrm>
        </p:spPr>
        <p:txBody>
          <a:bodyPr lIns="90488" tIns="44450" rIns="90488" bIns="44450" anchorCtr="0"/>
          <a:lstStyle/>
          <a:p>
            <a:pPr algn="r" eaLnBrk="1" hangingPunct="1">
              <a:defRPr/>
            </a:pPr>
            <a:r>
              <a:rPr lang="en-GB" dirty="0"/>
              <a:t>Recognising </a:t>
            </a:r>
            <a:r>
              <a:rPr lang="en-GB" sz="2800" dirty="0"/>
              <a:t>waste - Defects</a:t>
            </a:r>
            <a:r>
              <a:rPr lang="en-GB" sz="4800" dirty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469" y="1168718"/>
            <a:ext cx="8204763" cy="5014193"/>
          </a:xfrm>
        </p:spPr>
        <p:txBody>
          <a:bodyPr wrap="square" lIns="90488" tIns="44450" rIns="90488" bIns="44450">
            <a:spAutoFit/>
          </a:bodyPr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Looks like – the package is ready but one drawing’s back on the printer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Feels like - nausea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Sounds like – “I’ve just checked them now, and…”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Examples - wrong information from others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 		    - OSINTOT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crummy decisions made without the discipline or full facts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the temporary works sequence error, in Florida University</a:t>
            </a:r>
          </a:p>
          <a:p>
            <a:pPr eaLnBrk="1" hangingPunct="1">
              <a:buClr>
                <a:schemeClr val="bg1"/>
              </a:buCl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6200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825" y="191359"/>
            <a:ext cx="5737725" cy="1139825"/>
          </a:xfrm>
        </p:spPr>
        <p:txBody>
          <a:bodyPr lIns="90488" tIns="44450" rIns="90488" bIns="44450" anchorCtr="0"/>
          <a:lstStyle/>
          <a:p>
            <a:pPr algn="r" eaLnBrk="1" hangingPunct="1">
              <a:defRPr/>
            </a:pPr>
            <a:r>
              <a:rPr lang="en-GB" dirty="0"/>
              <a:t>Recognising</a:t>
            </a:r>
            <a:r>
              <a:rPr lang="en-GB" sz="2800" dirty="0"/>
              <a:t> waste – Skills misuse</a:t>
            </a:r>
            <a:r>
              <a:rPr lang="en-GB" sz="4800" dirty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469" y="1153478"/>
            <a:ext cx="8440433" cy="4552528"/>
          </a:xfrm>
        </p:spPr>
        <p:txBody>
          <a:bodyPr wrap="square" lIns="90488" tIns="44450" rIns="90488" bIns="44450">
            <a:spAutoFit/>
          </a:bodyPr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Looks like – your behavioural safety specialist is fixing the printer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Feels like – square peg, round hole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/>
              <a:t>Sounds like – “we’ve asked one of the graduates to make a start….”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Examples - inadequately trained staff using cancer screening equipment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		    - trying to keep everyone busy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rgbClr val="FF3300"/>
                </a:solidFill>
              </a:rPr>
              <a:t> 		    - experts carrying out routine tasks</a:t>
            </a:r>
          </a:p>
          <a:p>
            <a:pPr eaLnBrk="1" hangingPunct="1">
              <a:buClr>
                <a:schemeClr val="bg1"/>
              </a:buCl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84994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70079"/>
            <a:ext cx="7463308" cy="990600"/>
          </a:xfrm>
        </p:spPr>
        <p:txBody>
          <a:bodyPr/>
          <a:lstStyle/>
          <a:p>
            <a:r>
              <a:rPr lang="en-GB" dirty="0"/>
              <a:t>Recognising waste…. the 9</a:t>
            </a:r>
            <a:r>
              <a:rPr lang="en-GB" baseline="30000" dirty="0"/>
              <a:t>th</a:t>
            </a:r>
            <a:r>
              <a:rPr lang="en-GB" dirty="0"/>
              <a:t> waste – Conflict?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0230" y="1196340"/>
            <a:ext cx="8442102" cy="4343400"/>
          </a:xfrm>
        </p:spPr>
        <p:txBody>
          <a:bodyPr>
            <a:normAutofit/>
          </a:bodyPr>
          <a:lstStyle/>
          <a:p>
            <a:r>
              <a:rPr lang="en-GB" dirty="0"/>
              <a:t>Now examine the wastes you have listed…</a:t>
            </a:r>
          </a:p>
          <a:p>
            <a:endParaRPr lang="en-GB" dirty="0"/>
          </a:p>
          <a:p>
            <a:r>
              <a:rPr lang="en-GB" dirty="0"/>
              <a:t>How many were due to conflict or could readily lead to conflict?</a:t>
            </a:r>
          </a:p>
          <a:p>
            <a:endParaRPr lang="en-GB" dirty="0"/>
          </a:p>
          <a:p>
            <a:r>
              <a:rPr lang="en-GB" dirty="0"/>
              <a:t>Any one like paying lawyers….or shall we collaborate?</a:t>
            </a:r>
          </a:p>
          <a:p>
            <a:endParaRPr lang="en-GB" dirty="0"/>
          </a:p>
          <a:p>
            <a:r>
              <a:rPr lang="en-GB" dirty="0"/>
              <a:t>How many were due to basic lack of communication?</a:t>
            </a:r>
          </a:p>
          <a:p>
            <a:endParaRPr lang="en-GB" dirty="0"/>
          </a:p>
          <a:p>
            <a:r>
              <a:rPr lang="en-GB" dirty="0"/>
              <a:t>Anyone like doing stuff twice….or shall we use collaborative tools?</a:t>
            </a:r>
          </a:p>
        </p:txBody>
      </p:sp>
    </p:spTree>
    <p:extLst>
      <p:ext uri="{BB962C8B-B14F-4D97-AF65-F5344CB8AC3E}">
        <p14:creationId xmlns:p14="http://schemas.microsoft.com/office/powerpoint/2010/main" val="3979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3464" cy="668215"/>
          </a:xfrm>
        </p:spPr>
        <p:txBody>
          <a:bodyPr/>
          <a:lstStyle/>
          <a:p>
            <a:r>
              <a:rPr lang="en-US" dirty="0"/>
              <a:t>In response - three legs of lean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3713" y="1055801"/>
            <a:ext cx="7240534" cy="5277725"/>
            <a:chOff x="987425" y="462665"/>
            <a:chExt cx="7478077" cy="6115935"/>
          </a:xfrm>
        </p:grpSpPr>
        <p:sp>
          <p:nvSpPr>
            <p:cNvPr id="7" name="Oval 6"/>
            <p:cNvSpPr/>
            <p:nvPr/>
          </p:nvSpPr>
          <p:spPr>
            <a:xfrm>
              <a:off x="5071639" y="3449160"/>
              <a:ext cx="3393863" cy="31294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rgbClr val="FF0000"/>
                  </a:solidFill>
                </a:rPr>
                <a:t>Process improvement </a:t>
              </a:r>
              <a:r>
                <a:rPr lang="en-GB" sz="2000" b="1" dirty="0">
                  <a:solidFill>
                    <a:srgbClr val="4D4D4D">
                      <a:lumMod val="75000"/>
                      <a:lumOff val="25000"/>
                    </a:srgbClr>
                  </a:solidFill>
                </a:rPr>
                <a:t>which drives communication and collaboration</a:t>
              </a:r>
              <a:endParaRPr lang="en-US" sz="2000" b="1" dirty="0">
                <a:solidFill>
                  <a:srgbClr val="4D4D4D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068248" y="462665"/>
              <a:ext cx="3568700" cy="3352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rgbClr val="FF0000"/>
                  </a:solidFill>
                </a:rPr>
                <a:t>Collaborative Planning </a:t>
              </a:r>
            </a:p>
            <a:p>
              <a:pPr algn="ctr">
                <a:defRPr/>
              </a:pPr>
              <a:r>
                <a:rPr lang="en-GB" sz="2000" b="1" dirty="0">
                  <a:solidFill>
                    <a:srgbClr val="4D4D4D">
                      <a:lumMod val="75000"/>
                      <a:lumOff val="25000"/>
                    </a:srgbClr>
                  </a:solidFill>
                </a:rPr>
                <a:t>which drives process improvement and  communication</a:t>
              </a:r>
              <a:endParaRPr lang="en-US" sz="2000" b="1" dirty="0">
                <a:solidFill>
                  <a:srgbClr val="4D4D4D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87425" y="3273425"/>
              <a:ext cx="3563938" cy="33051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rgbClr val="FF0000"/>
                  </a:solidFill>
                </a:rPr>
                <a:t>Visual Management </a:t>
              </a:r>
            </a:p>
            <a:p>
              <a:pPr algn="ctr">
                <a:defRPr/>
              </a:pPr>
              <a:r>
                <a:rPr lang="en-GB" sz="2000" b="1" dirty="0">
                  <a:solidFill>
                    <a:srgbClr val="4D4D4D">
                      <a:lumMod val="75000"/>
                      <a:lumOff val="25000"/>
                    </a:srgbClr>
                  </a:solidFill>
                </a:rPr>
                <a:t>which drives collaboration and process improvement</a:t>
              </a:r>
              <a:endParaRPr lang="en-US" sz="2000" b="1" dirty="0">
                <a:solidFill>
                  <a:srgbClr val="4D4D4D">
                    <a:lumMod val="75000"/>
                    <a:lumOff val="2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52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226820"/>
            <a:ext cx="8229600" cy="5007033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  <a:defRPr/>
            </a:pPr>
            <a:r>
              <a:rPr lang="en-GB" dirty="0"/>
              <a:t>  Chris Wearne, Facilitator, 35 years experience, contractor, design, client </a:t>
            </a:r>
          </a:p>
          <a:p>
            <a:pPr>
              <a:buClr>
                <a:schemeClr val="bg1"/>
              </a:buClr>
              <a:defRPr/>
            </a:pPr>
            <a:r>
              <a:rPr lang="en-GB" dirty="0"/>
              <a:t>Green belt equivalent trained, by recognised Lean trainers</a:t>
            </a:r>
          </a:p>
          <a:p>
            <a:pPr>
              <a:buClr>
                <a:schemeClr val="bg1"/>
              </a:buClr>
              <a:defRPr/>
            </a:pPr>
            <a:r>
              <a:rPr lang="en-GB" dirty="0"/>
              <a:t>Trained in facilitation, accredited by APMG</a:t>
            </a:r>
          </a:p>
          <a:p>
            <a:pPr>
              <a:buClr>
                <a:schemeClr val="bg1"/>
              </a:buClr>
              <a:buNone/>
              <a:defRPr/>
            </a:pPr>
            <a:endParaRPr lang="en-GB" dirty="0"/>
          </a:p>
          <a:p>
            <a:pPr>
              <a:buClr>
                <a:schemeClr val="bg1"/>
              </a:buClr>
              <a:defRPr/>
            </a:pPr>
            <a:r>
              <a:rPr lang="en-GB" dirty="0"/>
              <a:t>Led Collaborative Planning, Boston Manor repair, (2012 Olympics)</a:t>
            </a:r>
          </a:p>
          <a:p>
            <a:pPr>
              <a:buClr>
                <a:schemeClr val="bg1"/>
              </a:buClr>
              <a:defRPr/>
            </a:pPr>
            <a:r>
              <a:rPr lang="en-GB" dirty="0"/>
              <a:t>Lean Improvement; Plant Management, M25 design review, Departures </a:t>
            </a:r>
          </a:p>
          <a:p>
            <a:pPr>
              <a:buClr>
                <a:schemeClr val="bg1"/>
              </a:buClr>
              <a:defRPr/>
            </a:pPr>
            <a:r>
              <a:rPr lang="en-GB" dirty="0"/>
              <a:t>Communications Cells, for scheme development, scheme delivery</a:t>
            </a:r>
          </a:p>
          <a:p>
            <a:pPr>
              <a:buClr>
                <a:schemeClr val="bg1"/>
              </a:buClr>
              <a:defRPr/>
            </a:pPr>
            <a:r>
              <a:rPr lang="en-GB" dirty="0"/>
              <a:t>Collaborative Planning, 30+ major projects,</a:t>
            </a:r>
          </a:p>
          <a:p>
            <a:pPr>
              <a:buClr>
                <a:schemeClr val="bg1"/>
              </a:buClr>
              <a:defRPr/>
            </a:pPr>
            <a:r>
              <a:rPr lang="en-GB" dirty="0"/>
              <a:t>Only current provider of training dedicated to Collaborative Planning</a:t>
            </a:r>
          </a:p>
          <a:p>
            <a:pPr>
              <a:buClr>
                <a:schemeClr val="bg1"/>
              </a:buClr>
              <a:defRPr/>
            </a:pPr>
            <a:r>
              <a:rPr lang="en-GB" dirty="0"/>
              <a:t>Lead Author of Simplified Lean Capability Assessment</a:t>
            </a:r>
          </a:p>
          <a:p>
            <a:endParaRPr lang="en-GB" sz="1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+mn-cs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7200"/>
            <a:ext cx="8349175" cy="555674"/>
          </a:xfrm>
        </p:spPr>
        <p:txBody>
          <a:bodyPr/>
          <a:lstStyle/>
          <a:p>
            <a:r>
              <a:rPr lang="en-US" dirty="0"/>
              <a:t>Collaborative Planning – the integrated team  </a:t>
            </a:r>
          </a:p>
        </p:txBody>
      </p:sp>
      <p:pic>
        <p:nvPicPr>
          <p:cNvPr id="6" name="Picture 5" descr="C:\Users\wearnec\My Documents\Mail\OL Temp Attachments\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461510"/>
            <a:ext cx="3350885" cy="2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300038" y="1681163"/>
            <a:ext cx="9444038" cy="4525962"/>
          </a:xfrm>
        </p:spPr>
        <p:txBody>
          <a:bodyPr>
            <a:normAutofit lnSpcReduction="10000"/>
          </a:bodyPr>
          <a:lstStyle/>
          <a:p>
            <a:pPr lvl="2" indent="-285750">
              <a:lnSpc>
                <a:spcPct val="150000"/>
              </a:lnSpc>
              <a:spcAft>
                <a:spcPct val="0"/>
              </a:spcAft>
              <a:buFontTx/>
              <a:buNone/>
              <a:defRPr/>
            </a:pPr>
            <a:r>
              <a:rPr lang="en-GB" sz="1600" b="1" dirty="0">
                <a:solidFill>
                  <a:srgbClr val="002147"/>
                </a:solidFill>
                <a:latin typeface="+mj-lt"/>
                <a:cs typeface="Arial" charset="0"/>
              </a:rPr>
              <a:t>		 </a:t>
            </a:r>
            <a:endParaRPr lang="en-GB" sz="1600" b="1" dirty="0">
              <a:solidFill>
                <a:srgbClr val="002147"/>
              </a:solidFill>
              <a:latin typeface="Arial"/>
              <a:cs typeface="Arial" charset="0"/>
            </a:endParaRPr>
          </a:p>
          <a:p>
            <a:pPr lvl="3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574675" lvl="2" indent="0">
              <a:lnSpc>
                <a:spcPct val="150000"/>
              </a:lnSpc>
              <a:spcAft>
                <a:spcPct val="0"/>
              </a:spcAft>
              <a:buNone/>
              <a:defRPr/>
            </a:pPr>
            <a:r>
              <a:rPr lang="en-GB" sz="1600" b="1" dirty="0">
                <a:solidFill>
                  <a:srgbClr val="FF0000"/>
                </a:solidFill>
                <a:latin typeface="+mj-lt"/>
                <a:cs typeface="Arial" charset="0"/>
              </a:rPr>
              <a:t>        Engagement</a:t>
            </a:r>
            <a:r>
              <a:rPr lang="en-GB" sz="1600" b="1" dirty="0">
                <a:solidFill>
                  <a:schemeClr val="tx1"/>
                </a:solidFill>
                <a:latin typeface="+mj-lt"/>
                <a:cs typeface="Arial" charset="0"/>
              </a:rPr>
              <a:t>, Project Managers and Engineers can’t resist fiddling with it…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C93C1-22CB-4B02-B5C9-0EA55CF4D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45" y="1043421"/>
            <a:ext cx="3014910" cy="2007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2AB9E9-3AB5-4BC2-996F-EDC283C0C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85" y="3477598"/>
            <a:ext cx="3262770" cy="2202263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1DB2EF86-F94F-4F94-81C7-F6E328BA7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38" y="1043421"/>
            <a:ext cx="3612144" cy="200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7200"/>
            <a:ext cx="8349175" cy="555674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Collaborative Planning – elements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200" dirty="0">
                <a:solidFill>
                  <a:schemeClr val="tx1"/>
                </a:solidFill>
              </a:rPr>
              <a:t>Establish what is Value to the client</a:t>
            </a:r>
            <a:br>
              <a:rPr lang="en-US" sz="2200" dirty="0">
                <a:solidFill>
                  <a:schemeClr val="tx1"/>
                </a:solidFill>
              </a:rPr>
            </a:b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Plan as an Integrated Team</a:t>
            </a:r>
            <a:br>
              <a:rPr lang="en-US" sz="2200" dirty="0">
                <a:solidFill>
                  <a:schemeClr val="tx1"/>
                </a:solidFill>
              </a:rPr>
            </a:b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Short Interval Review</a:t>
            </a:r>
            <a:br>
              <a:rPr lang="en-US" sz="2200" dirty="0">
                <a:solidFill>
                  <a:schemeClr val="tx1"/>
                </a:solidFill>
              </a:rPr>
            </a:b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Display to Engage and Inform</a:t>
            </a:r>
            <a:br>
              <a:rPr lang="en-US" sz="2200" dirty="0">
                <a:solidFill>
                  <a:schemeClr val="tx1"/>
                </a:solidFill>
              </a:rPr>
            </a:b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Analyse Learn and Improve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90233" y="1907406"/>
            <a:ext cx="9444038" cy="4525962"/>
          </a:xfrm>
        </p:spPr>
        <p:txBody>
          <a:bodyPr>
            <a:normAutofit/>
          </a:bodyPr>
          <a:lstStyle/>
          <a:p>
            <a:pPr lvl="2" indent="-285750">
              <a:lnSpc>
                <a:spcPct val="150000"/>
              </a:lnSpc>
              <a:spcAft>
                <a:spcPct val="0"/>
              </a:spcAft>
              <a:buFontTx/>
              <a:buNone/>
              <a:defRPr/>
            </a:pPr>
            <a:r>
              <a:rPr lang="en-GB" sz="1600" b="1" dirty="0">
                <a:solidFill>
                  <a:srgbClr val="002147"/>
                </a:solidFill>
                <a:latin typeface="+mj-lt"/>
                <a:cs typeface="Arial" charset="0"/>
              </a:rPr>
              <a:t>		 </a:t>
            </a:r>
            <a:endParaRPr lang="en-GB" sz="1600" b="1" dirty="0">
              <a:solidFill>
                <a:srgbClr val="002147"/>
              </a:solidFill>
              <a:latin typeface="Arial"/>
              <a:cs typeface="Arial" charset="0"/>
            </a:endParaRPr>
          </a:p>
          <a:p>
            <a:pPr lvl="3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lvl="2" indent="-285750">
              <a:lnSpc>
                <a:spcPct val="150000"/>
              </a:lnSpc>
              <a:spcAft>
                <a:spcPct val="0"/>
              </a:spcAft>
              <a:buFont typeface="Arial" charset="0"/>
              <a:buChar char="–"/>
              <a:defRPr/>
            </a:pPr>
            <a:endParaRPr lang="en-GB" sz="1600" b="1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7200"/>
            <a:ext cx="8831179" cy="640080"/>
          </a:xfrm>
        </p:spPr>
        <p:txBody>
          <a:bodyPr>
            <a:normAutofit/>
          </a:bodyPr>
          <a:lstStyle/>
          <a:p>
            <a:r>
              <a:rPr lang="en-GB" dirty="0"/>
              <a:t>Visual Display examples, project information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604825" y="457200"/>
            <a:ext cx="4032738" cy="6400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3626905"/>
            <a:ext cx="3256489" cy="244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873B2-58CF-477D-81C9-84D7E5B77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86" y="3626905"/>
            <a:ext cx="3262447" cy="2441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7B62D5-7936-4DCB-B7E7-0F645C6EA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62406"/>
            <a:ext cx="3257630" cy="2440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2F46A0-FDE8-42F6-B59C-98708F20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35" y="985101"/>
            <a:ext cx="3223967" cy="24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7200"/>
            <a:ext cx="8831179" cy="640080"/>
          </a:xfrm>
        </p:spPr>
        <p:txBody>
          <a:bodyPr>
            <a:normAutofit fontScale="90000"/>
          </a:bodyPr>
          <a:lstStyle/>
          <a:p>
            <a:r>
              <a:rPr lang="en-GB" dirty="0"/>
              <a:t>Visual Display  - potential information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2200" dirty="0">
                <a:solidFill>
                  <a:schemeClr val="tx1"/>
                </a:solidFill>
              </a:rPr>
              <a:t>Project 		- layout, main activities, objectives, sequences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		- constraints: TM, access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		- costs: prelims daily / weekly cost</a:t>
            </a:r>
            <a:br>
              <a:rPr lang="en-GB" sz="2200" dirty="0">
                <a:solidFill>
                  <a:schemeClr val="tx1"/>
                </a:solidFill>
              </a:rPr>
            </a:b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People 		- faces, names, photos,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		- organogram, 								- training, vacancies</a:t>
            </a:r>
            <a:br>
              <a:rPr lang="en-GB" sz="2200" dirty="0">
                <a:solidFill>
                  <a:schemeClr val="tx1"/>
                </a:solidFill>
              </a:rPr>
            </a:b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Performance	- Percentage Planned Complete 					- Progress against programme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		- Outputs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				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Improvement	- 3C’s with list of examples and case studies				- graph of PPC and RNC outputs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		- display of savings made via Lean &amp; Efficiencies</a:t>
            </a:r>
            <a:br>
              <a:rPr lang="en-GB" sz="2200" dirty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604825" y="457200"/>
            <a:ext cx="4032738" cy="6400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215"/>
          </a:xfrm>
        </p:spPr>
        <p:txBody>
          <a:bodyPr>
            <a:normAutofit/>
          </a:bodyPr>
          <a:lstStyle/>
          <a:p>
            <a:r>
              <a:rPr lang="en-US" dirty="0"/>
              <a:t>Process improvement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5C8284-65BA-4A77-8C24-C7B33D91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9" y="1140522"/>
            <a:ext cx="3853994" cy="470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8889CB-9DC9-4AE5-9E6E-BA96C3578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12" y="1140522"/>
            <a:ext cx="2912521" cy="2185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CF0AB0-7730-4170-8391-AC2AE7DF9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36313" y="3660229"/>
            <a:ext cx="2912520" cy="21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17118" cy="668215"/>
          </a:xfrm>
        </p:spPr>
        <p:txBody>
          <a:bodyPr>
            <a:normAutofit/>
          </a:bodyPr>
          <a:lstStyle/>
          <a:p>
            <a:r>
              <a:rPr lang="en-US" dirty="0"/>
              <a:t>Process improvement – simple techniques, tools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1436" y="1427277"/>
            <a:ext cx="8602564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320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4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3C’s – Concern &gt; Cause &gt; Countermeasure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5Y – Who / Why / Why / Why / Why – Kipling’s 5 friends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5S – workplace organisation –, sort, shine, straighten, standardise, sustain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PDCA – Plan Do Check Act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Fishbone diagram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Process mapping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Choosing By Advantages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dirty="0">
              <a:solidFill>
                <a:srgbClr val="002D6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dirty="0">
              <a:solidFill>
                <a:srgbClr val="002D6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4561267"/>
            <a:ext cx="5410200" cy="1028700"/>
          </a:xfrm>
        </p:spPr>
        <p:txBody>
          <a:bodyPr/>
          <a:lstStyle/>
          <a:p>
            <a:r>
              <a:rPr lang="en-GB" dirty="0"/>
              <a:t>And what do we do about 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17118" cy="668215"/>
          </a:xfrm>
        </p:spPr>
        <p:txBody>
          <a:bodyPr>
            <a:normAutofit/>
          </a:bodyPr>
          <a:lstStyle/>
          <a:p>
            <a:r>
              <a:rPr lang="en-US" dirty="0"/>
              <a:t>Lean and PDWG – what of Lean can PDWG use?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1436" y="1427277"/>
            <a:ext cx="860256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320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4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Terms that cause confusion?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Any basic avoidable wastes we can address?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Where we can learn from past experience?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And some action plans to address?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dirty="0">
              <a:solidFill>
                <a:srgbClr val="002D6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dirty="0">
              <a:solidFill>
                <a:srgbClr val="002D6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is… the strength to deliver the right service to the customer at minimum cost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3850" y="1268413"/>
            <a:ext cx="8640763" cy="5137150"/>
            <a:chOff x="323850" y="1268413"/>
            <a:chExt cx="8640763" cy="5137150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2987675" y="1268413"/>
              <a:ext cx="3097213" cy="16557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</a:t>
              </a:r>
              <a:r>
                <a:rPr lang="en-GB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Understand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      the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   customer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2D62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867400" y="2420938"/>
              <a:ext cx="3097213" cy="18018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800080"/>
                  </a:solidFill>
                  <a:latin typeface="Arial" panose="020B0604020202020204" pitchFamily="34" charset="0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800080"/>
                  </a:solidFill>
                  <a:latin typeface="Arial" panose="020B0604020202020204" pitchFamily="34" charset="0"/>
                </a:rPr>
                <a:t>  Continuous Improvement</a:t>
              </a:r>
              <a:endParaRPr lang="en-GB" altLang="en-US" sz="20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570538" y="4738688"/>
              <a:ext cx="3097212" cy="16573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       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          ‘Pull’</a:t>
              </a: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81013" y="4678363"/>
              <a:ext cx="3097212" cy="172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339966"/>
                  </a:solidFill>
                  <a:latin typeface="Arial" panose="020B0604020202020204" pitchFamily="34" charset="0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339966"/>
                  </a:solidFill>
                  <a:latin typeface="Arial" panose="020B0604020202020204" pitchFamily="34" charset="0"/>
                </a:rPr>
                <a:t>        ‘Flow’</a:t>
              </a:r>
              <a:endParaRPr lang="en-GB" altLang="en-US" sz="20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3850" y="2492375"/>
              <a:ext cx="2952750" cy="172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6600"/>
                  </a:solidFill>
                  <a:latin typeface="Arial" panose="020B0604020202020204" pitchFamily="34" charset="0"/>
                </a:rPr>
                <a:t>    Understand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6600"/>
                  </a:solidFill>
                  <a:latin typeface="Arial" panose="020B0604020202020204" pitchFamily="34" charset="0"/>
                </a:rPr>
                <a:t>           the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6600"/>
                  </a:solidFill>
                  <a:latin typeface="Arial" panose="020B0604020202020204" pitchFamily="34" charset="0"/>
                </a:rPr>
                <a:t>      process</a:t>
              </a:r>
              <a:endParaRPr lang="en-GB" altLang="en-US" sz="20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132138" y="2997200"/>
              <a:ext cx="2952750" cy="24479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</a:t>
              </a:r>
              <a:r>
                <a:rPr lang="en-GB" altLang="en-US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Based around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collaborative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working 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and good  communication</a:t>
              </a:r>
              <a:endPara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3464" cy="668215"/>
          </a:xfrm>
        </p:spPr>
        <p:txBody>
          <a:bodyPr/>
          <a:lstStyle/>
          <a:p>
            <a:r>
              <a:rPr lang="en-US" dirty="0"/>
              <a:t>Lean is…</a:t>
            </a:r>
            <a:r>
              <a:rPr lang="en-US" dirty="0">
                <a:solidFill>
                  <a:srgbClr val="FF0000"/>
                </a:solidFill>
              </a:rPr>
              <a:t>1/5 understand the customer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2463" y="1387475"/>
            <a:ext cx="7554912" cy="5052136"/>
            <a:chOff x="652463" y="1387475"/>
            <a:chExt cx="7554912" cy="5052136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995363" y="1387475"/>
              <a:ext cx="3744912" cy="2159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1" kern="0" dirty="0">
                  <a:solidFill>
                    <a:srgbClr val="FF0000"/>
                  </a:solidFill>
                </a:rPr>
                <a:t>Understand the customer. </a:t>
              </a:r>
              <a:r>
                <a:rPr lang="en-GB" sz="1800" kern="0" dirty="0">
                  <a:solidFill>
                    <a:srgbClr val="FF0000"/>
                  </a:solidFill>
                </a:rPr>
                <a:t>This will assist in providing exactly what is wanted and, also doing nothing  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kern="0" dirty="0">
                  <a:solidFill>
                    <a:srgbClr val="FF0000"/>
                  </a:solidFill>
                </a:rPr>
                <a:t>       unnecessa</a:t>
              </a:r>
              <a:r>
                <a:rPr lang="en-GB" sz="1800" kern="0" dirty="0">
                  <a:solidFill>
                    <a:srgbClr val="FF6600"/>
                  </a:solidFill>
                </a:rPr>
                <a:t>ry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652463" y="3798888"/>
              <a:ext cx="7554912" cy="2640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        If some taxpayers came to your desk and looked at your work,  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        would they see value in what you are doing. The NASA question.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anose="05000000000000000000" pitchFamily="2" charset="2"/>
                <a:buNone/>
              </a:pPr>
              <a:endParaRPr lang="en-GB" altLang="en-US" sz="1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        Value for		 - The public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			 - Highways England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			 - Government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FFFFFF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			 - Neighbours</a:t>
              </a:r>
              <a:b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</a:b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	</a:t>
              </a: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19663" y="1365250"/>
            <a:ext cx="3930650" cy="2074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>
                <a:solidFill>
                  <a:srgbClr val="FF0000"/>
                </a:solidFill>
              </a:rPr>
              <a:t>An example relating to consulting engineers; some clients want weekly updates and involvement in decisions; others just want the finished design and consider weekly updates to be a waste. The art lies in knowing the difference.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solidFill>
                <a:sysClr val="windowText" lastClr="000000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3464" cy="668215"/>
          </a:xfrm>
        </p:spPr>
        <p:txBody>
          <a:bodyPr/>
          <a:lstStyle/>
          <a:p>
            <a:r>
              <a:rPr lang="en-US" dirty="0"/>
              <a:t>Lean is…</a:t>
            </a:r>
            <a:r>
              <a:rPr lang="en-US" dirty="0">
                <a:solidFill>
                  <a:schemeClr val="accent3"/>
                </a:solidFill>
              </a:rPr>
              <a:t>2/5 understand the process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1463" y="1211263"/>
            <a:ext cx="8702675" cy="2374900"/>
            <a:chOff x="271463" y="1211263"/>
            <a:chExt cx="8702675" cy="2374900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271463" y="1211263"/>
              <a:ext cx="3851275" cy="2374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1" kern="0" dirty="0">
                  <a:solidFill>
                    <a:srgbClr val="FF6600"/>
                  </a:solidFill>
                </a:rPr>
                <a:t>Understand the process.</a:t>
              </a:r>
              <a:r>
                <a:rPr lang="en-GB" sz="1800" kern="0" dirty="0">
                  <a:solidFill>
                    <a:srgbClr val="FF6600"/>
                  </a:solidFill>
                </a:rPr>
                <a:t> The more that </a:t>
              </a:r>
              <a:r>
                <a:rPr lang="en-GB" kern="0" dirty="0">
                  <a:solidFill>
                    <a:srgbClr val="FF6600"/>
                  </a:solidFill>
                </a:rPr>
                <a:t>everyone</a:t>
              </a:r>
              <a:r>
                <a:rPr lang="en-GB" sz="1800" kern="0" dirty="0">
                  <a:solidFill>
                    <a:srgbClr val="FF6600"/>
                  </a:solidFill>
                </a:rPr>
                <a:t> understands the process, the more they will see how to improve it</a:t>
              </a:r>
              <a:endParaRPr lang="en-GB" sz="1800" kern="0" dirty="0">
                <a:solidFill>
                  <a:sysClr val="windowText" lastClr="0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149725" y="1563688"/>
              <a:ext cx="4824413" cy="14398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kern="0" dirty="0">
                  <a:solidFill>
                    <a:srgbClr val="FF6600"/>
                  </a:solidFill>
                </a:rPr>
                <a:t>An example; </a:t>
              </a:r>
              <a:r>
                <a:rPr lang="en-GB" kern="0" dirty="0">
                  <a:solidFill>
                    <a:srgbClr val="FF6600"/>
                  </a:solidFill>
                </a:rPr>
                <a:t>the Ops Director could not understand why there was so much plant in the yard and why off-hiring plant took so much effort. This process chart showed why.</a:t>
              </a:r>
              <a:r>
                <a:rPr lang="en-GB" sz="1800" kern="0" dirty="0">
                  <a:solidFill>
                    <a:srgbClr val="FF6600"/>
                  </a:solidFill>
                </a:rPr>
                <a:t>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3A4384F3-15BE-4CA8-9E19-2A439E63B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70" y="3004816"/>
            <a:ext cx="4442593" cy="333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8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3464" cy="668215"/>
          </a:xfrm>
        </p:spPr>
        <p:txBody>
          <a:bodyPr/>
          <a:lstStyle/>
          <a:p>
            <a:r>
              <a:rPr lang="en-US" dirty="0"/>
              <a:t>Lean is…</a:t>
            </a:r>
            <a:r>
              <a:rPr lang="en-US" dirty="0">
                <a:solidFill>
                  <a:srgbClr val="00B050"/>
                </a:solidFill>
              </a:rPr>
              <a:t>3/5 flow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8138" y="1493838"/>
            <a:ext cx="8297862" cy="4803775"/>
            <a:chOff x="338138" y="1493838"/>
            <a:chExt cx="8297862" cy="480377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4962525" y="4137025"/>
              <a:ext cx="3673475" cy="21605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1" kern="0" dirty="0">
                  <a:solidFill>
                    <a:srgbClr val="339966"/>
                  </a:solidFill>
                </a:rPr>
                <a:t>‘Flow’. </a:t>
              </a:r>
              <a:r>
                <a:rPr lang="en-GB" sz="1800" kern="0" dirty="0">
                  <a:solidFill>
                    <a:srgbClr val="339966"/>
                  </a:solidFill>
                </a:rPr>
                <a:t>Flow is best thought of as matching the heartbeat of the operation to that of the  demand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38138" y="4137025"/>
              <a:ext cx="4419600" cy="21542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kern="0" dirty="0">
                  <a:solidFill>
                    <a:srgbClr val="339966"/>
                  </a:solidFill>
                </a:rPr>
                <a:t>An example; the road paver or concrete pump is most efficient when there is always one supply truck pouring material, already quality–controlled, into the hopper. No trucks means standing time, a line of trucks is both wasteful and liable to impede efficiency.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120775" y="1493838"/>
              <a:ext cx="6227763" cy="236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0068AE"/>
                </a:buClr>
                <a:buSzPct val="80000"/>
                <a:buFontTx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Look for ‘flow’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0068AE"/>
                </a:buClr>
                <a:buSzPct val="80000"/>
                <a:buFont typeface="Wingdings" panose="05000000000000000000" pitchFamily="2" charset="2"/>
                <a:buChar char="Ø"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‘Standardise, Straighten, Sort, Sweep, Sustain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0068AE"/>
                </a:buClr>
                <a:buSzPct val="80000"/>
                <a:buFont typeface="Wingdings" panose="05000000000000000000" pitchFamily="2" charset="2"/>
                <a:buChar char="Ø"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Just in time, minimising ‘Work in Progress’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0068AE"/>
                </a:buClr>
                <a:buSzPct val="80000"/>
                <a:buFont typeface="Wingdings" panose="05000000000000000000" pitchFamily="2" charset="2"/>
                <a:buChar char="Ø"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Failure Mode Effects Analysis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0068AE"/>
                </a:buClr>
                <a:buSzPct val="80000"/>
                <a:buFont typeface="Wingdings" panose="05000000000000000000" pitchFamily="2" charset="2"/>
                <a:buChar char="Ø"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Poke yoke – error elimination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0068AE"/>
                </a:buClr>
                <a:buSzPct val="80000"/>
                <a:buFont typeface="Wingdings" panose="05000000000000000000" pitchFamily="2" charset="2"/>
                <a:buChar char="Ø"/>
              </a:pPr>
              <a:endParaRPr lang="en-GB" altLang="en-US" sz="1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Clr>
                  <a:srgbClr val="0068AE"/>
                </a:buClr>
                <a:buSzPct val="80000"/>
                <a:buFont typeface="Wingdings" panose="05000000000000000000" pitchFamily="2" charset="2"/>
                <a:buChar char="Ø"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Exercise in 5S – 20 SECONDS ALLOWED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5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3464" cy="682283"/>
          </a:xfrm>
        </p:spPr>
        <p:txBody>
          <a:bodyPr/>
          <a:lstStyle/>
          <a:p>
            <a:r>
              <a:rPr lang="en-US" dirty="0"/>
              <a:t>Lean is…</a:t>
            </a:r>
            <a:r>
              <a:rPr lang="en-US" dirty="0">
                <a:solidFill>
                  <a:srgbClr val="0000FF"/>
                </a:solidFill>
              </a:rPr>
              <a:t>4/5 pull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1665849"/>
            <a:ext cx="8285162" cy="4332288"/>
            <a:chOff x="554038" y="1905000"/>
            <a:chExt cx="8285162" cy="4332288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376863" y="4292600"/>
              <a:ext cx="3455987" cy="19446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1" kern="0" dirty="0">
                  <a:solidFill>
                    <a:srgbClr val="0000FF"/>
                  </a:solidFill>
                </a:rPr>
                <a:t>‘Pull’ </a:t>
              </a:r>
              <a:r>
                <a:rPr lang="en-GB" sz="1800" kern="0" dirty="0">
                  <a:solidFill>
                    <a:srgbClr val="0000FF"/>
                  </a:solidFill>
                </a:rPr>
                <a:t>This is the discipline of ensuring that processes are only undertaken when the demand is there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6553200" y="1905000"/>
              <a:ext cx="2286000" cy="21002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kern="0" dirty="0">
                  <a:solidFill>
                    <a:srgbClr val="0000FF"/>
                  </a:solidFill>
                </a:rPr>
                <a:t>An example;  a good ’chippy’ always has two or three people in, waiting one or two minutes, for freshly fried chips.</a:t>
              </a:r>
              <a:endParaRPr lang="en-GB" sz="1800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" name="Picture 4" descr="stock shot conc pu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38" y="1973263"/>
              <a:ext cx="4659312" cy="310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05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7200"/>
            <a:ext cx="8842075" cy="668215"/>
          </a:xfrm>
        </p:spPr>
        <p:txBody>
          <a:bodyPr>
            <a:normAutofit/>
          </a:bodyPr>
          <a:lstStyle/>
          <a:p>
            <a:r>
              <a:rPr lang="en-US" dirty="0"/>
              <a:t>Lean is…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5/5 continuous improvement, reducing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9395" y="1454468"/>
            <a:ext cx="82296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56822" y="1453027"/>
            <a:ext cx="7789863" cy="5137304"/>
          </a:xfrm>
          <a:prstGeom prst="rect">
            <a:avLst/>
          </a:prstGeom>
        </p:spPr>
        <p:txBody>
          <a:bodyPr vert="horz" lIns="90488" tIns="44450" rIns="90488" bIns="44450" rtlCol="0">
            <a:sp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9913" indent="-2809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 Light" panose="020F0302020204030204" pitchFamily="34" charset="0"/>
              <a:buChar char="–"/>
              <a:defRPr sz="18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0425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1413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4313" indent="-2254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GB" altLang="en-US" sz="1800" dirty="0"/>
              <a:t>“The greatest waste is the waste we do not see”     Shingo</a:t>
            </a:r>
          </a:p>
          <a:p>
            <a:pPr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FF3300"/>
                </a:solidFill>
              </a:rPr>
              <a:t> We know it’s there            We can see it now              We can take it out</a:t>
            </a:r>
          </a:p>
          <a:p>
            <a:pPr>
              <a:buClr>
                <a:srgbClr val="FFFFFF"/>
              </a:buClr>
              <a:buFont typeface="Wingdings" panose="05000000000000000000" pitchFamily="2" charset="2"/>
              <a:buNone/>
            </a:pPr>
            <a:endParaRPr lang="en-GB" altLang="en-US" sz="1800" dirty="0">
              <a:solidFill>
                <a:srgbClr val="FF3300"/>
              </a:solidFill>
            </a:endParaRPr>
          </a:p>
          <a:p>
            <a:pPr>
              <a:buClr>
                <a:srgbClr val="FFFFFF"/>
              </a:buClr>
              <a:buFont typeface="Wingdings" panose="05000000000000000000" pitchFamily="2" charset="2"/>
              <a:buNone/>
            </a:pPr>
            <a:endParaRPr lang="en-GB" altLang="en-US" sz="1800" dirty="0">
              <a:solidFill>
                <a:srgbClr val="FF3300"/>
              </a:solidFill>
            </a:endParaRPr>
          </a:p>
          <a:p>
            <a:pPr>
              <a:buClr>
                <a:srgbClr val="FFFFFF"/>
              </a:buClr>
              <a:buFont typeface="Wingdings" panose="05000000000000000000" pitchFamily="2" charset="2"/>
              <a:buNone/>
            </a:pPr>
            <a:endParaRPr lang="en-GB" altLang="en-US" sz="1800" dirty="0">
              <a:solidFill>
                <a:srgbClr val="FF3300"/>
              </a:solidFill>
            </a:endParaRPr>
          </a:p>
          <a:p>
            <a:pPr>
              <a:buClr>
                <a:srgbClr val="FFFFFF"/>
              </a:buClr>
              <a:buFont typeface="Wingdings" panose="05000000000000000000" pitchFamily="2" charset="2"/>
              <a:buNone/>
            </a:pPr>
            <a:endParaRPr lang="en-GB" altLang="en-US" sz="1800" dirty="0">
              <a:solidFill>
                <a:srgbClr val="FF3300"/>
              </a:solidFill>
            </a:endParaRPr>
          </a:p>
          <a:p>
            <a:pPr>
              <a:buClr>
                <a:srgbClr val="FFFFFF"/>
              </a:buClr>
              <a:buFont typeface="Wingdings" panose="05000000000000000000" pitchFamily="2" charset="2"/>
              <a:buNone/>
            </a:pPr>
            <a:endParaRPr lang="en-GB" altLang="en-US" sz="1800" dirty="0">
              <a:solidFill>
                <a:srgbClr val="FF3300"/>
              </a:solidFill>
            </a:endParaRPr>
          </a:p>
          <a:p>
            <a:pPr>
              <a:buClr>
                <a:srgbClr val="FFFFFF"/>
              </a:buClr>
              <a:buFont typeface="Wingdings" panose="05000000000000000000" pitchFamily="2" charset="2"/>
              <a:buNone/>
            </a:pPr>
            <a:endParaRPr lang="en-GB" altLang="en-US" sz="1800" dirty="0">
              <a:solidFill>
                <a:srgbClr val="FF3300"/>
              </a:solidFill>
            </a:endParaRPr>
          </a:p>
          <a:p>
            <a:pPr>
              <a:buClr>
                <a:srgbClr val="FFFFFF"/>
              </a:buClr>
              <a:buFont typeface="Wingdings" panose="05000000000000000000" pitchFamily="2" charset="2"/>
              <a:buNone/>
            </a:pPr>
            <a:endParaRPr lang="en-GB" altLang="en-US" sz="1800" dirty="0">
              <a:solidFill>
                <a:srgbClr val="FF3300"/>
              </a:solidFill>
            </a:endParaRPr>
          </a:p>
          <a:p>
            <a:pPr>
              <a:buClr>
                <a:srgbClr val="FFFFFF"/>
              </a:buClr>
              <a:buFont typeface="Wingdings" panose="05000000000000000000" pitchFamily="2" charset="2"/>
              <a:buNone/>
            </a:pPr>
            <a:endParaRPr lang="en-GB" altLang="en-US" sz="1800" dirty="0">
              <a:solidFill>
                <a:srgbClr val="FF3300"/>
              </a:solidFill>
            </a:endParaRPr>
          </a:p>
          <a:p>
            <a:pPr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GB" altLang="en-US" sz="1800" dirty="0">
                <a:solidFill>
                  <a:srgbClr val="FF3300"/>
                </a:solidFill>
              </a:rPr>
              <a:t>But remember, one person’s waste….may be another’s job.</a:t>
            </a:r>
          </a:p>
          <a:p>
            <a:pPr marL="0" indent="0">
              <a:buClr>
                <a:srgbClr val="FFFFFF"/>
              </a:buClr>
              <a:buFont typeface="Arial" panose="020B0604020202020204" pitchFamily="34" charset="0"/>
              <a:buNone/>
            </a:pPr>
            <a:endParaRPr lang="en-GB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2575" y="2781300"/>
            <a:ext cx="8321675" cy="2808288"/>
            <a:chOff x="282575" y="2781300"/>
            <a:chExt cx="8321675" cy="280828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500563" y="4724400"/>
              <a:ext cx="1368425" cy="86518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4D4D4D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500563" y="3644900"/>
              <a:ext cx="1368425" cy="10795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500563" y="2781300"/>
              <a:ext cx="1368425" cy="863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500563" y="5229225"/>
              <a:ext cx="287337" cy="2159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572000" y="4292600"/>
              <a:ext cx="360363" cy="215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716463" y="4149725"/>
              <a:ext cx="28892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4D4D4D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500563" y="3716338"/>
              <a:ext cx="287337" cy="36036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5435600" y="4149725"/>
              <a:ext cx="21590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4D4D4D"/>
                </a:solidFill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7308850" y="4835525"/>
              <a:ext cx="1295400" cy="7207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7308850" y="4005263"/>
              <a:ext cx="1295400" cy="863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7308850" y="3357563"/>
              <a:ext cx="1295400" cy="6477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7308850" y="2781300"/>
              <a:ext cx="1295400" cy="57626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6156325" y="2924175"/>
              <a:ext cx="1223963" cy="2446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Waste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Labour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en-GB" altLang="en-US" sz="1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Plant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en-GB" altLang="en-US" sz="1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Materials</a:t>
              </a: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5940425" y="4941888"/>
              <a:ext cx="3603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4D4D4D"/>
                </a:solidFill>
              </a:endParaRP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3203575" y="3716338"/>
              <a:ext cx="3603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4D4D4D"/>
                </a:solidFill>
              </a:endParaRPr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3203575" y="4941888"/>
              <a:ext cx="3603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4D4D4D"/>
                </a:solidFill>
              </a:endParaRPr>
            </a:p>
          </p:txBody>
        </p:sp>
        <p:sp>
          <p:nvSpPr>
            <p:cNvPr id="26" name="Text Box 35"/>
            <p:cNvSpPr txBox="1">
              <a:spLocks noChangeArrowheads="1"/>
            </p:cNvSpPr>
            <p:nvPr/>
          </p:nvSpPr>
          <p:spPr bwMode="auto">
            <a:xfrm>
              <a:off x="282575" y="2946400"/>
              <a:ext cx="1481138" cy="2446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Labour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en-GB" altLang="en-US" sz="1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Plant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en-GB" altLang="en-US" sz="1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en-GB" altLang="en-US" sz="1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800" dirty="0">
                  <a:solidFill>
                    <a:srgbClr val="002D62"/>
                  </a:solidFill>
                  <a:latin typeface="Arial" panose="020B0604020202020204" pitchFamily="34" charset="0"/>
                </a:rPr>
                <a:t>Materials</a:t>
              </a:r>
            </a:p>
          </p:txBody>
        </p:sp>
      </p:grp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5940425" y="3716338"/>
            <a:ext cx="3603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763713" y="2781300"/>
            <a:ext cx="1368425" cy="86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320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4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002D62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763713" y="3644900"/>
            <a:ext cx="1368425" cy="10795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320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4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002D62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763713" y="4724400"/>
            <a:ext cx="1368425" cy="865188"/>
          </a:xfrm>
          <a:prstGeom prst="rect">
            <a:avLst/>
          </a:prstGeom>
          <a:solidFill>
            <a:srgbClr val="7FD7E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320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4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002D62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1763713" y="2781300"/>
            <a:ext cx="1368425" cy="2808288"/>
          </a:xfrm>
          <a:prstGeom prst="rect">
            <a:avLst/>
          </a:prstGeom>
          <a:gradFill rotWithShape="1">
            <a:gsLst>
              <a:gs pos="0">
                <a:srgbClr val="000000">
                  <a:alpha val="60001"/>
                </a:srgbClr>
              </a:gs>
              <a:gs pos="100000">
                <a:srgbClr val="000000">
                  <a:alpha val="5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320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4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002D62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3376613" y="2955925"/>
            <a:ext cx="12239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320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4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200">
                <a:solidFill>
                  <a:srgbClr val="4D4D4D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000">
                <a:solidFill>
                  <a:srgbClr val="4D4D4D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>
                <a:solidFill>
                  <a:srgbClr val="002D62"/>
                </a:solidFill>
                <a:latin typeface="Arial" panose="020B0604020202020204" pitchFamily="34" charset="0"/>
              </a:rPr>
              <a:t>Labour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GB" altLang="en-US" sz="1800" dirty="0">
              <a:solidFill>
                <a:srgbClr val="002D62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>
                <a:solidFill>
                  <a:srgbClr val="002D62"/>
                </a:solidFill>
                <a:latin typeface="Arial" panose="020B0604020202020204" pitchFamily="34" charset="0"/>
              </a:rPr>
              <a:t>Plant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GB" altLang="en-US" sz="1800" dirty="0">
              <a:solidFill>
                <a:srgbClr val="002D62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GB" altLang="en-US" sz="1800" dirty="0">
              <a:solidFill>
                <a:srgbClr val="002D62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>
                <a:solidFill>
                  <a:srgbClr val="002D62"/>
                </a:solidFill>
                <a:latin typeface="Arial" panose="020B0604020202020204" pitchFamily="34" charset="0"/>
              </a:rPr>
              <a:t>Materials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548695" y="2797286"/>
            <a:ext cx="1296988" cy="865188"/>
            <a:chOff x="4573904" y="2760980"/>
            <a:chExt cx="1296988" cy="865188"/>
          </a:xfrm>
        </p:grpSpPr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4573904" y="3553143"/>
              <a:ext cx="129698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4D4D4D"/>
                </a:solidFill>
              </a:endParaRPr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 flipH="1">
              <a:off x="4573904" y="2760980"/>
              <a:ext cx="0" cy="86518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4D4D4D"/>
                </a:solidFill>
              </a:endParaRPr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4934267" y="3480118"/>
              <a:ext cx="21748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4D4D4D"/>
                </a:solidFill>
              </a:endParaRPr>
            </a:p>
          </p:txBody>
        </p:sp>
        <p:sp>
          <p:nvSpPr>
            <p:cNvPr id="46" name="door"/>
            <p:cNvSpPr>
              <a:spLocks noEditPoints="1" noChangeArrowheads="1"/>
            </p:cNvSpPr>
            <p:nvPr/>
          </p:nvSpPr>
          <p:spPr bwMode="auto">
            <a:xfrm>
              <a:off x="4645342" y="3264218"/>
              <a:ext cx="863600" cy="73025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2668 w 21600"/>
                <a:gd name="T10" fmla="*/ 11181 h 21600"/>
                <a:gd name="T11" fmla="*/ 13404 w 21600"/>
                <a:gd name="T12" fmla="*/ 20139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1600" y="21600"/>
                  </a:moveTo>
                  <a:lnTo>
                    <a:pt x="6007" y="127"/>
                  </a:lnTo>
                  <a:lnTo>
                    <a:pt x="4665" y="2541"/>
                  </a:lnTo>
                  <a:lnTo>
                    <a:pt x="3579" y="5209"/>
                  </a:lnTo>
                  <a:lnTo>
                    <a:pt x="2492" y="8259"/>
                  </a:lnTo>
                  <a:lnTo>
                    <a:pt x="1598" y="11308"/>
                  </a:lnTo>
                  <a:lnTo>
                    <a:pt x="959" y="14739"/>
                  </a:lnTo>
                  <a:lnTo>
                    <a:pt x="383" y="18169"/>
                  </a:lnTo>
                  <a:lnTo>
                    <a:pt x="0" y="2160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4D4D4D"/>
                </a:solidFill>
              </a:endParaRPr>
            </a:p>
          </p:txBody>
        </p:sp>
        <p:sp>
          <p:nvSpPr>
            <p:cNvPr id="48" name="Text Box 29"/>
            <p:cNvSpPr txBox="1">
              <a:spLocks noChangeArrowheads="1"/>
            </p:cNvSpPr>
            <p:nvPr/>
          </p:nvSpPr>
          <p:spPr bwMode="auto">
            <a:xfrm>
              <a:off x="5366067" y="2832418"/>
              <a:ext cx="3603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………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08721" y="3813335"/>
            <a:ext cx="144463" cy="865187"/>
            <a:chOff x="5219700" y="3716338"/>
            <a:chExt cx="144463" cy="865187"/>
          </a:xfrm>
        </p:grpSpPr>
        <p:sp>
          <p:nvSpPr>
            <p:cNvPr id="50" name="door"/>
            <p:cNvSpPr>
              <a:spLocks noEditPoints="1" noChangeArrowheads="1"/>
            </p:cNvSpPr>
            <p:nvPr/>
          </p:nvSpPr>
          <p:spPr bwMode="auto">
            <a:xfrm>
              <a:off x="5219700" y="3933825"/>
              <a:ext cx="71438" cy="4318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2668 w 21600"/>
                <a:gd name="T10" fmla="*/ 11181 h 21600"/>
                <a:gd name="T11" fmla="*/ 13404 w 21600"/>
                <a:gd name="T12" fmla="*/ 20139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1600" y="21600"/>
                  </a:moveTo>
                  <a:lnTo>
                    <a:pt x="6007" y="127"/>
                  </a:lnTo>
                  <a:lnTo>
                    <a:pt x="4665" y="2541"/>
                  </a:lnTo>
                  <a:lnTo>
                    <a:pt x="3579" y="5209"/>
                  </a:lnTo>
                  <a:lnTo>
                    <a:pt x="2492" y="8259"/>
                  </a:lnTo>
                  <a:lnTo>
                    <a:pt x="1598" y="11308"/>
                  </a:lnTo>
                  <a:lnTo>
                    <a:pt x="959" y="14739"/>
                  </a:lnTo>
                  <a:lnTo>
                    <a:pt x="383" y="18169"/>
                  </a:lnTo>
                  <a:lnTo>
                    <a:pt x="0" y="2160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4D4D4D"/>
                </a:solidFill>
              </a:endParaRPr>
            </a:p>
          </p:txBody>
        </p:sp>
        <p:sp>
          <p:nvSpPr>
            <p:cNvPr id="51" name="door"/>
            <p:cNvSpPr>
              <a:spLocks noEditPoints="1" noChangeArrowheads="1"/>
            </p:cNvSpPr>
            <p:nvPr/>
          </p:nvSpPr>
          <p:spPr bwMode="auto">
            <a:xfrm>
              <a:off x="5292725" y="3716338"/>
              <a:ext cx="71438" cy="4318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2668 w 21600"/>
                <a:gd name="T10" fmla="*/ 11181 h 21600"/>
                <a:gd name="T11" fmla="*/ 13404 w 21600"/>
                <a:gd name="T12" fmla="*/ 20139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1600" y="21600"/>
                  </a:moveTo>
                  <a:lnTo>
                    <a:pt x="6007" y="127"/>
                  </a:lnTo>
                  <a:lnTo>
                    <a:pt x="4665" y="2541"/>
                  </a:lnTo>
                  <a:lnTo>
                    <a:pt x="3579" y="5209"/>
                  </a:lnTo>
                  <a:lnTo>
                    <a:pt x="2492" y="8259"/>
                  </a:lnTo>
                  <a:lnTo>
                    <a:pt x="1598" y="11308"/>
                  </a:lnTo>
                  <a:lnTo>
                    <a:pt x="959" y="14739"/>
                  </a:lnTo>
                  <a:lnTo>
                    <a:pt x="383" y="18169"/>
                  </a:lnTo>
                  <a:lnTo>
                    <a:pt x="0" y="2160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4D4D4D"/>
                </a:solidFill>
              </a:endParaRPr>
            </a:p>
          </p:txBody>
        </p:sp>
        <p:sp>
          <p:nvSpPr>
            <p:cNvPr id="52" name="door"/>
            <p:cNvSpPr>
              <a:spLocks noEditPoints="1" noChangeArrowheads="1"/>
            </p:cNvSpPr>
            <p:nvPr/>
          </p:nvSpPr>
          <p:spPr bwMode="auto">
            <a:xfrm>
              <a:off x="5292725" y="4149725"/>
              <a:ext cx="71438" cy="4318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2668 w 21600"/>
                <a:gd name="T10" fmla="*/ 11181 h 21600"/>
                <a:gd name="T11" fmla="*/ 13404 w 21600"/>
                <a:gd name="T12" fmla="*/ 20139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1600" y="21600"/>
                  </a:moveTo>
                  <a:lnTo>
                    <a:pt x="6007" y="127"/>
                  </a:lnTo>
                  <a:lnTo>
                    <a:pt x="4665" y="2541"/>
                  </a:lnTo>
                  <a:lnTo>
                    <a:pt x="3579" y="5209"/>
                  </a:lnTo>
                  <a:lnTo>
                    <a:pt x="2492" y="8259"/>
                  </a:lnTo>
                  <a:lnTo>
                    <a:pt x="1598" y="11308"/>
                  </a:lnTo>
                  <a:lnTo>
                    <a:pt x="959" y="14739"/>
                  </a:lnTo>
                  <a:lnTo>
                    <a:pt x="383" y="18169"/>
                  </a:lnTo>
                  <a:lnTo>
                    <a:pt x="0" y="2160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483418" y="2797017"/>
            <a:ext cx="809307" cy="2575083"/>
            <a:chOff x="4483418" y="2797017"/>
            <a:chExt cx="809307" cy="2575083"/>
          </a:xfrm>
        </p:grpSpPr>
        <p:sp>
          <p:nvSpPr>
            <p:cNvPr id="55" name="PubChord"/>
            <p:cNvSpPr>
              <a:spLocks noEditPoints="1" noChangeArrowheads="1"/>
            </p:cNvSpPr>
            <p:nvPr/>
          </p:nvSpPr>
          <p:spPr bwMode="auto">
            <a:xfrm>
              <a:off x="4483418" y="2797017"/>
              <a:ext cx="485775" cy="2266950"/>
            </a:xfrm>
            <a:custGeom>
              <a:avLst/>
              <a:gdLst>
                <a:gd name="T0" fmla="*/ 785612984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3163 w 21600"/>
                <a:gd name="T10" fmla="*/ 3163 h 21600"/>
                <a:gd name="T11" fmla="*/ 18437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3071" y="18343"/>
                  </a:moveTo>
                  <a:cubicBezTo>
                    <a:pt x="5103" y="20425"/>
                    <a:pt x="7890" y="21600"/>
                    <a:pt x="10800" y="21600"/>
                  </a:cubicBezTo>
                  <a:cubicBezTo>
                    <a:pt x="13714" y="21599"/>
                    <a:pt x="16505" y="20421"/>
                    <a:pt x="18538" y="18333"/>
                  </a:cubicBezTo>
                  <a:lnTo>
                    <a:pt x="3071" y="183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 dirty="0">
                <a:solidFill>
                  <a:srgbClr val="4D4D4D"/>
                </a:solidFill>
              </a:endParaRPr>
            </a:p>
          </p:txBody>
        </p:sp>
        <p:sp>
          <p:nvSpPr>
            <p:cNvPr id="56" name="Oval 26"/>
            <p:cNvSpPr>
              <a:spLocks noChangeArrowheads="1"/>
            </p:cNvSpPr>
            <p:nvPr/>
          </p:nvSpPr>
          <p:spPr bwMode="auto">
            <a:xfrm>
              <a:off x="4687888" y="4724400"/>
              <a:ext cx="604837" cy="6477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3200">
                  <a:solidFill>
                    <a:srgbClr val="4D4D4D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600">
                  <a:solidFill>
                    <a:srgbClr val="4D4D4D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400">
                  <a:solidFill>
                    <a:srgbClr val="4D4D4D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200">
                  <a:solidFill>
                    <a:srgbClr val="4D4D4D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har char="•"/>
                <a:defRPr sz="1000">
                  <a:solidFill>
                    <a:srgbClr val="4D4D4D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800" dirty="0">
                <a:solidFill>
                  <a:srgbClr val="002D6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9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384" y="188997"/>
            <a:ext cx="8303192" cy="1139825"/>
          </a:xfrm>
        </p:spPr>
        <p:txBody>
          <a:bodyPr lIns="90488" tIns="44450" rIns="90488" bIns="44450" anchorCtr="0"/>
          <a:lstStyle/>
          <a:p>
            <a:pPr algn="r" eaLnBrk="1" hangingPunct="1">
              <a:defRPr/>
            </a:pPr>
            <a:r>
              <a:rPr lang="en-GB" dirty="0"/>
              <a:t>Recognising waste -</a:t>
            </a:r>
            <a:r>
              <a:rPr lang="en-GB" sz="2800" dirty="0"/>
              <a:t> the 8 wastes – TIM WOODS</a:t>
            </a:r>
            <a:r>
              <a:rPr lang="en-GB" sz="4800" dirty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469" y="1168718"/>
            <a:ext cx="7780557" cy="4090863"/>
          </a:xfrm>
        </p:spPr>
        <p:txBody>
          <a:bodyPr wrap="square" lIns="90488" tIns="44450" rIns="90488" bIns="44450">
            <a:spAutoFit/>
          </a:bodyPr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Transport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Inventory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Motion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Waiting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Over-processing</a:t>
            </a:r>
          </a:p>
          <a:p>
            <a:pPr marL="0" indent="0" eaLnBrk="1" hangingPunct="1">
              <a:buClr>
                <a:schemeClr val="bg1"/>
              </a:buClr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Over-production</a:t>
            </a:r>
          </a:p>
          <a:p>
            <a:pPr marL="0" indent="0" eaLnBrk="1" hangingPunct="1">
              <a:buClr>
                <a:schemeClr val="bg1"/>
              </a:buClr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Defects</a:t>
            </a:r>
          </a:p>
          <a:p>
            <a:pPr marL="0" indent="0" eaLnBrk="1" hangingPunct="1">
              <a:buClr>
                <a:schemeClr val="bg1"/>
              </a:buClr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Skill Misuse</a:t>
            </a:r>
          </a:p>
          <a:p>
            <a:pPr marL="0" indent="0" eaLnBrk="1" hangingPunct="1">
              <a:buClr>
                <a:schemeClr val="bg1"/>
              </a:buClr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7057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Brand 2015 BLUE">
      <a:dk1>
        <a:srgbClr val="4D4D4D"/>
      </a:dk1>
      <a:lt1>
        <a:srgbClr val="FFFFFF"/>
      </a:lt1>
      <a:dk2>
        <a:srgbClr val="00A8E1"/>
      </a:dk2>
      <a:lt2>
        <a:srgbClr val="BFBBB1"/>
      </a:lt2>
      <a:accent1>
        <a:srgbClr val="00A8E1"/>
      </a:accent1>
      <a:accent2>
        <a:srgbClr val="009A49"/>
      </a:accent2>
      <a:accent3>
        <a:srgbClr val="ED7601"/>
      </a:accent3>
      <a:accent4>
        <a:srgbClr val="7030A0"/>
      </a:accent4>
      <a:accent5>
        <a:srgbClr val="4D4D4D"/>
      </a:accent5>
      <a:accent6>
        <a:srgbClr val="FDD443"/>
      </a:accent6>
      <a:hlink>
        <a:srgbClr val="00A8E1"/>
      </a:hlink>
      <a:folHlink>
        <a:srgbClr val="FFFFF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Brand 2015 BLUE">
      <a:dk1>
        <a:srgbClr val="4D4D4D"/>
      </a:dk1>
      <a:lt1>
        <a:srgbClr val="FFFFFF"/>
      </a:lt1>
      <a:dk2>
        <a:srgbClr val="00A8E1"/>
      </a:dk2>
      <a:lt2>
        <a:srgbClr val="BFBBB1"/>
      </a:lt2>
      <a:accent1>
        <a:srgbClr val="00A8E1"/>
      </a:accent1>
      <a:accent2>
        <a:srgbClr val="009A49"/>
      </a:accent2>
      <a:accent3>
        <a:srgbClr val="ED7601"/>
      </a:accent3>
      <a:accent4>
        <a:srgbClr val="7030A0"/>
      </a:accent4>
      <a:accent5>
        <a:srgbClr val="4D4D4D"/>
      </a:accent5>
      <a:accent6>
        <a:srgbClr val="FDD443"/>
      </a:accent6>
      <a:hlink>
        <a:srgbClr val="00A8E1"/>
      </a:hlink>
      <a:folHlink>
        <a:srgbClr val="FFFFFF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12398</TotalTime>
  <Words>1205</Words>
  <Application>Microsoft Office PowerPoint</Application>
  <PresentationFormat>On-screen Show (4:3)</PresentationFormat>
  <Paragraphs>273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3_Office Theme</vt:lpstr>
      <vt:lpstr>Lean for Safety in design – some thoughts </vt:lpstr>
      <vt:lpstr>Introductions</vt:lpstr>
      <vt:lpstr>Lean is… the strength to deliver the right service to the customer at minimum cost</vt:lpstr>
      <vt:lpstr>Lean is…1/5 understand the customer</vt:lpstr>
      <vt:lpstr>Lean is…2/5 understand the process</vt:lpstr>
      <vt:lpstr>Lean is…3/5 flow</vt:lpstr>
      <vt:lpstr>Lean is…4/5 pull</vt:lpstr>
      <vt:lpstr>Lean is…5/5 continuous improvement, reducing waste</vt:lpstr>
      <vt:lpstr>Recognising waste - the 8 wastes – TIM WOODS </vt:lpstr>
      <vt:lpstr>Recognising waste - the 8 wastes - Transport </vt:lpstr>
      <vt:lpstr>Recognising waste - the 8 wastes - Inventory </vt:lpstr>
      <vt:lpstr>Recognising waste - the 8 wastes - Motion </vt:lpstr>
      <vt:lpstr>Recognising waste - the 8 wastes - Waiting </vt:lpstr>
      <vt:lpstr>Recognising waste – Over - processing </vt:lpstr>
      <vt:lpstr>Recognising waste – Over - production </vt:lpstr>
      <vt:lpstr>Recognising waste - Defects </vt:lpstr>
      <vt:lpstr>Recognising waste – Skills misuse </vt:lpstr>
      <vt:lpstr>Recognising waste…. the 9th waste – Conflict?</vt:lpstr>
      <vt:lpstr>In response - three legs of lean</vt:lpstr>
      <vt:lpstr>Collaborative Planning – the integrated team  </vt:lpstr>
      <vt:lpstr>Collaborative Planning – elements   Establish what is Value to the client  Plan as an Integrated Team  Short Interval Review  Display to Engage and Inform  Analyse Learn and Improve </vt:lpstr>
      <vt:lpstr>Visual Display examples, project information</vt:lpstr>
      <vt:lpstr>Visual Display  - potential information   Project   - layout, main activities, objectives, sequences    - constraints: TM, access   - costs: prelims daily / weekly cost  People   - faces, names, photos,    - organogram,         - training, vacancies  Performance - Percentage Planned Complete      - Progress against programme    - Outputs      Improvement - 3C’s with list of examples and case studies    - graph of PPC and RNC outputs   - display of savings made via Lean &amp; Efficiencies </vt:lpstr>
      <vt:lpstr>Process improvement </vt:lpstr>
      <vt:lpstr>Process improvement – simple techniques, tools</vt:lpstr>
      <vt:lpstr>Thank You     Questions?     </vt:lpstr>
      <vt:lpstr>Lean and PDWG – what of Lean can PDWG use?</vt:lpstr>
    </vt:vector>
  </TitlesOfParts>
  <Company>CH2M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Alden, Carolyn/DNV</dc:creator>
  <cp:lastModifiedBy>Potter, Doug</cp:lastModifiedBy>
  <cp:revision>653</cp:revision>
  <cp:lastPrinted>2017-03-15T08:34:28Z</cp:lastPrinted>
  <dcterms:created xsi:type="dcterms:W3CDTF">2014-10-17T14:44:45Z</dcterms:created>
  <dcterms:modified xsi:type="dcterms:W3CDTF">2018-05-10T07:39:21Z</dcterms:modified>
</cp:coreProperties>
</file>