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wdp" ContentType="image/vnd.ms-photo"/>
  <Default Extension="wmv" ContentType="video/x-ms-wmv"/>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1" r:id="rId1"/>
  </p:sldMasterIdLst>
  <p:notesMasterIdLst>
    <p:notesMasterId r:id="rId25"/>
  </p:notesMasterIdLst>
  <p:handoutMasterIdLst>
    <p:handoutMasterId r:id="rId26"/>
  </p:handoutMasterIdLst>
  <p:sldIdLst>
    <p:sldId id="437" r:id="rId2"/>
    <p:sldId id="442" r:id="rId3"/>
    <p:sldId id="334" r:id="rId4"/>
    <p:sldId id="428" r:id="rId5"/>
    <p:sldId id="496" r:id="rId6"/>
    <p:sldId id="420" r:id="rId7"/>
    <p:sldId id="421" r:id="rId8"/>
    <p:sldId id="422" r:id="rId9"/>
    <p:sldId id="429" r:id="rId10"/>
    <p:sldId id="408" r:id="rId11"/>
    <p:sldId id="373" r:id="rId12"/>
    <p:sldId id="278" r:id="rId13"/>
    <p:sldId id="424" r:id="rId14"/>
    <p:sldId id="441" r:id="rId15"/>
    <p:sldId id="500" r:id="rId16"/>
    <p:sldId id="435" r:id="rId17"/>
    <p:sldId id="499" r:id="rId18"/>
    <p:sldId id="436" r:id="rId19"/>
    <p:sldId id="501" r:id="rId20"/>
    <p:sldId id="440" r:id="rId21"/>
    <p:sldId id="432" r:id="rId22"/>
    <p:sldId id="438" r:id="rId23"/>
    <p:sldId id="434" r:id="rId24"/>
  </p:sldIdLst>
  <p:sldSz cx="12192000" cy="6858000"/>
  <p:notesSz cx="7104063" cy="10234613"/>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 uri="{2D200454-40CA-4A62-9FC3-DE9A4176ACB9}">
      <p15:notesGuideLst xmlns:p15="http://schemas.microsoft.com/office/powerpoint/2012/main">
        <p15:guide id="1" orient="horz" pos="3333" userDrawn="1">
          <p15:clr>
            <a:srgbClr val="A4A3A4"/>
          </p15:clr>
        </p15:guide>
        <p15:guide id="2" pos="2080" userDrawn="1">
          <p15:clr>
            <a:srgbClr val="A4A3A4"/>
          </p15:clr>
        </p15:guide>
        <p15:guide id="3" orient="horz" pos="3224" userDrawn="1">
          <p15:clr>
            <a:srgbClr val="A4A3A4"/>
          </p15:clr>
        </p15:guide>
        <p15:guide id="4" pos="2238" userDrawn="1">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D4C"/>
    <a:srgbClr val="E69042"/>
    <a:srgbClr val="E79347"/>
    <a:srgbClr val="E7954B"/>
    <a:srgbClr val="E38631"/>
    <a:srgbClr val="0B4D83"/>
    <a:srgbClr val="8BC022"/>
    <a:srgbClr val="32501C"/>
    <a:srgbClr val="FFCC66"/>
    <a:srgbClr val="FFFF9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7711" autoAdjust="0"/>
    <p:restoredTop sz="60045" autoAdjust="0"/>
  </p:normalViewPr>
  <p:slideViewPr>
    <p:cSldViewPr snapToGrid="0">
      <p:cViewPr varScale="1">
        <p:scale>
          <a:sx n="40" d="100"/>
          <a:sy n="40" d="100"/>
        </p:scale>
        <p:origin x="1580" y="40"/>
      </p:cViewPr>
      <p:guideLst>
        <p:guide orient="horz" pos="2160"/>
        <p:guide pos="3840"/>
      </p:guideLst>
    </p:cSldViewPr>
  </p:slideViewPr>
  <p:notesTextViewPr>
    <p:cViewPr>
      <p:scale>
        <a:sx n="100" d="100"/>
        <a:sy n="100" d="100"/>
      </p:scale>
      <p:origin x="0" y="0"/>
    </p:cViewPr>
  </p:notesTextViewPr>
  <p:sorterViewPr>
    <p:cViewPr>
      <p:scale>
        <a:sx n="100" d="100"/>
        <a:sy n="100" d="100"/>
      </p:scale>
      <p:origin x="0" y="7891"/>
    </p:cViewPr>
  </p:sorterViewPr>
  <p:notesViewPr>
    <p:cSldViewPr snapToGrid="0">
      <p:cViewPr varScale="1">
        <p:scale>
          <a:sx n="76" d="100"/>
          <a:sy n="76" d="100"/>
        </p:scale>
        <p:origin x="-3312" y="-90"/>
      </p:cViewPr>
      <p:guideLst>
        <p:guide orient="horz" pos="3333"/>
        <p:guide pos="2080"/>
        <p:guide orient="horz" pos="3224"/>
        <p:guide pos="2238"/>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handoutMaster" Target="handoutMasters/handoutMaster1.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notesMaster" Target="notesMasters/notesMaster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presProps" Target="presProps.xml"/><Relationship Id="rId30" Type="http://schemas.openxmlformats.org/officeDocument/2006/relationships/tableStyles" Target="tableStyles.xml"/></Relationships>
</file>

<file path=ppt/diagrams/colors1.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3BFD6946-C2D9-4795-829F-67140D002841}" type="doc">
      <dgm:prSet loTypeId="urn:microsoft.com/office/officeart/2005/8/layout/pyramid3" loCatId="pyramid" qsTypeId="urn:microsoft.com/office/officeart/2005/8/quickstyle/simple1" qsCatId="simple" csTypeId="urn:microsoft.com/office/officeart/2005/8/colors/colorful1" csCatId="colorful" phldr="1"/>
      <dgm:spPr/>
    </dgm:pt>
    <dgm:pt modelId="{BFEE1A53-304A-486C-AEBE-3D5675DD58B6}">
      <dgm:prSet phldrT="[Text]" custT="1"/>
      <dgm:spPr/>
      <dgm:t>
        <a:bodyPr/>
        <a:lstStyle/>
        <a:p>
          <a:r>
            <a:rPr lang="en-GB" sz="2000" b="1" dirty="0">
              <a:solidFill>
                <a:schemeClr val="bg1"/>
              </a:solidFill>
            </a:rPr>
            <a:t>Elimination</a:t>
          </a:r>
        </a:p>
      </dgm:t>
    </dgm:pt>
    <dgm:pt modelId="{319BABB3-FD7D-4767-85BD-473A82EFF753}" type="parTrans" cxnId="{CAF0DE1B-0187-44E4-B46B-AF8F96D21EE3}">
      <dgm:prSet/>
      <dgm:spPr/>
      <dgm:t>
        <a:bodyPr/>
        <a:lstStyle/>
        <a:p>
          <a:endParaRPr lang="en-GB" sz="2000" b="1">
            <a:solidFill>
              <a:schemeClr val="bg1"/>
            </a:solidFill>
          </a:endParaRPr>
        </a:p>
      </dgm:t>
    </dgm:pt>
    <dgm:pt modelId="{48DF2D20-F7F7-4EDE-8E25-7BFE18978174}" type="sibTrans" cxnId="{CAF0DE1B-0187-44E4-B46B-AF8F96D21EE3}">
      <dgm:prSet/>
      <dgm:spPr/>
      <dgm:t>
        <a:bodyPr/>
        <a:lstStyle/>
        <a:p>
          <a:endParaRPr lang="en-GB" sz="2000" b="1">
            <a:solidFill>
              <a:schemeClr val="bg1"/>
            </a:solidFill>
          </a:endParaRPr>
        </a:p>
      </dgm:t>
    </dgm:pt>
    <dgm:pt modelId="{FF4E3B75-59B8-46B6-8E64-1B51627691F3}">
      <dgm:prSet phldrT="[Text]" custT="1"/>
      <dgm:spPr/>
      <dgm:t>
        <a:bodyPr/>
        <a:lstStyle/>
        <a:p>
          <a:r>
            <a:rPr lang="en-GB" sz="2000" b="1" dirty="0">
              <a:solidFill>
                <a:schemeClr val="bg1"/>
              </a:solidFill>
            </a:rPr>
            <a:t>Substitution</a:t>
          </a:r>
        </a:p>
      </dgm:t>
    </dgm:pt>
    <dgm:pt modelId="{97989BFD-5BE9-4340-8AB0-D188513570F2}" type="parTrans" cxnId="{7F0AB9A6-D59D-4572-A94B-0BD5570714E0}">
      <dgm:prSet/>
      <dgm:spPr/>
      <dgm:t>
        <a:bodyPr/>
        <a:lstStyle/>
        <a:p>
          <a:endParaRPr lang="en-GB" sz="2000" b="1">
            <a:solidFill>
              <a:schemeClr val="bg1"/>
            </a:solidFill>
          </a:endParaRPr>
        </a:p>
      </dgm:t>
    </dgm:pt>
    <dgm:pt modelId="{C07858C8-C0A0-47AB-93A2-262006B99F7F}" type="sibTrans" cxnId="{7F0AB9A6-D59D-4572-A94B-0BD5570714E0}">
      <dgm:prSet/>
      <dgm:spPr/>
      <dgm:t>
        <a:bodyPr/>
        <a:lstStyle/>
        <a:p>
          <a:endParaRPr lang="en-GB" sz="2000" b="1">
            <a:solidFill>
              <a:schemeClr val="bg1"/>
            </a:solidFill>
          </a:endParaRPr>
        </a:p>
      </dgm:t>
    </dgm:pt>
    <dgm:pt modelId="{CD7DBD17-F3A3-4CBB-9806-E1A1A29F8C19}">
      <dgm:prSet phldrT="[Text]" custT="1"/>
      <dgm:spPr/>
      <dgm:t>
        <a:bodyPr/>
        <a:lstStyle/>
        <a:p>
          <a:r>
            <a:rPr lang="en-GB" sz="2000" b="1" dirty="0">
              <a:solidFill>
                <a:schemeClr val="bg1"/>
              </a:solidFill>
            </a:rPr>
            <a:t>Engineering</a:t>
          </a:r>
        </a:p>
      </dgm:t>
    </dgm:pt>
    <dgm:pt modelId="{5CFB8DEB-27E4-4E7C-9B74-B0931756D1D1}" type="parTrans" cxnId="{E347BEB7-BFF6-4687-A812-899B66AFAA9B}">
      <dgm:prSet/>
      <dgm:spPr/>
      <dgm:t>
        <a:bodyPr/>
        <a:lstStyle/>
        <a:p>
          <a:endParaRPr lang="en-GB" sz="2000" b="1">
            <a:solidFill>
              <a:schemeClr val="bg1"/>
            </a:solidFill>
          </a:endParaRPr>
        </a:p>
      </dgm:t>
    </dgm:pt>
    <dgm:pt modelId="{E55EE115-A8A0-4C90-B9D8-5D86AE312EB4}" type="sibTrans" cxnId="{E347BEB7-BFF6-4687-A812-899B66AFAA9B}">
      <dgm:prSet/>
      <dgm:spPr/>
      <dgm:t>
        <a:bodyPr/>
        <a:lstStyle/>
        <a:p>
          <a:endParaRPr lang="en-GB" sz="2000" b="1">
            <a:solidFill>
              <a:schemeClr val="bg1"/>
            </a:solidFill>
          </a:endParaRPr>
        </a:p>
      </dgm:t>
    </dgm:pt>
    <dgm:pt modelId="{635763EE-4E41-4104-B036-C7D15FE51736}">
      <dgm:prSet phldrT="[Text]" custT="1"/>
      <dgm:spPr/>
      <dgm:t>
        <a:bodyPr/>
        <a:lstStyle/>
        <a:p>
          <a:r>
            <a:rPr lang="en-GB" sz="2000" b="1" dirty="0">
              <a:solidFill>
                <a:schemeClr val="bg1"/>
              </a:solidFill>
            </a:rPr>
            <a:t>Admin</a:t>
          </a:r>
        </a:p>
      </dgm:t>
    </dgm:pt>
    <dgm:pt modelId="{CB3633AB-57A8-4A69-AEA9-2DF1CF5CE175}" type="parTrans" cxnId="{5FD72BB4-1886-4254-82E4-C72EEB61C45C}">
      <dgm:prSet/>
      <dgm:spPr/>
      <dgm:t>
        <a:bodyPr/>
        <a:lstStyle/>
        <a:p>
          <a:endParaRPr lang="en-GB" sz="2000" b="1">
            <a:solidFill>
              <a:schemeClr val="bg1"/>
            </a:solidFill>
          </a:endParaRPr>
        </a:p>
      </dgm:t>
    </dgm:pt>
    <dgm:pt modelId="{9AFDA1C0-AE79-44D0-87DD-15676CF59190}" type="sibTrans" cxnId="{5FD72BB4-1886-4254-82E4-C72EEB61C45C}">
      <dgm:prSet/>
      <dgm:spPr/>
      <dgm:t>
        <a:bodyPr/>
        <a:lstStyle/>
        <a:p>
          <a:endParaRPr lang="en-GB" sz="2000" b="1">
            <a:solidFill>
              <a:schemeClr val="bg1"/>
            </a:solidFill>
          </a:endParaRPr>
        </a:p>
      </dgm:t>
    </dgm:pt>
    <dgm:pt modelId="{262C2297-1B81-4621-A028-998F9D399FB5}">
      <dgm:prSet phldrT="[Text]" custT="1"/>
      <dgm:spPr/>
      <dgm:t>
        <a:bodyPr/>
        <a:lstStyle/>
        <a:p>
          <a:r>
            <a:rPr lang="en-GB" sz="2000" b="1" dirty="0">
              <a:solidFill>
                <a:schemeClr val="bg1"/>
              </a:solidFill>
            </a:rPr>
            <a:t>PPE</a:t>
          </a:r>
        </a:p>
      </dgm:t>
    </dgm:pt>
    <dgm:pt modelId="{9E6C98FC-26C4-4735-A33F-301832F47A84}" type="parTrans" cxnId="{19259147-DA51-463F-9A85-7E4B83041CCA}">
      <dgm:prSet/>
      <dgm:spPr/>
      <dgm:t>
        <a:bodyPr/>
        <a:lstStyle/>
        <a:p>
          <a:endParaRPr lang="en-GB" sz="2000" b="1">
            <a:solidFill>
              <a:schemeClr val="bg1"/>
            </a:solidFill>
          </a:endParaRPr>
        </a:p>
      </dgm:t>
    </dgm:pt>
    <dgm:pt modelId="{C8CC97CD-E25A-4A58-BAFC-A15CEA7198B9}" type="sibTrans" cxnId="{19259147-DA51-463F-9A85-7E4B83041CCA}">
      <dgm:prSet/>
      <dgm:spPr/>
      <dgm:t>
        <a:bodyPr/>
        <a:lstStyle/>
        <a:p>
          <a:endParaRPr lang="en-GB" sz="2000" b="1">
            <a:solidFill>
              <a:schemeClr val="bg1"/>
            </a:solidFill>
          </a:endParaRPr>
        </a:p>
      </dgm:t>
    </dgm:pt>
    <dgm:pt modelId="{A52253E8-9578-463C-87EE-7A19236B2D79}" type="pres">
      <dgm:prSet presAssocID="{3BFD6946-C2D9-4795-829F-67140D002841}" presName="Name0" presStyleCnt="0">
        <dgm:presLayoutVars>
          <dgm:dir/>
          <dgm:animLvl val="lvl"/>
          <dgm:resizeHandles val="exact"/>
        </dgm:presLayoutVars>
      </dgm:prSet>
      <dgm:spPr/>
    </dgm:pt>
    <dgm:pt modelId="{74C23354-E321-476D-81B4-E8E786D7D960}" type="pres">
      <dgm:prSet presAssocID="{BFEE1A53-304A-486C-AEBE-3D5675DD58B6}" presName="Name8" presStyleCnt="0"/>
      <dgm:spPr/>
    </dgm:pt>
    <dgm:pt modelId="{177C22EF-8AD6-4C1E-8598-C47FA34B232C}" type="pres">
      <dgm:prSet presAssocID="{BFEE1A53-304A-486C-AEBE-3D5675DD58B6}" presName="level" presStyleLbl="node1" presStyleIdx="0" presStyleCnt="5">
        <dgm:presLayoutVars>
          <dgm:chMax val="1"/>
          <dgm:bulletEnabled val="1"/>
        </dgm:presLayoutVars>
      </dgm:prSet>
      <dgm:spPr/>
    </dgm:pt>
    <dgm:pt modelId="{917F3148-87C6-46BF-9EA1-BADC77C328D4}" type="pres">
      <dgm:prSet presAssocID="{BFEE1A53-304A-486C-AEBE-3D5675DD58B6}" presName="levelTx" presStyleLbl="revTx" presStyleIdx="0" presStyleCnt="0">
        <dgm:presLayoutVars>
          <dgm:chMax val="1"/>
          <dgm:bulletEnabled val="1"/>
        </dgm:presLayoutVars>
      </dgm:prSet>
      <dgm:spPr/>
    </dgm:pt>
    <dgm:pt modelId="{17B5583D-B460-4CAC-B6BE-42C0EB5358D4}" type="pres">
      <dgm:prSet presAssocID="{FF4E3B75-59B8-46B6-8E64-1B51627691F3}" presName="Name8" presStyleCnt="0"/>
      <dgm:spPr/>
    </dgm:pt>
    <dgm:pt modelId="{AA96C075-0A88-4BAA-ABCD-948EABF79423}" type="pres">
      <dgm:prSet presAssocID="{FF4E3B75-59B8-46B6-8E64-1B51627691F3}" presName="level" presStyleLbl="node1" presStyleIdx="1" presStyleCnt="5">
        <dgm:presLayoutVars>
          <dgm:chMax val="1"/>
          <dgm:bulletEnabled val="1"/>
        </dgm:presLayoutVars>
      </dgm:prSet>
      <dgm:spPr/>
    </dgm:pt>
    <dgm:pt modelId="{2D6721D1-0CB3-4C3D-BA3D-DF33F6891A23}" type="pres">
      <dgm:prSet presAssocID="{FF4E3B75-59B8-46B6-8E64-1B51627691F3}" presName="levelTx" presStyleLbl="revTx" presStyleIdx="0" presStyleCnt="0">
        <dgm:presLayoutVars>
          <dgm:chMax val="1"/>
          <dgm:bulletEnabled val="1"/>
        </dgm:presLayoutVars>
      </dgm:prSet>
      <dgm:spPr/>
    </dgm:pt>
    <dgm:pt modelId="{8D170A2A-D6A1-4C16-BA3D-AFC7042486D1}" type="pres">
      <dgm:prSet presAssocID="{CD7DBD17-F3A3-4CBB-9806-E1A1A29F8C19}" presName="Name8" presStyleCnt="0"/>
      <dgm:spPr/>
    </dgm:pt>
    <dgm:pt modelId="{9889EAD2-B15A-45E0-B4D4-0938D79279FA}" type="pres">
      <dgm:prSet presAssocID="{CD7DBD17-F3A3-4CBB-9806-E1A1A29F8C19}" presName="level" presStyleLbl="node1" presStyleIdx="2" presStyleCnt="5">
        <dgm:presLayoutVars>
          <dgm:chMax val="1"/>
          <dgm:bulletEnabled val="1"/>
        </dgm:presLayoutVars>
      </dgm:prSet>
      <dgm:spPr/>
    </dgm:pt>
    <dgm:pt modelId="{DC09DD6B-907D-417B-8F22-75A259BD7C85}" type="pres">
      <dgm:prSet presAssocID="{CD7DBD17-F3A3-4CBB-9806-E1A1A29F8C19}" presName="levelTx" presStyleLbl="revTx" presStyleIdx="0" presStyleCnt="0">
        <dgm:presLayoutVars>
          <dgm:chMax val="1"/>
          <dgm:bulletEnabled val="1"/>
        </dgm:presLayoutVars>
      </dgm:prSet>
      <dgm:spPr/>
    </dgm:pt>
    <dgm:pt modelId="{5E9829CB-C454-434E-AFF6-CEE71AEE353B}" type="pres">
      <dgm:prSet presAssocID="{635763EE-4E41-4104-B036-C7D15FE51736}" presName="Name8" presStyleCnt="0"/>
      <dgm:spPr/>
    </dgm:pt>
    <dgm:pt modelId="{57F78C62-BD73-4369-86BA-E9478998923D}" type="pres">
      <dgm:prSet presAssocID="{635763EE-4E41-4104-B036-C7D15FE51736}" presName="level" presStyleLbl="node1" presStyleIdx="3" presStyleCnt="5">
        <dgm:presLayoutVars>
          <dgm:chMax val="1"/>
          <dgm:bulletEnabled val="1"/>
        </dgm:presLayoutVars>
      </dgm:prSet>
      <dgm:spPr/>
    </dgm:pt>
    <dgm:pt modelId="{FC8926DA-7F1E-4C63-9EC3-B69919CA1252}" type="pres">
      <dgm:prSet presAssocID="{635763EE-4E41-4104-B036-C7D15FE51736}" presName="levelTx" presStyleLbl="revTx" presStyleIdx="0" presStyleCnt="0">
        <dgm:presLayoutVars>
          <dgm:chMax val="1"/>
          <dgm:bulletEnabled val="1"/>
        </dgm:presLayoutVars>
      </dgm:prSet>
      <dgm:spPr/>
    </dgm:pt>
    <dgm:pt modelId="{D26DE17C-B759-40C5-95E0-2127292F49F5}" type="pres">
      <dgm:prSet presAssocID="{262C2297-1B81-4621-A028-998F9D399FB5}" presName="Name8" presStyleCnt="0"/>
      <dgm:spPr/>
    </dgm:pt>
    <dgm:pt modelId="{20BA7F1D-51A4-4479-89AD-4B298E526930}" type="pres">
      <dgm:prSet presAssocID="{262C2297-1B81-4621-A028-998F9D399FB5}" presName="level" presStyleLbl="node1" presStyleIdx="4" presStyleCnt="5">
        <dgm:presLayoutVars>
          <dgm:chMax val="1"/>
          <dgm:bulletEnabled val="1"/>
        </dgm:presLayoutVars>
      </dgm:prSet>
      <dgm:spPr/>
    </dgm:pt>
    <dgm:pt modelId="{17FB259C-F02E-46C8-9761-44AC51DD2561}" type="pres">
      <dgm:prSet presAssocID="{262C2297-1B81-4621-A028-998F9D399FB5}" presName="levelTx" presStyleLbl="revTx" presStyleIdx="0" presStyleCnt="0">
        <dgm:presLayoutVars>
          <dgm:chMax val="1"/>
          <dgm:bulletEnabled val="1"/>
        </dgm:presLayoutVars>
      </dgm:prSet>
      <dgm:spPr/>
    </dgm:pt>
  </dgm:ptLst>
  <dgm:cxnLst>
    <dgm:cxn modelId="{02116404-010C-4B78-999B-086B400E91E5}" type="presOf" srcId="{635763EE-4E41-4104-B036-C7D15FE51736}" destId="{FC8926DA-7F1E-4C63-9EC3-B69919CA1252}" srcOrd="1" destOrd="0" presId="urn:microsoft.com/office/officeart/2005/8/layout/pyramid3"/>
    <dgm:cxn modelId="{CAF0DE1B-0187-44E4-B46B-AF8F96D21EE3}" srcId="{3BFD6946-C2D9-4795-829F-67140D002841}" destId="{BFEE1A53-304A-486C-AEBE-3D5675DD58B6}" srcOrd="0" destOrd="0" parTransId="{319BABB3-FD7D-4767-85BD-473A82EFF753}" sibTransId="{48DF2D20-F7F7-4EDE-8E25-7BFE18978174}"/>
    <dgm:cxn modelId="{A84AAB1C-614D-4B8A-A2A9-FBA9DA26D332}" type="presOf" srcId="{BFEE1A53-304A-486C-AEBE-3D5675DD58B6}" destId="{917F3148-87C6-46BF-9EA1-BADC77C328D4}" srcOrd="1" destOrd="0" presId="urn:microsoft.com/office/officeart/2005/8/layout/pyramid3"/>
    <dgm:cxn modelId="{D5CA8846-743A-4014-A086-088C600F7D7C}" type="presOf" srcId="{CD7DBD17-F3A3-4CBB-9806-E1A1A29F8C19}" destId="{DC09DD6B-907D-417B-8F22-75A259BD7C85}" srcOrd="1" destOrd="0" presId="urn:microsoft.com/office/officeart/2005/8/layout/pyramid3"/>
    <dgm:cxn modelId="{19259147-DA51-463F-9A85-7E4B83041CCA}" srcId="{3BFD6946-C2D9-4795-829F-67140D002841}" destId="{262C2297-1B81-4621-A028-998F9D399FB5}" srcOrd="4" destOrd="0" parTransId="{9E6C98FC-26C4-4735-A33F-301832F47A84}" sibTransId="{C8CC97CD-E25A-4A58-BAFC-A15CEA7198B9}"/>
    <dgm:cxn modelId="{D65D416B-178F-4E9D-BCF1-E606B7D3BC12}" type="presOf" srcId="{BFEE1A53-304A-486C-AEBE-3D5675DD58B6}" destId="{177C22EF-8AD6-4C1E-8598-C47FA34B232C}" srcOrd="0" destOrd="0" presId="urn:microsoft.com/office/officeart/2005/8/layout/pyramid3"/>
    <dgm:cxn modelId="{C440B54D-5773-460A-81DB-77F333D084D9}" type="presOf" srcId="{635763EE-4E41-4104-B036-C7D15FE51736}" destId="{57F78C62-BD73-4369-86BA-E9478998923D}" srcOrd="0" destOrd="0" presId="urn:microsoft.com/office/officeart/2005/8/layout/pyramid3"/>
    <dgm:cxn modelId="{0CDEC94D-334E-4F89-97BB-1A02EA3B1395}" type="presOf" srcId="{262C2297-1B81-4621-A028-998F9D399FB5}" destId="{17FB259C-F02E-46C8-9761-44AC51DD2561}" srcOrd="1" destOrd="0" presId="urn:microsoft.com/office/officeart/2005/8/layout/pyramid3"/>
    <dgm:cxn modelId="{4BFB5E8A-D8B0-4FEF-9054-894355044151}" type="presOf" srcId="{CD7DBD17-F3A3-4CBB-9806-E1A1A29F8C19}" destId="{9889EAD2-B15A-45E0-B4D4-0938D79279FA}" srcOrd="0" destOrd="0" presId="urn:microsoft.com/office/officeart/2005/8/layout/pyramid3"/>
    <dgm:cxn modelId="{C0D54E8F-E784-4046-89E5-F53442C4658C}" type="presOf" srcId="{3BFD6946-C2D9-4795-829F-67140D002841}" destId="{A52253E8-9578-463C-87EE-7A19236B2D79}" srcOrd="0" destOrd="0" presId="urn:microsoft.com/office/officeart/2005/8/layout/pyramid3"/>
    <dgm:cxn modelId="{B8C8B49C-E302-4A3D-89C1-7B22B44668A4}" type="presOf" srcId="{FF4E3B75-59B8-46B6-8E64-1B51627691F3}" destId="{2D6721D1-0CB3-4C3D-BA3D-DF33F6891A23}" srcOrd="1" destOrd="0" presId="urn:microsoft.com/office/officeart/2005/8/layout/pyramid3"/>
    <dgm:cxn modelId="{7F0AB9A6-D59D-4572-A94B-0BD5570714E0}" srcId="{3BFD6946-C2D9-4795-829F-67140D002841}" destId="{FF4E3B75-59B8-46B6-8E64-1B51627691F3}" srcOrd="1" destOrd="0" parTransId="{97989BFD-5BE9-4340-8AB0-D188513570F2}" sibTransId="{C07858C8-C0A0-47AB-93A2-262006B99F7F}"/>
    <dgm:cxn modelId="{1B1260AA-3BFA-46CC-91F7-BB2E0960F488}" type="presOf" srcId="{262C2297-1B81-4621-A028-998F9D399FB5}" destId="{20BA7F1D-51A4-4479-89AD-4B298E526930}" srcOrd="0" destOrd="0" presId="urn:microsoft.com/office/officeart/2005/8/layout/pyramid3"/>
    <dgm:cxn modelId="{5FD72BB4-1886-4254-82E4-C72EEB61C45C}" srcId="{3BFD6946-C2D9-4795-829F-67140D002841}" destId="{635763EE-4E41-4104-B036-C7D15FE51736}" srcOrd="3" destOrd="0" parTransId="{CB3633AB-57A8-4A69-AEA9-2DF1CF5CE175}" sibTransId="{9AFDA1C0-AE79-44D0-87DD-15676CF59190}"/>
    <dgm:cxn modelId="{CA3400B7-C92B-425D-909C-55159B631329}" type="presOf" srcId="{FF4E3B75-59B8-46B6-8E64-1B51627691F3}" destId="{AA96C075-0A88-4BAA-ABCD-948EABF79423}" srcOrd="0" destOrd="0" presId="urn:microsoft.com/office/officeart/2005/8/layout/pyramid3"/>
    <dgm:cxn modelId="{E347BEB7-BFF6-4687-A812-899B66AFAA9B}" srcId="{3BFD6946-C2D9-4795-829F-67140D002841}" destId="{CD7DBD17-F3A3-4CBB-9806-E1A1A29F8C19}" srcOrd="2" destOrd="0" parTransId="{5CFB8DEB-27E4-4E7C-9B74-B0931756D1D1}" sibTransId="{E55EE115-A8A0-4C90-B9D8-5D86AE312EB4}"/>
    <dgm:cxn modelId="{6C6F9300-2AF7-48E3-9D28-75F999C8A50F}" type="presParOf" srcId="{A52253E8-9578-463C-87EE-7A19236B2D79}" destId="{74C23354-E321-476D-81B4-E8E786D7D960}" srcOrd="0" destOrd="0" presId="urn:microsoft.com/office/officeart/2005/8/layout/pyramid3"/>
    <dgm:cxn modelId="{FF60E1A6-880B-4139-A55E-C906D2FC5093}" type="presParOf" srcId="{74C23354-E321-476D-81B4-E8E786D7D960}" destId="{177C22EF-8AD6-4C1E-8598-C47FA34B232C}" srcOrd="0" destOrd="0" presId="urn:microsoft.com/office/officeart/2005/8/layout/pyramid3"/>
    <dgm:cxn modelId="{51F244C1-7FF2-40C1-AC70-88528C1DED41}" type="presParOf" srcId="{74C23354-E321-476D-81B4-E8E786D7D960}" destId="{917F3148-87C6-46BF-9EA1-BADC77C328D4}" srcOrd="1" destOrd="0" presId="urn:microsoft.com/office/officeart/2005/8/layout/pyramid3"/>
    <dgm:cxn modelId="{770631A7-03AD-473C-857E-549A60C658AB}" type="presParOf" srcId="{A52253E8-9578-463C-87EE-7A19236B2D79}" destId="{17B5583D-B460-4CAC-B6BE-42C0EB5358D4}" srcOrd="1" destOrd="0" presId="urn:microsoft.com/office/officeart/2005/8/layout/pyramid3"/>
    <dgm:cxn modelId="{DBD6451B-9047-475C-AC6E-3FF3C8872ABC}" type="presParOf" srcId="{17B5583D-B460-4CAC-B6BE-42C0EB5358D4}" destId="{AA96C075-0A88-4BAA-ABCD-948EABF79423}" srcOrd="0" destOrd="0" presId="urn:microsoft.com/office/officeart/2005/8/layout/pyramid3"/>
    <dgm:cxn modelId="{C70A5A55-0FAC-491B-91A4-119F54BD6C4D}" type="presParOf" srcId="{17B5583D-B460-4CAC-B6BE-42C0EB5358D4}" destId="{2D6721D1-0CB3-4C3D-BA3D-DF33F6891A23}" srcOrd="1" destOrd="0" presId="urn:microsoft.com/office/officeart/2005/8/layout/pyramid3"/>
    <dgm:cxn modelId="{A526D970-E29A-42FF-920F-898DAEAD1D4C}" type="presParOf" srcId="{A52253E8-9578-463C-87EE-7A19236B2D79}" destId="{8D170A2A-D6A1-4C16-BA3D-AFC7042486D1}" srcOrd="2" destOrd="0" presId="urn:microsoft.com/office/officeart/2005/8/layout/pyramid3"/>
    <dgm:cxn modelId="{A15F0166-DD42-446B-90EC-6321FEC1A875}" type="presParOf" srcId="{8D170A2A-D6A1-4C16-BA3D-AFC7042486D1}" destId="{9889EAD2-B15A-45E0-B4D4-0938D79279FA}" srcOrd="0" destOrd="0" presId="urn:microsoft.com/office/officeart/2005/8/layout/pyramid3"/>
    <dgm:cxn modelId="{A1BA75CC-C1DF-4F4C-B9CF-F49ECC965CFA}" type="presParOf" srcId="{8D170A2A-D6A1-4C16-BA3D-AFC7042486D1}" destId="{DC09DD6B-907D-417B-8F22-75A259BD7C85}" srcOrd="1" destOrd="0" presId="urn:microsoft.com/office/officeart/2005/8/layout/pyramid3"/>
    <dgm:cxn modelId="{D9CBF8F6-781E-4176-A214-79B991A0FFD3}" type="presParOf" srcId="{A52253E8-9578-463C-87EE-7A19236B2D79}" destId="{5E9829CB-C454-434E-AFF6-CEE71AEE353B}" srcOrd="3" destOrd="0" presId="urn:microsoft.com/office/officeart/2005/8/layout/pyramid3"/>
    <dgm:cxn modelId="{97862125-69D2-42B0-90E5-54F4BBB18220}" type="presParOf" srcId="{5E9829CB-C454-434E-AFF6-CEE71AEE353B}" destId="{57F78C62-BD73-4369-86BA-E9478998923D}" srcOrd="0" destOrd="0" presId="urn:microsoft.com/office/officeart/2005/8/layout/pyramid3"/>
    <dgm:cxn modelId="{D3BF127E-423C-40B5-A557-8DD2801E5912}" type="presParOf" srcId="{5E9829CB-C454-434E-AFF6-CEE71AEE353B}" destId="{FC8926DA-7F1E-4C63-9EC3-B69919CA1252}" srcOrd="1" destOrd="0" presId="urn:microsoft.com/office/officeart/2005/8/layout/pyramid3"/>
    <dgm:cxn modelId="{5904335F-3A6F-41A8-891E-F1485593DBFD}" type="presParOf" srcId="{A52253E8-9578-463C-87EE-7A19236B2D79}" destId="{D26DE17C-B759-40C5-95E0-2127292F49F5}" srcOrd="4" destOrd="0" presId="urn:microsoft.com/office/officeart/2005/8/layout/pyramid3"/>
    <dgm:cxn modelId="{E5279230-E6E1-4B2D-9618-6323064A0327}" type="presParOf" srcId="{D26DE17C-B759-40C5-95E0-2127292F49F5}" destId="{20BA7F1D-51A4-4479-89AD-4B298E526930}" srcOrd="0" destOrd="0" presId="urn:microsoft.com/office/officeart/2005/8/layout/pyramid3"/>
    <dgm:cxn modelId="{485D0759-769C-4BB9-B247-166E52A340AF}" type="presParOf" srcId="{D26DE17C-B759-40C5-95E0-2127292F49F5}" destId="{17FB259C-F02E-46C8-9761-44AC51DD2561}" srcOrd="1" destOrd="0" presId="urn:microsoft.com/office/officeart/2005/8/layout/pyramid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2F22168E-F7D7-46FA-B15B-F8B860E4D70D}" type="doc">
      <dgm:prSet loTypeId="urn:microsoft.com/office/officeart/2005/8/layout/chevron2" loCatId="process" qsTypeId="urn:microsoft.com/office/officeart/2005/8/quickstyle/simple1" qsCatId="simple" csTypeId="urn:microsoft.com/office/officeart/2005/8/colors/colorful1" csCatId="colorful" phldr="1"/>
      <dgm:spPr/>
      <dgm:t>
        <a:bodyPr/>
        <a:lstStyle/>
        <a:p>
          <a:endParaRPr lang="en-GB"/>
        </a:p>
      </dgm:t>
    </dgm:pt>
    <dgm:pt modelId="{B9A3A229-8009-4C30-BC70-7168DC12233D}">
      <dgm:prSet phldrT="[Text]" custT="1"/>
      <dgm:spPr>
        <a:solidFill>
          <a:schemeClr val="bg2">
            <a:lumMod val="25000"/>
          </a:schemeClr>
        </a:solidFill>
        <a:ln>
          <a:solidFill>
            <a:schemeClr val="bg2">
              <a:lumMod val="50000"/>
            </a:schemeClr>
          </a:solidFill>
        </a:ln>
      </dgm:spPr>
      <dgm:t>
        <a:bodyPr/>
        <a:lstStyle/>
        <a:p>
          <a:pPr>
            <a:spcAft>
              <a:spcPts val="0"/>
            </a:spcAft>
          </a:pPr>
          <a:r>
            <a:rPr lang="en-GB" sz="1400" b="1" dirty="0">
              <a:effectLst/>
              <a:latin typeface="+mn-lt"/>
              <a:cs typeface="Calibri" panose="020F0502020204030204" pitchFamily="34" charset="0"/>
            </a:rPr>
            <a:t>Leadership</a:t>
          </a:r>
        </a:p>
        <a:p>
          <a:pPr>
            <a:spcAft>
              <a:spcPts val="0"/>
            </a:spcAft>
          </a:pPr>
          <a:r>
            <a:rPr lang="en-GB" sz="1350" b="1" dirty="0">
              <a:effectLst/>
              <a:latin typeface="+mn-lt"/>
              <a:cs typeface="Calibri" panose="020F0502020204030204" pitchFamily="34" charset="0"/>
            </a:rPr>
            <a:t>Commitment</a:t>
          </a:r>
        </a:p>
      </dgm:t>
    </dgm:pt>
    <dgm:pt modelId="{FCAB1367-1B5A-4E4B-BE62-CF9618E383E3}" type="parTrans" cxnId="{7C4BB78C-CBE2-418F-A15A-D46728053D97}">
      <dgm:prSet/>
      <dgm:spPr/>
      <dgm:t>
        <a:bodyPr/>
        <a:lstStyle/>
        <a:p>
          <a:endParaRPr lang="en-GB" sz="1400">
            <a:solidFill>
              <a:srgbClr val="000D4C"/>
            </a:solidFill>
            <a:latin typeface="+mn-lt"/>
            <a:cs typeface="Calibri" panose="020F0502020204030204" pitchFamily="34" charset="0"/>
          </a:endParaRPr>
        </a:p>
      </dgm:t>
    </dgm:pt>
    <dgm:pt modelId="{D8B397C9-AA8F-49B5-B435-B414E0297211}" type="sibTrans" cxnId="{7C4BB78C-CBE2-418F-A15A-D46728053D97}">
      <dgm:prSet/>
      <dgm:spPr/>
      <dgm:t>
        <a:bodyPr/>
        <a:lstStyle/>
        <a:p>
          <a:endParaRPr lang="en-GB" sz="1400">
            <a:solidFill>
              <a:srgbClr val="000D4C"/>
            </a:solidFill>
            <a:latin typeface="+mn-lt"/>
            <a:cs typeface="Calibri" panose="020F0502020204030204" pitchFamily="34" charset="0"/>
          </a:endParaRPr>
        </a:p>
      </dgm:t>
    </dgm:pt>
    <dgm:pt modelId="{98738190-95A1-4538-8925-E254FB9FCC90}">
      <dgm:prSet phldrT="[Text]" custT="1"/>
      <dgm:spPr>
        <a:ln w="12700">
          <a:solidFill>
            <a:schemeClr val="bg2">
              <a:lumMod val="25000"/>
            </a:schemeClr>
          </a:solidFill>
        </a:ln>
      </dgm:spPr>
      <dgm:t>
        <a:bodyPr/>
        <a:lstStyle/>
        <a:p>
          <a:pPr>
            <a:spcAft>
              <a:spcPts val="1200"/>
            </a:spcAft>
          </a:pPr>
          <a:r>
            <a:rPr lang="en-GB" sz="1400" dirty="0">
              <a:solidFill>
                <a:schemeClr val="bg2">
                  <a:lumMod val="25000"/>
                </a:schemeClr>
              </a:solidFill>
              <a:latin typeface="+mn-lt"/>
              <a:cs typeface="Calibri" panose="020F0502020204030204" pitchFamily="34" charset="0"/>
            </a:rPr>
            <a:t>Leadership engagement workshops</a:t>
          </a:r>
        </a:p>
      </dgm:t>
    </dgm:pt>
    <dgm:pt modelId="{41191E71-93CC-4DB9-B860-0EF631E4C2AA}" type="parTrans" cxnId="{A5917A22-8EEF-417D-B32D-CACCDAE6D0C2}">
      <dgm:prSet/>
      <dgm:spPr/>
      <dgm:t>
        <a:bodyPr/>
        <a:lstStyle/>
        <a:p>
          <a:endParaRPr lang="en-GB" sz="1400">
            <a:solidFill>
              <a:srgbClr val="000D4C"/>
            </a:solidFill>
            <a:latin typeface="+mn-lt"/>
            <a:cs typeface="Calibri" panose="020F0502020204030204" pitchFamily="34" charset="0"/>
          </a:endParaRPr>
        </a:p>
      </dgm:t>
    </dgm:pt>
    <dgm:pt modelId="{EC236FA0-FA03-4D24-9696-6619B1DEBBB9}" type="sibTrans" cxnId="{A5917A22-8EEF-417D-B32D-CACCDAE6D0C2}">
      <dgm:prSet/>
      <dgm:spPr/>
      <dgm:t>
        <a:bodyPr/>
        <a:lstStyle/>
        <a:p>
          <a:endParaRPr lang="en-GB" sz="1400">
            <a:solidFill>
              <a:srgbClr val="000D4C"/>
            </a:solidFill>
            <a:latin typeface="+mn-lt"/>
            <a:cs typeface="Calibri" panose="020F0502020204030204" pitchFamily="34" charset="0"/>
          </a:endParaRPr>
        </a:p>
      </dgm:t>
    </dgm:pt>
    <dgm:pt modelId="{DBB44804-27C3-4E58-BA07-62FEFBE16E64}">
      <dgm:prSet phldrT="[Text]" custT="1"/>
      <dgm:spPr>
        <a:solidFill>
          <a:schemeClr val="bg2">
            <a:lumMod val="25000"/>
          </a:schemeClr>
        </a:solidFill>
        <a:ln>
          <a:solidFill>
            <a:schemeClr val="bg2">
              <a:lumMod val="50000"/>
            </a:schemeClr>
          </a:solidFill>
        </a:ln>
      </dgm:spPr>
      <dgm:t>
        <a:bodyPr/>
        <a:lstStyle/>
        <a:p>
          <a:pPr>
            <a:spcAft>
              <a:spcPts val="0"/>
            </a:spcAft>
          </a:pPr>
          <a:endParaRPr lang="en-GB" sz="1400" b="1" dirty="0">
            <a:effectLst/>
            <a:latin typeface="+mn-lt"/>
            <a:cs typeface="Calibri" panose="020F0502020204030204" pitchFamily="34" charset="0"/>
          </a:endParaRPr>
        </a:p>
        <a:p>
          <a:pPr>
            <a:spcAft>
              <a:spcPts val="0"/>
            </a:spcAft>
          </a:pPr>
          <a:r>
            <a:rPr lang="en-GB" sz="1400" b="1" dirty="0">
              <a:effectLst/>
              <a:latin typeface="+mn-lt"/>
              <a:cs typeface="Calibri" panose="020F0502020204030204" pitchFamily="34" charset="0"/>
            </a:rPr>
            <a:t>Gap</a:t>
          </a:r>
        </a:p>
        <a:p>
          <a:pPr>
            <a:spcAft>
              <a:spcPts val="0"/>
            </a:spcAft>
          </a:pPr>
          <a:r>
            <a:rPr lang="en-GB" sz="1400" b="1" dirty="0">
              <a:effectLst/>
              <a:latin typeface="+mn-lt"/>
              <a:cs typeface="Calibri" panose="020F0502020204030204" pitchFamily="34" charset="0"/>
            </a:rPr>
            <a:t>Analysis</a:t>
          </a:r>
        </a:p>
      </dgm:t>
    </dgm:pt>
    <dgm:pt modelId="{89284989-86AE-4F96-BABC-B84CA3246720}" type="parTrans" cxnId="{3BC2F698-C8DE-41A1-A7AA-AE8C1D192108}">
      <dgm:prSet/>
      <dgm:spPr/>
      <dgm:t>
        <a:bodyPr/>
        <a:lstStyle/>
        <a:p>
          <a:endParaRPr lang="en-GB" sz="1400">
            <a:solidFill>
              <a:srgbClr val="000D4C"/>
            </a:solidFill>
            <a:latin typeface="+mn-lt"/>
            <a:cs typeface="Calibri" panose="020F0502020204030204" pitchFamily="34" charset="0"/>
          </a:endParaRPr>
        </a:p>
      </dgm:t>
    </dgm:pt>
    <dgm:pt modelId="{30A4F383-7F6C-4388-9627-7D01985CDC02}" type="sibTrans" cxnId="{3BC2F698-C8DE-41A1-A7AA-AE8C1D192108}">
      <dgm:prSet/>
      <dgm:spPr/>
      <dgm:t>
        <a:bodyPr/>
        <a:lstStyle/>
        <a:p>
          <a:endParaRPr lang="en-GB" sz="1400">
            <a:solidFill>
              <a:srgbClr val="000D4C"/>
            </a:solidFill>
            <a:latin typeface="+mn-lt"/>
            <a:cs typeface="Calibri" panose="020F0502020204030204" pitchFamily="34" charset="0"/>
          </a:endParaRPr>
        </a:p>
      </dgm:t>
    </dgm:pt>
    <dgm:pt modelId="{86D7C237-6270-45DD-891C-E4317193A7CE}">
      <dgm:prSet phldrT="[Text]" custT="1"/>
      <dgm:spPr>
        <a:ln w="12700">
          <a:solidFill>
            <a:schemeClr val="bg2">
              <a:lumMod val="25000"/>
            </a:schemeClr>
          </a:solidFill>
        </a:ln>
      </dgm:spPr>
      <dgm:t>
        <a:bodyPr/>
        <a:lstStyle/>
        <a:p>
          <a:pPr>
            <a:spcAft>
              <a:spcPts val="1200"/>
            </a:spcAft>
          </a:pPr>
          <a:r>
            <a:rPr lang="en-GB" sz="1400" dirty="0">
              <a:solidFill>
                <a:schemeClr val="bg2">
                  <a:lumMod val="25000"/>
                </a:schemeClr>
              </a:solidFill>
              <a:latin typeface="+mn-lt"/>
              <a:cs typeface="Calibri" panose="020F0502020204030204" pitchFamily="34" charset="0"/>
            </a:rPr>
            <a:t>Health culture maturity/management standard audit</a:t>
          </a:r>
        </a:p>
      </dgm:t>
    </dgm:pt>
    <dgm:pt modelId="{32F47D71-5313-43BD-AD0F-C3EB262C203D}" type="parTrans" cxnId="{E49EE75B-AFD4-4D8A-A35F-1D9AEB5AB548}">
      <dgm:prSet/>
      <dgm:spPr/>
      <dgm:t>
        <a:bodyPr/>
        <a:lstStyle/>
        <a:p>
          <a:endParaRPr lang="en-GB" sz="1400">
            <a:solidFill>
              <a:srgbClr val="000D4C"/>
            </a:solidFill>
            <a:latin typeface="+mn-lt"/>
            <a:cs typeface="Calibri" panose="020F0502020204030204" pitchFamily="34" charset="0"/>
          </a:endParaRPr>
        </a:p>
      </dgm:t>
    </dgm:pt>
    <dgm:pt modelId="{DA00F848-A827-42B8-8F3A-90288C40AC9E}" type="sibTrans" cxnId="{E49EE75B-AFD4-4D8A-A35F-1D9AEB5AB548}">
      <dgm:prSet/>
      <dgm:spPr/>
      <dgm:t>
        <a:bodyPr/>
        <a:lstStyle/>
        <a:p>
          <a:endParaRPr lang="en-GB" sz="1400">
            <a:solidFill>
              <a:srgbClr val="000D4C"/>
            </a:solidFill>
            <a:latin typeface="+mn-lt"/>
            <a:cs typeface="Calibri" panose="020F0502020204030204" pitchFamily="34" charset="0"/>
          </a:endParaRPr>
        </a:p>
      </dgm:t>
    </dgm:pt>
    <dgm:pt modelId="{CBF17CA6-12BF-4511-9028-4EA26422444C}">
      <dgm:prSet phldrT="[Text]" custT="1"/>
      <dgm:spPr>
        <a:ln w="12700">
          <a:solidFill>
            <a:schemeClr val="bg2">
              <a:lumMod val="25000"/>
            </a:schemeClr>
          </a:solidFill>
        </a:ln>
      </dgm:spPr>
      <dgm:t>
        <a:bodyPr/>
        <a:lstStyle/>
        <a:p>
          <a:pPr>
            <a:spcAft>
              <a:spcPts val="1200"/>
            </a:spcAft>
          </a:pPr>
          <a:r>
            <a:rPr lang="en-GB" sz="1400" dirty="0">
              <a:solidFill>
                <a:schemeClr val="bg2">
                  <a:lumMod val="25000"/>
                </a:schemeClr>
              </a:solidFill>
              <a:latin typeface="+mn-lt"/>
              <a:cs typeface="Calibri" panose="020F0502020204030204" pitchFamily="34" charset="0"/>
            </a:rPr>
            <a:t>Independent on-site reality check</a:t>
          </a:r>
        </a:p>
      </dgm:t>
    </dgm:pt>
    <dgm:pt modelId="{A1FCEA4C-A33F-4B21-A02E-0DE1A9B56D10}" type="parTrans" cxnId="{1B709420-4E69-4325-BD2F-4C817986EFA4}">
      <dgm:prSet/>
      <dgm:spPr/>
      <dgm:t>
        <a:bodyPr/>
        <a:lstStyle/>
        <a:p>
          <a:endParaRPr lang="en-GB" sz="1400">
            <a:solidFill>
              <a:srgbClr val="000D4C"/>
            </a:solidFill>
            <a:latin typeface="+mn-lt"/>
            <a:cs typeface="Calibri" panose="020F0502020204030204" pitchFamily="34" charset="0"/>
          </a:endParaRPr>
        </a:p>
      </dgm:t>
    </dgm:pt>
    <dgm:pt modelId="{1587E3AB-5327-45C6-8292-0089B93F4AF9}" type="sibTrans" cxnId="{1B709420-4E69-4325-BD2F-4C817986EFA4}">
      <dgm:prSet/>
      <dgm:spPr/>
      <dgm:t>
        <a:bodyPr/>
        <a:lstStyle/>
        <a:p>
          <a:endParaRPr lang="en-GB" sz="1400">
            <a:solidFill>
              <a:srgbClr val="000D4C"/>
            </a:solidFill>
            <a:latin typeface="+mn-lt"/>
            <a:cs typeface="Calibri" panose="020F0502020204030204" pitchFamily="34" charset="0"/>
          </a:endParaRPr>
        </a:p>
      </dgm:t>
    </dgm:pt>
    <dgm:pt modelId="{1D3510A0-F2F6-461F-8683-E0902741CFED}">
      <dgm:prSet phldrT="[Text]" custT="1"/>
      <dgm:spPr>
        <a:solidFill>
          <a:schemeClr val="bg2">
            <a:lumMod val="25000"/>
          </a:schemeClr>
        </a:solidFill>
        <a:ln>
          <a:solidFill>
            <a:schemeClr val="bg2">
              <a:lumMod val="50000"/>
            </a:schemeClr>
          </a:solidFill>
        </a:ln>
      </dgm:spPr>
      <dgm:t>
        <a:bodyPr/>
        <a:lstStyle/>
        <a:p>
          <a:pPr>
            <a:spcAft>
              <a:spcPts val="0"/>
            </a:spcAft>
          </a:pPr>
          <a:endParaRPr lang="en-GB" sz="1400" b="1" dirty="0">
            <a:effectLst/>
            <a:latin typeface="+mn-lt"/>
            <a:cs typeface="Calibri" panose="020F0502020204030204" pitchFamily="34" charset="0"/>
          </a:endParaRPr>
        </a:p>
        <a:p>
          <a:pPr>
            <a:spcAft>
              <a:spcPts val="0"/>
            </a:spcAft>
          </a:pPr>
          <a:r>
            <a:rPr lang="en-GB" sz="1400" b="1" dirty="0">
              <a:effectLst/>
              <a:latin typeface="+mn-lt"/>
              <a:cs typeface="Calibri" panose="020F0502020204030204" pitchFamily="34" charset="0"/>
            </a:rPr>
            <a:t>Tailored Strategy</a:t>
          </a:r>
        </a:p>
        <a:p>
          <a:pPr>
            <a:spcAft>
              <a:spcPts val="0"/>
            </a:spcAft>
          </a:pPr>
          <a:r>
            <a:rPr lang="en-GB" sz="1400" b="1" dirty="0">
              <a:effectLst/>
              <a:latin typeface="+mn-lt"/>
              <a:cs typeface="Calibri" panose="020F0502020204030204" pitchFamily="34" charset="0"/>
            </a:rPr>
            <a:t>Design</a:t>
          </a:r>
        </a:p>
      </dgm:t>
    </dgm:pt>
    <dgm:pt modelId="{BE5CE027-79BB-478C-AD4C-6D7441024946}" type="parTrans" cxnId="{A25A76FA-A0EF-473D-B9A8-0F0E16BE626A}">
      <dgm:prSet/>
      <dgm:spPr/>
      <dgm:t>
        <a:bodyPr/>
        <a:lstStyle/>
        <a:p>
          <a:endParaRPr lang="en-GB" sz="1400">
            <a:solidFill>
              <a:srgbClr val="000D4C"/>
            </a:solidFill>
            <a:latin typeface="+mn-lt"/>
            <a:cs typeface="Calibri" panose="020F0502020204030204" pitchFamily="34" charset="0"/>
          </a:endParaRPr>
        </a:p>
      </dgm:t>
    </dgm:pt>
    <dgm:pt modelId="{FA980223-A712-4D0F-A815-E984A0717335}" type="sibTrans" cxnId="{A25A76FA-A0EF-473D-B9A8-0F0E16BE626A}">
      <dgm:prSet/>
      <dgm:spPr/>
      <dgm:t>
        <a:bodyPr/>
        <a:lstStyle/>
        <a:p>
          <a:endParaRPr lang="en-GB" sz="1400">
            <a:solidFill>
              <a:srgbClr val="000D4C"/>
            </a:solidFill>
            <a:latin typeface="+mn-lt"/>
            <a:cs typeface="Calibri" panose="020F0502020204030204" pitchFamily="34" charset="0"/>
          </a:endParaRPr>
        </a:p>
      </dgm:t>
    </dgm:pt>
    <dgm:pt modelId="{2BBEF0A7-6BF3-47BA-9F4C-0874245CBBF5}">
      <dgm:prSet phldrT="[Text]" custT="1"/>
      <dgm:spPr>
        <a:ln w="12700">
          <a:solidFill>
            <a:schemeClr val="bg2">
              <a:lumMod val="25000"/>
            </a:schemeClr>
          </a:solidFill>
        </a:ln>
      </dgm:spPr>
      <dgm:t>
        <a:bodyPr/>
        <a:lstStyle/>
        <a:p>
          <a:pPr>
            <a:spcAft>
              <a:spcPts val="1200"/>
            </a:spcAft>
          </a:pPr>
          <a:r>
            <a:rPr lang="en-GB" sz="1400" dirty="0">
              <a:solidFill>
                <a:schemeClr val="bg2">
                  <a:lumMod val="25000"/>
                </a:schemeClr>
              </a:solidFill>
              <a:latin typeface="+mn-lt"/>
              <a:cs typeface="Calibri" panose="020F0502020204030204" pitchFamily="34" charset="0"/>
            </a:rPr>
            <a:t>Walk with you through the early stages</a:t>
          </a:r>
        </a:p>
      </dgm:t>
    </dgm:pt>
    <dgm:pt modelId="{50B36148-7FBF-4572-BE0B-481C9A06634A}" type="parTrans" cxnId="{2FE602AA-451E-46AA-9054-6279671B44D5}">
      <dgm:prSet/>
      <dgm:spPr/>
      <dgm:t>
        <a:bodyPr/>
        <a:lstStyle/>
        <a:p>
          <a:endParaRPr lang="en-GB" sz="1400">
            <a:solidFill>
              <a:srgbClr val="000D4C"/>
            </a:solidFill>
            <a:latin typeface="+mn-lt"/>
            <a:cs typeface="Calibri" panose="020F0502020204030204" pitchFamily="34" charset="0"/>
          </a:endParaRPr>
        </a:p>
      </dgm:t>
    </dgm:pt>
    <dgm:pt modelId="{F5684BF9-EA24-4267-AED4-E255FD10AC8F}" type="sibTrans" cxnId="{2FE602AA-451E-46AA-9054-6279671B44D5}">
      <dgm:prSet/>
      <dgm:spPr/>
      <dgm:t>
        <a:bodyPr/>
        <a:lstStyle/>
        <a:p>
          <a:endParaRPr lang="en-GB" sz="1400">
            <a:solidFill>
              <a:srgbClr val="000D4C"/>
            </a:solidFill>
            <a:latin typeface="+mn-lt"/>
            <a:cs typeface="Calibri" panose="020F0502020204030204" pitchFamily="34" charset="0"/>
          </a:endParaRPr>
        </a:p>
      </dgm:t>
    </dgm:pt>
    <dgm:pt modelId="{A7C0BE46-8904-4F96-AFFF-5EC86B247918}">
      <dgm:prSet phldrT="[Text]" custT="1"/>
      <dgm:spPr>
        <a:ln w="12700">
          <a:solidFill>
            <a:schemeClr val="bg2">
              <a:lumMod val="25000"/>
            </a:schemeClr>
          </a:solidFill>
        </a:ln>
      </dgm:spPr>
      <dgm:t>
        <a:bodyPr/>
        <a:lstStyle/>
        <a:p>
          <a:pPr>
            <a:spcAft>
              <a:spcPts val="1200"/>
            </a:spcAft>
          </a:pPr>
          <a:r>
            <a:rPr lang="en-GB" sz="1400" dirty="0">
              <a:solidFill>
                <a:schemeClr val="bg2">
                  <a:lumMod val="25000"/>
                </a:schemeClr>
              </a:solidFill>
              <a:latin typeface="+mn-lt"/>
              <a:cs typeface="Calibri" panose="020F0502020204030204" pitchFamily="34" charset="0"/>
            </a:rPr>
            <a:t>Support practice of visible felt leadership </a:t>
          </a:r>
        </a:p>
      </dgm:t>
    </dgm:pt>
    <dgm:pt modelId="{CBCCD612-4111-4027-859D-57B7F004CA9C}" type="parTrans" cxnId="{BA51E4C9-80B7-4996-8EC6-7DF401F12EB7}">
      <dgm:prSet/>
      <dgm:spPr/>
      <dgm:t>
        <a:bodyPr/>
        <a:lstStyle/>
        <a:p>
          <a:endParaRPr lang="en-GB" sz="1400">
            <a:solidFill>
              <a:srgbClr val="000D4C"/>
            </a:solidFill>
            <a:latin typeface="+mn-lt"/>
            <a:cs typeface="Calibri" panose="020F0502020204030204" pitchFamily="34" charset="0"/>
          </a:endParaRPr>
        </a:p>
      </dgm:t>
    </dgm:pt>
    <dgm:pt modelId="{E011B9A7-9A3C-4729-A809-2CFAEB051C57}" type="sibTrans" cxnId="{BA51E4C9-80B7-4996-8EC6-7DF401F12EB7}">
      <dgm:prSet/>
      <dgm:spPr/>
      <dgm:t>
        <a:bodyPr/>
        <a:lstStyle/>
        <a:p>
          <a:endParaRPr lang="en-GB" sz="1400">
            <a:solidFill>
              <a:srgbClr val="000D4C"/>
            </a:solidFill>
            <a:latin typeface="+mn-lt"/>
            <a:cs typeface="Calibri" panose="020F0502020204030204" pitchFamily="34" charset="0"/>
          </a:endParaRPr>
        </a:p>
      </dgm:t>
    </dgm:pt>
    <dgm:pt modelId="{67B959B1-EDE7-4018-AED0-C2193EC97F55}">
      <dgm:prSet phldrT="[Text]" custT="1"/>
      <dgm:spPr>
        <a:solidFill>
          <a:schemeClr val="bg2">
            <a:lumMod val="25000"/>
          </a:schemeClr>
        </a:solidFill>
        <a:ln>
          <a:solidFill>
            <a:schemeClr val="bg2">
              <a:lumMod val="50000"/>
            </a:schemeClr>
          </a:solidFill>
        </a:ln>
      </dgm:spPr>
      <dgm:t>
        <a:bodyPr/>
        <a:lstStyle/>
        <a:p>
          <a:endParaRPr lang="en-GB" sz="1400" b="1" dirty="0">
            <a:solidFill>
              <a:schemeClr val="bg1"/>
            </a:solidFill>
            <a:effectLst/>
            <a:latin typeface="+mn-lt"/>
            <a:cs typeface="Calibri" panose="020F0502020204030204" pitchFamily="34" charset="0"/>
          </a:endParaRPr>
        </a:p>
        <a:p>
          <a:r>
            <a:rPr lang="en-GB" sz="1400" b="1" dirty="0">
              <a:solidFill>
                <a:schemeClr val="bg1"/>
              </a:solidFill>
              <a:effectLst/>
              <a:latin typeface="+mn-lt"/>
              <a:cs typeface="Calibri" panose="020F0502020204030204" pitchFamily="34" charset="0"/>
            </a:rPr>
            <a:t>Coached Implement-</a:t>
          </a:r>
          <a:r>
            <a:rPr lang="en-GB" sz="1400" b="1" dirty="0" err="1">
              <a:solidFill>
                <a:schemeClr val="bg1"/>
              </a:solidFill>
              <a:effectLst/>
              <a:latin typeface="+mn-lt"/>
              <a:cs typeface="Calibri" panose="020F0502020204030204" pitchFamily="34" charset="0"/>
            </a:rPr>
            <a:t>ation</a:t>
          </a:r>
          <a:endParaRPr lang="en-GB" sz="1400" b="1" dirty="0">
            <a:solidFill>
              <a:schemeClr val="bg1"/>
            </a:solidFill>
            <a:effectLst/>
            <a:latin typeface="+mn-lt"/>
            <a:cs typeface="Calibri" panose="020F0502020204030204" pitchFamily="34" charset="0"/>
          </a:endParaRPr>
        </a:p>
      </dgm:t>
    </dgm:pt>
    <dgm:pt modelId="{6F91B98B-9B06-4B67-9401-F431368E93B6}" type="parTrans" cxnId="{35EE916E-93C5-49D1-A7E3-BC8D289C4F7F}">
      <dgm:prSet/>
      <dgm:spPr/>
      <dgm:t>
        <a:bodyPr/>
        <a:lstStyle/>
        <a:p>
          <a:endParaRPr lang="en-GB" sz="1400">
            <a:solidFill>
              <a:srgbClr val="000D4C"/>
            </a:solidFill>
            <a:latin typeface="+mn-lt"/>
          </a:endParaRPr>
        </a:p>
      </dgm:t>
    </dgm:pt>
    <dgm:pt modelId="{B3786BC4-55BD-4691-A9AC-AD3439684F17}" type="sibTrans" cxnId="{35EE916E-93C5-49D1-A7E3-BC8D289C4F7F}">
      <dgm:prSet/>
      <dgm:spPr/>
      <dgm:t>
        <a:bodyPr/>
        <a:lstStyle/>
        <a:p>
          <a:endParaRPr lang="en-GB" sz="1400">
            <a:solidFill>
              <a:srgbClr val="000D4C"/>
            </a:solidFill>
            <a:latin typeface="+mn-lt"/>
          </a:endParaRPr>
        </a:p>
      </dgm:t>
    </dgm:pt>
    <dgm:pt modelId="{461E4C1C-82FA-45A3-91A3-30741D01CF0B}">
      <dgm:prSet phldrT="[Text]" custT="1"/>
      <dgm:spPr>
        <a:ln w="12700">
          <a:solidFill>
            <a:schemeClr val="bg2">
              <a:lumMod val="25000"/>
            </a:schemeClr>
          </a:solidFill>
        </a:ln>
      </dgm:spPr>
      <dgm:t>
        <a:bodyPr/>
        <a:lstStyle/>
        <a:p>
          <a:pPr>
            <a:spcAft>
              <a:spcPts val="1200"/>
            </a:spcAft>
          </a:pPr>
          <a:r>
            <a:rPr lang="en-GB" sz="1400" dirty="0">
              <a:solidFill>
                <a:schemeClr val="bg2">
                  <a:lumMod val="25000"/>
                </a:schemeClr>
              </a:solidFill>
              <a:latin typeface="+mn-lt"/>
              <a:cs typeface="Calibri" panose="020F0502020204030204" pitchFamily="34" charset="0"/>
            </a:rPr>
            <a:t>Engage all relevant stakeholders</a:t>
          </a:r>
        </a:p>
      </dgm:t>
    </dgm:pt>
    <dgm:pt modelId="{CF175D77-514E-474E-8F90-B42C50F34B16}" type="parTrans" cxnId="{92F919ED-6818-494B-ABC9-01FAFD860110}">
      <dgm:prSet/>
      <dgm:spPr/>
      <dgm:t>
        <a:bodyPr/>
        <a:lstStyle/>
        <a:p>
          <a:endParaRPr lang="en-GB" sz="1400">
            <a:solidFill>
              <a:srgbClr val="000D4C"/>
            </a:solidFill>
            <a:latin typeface="+mn-lt"/>
          </a:endParaRPr>
        </a:p>
      </dgm:t>
    </dgm:pt>
    <dgm:pt modelId="{38AF738B-7EE7-4025-BF01-AA466B36D9C2}" type="sibTrans" cxnId="{92F919ED-6818-494B-ABC9-01FAFD860110}">
      <dgm:prSet/>
      <dgm:spPr/>
      <dgm:t>
        <a:bodyPr/>
        <a:lstStyle/>
        <a:p>
          <a:endParaRPr lang="en-GB" sz="1400">
            <a:solidFill>
              <a:srgbClr val="000D4C"/>
            </a:solidFill>
            <a:latin typeface="+mn-lt"/>
          </a:endParaRPr>
        </a:p>
      </dgm:t>
    </dgm:pt>
    <dgm:pt modelId="{4D763940-0D48-49B7-AE90-84E0CE216CBD}">
      <dgm:prSet phldrT="[Text]" custT="1"/>
      <dgm:spPr>
        <a:ln w="12700">
          <a:solidFill>
            <a:schemeClr val="bg2">
              <a:lumMod val="25000"/>
            </a:schemeClr>
          </a:solidFill>
        </a:ln>
      </dgm:spPr>
      <dgm:t>
        <a:bodyPr/>
        <a:lstStyle/>
        <a:p>
          <a:pPr>
            <a:spcAft>
              <a:spcPts val="1200"/>
            </a:spcAft>
          </a:pPr>
          <a:r>
            <a:rPr lang="en-GB" sz="1400" dirty="0">
              <a:solidFill>
                <a:schemeClr val="bg2">
                  <a:lumMod val="25000"/>
                </a:schemeClr>
              </a:solidFill>
              <a:latin typeface="+mn-lt"/>
              <a:cs typeface="Calibri" panose="020F0502020204030204" pitchFamily="34" charset="0"/>
            </a:rPr>
            <a:t>Connect values with behaviours</a:t>
          </a:r>
        </a:p>
      </dgm:t>
    </dgm:pt>
    <dgm:pt modelId="{51D440EC-3438-4209-B5C4-C5A3D4A39F1C}" type="parTrans" cxnId="{3868EC63-32D4-4E4E-841A-F7452DA84BE3}">
      <dgm:prSet/>
      <dgm:spPr/>
      <dgm:t>
        <a:bodyPr/>
        <a:lstStyle/>
        <a:p>
          <a:endParaRPr lang="en-GB" sz="1400">
            <a:solidFill>
              <a:srgbClr val="000D4C"/>
            </a:solidFill>
            <a:latin typeface="+mn-lt"/>
          </a:endParaRPr>
        </a:p>
      </dgm:t>
    </dgm:pt>
    <dgm:pt modelId="{59E35AE1-D505-490E-AEDB-A029A6858330}" type="sibTrans" cxnId="{3868EC63-32D4-4E4E-841A-F7452DA84BE3}">
      <dgm:prSet/>
      <dgm:spPr/>
      <dgm:t>
        <a:bodyPr/>
        <a:lstStyle/>
        <a:p>
          <a:endParaRPr lang="en-GB" sz="1400">
            <a:solidFill>
              <a:srgbClr val="000D4C"/>
            </a:solidFill>
            <a:latin typeface="+mn-lt"/>
          </a:endParaRPr>
        </a:p>
      </dgm:t>
    </dgm:pt>
    <dgm:pt modelId="{2C5A75A8-26D2-4E8B-9204-FCF34D7E94BA}">
      <dgm:prSet phldrT="[Text]" custT="1"/>
      <dgm:spPr>
        <a:ln w="12700">
          <a:solidFill>
            <a:schemeClr val="bg2">
              <a:lumMod val="25000"/>
            </a:schemeClr>
          </a:solidFill>
        </a:ln>
      </dgm:spPr>
      <dgm:t>
        <a:bodyPr/>
        <a:lstStyle/>
        <a:p>
          <a:pPr>
            <a:spcAft>
              <a:spcPts val="1200"/>
            </a:spcAft>
          </a:pPr>
          <a:r>
            <a:rPr lang="en-GB" sz="1400" dirty="0">
              <a:solidFill>
                <a:schemeClr val="bg2">
                  <a:lumMod val="25000"/>
                </a:schemeClr>
              </a:solidFill>
              <a:latin typeface="+mn-lt"/>
              <a:cs typeface="Calibri" panose="020F0502020204030204" pitchFamily="34" charset="0"/>
            </a:rPr>
            <a:t>Integrate with existing H&amp;S approaches</a:t>
          </a:r>
        </a:p>
      </dgm:t>
    </dgm:pt>
    <dgm:pt modelId="{7EDA2EC1-F048-44F3-83AD-29FCAC1844AF}" type="parTrans" cxnId="{018937F6-FA44-499B-BA85-C41FE74FB59F}">
      <dgm:prSet/>
      <dgm:spPr/>
      <dgm:t>
        <a:bodyPr/>
        <a:lstStyle/>
        <a:p>
          <a:endParaRPr lang="en-GB" sz="1400">
            <a:solidFill>
              <a:srgbClr val="000D4C"/>
            </a:solidFill>
            <a:latin typeface="+mn-lt"/>
          </a:endParaRPr>
        </a:p>
      </dgm:t>
    </dgm:pt>
    <dgm:pt modelId="{8B7EA569-140C-4F3E-9F83-7EC849EE6065}" type="sibTrans" cxnId="{018937F6-FA44-499B-BA85-C41FE74FB59F}">
      <dgm:prSet/>
      <dgm:spPr/>
      <dgm:t>
        <a:bodyPr/>
        <a:lstStyle/>
        <a:p>
          <a:endParaRPr lang="en-GB" sz="1400">
            <a:solidFill>
              <a:srgbClr val="000D4C"/>
            </a:solidFill>
            <a:latin typeface="+mn-lt"/>
          </a:endParaRPr>
        </a:p>
      </dgm:t>
    </dgm:pt>
    <dgm:pt modelId="{73F446B4-4092-486B-AF62-779AF2FE52F6}" type="pres">
      <dgm:prSet presAssocID="{2F22168E-F7D7-46FA-B15B-F8B860E4D70D}" presName="linearFlow" presStyleCnt="0">
        <dgm:presLayoutVars>
          <dgm:dir/>
          <dgm:animLvl val="lvl"/>
          <dgm:resizeHandles val="exact"/>
        </dgm:presLayoutVars>
      </dgm:prSet>
      <dgm:spPr/>
    </dgm:pt>
    <dgm:pt modelId="{9927615F-39EB-44E6-B73B-73E6810DFAC6}" type="pres">
      <dgm:prSet presAssocID="{B9A3A229-8009-4C30-BC70-7168DC12233D}" presName="composite" presStyleCnt="0"/>
      <dgm:spPr/>
    </dgm:pt>
    <dgm:pt modelId="{E7BC6017-4355-4175-B160-EF6E58E252FD}" type="pres">
      <dgm:prSet presAssocID="{B9A3A229-8009-4C30-BC70-7168DC12233D}" presName="parentText" presStyleLbl="alignNode1" presStyleIdx="0" presStyleCnt="4">
        <dgm:presLayoutVars>
          <dgm:chMax val="1"/>
          <dgm:bulletEnabled val="1"/>
        </dgm:presLayoutVars>
      </dgm:prSet>
      <dgm:spPr/>
    </dgm:pt>
    <dgm:pt modelId="{7F36125D-A2FD-4485-AFA1-0DC80065BAE3}" type="pres">
      <dgm:prSet presAssocID="{B9A3A229-8009-4C30-BC70-7168DC12233D}" presName="descendantText" presStyleLbl="alignAcc1" presStyleIdx="0" presStyleCnt="4">
        <dgm:presLayoutVars>
          <dgm:bulletEnabled val="1"/>
        </dgm:presLayoutVars>
      </dgm:prSet>
      <dgm:spPr/>
    </dgm:pt>
    <dgm:pt modelId="{314FD0B7-AF3F-4034-BE2F-85094306A7DC}" type="pres">
      <dgm:prSet presAssocID="{D8B397C9-AA8F-49B5-B435-B414E0297211}" presName="sp" presStyleCnt="0"/>
      <dgm:spPr/>
    </dgm:pt>
    <dgm:pt modelId="{1A7EC0C4-75E4-43A9-A741-29C275A0CF32}" type="pres">
      <dgm:prSet presAssocID="{DBB44804-27C3-4E58-BA07-62FEFBE16E64}" presName="composite" presStyleCnt="0"/>
      <dgm:spPr/>
    </dgm:pt>
    <dgm:pt modelId="{CA943252-F37B-43D1-9449-C4489186AD7A}" type="pres">
      <dgm:prSet presAssocID="{DBB44804-27C3-4E58-BA07-62FEFBE16E64}" presName="parentText" presStyleLbl="alignNode1" presStyleIdx="1" presStyleCnt="4">
        <dgm:presLayoutVars>
          <dgm:chMax val="1"/>
          <dgm:bulletEnabled val="1"/>
        </dgm:presLayoutVars>
      </dgm:prSet>
      <dgm:spPr/>
    </dgm:pt>
    <dgm:pt modelId="{D05269C2-494F-4D28-8C7F-AB1FFD210081}" type="pres">
      <dgm:prSet presAssocID="{DBB44804-27C3-4E58-BA07-62FEFBE16E64}" presName="descendantText" presStyleLbl="alignAcc1" presStyleIdx="1" presStyleCnt="4">
        <dgm:presLayoutVars>
          <dgm:bulletEnabled val="1"/>
        </dgm:presLayoutVars>
      </dgm:prSet>
      <dgm:spPr/>
    </dgm:pt>
    <dgm:pt modelId="{79397707-3215-4AAF-B4DF-507CFB068AA1}" type="pres">
      <dgm:prSet presAssocID="{30A4F383-7F6C-4388-9627-7D01985CDC02}" presName="sp" presStyleCnt="0"/>
      <dgm:spPr/>
    </dgm:pt>
    <dgm:pt modelId="{70A8C6AA-9E09-42D8-AB64-1BAD7D7E86C0}" type="pres">
      <dgm:prSet presAssocID="{1D3510A0-F2F6-461F-8683-E0902741CFED}" presName="composite" presStyleCnt="0"/>
      <dgm:spPr/>
    </dgm:pt>
    <dgm:pt modelId="{05A32578-2199-47E9-A38E-5C3B4072238F}" type="pres">
      <dgm:prSet presAssocID="{1D3510A0-F2F6-461F-8683-E0902741CFED}" presName="parentText" presStyleLbl="alignNode1" presStyleIdx="2" presStyleCnt="4">
        <dgm:presLayoutVars>
          <dgm:chMax val="1"/>
          <dgm:bulletEnabled val="1"/>
        </dgm:presLayoutVars>
      </dgm:prSet>
      <dgm:spPr/>
    </dgm:pt>
    <dgm:pt modelId="{AD5912C4-64F7-4F1E-85F1-4A37AB4B6209}" type="pres">
      <dgm:prSet presAssocID="{1D3510A0-F2F6-461F-8683-E0902741CFED}" presName="descendantText" presStyleLbl="alignAcc1" presStyleIdx="2" presStyleCnt="4">
        <dgm:presLayoutVars>
          <dgm:bulletEnabled val="1"/>
        </dgm:presLayoutVars>
      </dgm:prSet>
      <dgm:spPr/>
    </dgm:pt>
    <dgm:pt modelId="{1C0E5DF3-9CDB-41F9-B623-972041FC602B}" type="pres">
      <dgm:prSet presAssocID="{FA980223-A712-4D0F-A815-E984A0717335}" presName="sp" presStyleCnt="0"/>
      <dgm:spPr/>
    </dgm:pt>
    <dgm:pt modelId="{7EDCF125-3EE5-452E-A047-FBF2FDD97C5E}" type="pres">
      <dgm:prSet presAssocID="{67B959B1-EDE7-4018-AED0-C2193EC97F55}" presName="composite" presStyleCnt="0"/>
      <dgm:spPr/>
    </dgm:pt>
    <dgm:pt modelId="{F1A9A6A7-1EA5-4CD3-B6FB-20759645E676}" type="pres">
      <dgm:prSet presAssocID="{67B959B1-EDE7-4018-AED0-C2193EC97F55}" presName="parentText" presStyleLbl="alignNode1" presStyleIdx="3" presStyleCnt="4">
        <dgm:presLayoutVars>
          <dgm:chMax val="1"/>
          <dgm:bulletEnabled val="1"/>
        </dgm:presLayoutVars>
      </dgm:prSet>
      <dgm:spPr/>
    </dgm:pt>
    <dgm:pt modelId="{0BF9FAB6-FA3C-4ADF-B717-24761014AC33}" type="pres">
      <dgm:prSet presAssocID="{67B959B1-EDE7-4018-AED0-C2193EC97F55}" presName="descendantText" presStyleLbl="alignAcc1" presStyleIdx="3" presStyleCnt="4">
        <dgm:presLayoutVars>
          <dgm:bulletEnabled val="1"/>
        </dgm:presLayoutVars>
      </dgm:prSet>
      <dgm:spPr/>
    </dgm:pt>
  </dgm:ptLst>
  <dgm:cxnLst>
    <dgm:cxn modelId="{1B709420-4E69-4325-BD2F-4C817986EFA4}" srcId="{DBB44804-27C3-4E58-BA07-62FEFBE16E64}" destId="{CBF17CA6-12BF-4511-9028-4EA26422444C}" srcOrd="1" destOrd="0" parTransId="{A1FCEA4C-A33F-4B21-A02E-0DE1A9B56D10}" sibTransId="{1587E3AB-5327-45C6-8292-0089B93F4AF9}"/>
    <dgm:cxn modelId="{A5917A22-8EEF-417D-B32D-CACCDAE6D0C2}" srcId="{B9A3A229-8009-4C30-BC70-7168DC12233D}" destId="{98738190-95A1-4538-8925-E254FB9FCC90}" srcOrd="0" destOrd="0" parTransId="{41191E71-93CC-4DB9-B860-0EF631E4C2AA}" sibTransId="{EC236FA0-FA03-4D24-9696-6619B1DEBBB9}"/>
    <dgm:cxn modelId="{59722C2E-B98B-4955-BD09-21422A5C1680}" type="presOf" srcId="{98738190-95A1-4538-8925-E254FB9FCC90}" destId="{7F36125D-A2FD-4485-AFA1-0DC80065BAE3}" srcOrd="0" destOrd="0" presId="urn:microsoft.com/office/officeart/2005/8/layout/chevron2"/>
    <dgm:cxn modelId="{E49EE75B-AFD4-4D8A-A35F-1D9AEB5AB548}" srcId="{DBB44804-27C3-4E58-BA07-62FEFBE16E64}" destId="{86D7C237-6270-45DD-891C-E4317193A7CE}" srcOrd="0" destOrd="0" parTransId="{32F47D71-5313-43BD-AD0F-C3EB262C203D}" sibTransId="{DA00F848-A827-42B8-8F3A-90288C40AC9E}"/>
    <dgm:cxn modelId="{3868EC63-32D4-4E4E-841A-F7452DA84BE3}" srcId="{B9A3A229-8009-4C30-BC70-7168DC12233D}" destId="{4D763940-0D48-49B7-AE90-84E0CE216CBD}" srcOrd="1" destOrd="0" parTransId="{51D440EC-3438-4209-B5C4-C5A3D4A39F1C}" sibTransId="{59E35AE1-D505-490E-AEDB-A029A6858330}"/>
    <dgm:cxn modelId="{CF6A0F45-70EC-4DB2-8AC7-49C52879C729}" type="presOf" srcId="{2C5A75A8-26D2-4E8B-9204-FCF34D7E94BA}" destId="{AD5912C4-64F7-4F1E-85F1-4A37AB4B6209}" srcOrd="0" destOrd="1" presId="urn:microsoft.com/office/officeart/2005/8/layout/chevron2"/>
    <dgm:cxn modelId="{35EE916E-93C5-49D1-A7E3-BC8D289C4F7F}" srcId="{2F22168E-F7D7-46FA-B15B-F8B860E4D70D}" destId="{67B959B1-EDE7-4018-AED0-C2193EC97F55}" srcOrd="3" destOrd="0" parTransId="{6F91B98B-9B06-4B67-9401-F431368E93B6}" sibTransId="{B3786BC4-55BD-4691-A9AC-AD3439684F17}"/>
    <dgm:cxn modelId="{21751E73-01E2-46AF-9EC8-40AE76F3546A}" type="presOf" srcId="{2F22168E-F7D7-46FA-B15B-F8B860E4D70D}" destId="{73F446B4-4092-486B-AF62-779AF2FE52F6}" srcOrd="0" destOrd="0" presId="urn:microsoft.com/office/officeart/2005/8/layout/chevron2"/>
    <dgm:cxn modelId="{BE5C327C-6D22-4476-AF27-B15A6064070B}" type="presOf" srcId="{4D763940-0D48-49B7-AE90-84E0CE216CBD}" destId="{7F36125D-A2FD-4485-AFA1-0DC80065BAE3}" srcOrd="0" destOrd="1" presId="urn:microsoft.com/office/officeart/2005/8/layout/chevron2"/>
    <dgm:cxn modelId="{FEE5A37E-66DD-498E-86DC-B48F206428F5}" type="presOf" srcId="{DBB44804-27C3-4E58-BA07-62FEFBE16E64}" destId="{CA943252-F37B-43D1-9449-C4489186AD7A}" srcOrd="0" destOrd="0" presId="urn:microsoft.com/office/officeart/2005/8/layout/chevron2"/>
    <dgm:cxn modelId="{08704084-38C6-4135-8DBF-EAC880E6587B}" type="presOf" srcId="{B9A3A229-8009-4C30-BC70-7168DC12233D}" destId="{E7BC6017-4355-4175-B160-EF6E58E252FD}" srcOrd="0" destOrd="0" presId="urn:microsoft.com/office/officeart/2005/8/layout/chevron2"/>
    <dgm:cxn modelId="{7C4BB78C-CBE2-418F-A15A-D46728053D97}" srcId="{2F22168E-F7D7-46FA-B15B-F8B860E4D70D}" destId="{B9A3A229-8009-4C30-BC70-7168DC12233D}" srcOrd="0" destOrd="0" parTransId="{FCAB1367-1B5A-4E4B-BE62-CF9618E383E3}" sibTransId="{D8B397C9-AA8F-49B5-B435-B414E0297211}"/>
    <dgm:cxn modelId="{3BC2F698-C8DE-41A1-A7AA-AE8C1D192108}" srcId="{2F22168E-F7D7-46FA-B15B-F8B860E4D70D}" destId="{DBB44804-27C3-4E58-BA07-62FEFBE16E64}" srcOrd="1" destOrd="0" parTransId="{89284989-86AE-4F96-BABC-B84CA3246720}" sibTransId="{30A4F383-7F6C-4388-9627-7D01985CDC02}"/>
    <dgm:cxn modelId="{66654CA5-CA01-418D-B41A-C76328BB600B}" type="presOf" srcId="{67B959B1-EDE7-4018-AED0-C2193EC97F55}" destId="{F1A9A6A7-1EA5-4CD3-B6FB-20759645E676}" srcOrd="0" destOrd="0" presId="urn:microsoft.com/office/officeart/2005/8/layout/chevron2"/>
    <dgm:cxn modelId="{2FE602AA-451E-46AA-9054-6279671B44D5}" srcId="{67B959B1-EDE7-4018-AED0-C2193EC97F55}" destId="{2BBEF0A7-6BF3-47BA-9F4C-0874245CBBF5}" srcOrd="0" destOrd="0" parTransId="{50B36148-7FBF-4572-BE0B-481C9A06634A}" sibTransId="{F5684BF9-EA24-4267-AED4-E255FD10AC8F}"/>
    <dgm:cxn modelId="{893358BA-5CC4-4D0E-ACBF-57C238AF7F89}" type="presOf" srcId="{CBF17CA6-12BF-4511-9028-4EA26422444C}" destId="{D05269C2-494F-4D28-8C7F-AB1FFD210081}" srcOrd="0" destOrd="1" presId="urn:microsoft.com/office/officeart/2005/8/layout/chevron2"/>
    <dgm:cxn modelId="{5D873EBD-98EF-45B8-A10B-356946C15DE8}" type="presOf" srcId="{2BBEF0A7-6BF3-47BA-9F4C-0874245CBBF5}" destId="{0BF9FAB6-FA3C-4ADF-B717-24761014AC33}" srcOrd="0" destOrd="0" presId="urn:microsoft.com/office/officeart/2005/8/layout/chevron2"/>
    <dgm:cxn modelId="{BA51E4C9-80B7-4996-8EC6-7DF401F12EB7}" srcId="{67B959B1-EDE7-4018-AED0-C2193EC97F55}" destId="{A7C0BE46-8904-4F96-AFFF-5EC86B247918}" srcOrd="1" destOrd="0" parTransId="{CBCCD612-4111-4027-859D-57B7F004CA9C}" sibTransId="{E011B9A7-9A3C-4729-A809-2CFAEB051C57}"/>
    <dgm:cxn modelId="{8A3AA0CE-0B29-42C1-A51E-4E9DCA1178C5}" type="presOf" srcId="{1D3510A0-F2F6-461F-8683-E0902741CFED}" destId="{05A32578-2199-47E9-A38E-5C3B4072238F}" srcOrd="0" destOrd="0" presId="urn:microsoft.com/office/officeart/2005/8/layout/chevron2"/>
    <dgm:cxn modelId="{7932EFD8-BDC2-43A5-B025-F452706175C9}" type="presOf" srcId="{86D7C237-6270-45DD-891C-E4317193A7CE}" destId="{D05269C2-494F-4D28-8C7F-AB1FFD210081}" srcOrd="0" destOrd="0" presId="urn:microsoft.com/office/officeart/2005/8/layout/chevron2"/>
    <dgm:cxn modelId="{69276BE9-3D8C-4C52-A7F0-2B03815F6C9D}" type="presOf" srcId="{461E4C1C-82FA-45A3-91A3-30741D01CF0B}" destId="{AD5912C4-64F7-4F1E-85F1-4A37AB4B6209}" srcOrd="0" destOrd="0" presId="urn:microsoft.com/office/officeart/2005/8/layout/chevron2"/>
    <dgm:cxn modelId="{92F919ED-6818-494B-ABC9-01FAFD860110}" srcId="{1D3510A0-F2F6-461F-8683-E0902741CFED}" destId="{461E4C1C-82FA-45A3-91A3-30741D01CF0B}" srcOrd="0" destOrd="0" parTransId="{CF175D77-514E-474E-8F90-B42C50F34B16}" sibTransId="{38AF738B-7EE7-4025-BF01-AA466B36D9C2}"/>
    <dgm:cxn modelId="{018937F6-FA44-499B-BA85-C41FE74FB59F}" srcId="{1D3510A0-F2F6-461F-8683-E0902741CFED}" destId="{2C5A75A8-26D2-4E8B-9204-FCF34D7E94BA}" srcOrd="1" destOrd="0" parTransId="{7EDA2EC1-F048-44F3-83AD-29FCAC1844AF}" sibTransId="{8B7EA569-140C-4F3E-9F83-7EC849EE6065}"/>
    <dgm:cxn modelId="{A25A76FA-A0EF-473D-B9A8-0F0E16BE626A}" srcId="{2F22168E-F7D7-46FA-B15B-F8B860E4D70D}" destId="{1D3510A0-F2F6-461F-8683-E0902741CFED}" srcOrd="2" destOrd="0" parTransId="{BE5CE027-79BB-478C-AD4C-6D7441024946}" sibTransId="{FA980223-A712-4D0F-A815-E984A0717335}"/>
    <dgm:cxn modelId="{BD1C1AFC-D67E-47B9-A08B-33B962B33D4E}" type="presOf" srcId="{A7C0BE46-8904-4F96-AFFF-5EC86B247918}" destId="{0BF9FAB6-FA3C-4ADF-B717-24761014AC33}" srcOrd="0" destOrd="1" presId="urn:microsoft.com/office/officeart/2005/8/layout/chevron2"/>
    <dgm:cxn modelId="{DEB2B1FA-77D6-4D45-A623-B0F2487CAF5A}" type="presParOf" srcId="{73F446B4-4092-486B-AF62-779AF2FE52F6}" destId="{9927615F-39EB-44E6-B73B-73E6810DFAC6}" srcOrd="0" destOrd="0" presId="urn:microsoft.com/office/officeart/2005/8/layout/chevron2"/>
    <dgm:cxn modelId="{4A9BD7F5-9AC8-459A-9096-BFFFF9DEE285}" type="presParOf" srcId="{9927615F-39EB-44E6-B73B-73E6810DFAC6}" destId="{E7BC6017-4355-4175-B160-EF6E58E252FD}" srcOrd="0" destOrd="0" presId="urn:microsoft.com/office/officeart/2005/8/layout/chevron2"/>
    <dgm:cxn modelId="{3594EDE8-63CE-4AA2-97DD-D70FEDA909C6}" type="presParOf" srcId="{9927615F-39EB-44E6-B73B-73E6810DFAC6}" destId="{7F36125D-A2FD-4485-AFA1-0DC80065BAE3}" srcOrd="1" destOrd="0" presId="urn:microsoft.com/office/officeart/2005/8/layout/chevron2"/>
    <dgm:cxn modelId="{70F39D53-983B-419E-BACF-85DD15A87D77}" type="presParOf" srcId="{73F446B4-4092-486B-AF62-779AF2FE52F6}" destId="{314FD0B7-AF3F-4034-BE2F-85094306A7DC}" srcOrd="1" destOrd="0" presId="urn:microsoft.com/office/officeart/2005/8/layout/chevron2"/>
    <dgm:cxn modelId="{B09A8E2E-1BA5-42C4-90C4-B08005BCCA55}" type="presParOf" srcId="{73F446B4-4092-486B-AF62-779AF2FE52F6}" destId="{1A7EC0C4-75E4-43A9-A741-29C275A0CF32}" srcOrd="2" destOrd="0" presId="urn:microsoft.com/office/officeart/2005/8/layout/chevron2"/>
    <dgm:cxn modelId="{7C857933-C4B3-4EE1-AE12-99DD0B957150}" type="presParOf" srcId="{1A7EC0C4-75E4-43A9-A741-29C275A0CF32}" destId="{CA943252-F37B-43D1-9449-C4489186AD7A}" srcOrd="0" destOrd="0" presId="urn:microsoft.com/office/officeart/2005/8/layout/chevron2"/>
    <dgm:cxn modelId="{6A1C9B2C-56F9-46D3-A093-A1F9AF99C744}" type="presParOf" srcId="{1A7EC0C4-75E4-43A9-A741-29C275A0CF32}" destId="{D05269C2-494F-4D28-8C7F-AB1FFD210081}" srcOrd="1" destOrd="0" presId="urn:microsoft.com/office/officeart/2005/8/layout/chevron2"/>
    <dgm:cxn modelId="{1D739AAA-1C3A-44DF-AD96-6A1115CC5380}" type="presParOf" srcId="{73F446B4-4092-486B-AF62-779AF2FE52F6}" destId="{79397707-3215-4AAF-B4DF-507CFB068AA1}" srcOrd="3" destOrd="0" presId="urn:microsoft.com/office/officeart/2005/8/layout/chevron2"/>
    <dgm:cxn modelId="{F887FD89-F327-4043-BD6E-372DD03ED4D4}" type="presParOf" srcId="{73F446B4-4092-486B-AF62-779AF2FE52F6}" destId="{70A8C6AA-9E09-42D8-AB64-1BAD7D7E86C0}" srcOrd="4" destOrd="0" presId="urn:microsoft.com/office/officeart/2005/8/layout/chevron2"/>
    <dgm:cxn modelId="{C72C250E-F960-48A6-88EC-915DF3EF0F57}" type="presParOf" srcId="{70A8C6AA-9E09-42D8-AB64-1BAD7D7E86C0}" destId="{05A32578-2199-47E9-A38E-5C3B4072238F}" srcOrd="0" destOrd="0" presId="urn:microsoft.com/office/officeart/2005/8/layout/chevron2"/>
    <dgm:cxn modelId="{791D87F7-2DDC-4C64-840C-BCF3A2570C7E}" type="presParOf" srcId="{70A8C6AA-9E09-42D8-AB64-1BAD7D7E86C0}" destId="{AD5912C4-64F7-4F1E-85F1-4A37AB4B6209}" srcOrd="1" destOrd="0" presId="urn:microsoft.com/office/officeart/2005/8/layout/chevron2"/>
    <dgm:cxn modelId="{A03479EF-0B9E-4193-AE20-6F1855D2BCEC}" type="presParOf" srcId="{73F446B4-4092-486B-AF62-779AF2FE52F6}" destId="{1C0E5DF3-9CDB-41F9-B623-972041FC602B}" srcOrd="5" destOrd="0" presId="urn:microsoft.com/office/officeart/2005/8/layout/chevron2"/>
    <dgm:cxn modelId="{8E7A55E4-E182-4537-B079-BFC382685824}" type="presParOf" srcId="{73F446B4-4092-486B-AF62-779AF2FE52F6}" destId="{7EDCF125-3EE5-452E-A047-FBF2FDD97C5E}" srcOrd="6" destOrd="0" presId="urn:microsoft.com/office/officeart/2005/8/layout/chevron2"/>
    <dgm:cxn modelId="{73547402-37E3-4D14-A735-40A42CF03972}" type="presParOf" srcId="{7EDCF125-3EE5-452E-A047-FBF2FDD97C5E}" destId="{F1A9A6A7-1EA5-4CD3-B6FB-20759645E676}" srcOrd="0" destOrd="0" presId="urn:microsoft.com/office/officeart/2005/8/layout/chevron2"/>
    <dgm:cxn modelId="{117ACE16-AD0E-4659-8AA9-9C6737FDE489}" type="presParOf" srcId="{7EDCF125-3EE5-452E-A047-FBF2FDD97C5E}" destId="{0BF9FAB6-FA3C-4ADF-B717-24761014AC33}" srcOrd="1" destOrd="0" presId="urn:microsoft.com/office/officeart/2005/8/layout/chevron2"/>
  </dgm:cxnLst>
  <dgm:bg/>
  <dgm:whole>
    <a:ln w="12700">
      <a:noFill/>
    </a:ln>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77C22EF-8AD6-4C1E-8598-C47FA34B232C}">
      <dsp:nvSpPr>
        <dsp:cNvPr id="0" name=""/>
        <dsp:cNvSpPr/>
      </dsp:nvSpPr>
      <dsp:spPr>
        <a:xfrm rot="10800000">
          <a:off x="0" y="0"/>
          <a:ext cx="5167028" cy="858521"/>
        </a:xfrm>
        <a:prstGeom prst="trapezoid">
          <a:avLst>
            <a:gd name="adj" fmla="val 60185"/>
          </a:avLst>
        </a:prstGeom>
        <a:solidFill>
          <a:schemeClr val="accent2">
            <a:hueOff val="0"/>
            <a:satOff val="0"/>
            <a:lumOff val="0"/>
            <a:alphaOff val="0"/>
          </a:schemeClr>
        </a:solidFill>
        <a:ln w="15875"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5400" tIns="25400" rIns="25400" bIns="25400" numCol="1" spcCol="1270" anchor="ctr" anchorCtr="0">
          <a:noAutofit/>
        </a:bodyPr>
        <a:lstStyle/>
        <a:p>
          <a:pPr marL="0" lvl="0" indent="0" algn="ctr" defTabSz="889000">
            <a:lnSpc>
              <a:spcPct val="90000"/>
            </a:lnSpc>
            <a:spcBef>
              <a:spcPct val="0"/>
            </a:spcBef>
            <a:spcAft>
              <a:spcPct val="35000"/>
            </a:spcAft>
            <a:buNone/>
          </a:pPr>
          <a:r>
            <a:rPr lang="en-GB" sz="2000" b="1" kern="1200" dirty="0">
              <a:solidFill>
                <a:schemeClr val="bg1"/>
              </a:solidFill>
            </a:rPr>
            <a:t>Elimination</a:t>
          </a:r>
        </a:p>
      </dsp:txBody>
      <dsp:txXfrm rot="-10800000">
        <a:off x="904229" y="0"/>
        <a:ext cx="3358568" cy="858521"/>
      </dsp:txXfrm>
    </dsp:sp>
    <dsp:sp modelId="{AA96C075-0A88-4BAA-ABCD-948EABF79423}">
      <dsp:nvSpPr>
        <dsp:cNvPr id="0" name=""/>
        <dsp:cNvSpPr/>
      </dsp:nvSpPr>
      <dsp:spPr>
        <a:xfrm rot="10800000">
          <a:off x="516702" y="858521"/>
          <a:ext cx="4133622" cy="858521"/>
        </a:xfrm>
        <a:prstGeom prst="trapezoid">
          <a:avLst>
            <a:gd name="adj" fmla="val 60185"/>
          </a:avLst>
        </a:prstGeom>
        <a:solidFill>
          <a:schemeClr val="accent3">
            <a:hueOff val="0"/>
            <a:satOff val="0"/>
            <a:lumOff val="0"/>
            <a:alphaOff val="0"/>
          </a:schemeClr>
        </a:solidFill>
        <a:ln w="15875"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5400" tIns="25400" rIns="25400" bIns="25400" numCol="1" spcCol="1270" anchor="ctr" anchorCtr="0">
          <a:noAutofit/>
        </a:bodyPr>
        <a:lstStyle/>
        <a:p>
          <a:pPr marL="0" lvl="0" indent="0" algn="ctr" defTabSz="889000">
            <a:lnSpc>
              <a:spcPct val="90000"/>
            </a:lnSpc>
            <a:spcBef>
              <a:spcPct val="0"/>
            </a:spcBef>
            <a:spcAft>
              <a:spcPct val="35000"/>
            </a:spcAft>
            <a:buNone/>
          </a:pPr>
          <a:r>
            <a:rPr lang="en-GB" sz="2000" b="1" kern="1200" dirty="0">
              <a:solidFill>
                <a:schemeClr val="bg1"/>
              </a:solidFill>
            </a:rPr>
            <a:t>Substitution</a:t>
          </a:r>
        </a:p>
      </dsp:txBody>
      <dsp:txXfrm rot="-10800000">
        <a:off x="1240086" y="858521"/>
        <a:ext cx="2686854" cy="858521"/>
      </dsp:txXfrm>
    </dsp:sp>
    <dsp:sp modelId="{9889EAD2-B15A-45E0-B4D4-0938D79279FA}">
      <dsp:nvSpPr>
        <dsp:cNvPr id="0" name=""/>
        <dsp:cNvSpPr/>
      </dsp:nvSpPr>
      <dsp:spPr>
        <a:xfrm rot="10800000">
          <a:off x="1033405" y="1717042"/>
          <a:ext cx="3100216" cy="858521"/>
        </a:xfrm>
        <a:prstGeom prst="trapezoid">
          <a:avLst>
            <a:gd name="adj" fmla="val 60185"/>
          </a:avLst>
        </a:prstGeom>
        <a:solidFill>
          <a:schemeClr val="accent4">
            <a:hueOff val="0"/>
            <a:satOff val="0"/>
            <a:lumOff val="0"/>
            <a:alphaOff val="0"/>
          </a:schemeClr>
        </a:solidFill>
        <a:ln w="15875"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5400" tIns="25400" rIns="25400" bIns="25400" numCol="1" spcCol="1270" anchor="ctr" anchorCtr="0">
          <a:noAutofit/>
        </a:bodyPr>
        <a:lstStyle/>
        <a:p>
          <a:pPr marL="0" lvl="0" indent="0" algn="ctr" defTabSz="889000">
            <a:lnSpc>
              <a:spcPct val="90000"/>
            </a:lnSpc>
            <a:spcBef>
              <a:spcPct val="0"/>
            </a:spcBef>
            <a:spcAft>
              <a:spcPct val="35000"/>
            </a:spcAft>
            <a:buNone/>
          </a:pPr>
          <a:r>
            <a:rPr lang="en-GB" sz="2000" b="1" kern="1200" dirty="0">
              <a:solidFill>
                <a:schemeClr val="bg1"/>
              </a:solidFill>
            </a:rPr>
            <a:t>Engineering</a:t>
          </a:r>
        </a:p>
      </dsp:txBody>
      <dsp:txXfrm rot="-10800000">
        <a:off x="1575943" y="1717042"/>
        <a:ext cx="2015140" cy="858521"/>
      </dsp:txXfrm>
    </dsp:sp>
    <dsp:sp modelId="{57F78C62-BD73-4369-86BA-E9478998923D}">
      <dsp:nvSpPr>
        <dsp:cNvPr id="0" name=""/>
        <dsp:cNvSpPr/>
      </dsp:nvSpPr>
      <dsp:spPr>
        <a:xfrm rot="10800000">
          <a:off x="1550108" y="2575563"/>
          <a:ext cx="2066811" cy="858521"/>
        </a:xfrm>
        <a:prstGeom prst="trapezoid">
          <a:avLst>
            <a:gd name="adj" fmla="val 60185"/>
          </a:avLst>
        </a:prstGeom>
        <a:solidFill>
          <a:schemeClr val="accent5">
            <a:hueOff val="0"/>
            <a:satOff val="0"/>
            <a:lumOff val="0"/>
            <a:alphaOff val="0"/>
          </a:schemeClr>
        </a:solidFill>
        <a:ln w="15875"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5400" tIns="25400" rIns="25400" bIns="25400" numCol="1" spcCol="1270" anchor="ctr" anchorCtr="0">
          <a:noAutofit/>
        </a:bodyPr>
        <a:lstStyle/>
        <a:p>
          <a:pPr marL="0" lvl="0" indent="0" algn="ctr" defTabSz="889000">
            <a:lnSpc>
              <a:spcPct val="90000"/>
            </a:lnSpc>
            <a:spcBef>
              <a:spcPct val="0"/>
            </a:spcBef>
            <a:spcAft>
              <a:spcPct val="35000"/>
            </a:spcAft>
            <a:buNone/>
          </a:pPr>
          <a:r>
            <a:rPr lang="en-GB" sz="2000" b="1" kern="1200" dirty="0">
              <a:solidFill>
                <a:schemeClr val="bg1"/>
              </a:solidFill>
            </a:rPr>
            <a:t>Admin</a:t>
          </a:r>
        </a:p>
      </dsp:txBody>
      <dsp:txXfrm rot="-10800000">
        <a:off x="1911800" y="2575563"/>
        <a:ext cx="1343427" cy="858521"/>
      </dsp:txXfrm>
    </dsp:sp>
    <dsp:sp modelId="{20BA7F1D-51A4-4479-89AD-4B298E526930}">
      <dsp:nvSpPr>
        <dsp:cNvPr id="0" name=""/>
        <dsp:cNvSpPr/>
      </dsp:nvSpPr>
      <dsp:spPr>
        <a:xfrm rot="10800000">
          <a:off x="2066811" y="3434084"/>
          <a:ext cx="1033405" cy="858521"/>
        </a:xfrm>
        <a:prstGeom prst="trapezoid">
          <a:avLst>
            <a:gd name="adj" fmla="val 60185"/>
          </a:avLst>
        </a:prstGeom>
        <a:solidFill>
          <a:schemeClr val="accent6">
            <a:hueOff val="0"/>
            <a:satOff val="0"/>
            <a:lumOff val="0"/>
            <a:alphaOff val="0"/>
          </a:schemeClr>
        </a:solidFill>
        <a:ln w="15875"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5400" tIns="25400" rIns="25400" bIns="25400" numCol="1" spcCol="1270" anchor="ctr" anchorCtr="0">
          <a:noAutofit/>
        </a:bodyPr>
        <a:lstStyle/>
        <a:p>
          <a:pPr marL="0" lvl="0" indent="0" algn="ctr" defTabSz="889000">
            <a:lnSpc>
              <a:spcPct val="90000"/>
            </a:lnSpc>
            <a:spcBef>
              <a:spcPct val="0"/>
            </a:spcBef>
            <a:spcAft>
              <a:spcPct val="35000"/>
            </a:spcAft>
            <a:buNone/>
          </a:pPr>
          <a:r>
            <a:rPr lang="en-GB" sz="2000" b="1" kern="1200" dirty="0">
              <a:solidFill>
                <a:schemeClr val="bg1"/>
              </a:solidFill>
            </a:rPr>
            <a:t>PPE</a:t>
          </a:r>
        </a:p>
      </dsp:txBody>
      <dsp:txXfrm rot="-10800000">
        <a:off x="2066811" y="3434084"/>
        <a:ext cx="1033405" cy="858521"/>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7BC6017-4355-4175-B160-EF6E58E252FD}">
      <dsp:nvSpPr>
        <dsp:cNvPr id="0" name=""/>
        <dsp:cNvSpPr/>
      </dsp:nvSpPr>
      <dsp:spPr>
        <a:xfrm rot="5400000">
          <a:off x="-216334" y="221842"/>
          <a:ext cx="1442232" cy="1009562"/>
        </a:xfrm>
        <a:prstGeom prst="chevron">
          <a:avLst/>
        </a:prstGeom>
        <a:solidFill>
          <a:schemeClr val="bg2">
            <a:lumMod val="25000"/>
          </a:schemeClr>
        </a:solidFill>
        <a:ln w="15875" cap="rnd" cmpd="sng" algn="ctr">
          <a:solidFill>
            <a:schemeClr val="bg2">
              <a:lumMod val="5000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890" tIns="8890" rIns="8890" bIns="8890" numCol="1" spcCol="1270" anchor="ctr" anchorCtr="0">
          <a:noAutofit/>
        </a:bodyPr>
        <a:lstStyle/>
        <a:p>
          <a:pPr marL="0" lvl="0" indent="0" algn="ctr" defTabSz="622300">
            <a:lnSpc>
              <a:spcPct val="90000"/>
            </a:lnSpc>
            <a:spcBef>
              <a:spcPct val="0"/>
            </a:spcBef>
            <a:spcAft>
              <a:spcPts val="0"/>
            </a:spcAft>
            <a:buNone/>
          </a:pPr>
          <a:r>
            <a:rPr lang="en-GB" sz="1400" b="1" kern="1200" dirty="0">
              <a:effectLst/>
              <a:latin typeface="+mn-lt"/>
              <a:cs typeface="Calibri" panose="020F0502020204030204" pitchFamily="34" charset="0"/>
            </a:rPr>
            <a:t>Leadership</a:t>
          </a:r>
        </a:p>
        <a:p>
          <a:pPr marL="0" lvl="0" indent="0" algn="ctr" defTabSz="622300">
            <a:lnSpc>
              <a:spcPct val="90000"/>
            </a:lnSpc>
            <a:spcBef>
              <a:spcPct val="0"/>
            </a:spcBef>
            <a:spcAft>
              <a:spcPts val="0"/>
            </a:spcAft>
            <a:buNone/>
          </a:pPr>
          <a:r>
            <a:rPr lang="en-GB" sz="1350" b="1" kern="1200" dirty="0">
              <a:effectLst/>
              <a:latin typeface="+mn-lt"/>
              <a:cs typeface="Calibri" panose="020F0502020204030204" pitchFamily="34" charset="0"/>
            </a:rPr>
            <a:t>Commitment</a:t>
          </a:r>
        </a:p>
      </dsp:txBody>
      <dsp:txXfrm rot="-5400000">
        <a:off x="1" y="510288"/>
        <a:ext cx="1009562" cy="432670"/>
      </dsp:txXfrm>
    </dsp:sp>
    <dsp:sp modelId="{7F36125D-A2FD-4485-AFA1-0DC80065BAE3}">
      <dsp:nvSpPr>
        <dsp:cNvPr id="0" name=""/>
        <dsp:cNvSpPr/>
      </dsp:nvSpPr>
      <dsp:spPr>
        <a:xfrm rot="5400000">
          <a:off x="2760487" y="-1745417"/>
          <a:ext cx="937451" cy="4439300"/>
        </a:xfrm>
        <a:prstGeom prst="round2SameRect">
          <a:avLst/>
        </a:prstGeom>
        <a:solidFill>
          <a:schemeClr val="lt1">
            <a:alpha val="90000"/>
            <a:hueOff val="0"/>
            <a:satOff val="0"/>
            <a:lumOff val="0"/>
            <a:alphaOff val="0"/>
          </a:schemeClr>
        </a:solidFill>
        <a:ln w="12700" cap="rnd" cmpd="sng" algn="ctr">
          <a:solidFill>
            <a:schemeClr val="bg2">
              <a:lumMod val="2500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9568" tIns="8890" rIns="8890" bIns="8890" numCol="1" spcCol="1270" anchor="ctr" anchorCtr="0">
          <a:noAutofit/>
        </a:bodyPr>
        <a:lstStyle/>
        <a:p>
          <a:pPr marL="114300" lvl="1" indent="-114300" algn="l" defTabSz="622300">
            <a:lnSpc>
              <a:spcPct val="90000"/>
            </a:lnSpc>
            <a:spcBef>
              <a:spcPct val="0"/>
            </a:spcBef>
            <a:spcAft>
              <a:spcPts val="1200"/>
            </a:spcAft>
            <a:buChar char="•"/>
          </a:pPr>
          <a:r>
            <a:rPr lang="en-GB" sz="1400" kern="1200" dirty="0">
              <a:solidFill>
                <a:schemeClr val="bg2">
                  <a:lumMod val="25000"/>
                </a:schemeClr>
              </a:solidFill>
              <a:latin typeface="+mn-lt"/>
              <a:cs typeface="Calibri" panose="020F0502020204030204" pitchFamily="34" charset="0"/>
            </a:rPr>
            <a:t>Leadership engagement workshops</a:t>
          </a:r>
        </a:p>
        <a:p>
          <a:pPr marL="114300" lvl="1" indent="-114300" algn="l" defTabSz="622300">
            <a:lnSpc>
              <a:spcPct val="90000"/>
            </a:lnSpc>
            <a:spcBef>
              <a:spcPct val="0"/>
            </a:spcBef>
            <a:spcAft>
              <a:spcPts val="1200"/>
            </a:spcAft>
            <a:buChar char="•"/>
          </a:pPr>
          <a:r>
            <a:rPr lang="en-GB" sz="1400" kern="1200" dirty="0">
              <a:solidFill>
                <a:schemeClr val="bg2">
                  <a:lumMod val="25000"/>
                </a:schemeClr>
              </a:solidFill>
              <a:latin typeface="+mn-lt"/>
              <a:cs typeface="Calibri" panose="020F0502020204030204" pitchFamily="34" charset="0"/>
            </a:rPr>
            <a:t>Connect values with behaviours</a:t>
          </a:r>
        </a:p>
      </dsp:txBody>
      <dsp:txXfrm rot="-5400000">
        <a:off x="1009563" y="51270"/>
        <a:ext cx="4393537" cy="845925"/>
      </dsp:txXfrm>
    </dsp:sp>
    <dsp:sp modelId="{CA943252-F37B-43D1-9449-C4489186AD7A}">
      <dsp:nvSpPr>
        <dsp:cNvPr id="0" name=""/>
        <dsp:cNvSpPr/>
      </dsp:nvSpPr>
      <dsp:spPr>
        <a:xfrm rot="5400000">
          <a:off x="-216334" y="1519571"/>
          <a:ext cx="1442232" cy="1009562"/>
        </a:xfrm>
        <a:prstGeom prst="chevron">
          <a:avLst/>
        </a:prstGeom>
        <a:solidFill>
          <a:schemeClr val="bg2">
            <a:lumMod val="25000"/>
          </a:schemeClr>
        </a:solidFill>
        <a:ln w="15875" cap="rnd" cmpd="sng" algn="ctr">
          <a:solidFill>
            <a:schemeClr val="bg2">
              <a:lumMod val="5000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890" tIns="8890" rIns="8890" bIns="8890" numCol="1" spcCol="1270" anchor="ctr" anchorCtr="0">
          <a:noAutofit/>
        </a:bodyPr>
        <a:lstStyle/>
        <a:p>
          <a:pPr marL="0" lvl="0" indent="0" algn="ctr" defTabSz="622300">
            <a:lnSpc>
              <a:spcPct val="90000"/>
            </a:lnSpc>
            <a:spcBef>
              <a:spcPct val="0"/>
            </a:spcBef>
            <a:spcAft>
              <a:spcPts val="0"/>
            </a:spcAft>
            <a:buNone/>
          </a:pPr>
          <a:endParaRPr lang="en-GB" sz="1400" b="1" kern="1200" dirty="0">
            <a:effectLst/>
            <a:latin typeface="+mn-lt"/>
            <a:cs typeface="Calibri" panose="020F0502020204030204" pitchFamily="34" charset="0"/>
          </a:endParaRPr>
        </a:p>
        <a:p>
          <a:pPr marL="0" lvl="0" indent="0" algn="ctr" defTabSz="622300">
            <a:lnSpc>
              <a:spcPct val="90000"/>
            </a:lnSpc>
            <a:spcBef>
              <a:spcPct val="0"/>
            </a:spcBef>
            <a:spcAft>
              <a:spcPts val="0"/>
            </a:spcAft>
            <a:buNone/>
          </a:pPr>
          <a:r>
            <a:rPr lang="en-GB" sz="1400" b="1" kern="1200" dirty="0">
              <a:effectLst/>
              <a:latin typeface="+mn-lt"/>
              <a:cs typeface="Calibri" panose="020F0502020204030204" pitchFamily="34" charset="0"/>
            </a:rPr>
            <a:t>Gap</a:t>
          </a:r>
        </a:p>
        <a:p>
          <a:pPr marL="0" lvl="0" indent="0" algn="ctr" defTabSz="622300">
            <a:lnSpc>
              <a:spcPct val="90000"/>
            </a:lnSpc>
            <a:spcBef>
              <a:spcPct val="0"/>
            </a:spcBef>
            <a:spcAft>
              <a:spcPts val="0"/>
            </a:spcAft>
            <a:buNone/>
          </a:pPr>
          <a:r>
            <a:rPr lang="en-GB" sz="1400" b="1" kern="1200" dirty="0">
              <a:effectLst/>
              <a:latin typeface="+mn-lt"/>
              <a:cs typeface="Calibri" panose="020F0502020204030204" pitchFamily="34" charset="0"/>
            </a:rPr>
            <a:t>Analysis</a:t>
          </a:r>
        </a:p>
      </dsp:txBody>
      <dsp:txXfrm rot="-5400000">
        <a:off x="1" y="1808017"/>
        <a:ext cx="1009562" cy="432670"/>
      </dsp:txXfrm>
    </dsp:sp>
    <dsp:sp modelId="{D05269C2-494F-4D28-8C7F-AB1FFD210081}">
      <dsp:nvSpPr>
        <dsp:cNvPr id="0" name=""/>
        <dsp:cNvSpPr/>
      </dsp:nvSpPr>
      <dsp:spPr>
        <a:xfrm rot="5400000">
          <a:off x="2760240" y="-447441"/>
          <a:ext cx="937943" cy="4439300"/>
        </a:xfrm>
        <a:prstGeom prst="round2SameRect">
          <a:avLst/>
        </a:prstGeom>
        <a:solidFill>
          <a:schemeClr val="lt1">
            <a:alpha val="90000"/>
            <a:hueOff val="0"/>
            <a:satOff val="0"/>
            <a:lumOff val="0"/>
            <a:alphaOff val="0"/>
          </a:schemeClr>
        </a:solidFill>
        <a:ln w="12700" cap="rnd" cmpd="sng" algn="ctr">
          <a:solidFill>
            <a:schemeClr val="bg2">
              <a:lumMod val="2500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9568" tIns="8890" rIns="8890" bIns="8890" numCol="1" spcCol="1270" anchor="ctr" anchorCtr="0">
          <a:noAutofit/>
        </a:bodyPr>
        <a:lstStyle/>
        <a:p>
          <a:pPr marL="114300" lvl="1" indent="-114300" algn="l" defTabSz="622300">
            <a:lnSpc>
              <a:spcPct val="90000"/>
            </a:lnSpc>
            <a:spcBef>
              <a:spcPct val="0"/>
            </a:spcBef>
            <a:spcAft>
              <a:spcPts val="1200"/>
            </a:spcAft>
            <a:buChar char="•"/>
          </a:pPr>
          <a:r>
            <a:rPr lang="en-GB" sz="1400" kern="1200" dirty="0">
              <a:solidFill>
                <a:schemeClr val="bg2">
                  <a:lumMod val="25000"/>
                </a:schemeClr>
              </a:solidFill>
              <a:latin typeface="+mn-lt"/>
              <a:cs typeface="Calibri" panose="020F0502020204030204" pitchFamily="34" charset="0"/>
            </a:rPr>
            <a:t>Health culture maturity/management standard audit</a:t>
          </a:r>
        </a:p>
        <a:p>
          <a:pPr marL="114300" lvl="1" indent="-114300" algn="l" defTabSz="622300">
            <a:lnSpc>
              <a:spcPct val="90000"/>
            </a:lnSpc>
            <a:spcBef>
              <a:spcPct val="0"/>
            </a:spcBef>
            <a:spcAft>
              <a:spcPts val="1200"/>
            </a:spcAft>
            <a:buChar char="•"/>
          </a:pPr>
          <a:r>
            <a:rPr lang="en-GB" sz="1400" kern="1200" dirty="0">
              <a:solidFill>
                <a:schemeClr val="bg2">
                  <a:lumMod val="25000"/>
                </a:schemeClr>
              </a:solidFill>
              <a:latin typeface="+mn-lt"/>
              <a:cs typeface="Calibri" panose="020F0502020204030204" pitchFamily="34" charset="0"/>
            </a:rPr>
            <a:t>Independent on-site reality check</a:t>
          </a:r>
        </a:p>
      </dsp:txBody>
      <dsp:txXfrm rot="-5400000">
        <a:off x="1009562" y="1349024"/>
        <a:ext cx="4393513" cy="846369"/>
      </dsp:txXfrm>
    </dsp:sp>
    <dsp:sp modelId="{05A32578-2199-47E9-A38E-5C3B4072238F}">
      <dsp:nvSpPr>
        <dsp:cNvPr id="0" name=""/>
        <dsp:cNvSpPr/>
      </dsp:nvSpPr>
      <dsp:spPr>
        <a:xfrm rot="5400000">
          <a:off x="-216334" y="2817301"/>
          <a:ext cx="1442232" cy="1009562"/>
        </a:xfrm>
        <a:prstGeom prst="chevron">
          <a:avLst/>
        </a:prstGeom>
        <a:solidFill>
          <a:schemeClr val="bg2">
            <a:lumMod val="25000"/>
          </a:schemeClr>
        </a:solidFill>
        <a:ln w="15875" cap="rnd" cmpd="sng" algn="ctr">
          <a:solidFill>
            <a:schemeClr val="bg2">
              <a:lumMod val="5000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890" tIns="8890" rIns="8890" bIns="8890" numCol="1" spcCol="1270" anchor="ctr" anchorCtr="0">
          <a:noAutofit/>
        </a:bodyPr>
        <a:lstStyle/>
        <a:p>
          <a:pPr marL="0" lvl="0" indent="0" algn="ctr" defTabSz="622300">
            <a:lnSpc>
              <a:spcPct val="90000"/>
            </a:lnSpc>
            <a:spcBef>
              <a:spcPct val="0"/>
            </a:spcBef>
            <a:spcAft>
              <a:spcPts val="0"/>
            </a:spcAft>
            <a:buNone/>
          </a:pPr>
          <a:endParaRPr lang="en-GB" sz="1400" b="1" kern="1200" dirty="0">
            <a:effectLst/>
            <a:latin typeface="+mn-lt"/>
            <a:cs typeface="Calibri" panose="020F0502020204030204" pitchFamily="34" charset="0"/>
          </a:endParaRPr>
        </a:p>
        <a:p>
          <a:pPr marL="0" lvl="0" indent="0" algn="ctr" defTabSz="622300">
            <a:lnSpc>
              <a:spcPct val="90000"/>
            </a:lnSpc>
            <a:spcBef>
              <a:spcPct val="0"/>
            </a:spcBef>
            <a:spcAft>
              <a:spcPts val="0"/>
            </a:spcAft>
            <a:buNone/>
          </a:pPr>
          <a:r>
            <a:rPr lang="en-GB" sz="1400" b="1" kern="1200" dirty="0">
              <a:effectLst/>
              <a:latin typeface="+mn-lt"/>
              <a:cs typeface="Calibri" panose="020F0502020204030204" pitchFamily="34" charset="0"/>
            </a:rPr>
            <a:t>Tailored Strategy</a:t>
          </a:r>
        </a:p>
        <a:p>
          <a:pPr marL="0" lvl="0" indent="0" algn="ctr" defTabSz="622300">
            <a:lnSpc>
              <a:spcPct val="90000"/>
            </a:lnSpc>
            <a:spcBef>
              <a:spcPct val="0"/>
            </a:spcBef>
            <a:spcAft>
              <a:spcPts val="0"/>
            </a:spcAft>
            <a:buNone/>
          </a:pPr>
          <a:r>
            <a:rPr lang="en-GB" sz="1400" b="1" kern="1200" dirty="0">
              <a:effectLst/>
              <a:latin typeface="+mn-lt"/>
              <a:cs typeface="Calibri" panose="020F0502020204030204" pitchFamily="34" charset="0"/>
            </a:rPr>
            <a:t>Design</a:t>
          </a:r>
        </a:p>
      </dsp:txBody>
      <dsp:txXfrm rot="-5400000">
        <a:off x="1" y="3105747"/>
        <a:ext cx="1009562" cy="432670"/>
      </dsp:txXfrm>
    </dsp:sp>
    <dsp:sp modelId="{AD5912C4-64F7-4F1E-85F1-4A37AB4B6209}">
      <dsp:nvSpPr>
        <dsp:cNvPr id="0" name=""/>
        <dsp:cNvSpPr/>
      </dsp:nvSpPr>
      <dsp:spPr>
        <a:xfrm rot="5400000">
          <a:off x="2760487" y="850041"/>
          <a:ext cx="937451" cy="4439300"/>
        </a:xfrm>
        <a:prstGeom prst="round2SameRect">
          <a:avLst/>
        </a:prstGeom>
        <a:solidFill>
          <a:schemeClr val="lt1">
            <a:alpha val="90000"/>
            <a:hueOff val="0"/>
            <a:satOff val="0"/>
            <a:lumOff val="0"/>
            <a:alphaOff val="0"/>
          </a:schemeClr>
        </a:solidFill>
        <a:ln w="12700" cap="rnd" cmpd="sng" algn="ctr">
          <a:solidFill>
            <a:schemeClr val="bg2">
              <a:lumMod val="2500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9568" tIns="8890" rIns="8890" bIns="8890" numCol="1" spcCol="1270" anchor="ctr" anchorCtr="0">
          <a:noAutofit/>
        </a:bodyPr>
        <a:lstStyle/>
        <a:p>
          <a:pPr marL="114300" lvl="1" indent="-114300" algn="l" defTabSz="622300">
            <a:lnSpc>
              <a:spcPct val="90000"/>
            </a:lnSpc>
            <a:spcBef>
              <a:spcPct val="0"/>
            </a:spcBef>
            <a:spcAft>
              <a:spcPts val="1200"/>
            </a:spcAft>
            <a:buChar char="•"/>
          </a:pPr>
          <a:r>
            <a:rPr lang="en-GB" sz="1400" kern="1200" dirty="0">
              <a:solidFill>
                <a:schemeClr val="bg2">
                  <a:lumMod val="25000"/>
                </a:schemeClr>
              </a:solidFill>
              <a:latin typeface="+mn-lt"/>
              <a:cs typeface="Calibri" panose="020F0502020204030204" pitchFamily="34" charset="0"/>
            </a:rPr>
            <a:t>Engage all relevant stakeholders</a:t>
          </a:r>
        </a:p>
        <a:p>
          <a:pPr marL="114300" lvl="1" indent="-114300" algn="l" defTabSz="622300">
            <a:lnSpc>
              <a:spcPct val="90000"/>
            </a:lnSpc>
            <a:spcBef>
              <a:spcPct val="0"/>
            </a:spcBef>
            <a:spcAft>
              <a:spcPts val="1200"/>
            </a:spcAft>
            <a:buChar char="•"/>
          </a:pPr>
          <a:r>
            <a:rPr lang="en-GB" sz="1400" kern="1200" dirty="0">
              <a:solidFill>
                <a:schemeClr val="bg2">
                  <a:lumMod val="25000"/>
                </a:schemeClr>
              </a:solidFill>
              <a:latin typeface="+mn-lt"/>
              <a:cs typeface="Calibri" panose="020F0502020204030204" pitchFamily="34" charset="0"/>
            </a:rPr>
            <a:t>Integrate with existing H&amp;S approaches</a:t>
          </a:r>
        </a:p>
      </dsp:txBody>
      <dsp:txXfrm rot="-5400000">
        <a:off x="1009563" y="2646729"/>
        <a:ext cx="4393537" cy="845925"/>
      </dsp:txXfrm>
    </dsp:sp>
    <dsp:sp modelId="{F1A9A6A7-1EA5-4CD3-B6FB-20759645E676}">
      <dsp:nvSpPr>
        <dsp:cNvPr id="0" name=""/>
        <dsp:cNvSpPr/>
      </dsp:nvSpPr>
      <dsp:spPr>
        <a:xfrm rot="5400000">
          <a:off x="-216334" y="4115030"/>
          <a:ext cx="1442232" cy="1009562"/>
        </a:xfrm>
        <a:prstGeom prst="chevron">
          <a:avLst/>
        </a:prstGeom>
        <a:solidFill>
          <a:schemeClr val="bg2">
            <a:lumMod val="25000"/>
          </a:schemeClr>
        </a:solidFill>
        <a:ln w="15875" cap="rnd" cmpd="sng" algn="ctr">
          <a:solidFill>
            <a:schemeClr val="bg2">
              <a:lumMod val="5000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890" tIns="8890" rIns="8890" bIns="8890" numCol="1" spcCol="1270" anchor="ctr" anchorCtr="0">
          <a:noAutofit/>
        </a:bodyPr>
        <a:lstStyle/>
        <a:p>
          <a:pPr marL="0" lvl="0" indent="0" algn="ctr" defTabSz="622300">
            <a:lnSpc>
              <a:spcPct val="90000"/>
            </a:lnSpc>
            <a:spcBef>
              <a:spcPct val="0"/>
            </a:spcBef>
            <a:spcAft>
              <a:spcPct val="35000"/>
            </a:spcAft>
            <a:buNone/>
          </a:pPr>
          <a:endParaRPr lang="en-GB" sz="1400" b="1" kern="1200" dirty="0">
            <a:solidFill>
              <a:schemeClr val="bg1"/>
            </a:solidFill>
            <a:effectLst/>
            <a:latin typeface="+mn-lt"/>
            <a:cs typeface="Calibri" panose="020F0502020204030204" pitchFamily="34" charset="0"/>
          </a:endParaRPr>
        </a:p>
        <a:p>
          <a:pPr marL="0" lvl="0" indent="0" algn="ctr" defTabSz="622300">
            <a:lnSpc>
              <a:spcPct val="90000"/>
            </a:lnSpc>
            <a:spcBef>
              <a:spcPct val="0"/>
            </a:spcBef>
            <a:spcAft>
              <a:spcPct val="35000"/>
            </a:spcAft>
            <a:buNone/>
          </a:pPr>
          <a:r>
            <a:rPr lang="en-GB" sz="1400" b="1" kern="1200" dirty="0">
              <a:solidFill>
                <a:schemeClr val="bg1"/>
              </a:solidFill>
              <a:effectLst/>
              <a:latin typeface="+mn-lt"/>
              <a:cs typeface="Calibri" panose="020F0502020204030204" pitchFamily="34" charset="0"/>
            </a:rPr>
            <a:t>Coached Implement-</a:t>
          </a:r>
          <a:r>
            <a:rPr lang="en-GB" sz="1400" b="1" kern="1200" dirty="0" err="1">
              <a:solidFill>
                <a:schemeClr val="bg1"/>
              </a:solidFill>
              <a:effectLst/>
              <a:latin typeface="+mn-lt"/>
              <a:cs typeface="Calibri" panose="020F0502020204030204" pitchFamily="34" charset="0"/>
            </a:rPr>
            <a:t>ation</a:t>
          </a:r>
          <a:endParaRPr lang="en-GB" sz="1400" b="1" kern="1200" dirty="0">
            <a:solidFill>
              <a:schemeClr val="bg1"/>
            </a:solidFill>
            <a:effectLst/>
            <a:latin typeface="+mn-lt"/>
            <a:cs typeface="Calibri" panose="020F0502020204030204" pitchFamily="34" charset="0"/>
          </a:endParaRPr>
        </a:p>
      </dsp:txBody>
      <dsp:txXfrm rot="-5400000">
        <a:off x="1" y="4403476"/>
        <a:ext cx="1009562" cy="432670"/>
      </dsp:txXfrm>
    </dsp:sp>
    <dsp:sp modelId="{0BF9FAB6-FA3C-4ADF-B717-24761014AC33}">
      <dsp:nvSpPr>
        <dsp:cNvPr id="0" name=""/>
        <dsp:cNvSpPr/>
      </dsp:nvSpPr>
      <dsp:spPr>
        <a:xfrm rot="5400000">
          <a:off x="2760487" y="2147771"/>
          <a:ext cx="937451" cy="4439300"/>
        </a:xfrm>
        <a:prstGeom prst="round2SameRect">
          <a:avLst/>
        </a:prstGeom>
        <a:solidFill>
          <a:schemeClr val="lt1">
            <a:alpha val="90000"/>
            <a:hueOff val="0"/>
            <a:satOff val="0"/>
            <a:lumOff val="0"/>
            <a:alphaOff val="0"/>
          </a:schemeClr>
        </a:solidFill>
        <a:ln w="12700" cap="rnd" cmpd="sng" algn="ctr">
          <a:solidFill>
            <a:schemeClr val="bg2">
              <a:lumMod val="2500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9568" tIns="8890" rIns="8890" bIns="8890" numCol="1" spcCol="1270" anchor="ctr" anchorCtr="0">
          <a:noAutofit/>
        </a:bodyPr>
        <a:lstStyle/>
        <a:p>
          <a:pPr marL="114300" lvl="1" indent="-114300" algn="l" defTabSz="622300">
            <a:lnSpc>
              <a:spcPct val="90000"/>
            </a:lnSpc>
            <a:spcBef>
              <a:spcPct val="0"/>
            </a:spcBef>
            <a:spcAft>
              <a:spcPts val="1200"/>
            </a:spcAft>
            <a:buChar char="•"/>
          </a:pPr>
          <a:r>
            <a:rPr lang="en-GB" sz="1400" kern="1200" dirty="0">
              <a:solidFill>
                <a:schemeClr val="bg2">
                  <a:lumMod val="25000"/>
                </a:schemeClr>
              </a:solidFill>
              <a:latin typeface="+mn-lt"/>
              <a:cs typeface="Calibri" panose="020F0502020204030204" pitchFamily="34" charset="0"/>
            </a:rPr>
            <a:t>Walk with you through the early stages</a:t>
          </a:r>
        </a:p>
        <a:p>
          <a:pPr marL="114300" lvl="1" indent="-114300" algn="l" defTabSz="622300">
            <a:lnSpc>
              <a:spcPct val="90000"/>
            </a:lnSpc>
            <a:spcBef>
              <a:spcPct val="0"/>
            </a:spcBef>
            <a:spcAft>
              <a:spcPts val="1200"/>
            </a:spcAft>
            <a:buChar char="•"/>
          </a:pPr>
          <a:r>
            <a:rPr lang="en-GB" sz="1400" kern="1200" dirty="0">
              <a:solidFill>
                <a:schemeClr val="bg2">
                  <a:lumMod val="25000"/>
                </a:schemeClr>
              </a:solidFill>
              <a:latin typeface="+mn-lt"/>
              <a:cs typeface="Calibri" panose="020F0502020204030204" pitchFamily="34" charset="0"/>
            </a:rPr>
            <a:t>Support practice of visible felt leadership </a:t>
          </a:r>
        </a:p>
      </dsp:txBody>
      <dsp:txXfrm rot="-5400000">
        <a:off x="1009563" y="3944459"/>
        <a:ext cx="4393537" cy="845925"/>
      </dsp:txXfrm>
    </dsp:sp>
  </dsp:spTree>
</dsp:drawing>
</file>

<file path=ppt/diagrams/layout1.xml><?xml version="1.0" encoding="utf-8"?>
<dgm:layoutDef xmlns:dgm="http://schemas.openxmlformats.org/drawingml/2006/diagram" xmlns:a="http://schemas.openxmlformats.org/drawingml/2006/main" uniqueId="urn:microsoft.com/office/officeart/2005/8/layout/pyramid3">
  <dgm:title val=""/>
  <dgm:desc val=""/>
  <dgm:catLst>
    <dgm:cat type="pyramid" pri="2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pyra">
          <dgm:param type="linDir" val="fromT"/>
          <dgm:param type="txDir" val="fromT"/>
          <dgm:param type="pyraAcctPos" val="aft"/>
          <dgm:param type="pyraAcctTxMar" val="step"/>
          <dgm:param type="pyraAcctBkgdNode" val="acctBkgd"/>
          <dgm:param type="pyraAcctTxNode" val="acctTx"/>
          <dgm:param type="pyraLvlNode" val="level"/>
        </dgm:alg>
      </dgm:if>
      <dgm:else name="Name3">
        <dgm:alg type="pyra">
          <dgm:param type="linDir" val="fromT"/>
          <dgm:param type="txDir" val="fromT"/>
          <dgm:param type="pyraAcctPos" val="bef"/>
          <dgm:param type="pyraAcctTxMar" val="step"/>
          <dgm:param type="pyraAcctBkgdNode" val="acctBkgd"/>
          <dgm:param type="pyraAcctTxNode" val="acctTx"/>
          <dgm:param type="pyraLvlNode" val="level"/>
        </dgm:alg>
      </dgm:else>
    </dgm:choose>
    <dgm:shape xmlns:r="http://schemas.openxmlformats.org/officeDocument/2006/relationships" r:blip="">
      <dgm:adjLst/>
    </dgm:shape>
    <dgm:presOf/>
    <dgm:choose name="Name4">
      <dgm:if name="Name5" axis="root des" ptType="all node" func="maxDepth" op="gte" val="2">
        <dgm:constrLst>
          <dgm:constr type="primFontSz" for="des" forName="levelTx" op="equ"/>
          <dgm:constr type="secFontSz" for="des" forName="acctTx" op="equ"/>
          <dgm:constr type="pyraAcctRatio" val="0.32"/>
        </dgm:constrLst>
      </dgm:if>
      <dgm:else name="Name6">
        <dgm:constrLst>
          <dgm:constr type="primFontSz" for="des" forName="levelTx" op="equ"/>
          <dgm:constr type="secFontSz" for="des" forName="acctTx" op="equ"/>
          <dgm:constr type="pyraAcctRatio"/>
        </dgm:constrLst>
      </dgm:else>
    </dgm:choose>
    <dgm:ruleLst/>
    <dgm:forEach name="Name7" axis="ch" ptType="node">
      <dgm:layoutNode name="Name8">
        <dgm:alg type="composite">
          <dgm:param type="horzAlign" val="none"/>
        </dgm:alg>
        <dgm:shape xmlns:r="http://schemas.openxmlformats.org/officeDocument/2006/relationships" r:blip="">
          <dgm:adjLst/>
        </dgm:shape>
        <dgm:presOf/>
        <dgm:choose name="Name9">
          <dgm:if name="Name10" axis="self" ptType="node" func="revPos" op="equ" val="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dgm:constr type="h" for="ch" forName="levelTx" refType="h" refFor="ch" refForName="level"/>
            </dgm:constrLst>
          </dgm:if>
          <dgm:else name="Name1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fact="0.65"/>
              <dgm:constr type="h" for="ch" forName="levelTx" refType="h" refFor="ch" refForName="level"/>
            </dgm:constrLst>
          </dgm:else>
        </dgm:choose>
        <dgm:ruleLst/>
        <dgm:choose name="Name12">
          <dgm:if name="Name13" axis="ch" ptType="node" func="cnt" op="gte" val="1">
            <dgm:layoutNode name="acctBkgd" styleLbl="alignAcc1">
              <dgm:alg type="sp"/>
              <dgm:shape xmlns:r="http://schemas.openxmlformats.org/officeDocument/2006/relationships" type="nonIsoscelesTrapezoid" r:blip="">
                <dgm:adjLst/>
              </dgm:shape>
              <dgm:presOf axis="des" ptType="node"/>
              <dgm:constrLst/>
              <dgm:ruleLst/>
            </dgm:layoutNode>
            <dgm:layoutNode name="acctTx" styleLbl="alignAcc1">
              <dgm:varLst>
                <dgm:bulletEnabled val="1"/>
              </dgm:varLst>
              <dgm:alg type="tx">
                <dgm:param type="stBulletLvl" val="1"/>
                <dgm:param type="txAnchorVertCh" val="t"/>
              </dgm:alg>
              <dgm:shape xmlns:r="http://schemas.openxmlformats.org/officeDocument/2006/relationships" type="nonIsoscelesTrapezoid" r:blip="" hideGeom="1">
                <dgm:adjLst/>
              </dgm:shape>
              <dgm:presOf axis="des" ptType="node"/>
              <dgm:constrLst>
                <dgm:constr type="secFontSz" val="65"/>
                <dgm:constr type="primFontSz" refType="secFontSz"/>
                <dgm:constr type="tMarg" refType="secFontSz" fact="0.3"/>
                <dgm:constr type="bMarg" refType="secFontSz" fact="0.3"/>
                <dgm:constr type="lMarg" refType="secFontSz" fact="0.3"/>
                <dgm:constr type="rMarg" refType="secFontSz" fact="0.3"/>
              </dgm:constrLst>
              <dgm:ruleLst>
                <dgm:rule type="secFontSz" val="5" fact="NaN" max="NaN"/>
              </dgm:ruleLst>
            </dgm:layoutNode>
          </dgm:if>
          <dgm:else name="Name14"/>
        </dgm:choose>
        <dgm:layoutNode name="level">
          <dgm:varLst>
            <dgm:chMax val="1"/>
            <dgm:bulletEnabled val="1"/>
          </dgm:varLst>
          <dgm:alg type="sp"/>
          <dgm:shape xmlns:r="http://schemas.openxmlformats.org/officeDocument/2006/relationships" type="trapezoid" r:blip="">
            <dgm:adjLst/>
          </dgm:shape>
          <dgm:presOf axis="self"/>
          <dgm:constrLst>
            <dgm:constr type="h" val="500"/>
            <dgm:constr type="w" val="1"/>
          </dgm:constrLst>
          <dgm:ruleLst/>
        </dgm:layoutNode>
        <dgm:layoutNode name="levelTx" styleLbl="revTx">
          <dgm:varLst>
            <dgm:chMax val="1"/>
            <dgm:bulletEnabled val="1"/>
          </dgm:varLst>
          <dgm:alg type="tx"/>
          <dgm:shape xmlns:r="http://schemas.openxmlformats.org/officeDocument/2006/relationships" type="rect" r:blip="" hideGeom="1">
            <dgm:adjLst/>
          </dgm:shape>
          <dgm:presOf axis="self"/>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layoutNode>
    </dgm:forEach>
  </dgm:layoutNode>
</dgm:layoutDef>
</file>

<file path=ppt/diagrams/layout2.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3" y="3"/>
            <a:ext cx="3079201" cy="512304"/>
          </a:xfrm>
          <a:prstGeom prst="rect">
            <a:avLst/>
          </a:prstGeom>
        </p:spPr>
        <p:txBody>
          <a:bodyPr vert="horz" lIns="91430" tIns="45715" rIns="91430" bIns="45715" rtlCol="0"/>
          <a:lstStyle>
            <a:lvl1pPr algn="l">
              <a:defRPr sz="1200"/>
            </a:lvl1pPr>
          </a:lstStyle>
          <a:p>
            <a:r>
              <a:rPr lang="en-GB"/>
              <a:t>© Steve Perkins Associates Limited 2018</a:t>
            </a:r>
          </a:p>
        </p:txBody>
      </p:sp>
      <p:sp>
        <p:nvSpPr>
          <p:cNvPr id="3" name="Date Placeholder 2"/>
          <p:cNvSpPr>
            <a:spLocks noGrp="1"/>
          </p:cNvSpPr>
          <p:nvPr>
            <p:ph type="dt" sz="quarter" idx="1"/>
          </p:nvPr>
        </p:nvSpPr>
        <p:spPr>
          <a:xfrm>
            <a:off x="4023205" y="3"/>
            <a:ext cx="3079201" cy="512304"/>
          </a:xfrm>
          <a:prstGeom prst="rect">
            <a:avLst/>
          </a:prstGeom>
        </p:spPr>
        <p:txBody>
          <a:bodyPr vert="horz" lIns="91430" tIns="45715" rIns="91430" bIns="45715" rtlCol="0"/>
          <a:lstStyle>
            <a:lvl1pPr algn="r">
              <a:defRPr sz="1200"/>
            </a:lvl1pPr>
          </a:lstStyle>
          <a:p>
            <a:r>
              <a:rPr lang="en-US"/>
              <a:t>© Steve Perkins Associates Limited 2018</a:t>
            </a:r>
            <a:endParaRPr lang="en-GB"/>
          </a:p>
        </p:txBody>
      </p:sp>
      <p:sp>
        <p:nvSpPr>
          <p:cNvPr id="4" name="Footer Placeholder 3"/>
          <p:cNvSpPr>
            <a:spLocks noGrp="1"/>
          </p:cNvSpPr>
          <p:nvPr>
            <p:ph type="ftr" sz="quarter" idx="2"/>
          </p:nvPr>
        </p:nvSpPr>
        <p:spPr>
          <a:xfrm>
            <a:off x="3" y="9720676"/>
            <a:ext cx="3079201" cy="512303"/>
          </a:xfrm>
          <a:prstGeom prst="rect">
            <a:avLst/>
          </a:prstGeom>
        </p:spPr>
        <p:txBody>
          <a:bodyPr vert="horz" lIns="91430" tIns="45715" rIns="91430" bIns="45715" rtlCol="0" anchor="b"/>
          <a:lstStyle>
            <a:lvl1pPr algn="l">
              <a:defRPr sz="1200"/>
            </a:lvl1pPr>
          </a:lstStyle>
          <a:p>
            <a:r>
              <a:rPr lang="en-GB"/>
              <a:t>© Steve Perkins Associates Limited 2018</a:t>
            </a:r>
          </a:p>
        </p:txBody>
      </p:sp>
      <p:sp>
        <p:nvSpPr>
          <p:cNvPr id="5" name="Slide Number Placeholder 4"/>
          <p:cNvSpPr>
            <a:spLocks noGrp="1"/>
          </p:cNvSpPr>
          <p:nvPr>
            <p:ph type="sldNum" sz="quarter" idx="3"/>
          </p:nvPr>
        </p:nvSpPr>
        <p:spPr>
          <a:xfrm>
            <a:off x="4023205" y="9720676"/>
            <a:ext cx="3079201" cy="512303"/>
          </a:xfrm>
          <a:prstGeom prst="rect">
            <a:avLst/>
          </a:prstGeom>
        </p:spPr>
        <p:txBody>
          <a:bodyPr vert="horz" lIns="91430" tIns="45715" rIns="91430" bIns="45715" rtlCol="0" anchor="b"/>
          <a:lstStyle>
            <a:lvl1pPr algn="r">
              <a:defRPr sz="1200"/>
            </a:lvl1pPr>
          </a:lstStyle>
          <a:p>
            <a:fld id="{D4CB1B48-D44B-40F1-B907-2AB286A09F1C}" type="slidenum">
              <a:rPr lang="en-GB" smtClean="0"/>
              <a:t>‹#›</a:t>
            </a:fld>
            <a:endParaRPr lang="en-GB"/>
          </a:p>
        </p:txBody>
      </p:sp>
    </p:spTree>
    <p:extLst>
      <p:ext uri="{BB962C8B-B14F-4D97-AF65-F5344CB8AC3E}">
        <p14:creationId xmlns:p14="http://schemas.microsoft.com/office/powerpoint/2010/main" val="556584111"/>
      </p:ext>
    </p:extLst>
  </p:cSld>
  <p:clrMap bg1="lt1" tx1="dk1" bg2="lt2" tx2="dk2" accent1="accent1" accent2="accent2" accent3="accent3" accent4="accent4" accent5="accent5" accent6="accent6" hlink="hlink" folHlink="folHlink"/>
  <p:hf sldNum="0"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4" name="Slide Image Placeholder 3"/>
          <p:cNvSpPr>
            <a:spLocks noGrp="1" noRot="1" noChangeAspect="1"/>
          </p:cNvSpPr>
          <p:nvPr>
            <p:ph type="sldImg" idx="2"/>
          </p:nvPr>
        </p:nvSpPr>
        <p:spPr>
          <a:xfrm>
            <a:off x="179388" y="341313"/>
            <a:ext cx="6819900" cy="3836987"/>
          </a:xfrm>
          <a:prstGeom prst="rect">
            <a:avLst/>
          </a:prstGeom>
          <a:noFill/>
          <a:ln w="12700">
            <a:solidFill>
              <a:prstClr val="black"/>
            </a:solidFill>
          </a:ln>
        </p:spPr>
        <p:txBody>
          <a:bodyPr vert="horz" lIns="92174" tIns="46087" rIns="92174" bIns="46087" rtlCol="0" anchor="ctr"/>
          <a:lstStyle/>
          <a:p>
            <a:endParaRPr lang="en-GB"/>
          </a:p>
        </p:txBody>
      </p:sp>
      <p:sp>
        <p:nvSpPr>
          <p:cNvPr id="5" name="Notes Placeholder 4"/>
          <p:cNvSpPr>
            <a:spLocks noGrp="1"/>
          </p:cNvSpPr>
          <p:nvPr>
            <p:ph type="body" sz="quarter" idx="3"/>
          </p:nvPr>
        </p:nvSpPr>
        <p:spPr>
          <a:xfrm>
            <a:off x="710407" y="4339997"/>
            <a:ext cx="5683250" cy="5493007"/>
          </a:xfrm>
          <a:prstGeom prst="rect">
            <a:avLst/>
          </a:prstGeom>
        </p:spPr>
        <p:txBody>
          <a:bodyPr vert="horz" lIns="92174" tIns="46087" rIns="92174" bIns="46087"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Slide Number Placeholder 6"/>
          <p:cNvSpPr>
            <a:spLocks noGrp="1"/>
          </p:cNvSpPr>
          <p:nvPr>
            <p:ph type="sldNum" sz="quarter" idx="5"/>
          </p:nvPr>
        </p:nvSpPr>
        <p:spPr>
          <a:xfrm>
            <a:off x="4023997" y="9910738"/>
            <a:ext cx="3078427" cy="322104"/>
          </a:xfrm>
          <a:prstGeom prst="rect">
            <a:avLst/>
          </a:prstGeom>
        </p:spPr>
        <p:txBody>
          <a:bodyPr vert="horz" lIns="92174" tIns="46087" rIns="92174" bIns="46087" rtlCol="0" anchor="b"/>
          <a:lstStyle>
            <a:lvl1pPr algn="r">
              <a:defRPr sz="1200"/>
            </a:lvl1pPr>
          </a:lstStyle>
          <a:p>
            <a:fld id="{AEEC128B-24EC-4CBE-962F-259B977FC272}" type="slidenum">
              <a:rPr lang="en-GB" smtClean="0"/>
              <a:t>‹#›</a:t>
            </a:fld>
            <a:endParaRPr lang="en-GB"/>
          </a:p>
        </p:txBody>
      </p:sp>
    </p:spTree>
    <p:extLst>
      <p:ext uri="{BB962C8B-B14F-4D97-AF65-F5344CB8AC3E}">
        <p14:creationId xmlns:p14="http://schemas.microsoft.com/office/powerpoint/2010/main" val="1042831419"/>
      </p:ext>
    </p:extLst>
  </p:cSld>
  <p:clrMap bg1="lt1" tx1="dk1" bg2="lt2" tx2="dk2" accent1="accent1" accent2="accent2" accent3="accent3" accent4="accent4" accent5="accent5" accent6="accent6" hlink="hlink" folHlink="folHlink"/>
  <p:hf sldNum="0" hdr="0" ftr="0" dt="0"/>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79388" y="341313"/>
            <a:ext cx="6819900" cy="3836987"/>
          </a:xfrm>
        </p:spPr>
      </p:sp>
      <p:sp>
        <p:nvSpPr>
          <p:cNvPr id="3" name="Notes Placeholder 2"/>
          <p:cNvSpPr>
            <a:spLocks noGrp="1"/>
          </p:cNvSpPr>
          <p:nvPr>
            <p:ph type="body" idx="1"/>
          </p:nvPr>
        </p:nvSpPr>
        <p:spPr/>
        <p:txBody>
          <a:bodyPr/>
          <a:lstStyle/>
          <a:p>
            <a:r>
              <a:rPr lang="en-GB" sz="1200" dirty="0"/>
              <a:t>Good morning ladies and gentlemen and many thanks to Mark, Richard and Doug for suggesting and arranging this opportunity for myself and Liz to speak to you today. I’m Steve Perkins, MD of Steve Perkins Associates and an Executive Coach and Consultant, working globally in health, safety and wellbeing. </a:t>
            </a:r>
          </a:p>
          <a:p>
            <a:endParaRPr lang="en-GB" sz="1200" dirty="0"/>
          </a:p>
          <a:p>
            <a:r>
              <a:rPr lang="en-GB" sz="1200" dirty="0"/>
              <a:t>Prior to this I served for 9 years as the Chief Executive of BOHS – The Chartered Society for Worker Health Protection. BOHS is the UK’s professional home and awarding body for occupational hygienists. Just in case you’re wondering their sort of hygiene is nothing to do with dentistry, food safety or hand washing! But more of that later.</a:t>
            </a:r>
          </a:p>
          <a:p>
            <a:endParaRPr lang="en-GB" sz="1200" dirty="0"/>
          </a:p>
          <a:p>
            <a:r>
              <a:rPr lang="en-GB" sz="1200" dirty="0"/>
              <a:t>My role this morning is to give you a big picture view of health in highways construction and uncover some of the health risks and their potential consequences. I will also explain the magnitude of this problem. Now it didn’t take me long once I joined BOHS to realise that in the field of so called ‘H&amp;S’:</a:t>
            </a:r>
          </a:p>
          <a:p>
            <a:pPr marL="171450" indent="-171450">
              <a:buFont typeface="Arial" panose="020B0604020202020204" pitchFamily="34" charset="0"/>
              <a:buChar char="•"/>
            </a:pPr>
            <a:r>
              <a:rPr lang="en-GB" sz="1200" dirty="0"/>
              <a:t>H&amp;S actually meant SAFETY 99% of the time</a:t>
            </a:r>
          </a:p>
          <a:p>
            <a:pPr marL="171450" indent="-171450">
              <a:buFont typeface="Arial" panose="020B0604020202020204" pitchFamily="34" charset="0"/>
              <a:buChar char="•"/>
            </a:pPr>
            <a:r>
              <a:rPr lang="en-GB" sz="1200" dirty="0" err="1"/>
              <a:t>Occ</a:t>
            </a:r>
            <a:r>
              <a:rPr lang="en-GB" sz="1200" dirty="0"/>
              <a:t> Health meant SICKNESS ABSENCE MANAGEMENT AND WELLBEING</a:t>
            </a:r>
          </a:p>
          <a:p>
            <a:pPr marL="171450" indent="-171450">
              <a:buFont typeface="Arial" panose="020B0604020202020204" pitchFamily="34" charset="0"/>
              <a:buChar char="•"/>
            </a:pPr>
            <a:r>
              <a:rPr lang="en-GB" sz="1200" dirty="0"/>
              <a:t>And </a:t>
            </a:r>
            <a:r>
              <a:rPr lang="en-GB" sz="1200" dirty="0" err="1"/>
              <a:t>Occ</a:t>
            </a:r>
            <a:r>
              <a:rPr lang="en-GB" sz="1200" dirty="0"/>
              <a:t> Hygiene meant VERY LITTLE TO ANYBODY!</a:t>
            </a:r>
          </a:p>
          <a:p>
            <a:pPr marL="171450" indent="-171450">
              <a:buFont typeface="Arial" panose="020B0604020202020204" pitchFamily="34" charset="0"/>
              <a:buChar char="•"/>
            </a:pPr>
            <a:endParaRPr lang="en-GB" sz="1200" dirty="0"/>
          </a:p>
          <a:p>
            <a:pPr marL="0" indent="0">
              <a:buFont typeface="Arial" panose="020B0604020202020204" pitchFamily="34" charset="0"/>
              <a:buNone/>
            </a:pPr>
            <a:r>
              <a:rPr lang="en-GB" sz="1200" dirty="0"/>
              <a:t>I hope by the end of our presentation it will mean a lot more to you if it doesn’t at the moment. I also hope you’ll be stimulated as design leaders to want to investigate further how you can play your part in better protecting the health of our highways workers so that we might achieve health by design rather than ill-health by default.</a:t>
            </a:r>
          </a:p>
          <a:p>
            <a:endParaRPr lang="en-GB" sz="1200" dirty="0"/>
          </a:p>
          <a:p>
            <a:r>
              <a:rPr lang="en-GB" sz="1200" dirty="0"/>
              <a:t>Liz will follow up with some examples of practical design for health projects underway via the HCLG. This is an industry group of major construction players like Balfour, Tideway, Landsec etc. It’s long-term aim is to make construction the leading industry for worker health. Liz and I got involved in the early years to help form the group. She’ll explain more of that I’m sure later.</a:t>
            </a:r>
          </a:p>
        </p:txBody>
      </p:sp>
    </p:spTree>
    <p:extLst>
      <p:ext uri="{BB962C8B-B14F-4D97-AF65-F5344CB8AC3E}">
        <p14:creationId xmlns:p14="http://schemas.microsoft.com/office/powerpoint/2010/main" val="45763585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79388" y="341313"/>
            <a:ext cx="6819900" cy="3836987"/>
          </a:xfrm>
        </p:spPr>
      </p:sp>
      <p:sp>
        <p:nvSpPr>
          <p:cNvPr id="3" name="Notes Placeholder 2"/>
          <p:cNvSpPr>
            <a:spLocks noGrp="1"/>
          </p:cNvSpPr>
          <p:nvPr>
            <p:ph type="body" idx="1"/>
          </p:nvPr>
        </p:nvSpPr>
        <p:spPr/>
        <p:txBody>
          <a:bodyPr/>
          <a:lstStyle/>
          <a:p>
            <a:r>
              <a:rPr lang="en-GB" sz="1200" dirty="0"/>
              <a:t>So health is definitely on the agenda and there are compelling reasons to address it, but what do we actually mean by health and wellbeing? According to the founding charter of the World Health Organisation </a:t>
            </a:r>
            <a:r>
              <a:rPr lang="en-GB" sz="1200" i="1" dirty="0"/>
              <a:t>“</a:t>
            </a:r>
            <a:r>
              <a:rPr lang="en-GB" sz="1200" b="0" i="1" kern="1200" dirty="0">
                <a:solidFill>
                  <a:schemeClr val="tx1"/>
                </a:solidFill>
                <a:effectLst/>
                <a:latin typeface="+mn-lt"/>
                <a:ea typeface="+mn-ea"/>
                <a:cs typeface="+mn-cs"/>
              </a:rPr>
              <a:t>Health is a state of complete physical, mental, and social well-being and not merely the absence of disease or infirmity.” </a:t>
            </a:r>
            <a:r>
              <a:rPr lang="en-GB" sz="1200" b="0" i="0" kern="1200" dirty="0">
                <a:solidFill>
                  <a:schemeClr val="tx1"/>
                </a:solidFill>
                <a:effectLst/>
                <a:latin typeface="+mn-lt"/>
                <a:ea typeface="+mn-ea"/>
                <a:cs typeface="+mn-cs"/>
              </a:rPr>
              <a:t>WHO clearly sees health and wellbeing as part of the same picture.</a:t>
            </a:r>
            <a:endParaRPr lang="en-GB" sz="1200" dirty="0"/>
          </a:p>
          <a:p>
            <a:r>
              <a:rPr lang="en-GB" sz="1200" dirty="0"/>
              <a:t>The classic understanding of health at work comes under the banner of </a:t>
            </a:r>
            <a:r>
              <a:rPr lang="en-GB" sz="1200" b="1" dirty="0">
                <a:solidFill>
                  <a:srgbClr val="FF0000"/>
                </a:solidFill>
              </a:rPr>
              <a:t>[CLICK Occupational Health]. </a:t>
            </a:r>
            <a:r>
              <a:rPr lang="en-GB" sz="1200" dirty="0"/>
              <a:t>This is the clinical arena that’s all about managing the health of workers as it is today. It covers the work of doctors and nurses on things like fitness for work and health surveillance</a:t>
            </a:r>
          </a:p>
          <a:p>
            <a:r>
              <a:rPr lang="en-GB" sz="1200" b="1" dirty="0">
                <a:solidFill>
                  <a:srgbClr val="FF0000"/>
                </a:solidFill>
              </a:rPr>
              <a:t>[CLICK Wellbeing] </a:t>
            </a:r>
            <a:r>
              <a:rPr lang="en-GB" sz="1200" dirty="0"/>
              <a:t>is the second dimension of health at work. This is all about encouraging healthy lifestyle choices. Obviously this brings benefits for both individuals and employers. But it is primarily about health promotion.</a:t>
            </a:r>
          </a:p>
          <a:p>
            <a:endParaRPr lang="en-GB" sz="1200" dirty="0"/>
          </a:p>
          <a:p>
            <a:r>
              <a:rPr lang="en-GB" sz="1200" dirty="0"/>
              <a:t>Finally the third dimension of health at work is </a:t>
            </a:r>
            <a:r>
              <a:rPr lang="en-GB" sz="1200" b="1" dirty="0">
                <a:solidFill>
                  <a:srgbClr val="FF0000"/>
                </a:solidFill>
              </a:rPr>
              <a:t>[CLICK Occupational Hygiene]. </a:t>
            </a:r>
            <a:r>
              <a:rPr lang="en-GB" sz="1200" dirty="0"/>
              <a:t>This is all about protecting people from workplace health risks. These are the risks the workplace itself creates; the man-made and entirely preventable risks. This dimension is the province of the scientific and engineering expertise of occupational hygienists. Its </a:t>
            </a:r>
            <a:r>
              <a:rPr lang="en-GB" sz="1200" u="sng" dirty="0"/>
              <a:t>not</a:t>
            </a:r>
            <a:r>
              <a:rPr lang="en-GB" sz="1200" dirty="0"/>
              <a:t> about clinical treatment or health promotion. It’s about </a:t>
            </a:r>
            <a:r>
              <a:rPr lang="en-GB" sz="1200" b="1" dirty="0"/>
              <a:t>protection</a:t>
            </a:r>
            <a:r>
              <a:rPr lang="en-GB" sz="1200" dirty="0"/>
              <a:t>. Hygienists are masters/</a:t>
            </a:r>
            <a:r>
              <a:rPr lang="en-GB" sz="1200" dirty="0" err="1"/>
              <a:t>PHd</a:t>
            </a:r>
            <a:r>
              <a:rPr lang="en-GB" sz="1200" dirty="0"/>
              <a:t> qualified applied scientists who deal with the anticipation, recognition, evaluation and control of workplace health risks. It’s a cross-cutting discipline encompassing aspects of physics, chemistry, biology, medicine, engineering and management.</a:t>
            </a:r>
          </a:p>
          <a:p>
            <a:endParaRPr lang="en-GB" sz="1200" dirty="0"/>
          </a:p>
          <a:p>
            <a:r>
              <a:rPr lang="en-GB" sz="1200" dirty="0"/>
              <a:t>Some organisations have fallen into the trap of </a:t>
            </a:r>
            <a:r>
              <a:rPr lang="en-GB" sz="1200" b="1" dirty="0"/>
              <a:t>MEDICALISING </a:t>
            </a:r>
            <a:r>
              <a:rPr lang="en-GB" sz="1200" dirty="0"/>
              <a:t>workplace heath and making it wholly clinical. And now with the rise of wellbeing the danger is we will instead </a:t>
            </a:r>
            <a:r>
              <a:rPr lang="en-GB" sz="1200" b="1" dirty="0"/>
              <a:t>GENERALISE</a:t>
            </a:r>
            <a:r>
              <a:rPr lang="en-GB" sz="1200" dirty="0"/>
              <a:t> workplace health entirely to lifestyle issues. Both of these have their place, but neither controls occupational exposure. And that is what employers have a legal duty to manage under the HASAWA 1974. You’ll notice these three circles overlap. That's to emphasise the multi-disciplinary nature of workplace health.</a:t>
            </a:r>
          </a:p>
        </p:txBody>
      </p:sp>
    </p:spTree>
    <p:extLst>
      <p:ext uri="{BB962C8B-B14F-4D97-AF65-F5344CB8AC3E}">
        <p14:creationId xmlns:p14="http://schemas.microsoft.com/office/powerpoint/2010/main" val="221783170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79388" y="341313"/>
            <a:ext cx="6819900" cy="3836987"/>
          </a:xfrm>
        </p:spPr>
      </p:sp>
      <p:sp>
        <p:nvSpPr>
          <p:cNvPr id="3" name="Notes Placeholder 2"/>
          <p:cNvSpPr>
            <a:spLocks noGrp="1"/>
          </p:cNvSpPr>
          <p:nvPr>
            <p:ph type="body" idx="1"/>
          </p:nvPr>
        </p:nvSpPr>
        <p:spPr/>
        <p:txBody>
          <a:bodyPr/>
          <a:lstStyle/>
          <a:p>
            <a:r>
              <a:rPr lang="en-GB" sz="1200" dirty="0">
                <a:latin typeface="+mn-lt"/>
              </a:rPr>
              <a:t>Let’s look at this aspect further. Health promotion is about helping us make good health choices and the workplace is a great setting to do this. As Lawrence Waterman OBE will tell you from his experience running H&amp;S for the 2012 Olympic Park project, wellbeing programmes often provide a great lead in to talk to workers about exposure risks. Occupational Hygiene then plays its part in risk prevention and control of these exposures. Once that’s done health surveillance then has a role to warn us if the controls should prove to be inadequate. I can’t emphasise enough that on its own health surveillance protects no one from anything!</a:t>
            </a:r>
          </a:p>
          <a:p>
            <a:endParaRPr lang="en-GB" sz="1200" dirty="0">
              <a:latin typeface="+mn-lt"/>
            </a:endParaRPr>
          </a:p>
          <a:p>
            <a:r>
              <a:rPr lang="en-GB" sz="1200" dirty="0">
                <a:latin typeface="+mn-lt"/>
              </a:rPr>
              <a:t>For some reason we seem to have forgotten what Lord Robens clearly understood. </a:t>
            </a:r>
            <a:r>
              <a:rPr lang="en-GB" sz="1200" kern="1200" dirty="0">
                <a:solidFill>
                  <a:schemeClr val="tx1"/>
                </a:solidFill>
                <a:effectLst/>
                <a:latin typeface="+mn-lt"/>
                <a:ea typeface="+mn-ea"/>
                <a:cs typeface="+mn-cs"/>
              </a:rPr>
              <a:t>In his seminal report of</a:t>
            </a:r>
            <a:r>
              <a:rPr lang="en-GB" sz="1200" kern="1200" baseline="0" dirty="0">
                <a:solidFill>
                  <a:schemeClr val="tx1"/>
                </a:solidFill>
                <a:effectLst/>
                <a:latin typeface="+mn-lt"/>
                <a:ea typeface="+mn-ea"/>
                <a:cs typeface="+mn-cs"/>
              </a:rPr>
              <a:t> 1972 which was the precursor to the Health and Safety at Work Act, he said, “…</a:t>
            </a:r>
            <a:r>
              <a:rPr lang="en-US" sz="1200" i="1" kern="1200" baseline="0" dirty="0">
                <a:solidFill>
                  <a:schemeClr val="tx1"/>
                </a:solidFill>
                <a:effectLst/>
                <a:latin typeface="+mn-lt"/>
                <a:ea typeface="+mn-ea"/>
                <a:cs typeface="+mn-cs"/>
              </a:rPr>
              <a:t>occupational health is very much a multi-disciplinary subject requiring the combined knowledge and skills of doctors, chemists, engineers, nurses and others</a:t>
            </a:r>
            <a:r>
              <a:rPr lang="en-US" sz="1200" kern="1200" baseline="0" dirty="0">
                <a:solidFill>
                  <a:schemeClr val="tx1"/>
                </a:solidFill>
                <a:effectLst/>
                <a:latin typeface="+mn-lt"/>
                <a:ea typeface="+mn-ea"/>
                <a:cs typeface="+mn-cs"/>
              </a:rPr>
              <a:t>.”</a:t>
            </a:r>
          </a:p>
          <a:p>
            <a:endParaRPr lang="en-GB" sz="1200" kern="1200" baseline="0" dirty="0">
              <a:solidFill>
                <a:schemeClr val="tx1"/>
              </a:solidFill>
              <a:effectLst/>
              <a:latin typeface="+mn-lt"/>
              <a:ea typeface="+mn-ea"/>
              <a:cs typeface="+mn-cs"/>
            </a:endParaRPr>
          </a:p>
          <a:p>
            <a:pPr marL="0" lvl="1"/>
            <a:r>
              <a:rPr lang="en-GB" sz="1200" kern="1200" baseline="0" dirty="0">
                <a:solidFill>
                  <a:schemeClr val="tx1"/>
                </a:solidFill>
                <a:effectLst/>
                <a:latin typeface="+mn-lt"/>
                <a:ea typeface="+mn-ea"/>
                <a:cs typeface="+mn-cs"/>
              </a:rPr>
              <a:t>Back then Robens wrote that workplace health comprised two branches. </a:t>
            </a:r>
            <a:r>
              <a:rPr lang="en-GB" sz="1200" b="1" kern="1200" baseline="0" dirty="0">
                <a:solidFill>
                  <a:schemeClr val="tx1"/>
                </a:solidFill>
                <a:effectLst/>
                <a:latin typeface="+mn-lt"/>
                <a:ea typeface="+mn-ea"/>
                <a:cs typeface="+mn-cs"/>
              </a:rPr>
              <a:t>Medicine</a:t>
            </a:r>
            <a:r>
              <a:rPr lang="en-GB" sz="1200" kern="1200" baseline="0" dirty="0">
                <a:solidFill>
                  <a:schemeClr val="tx1"/>
                </a:solidFill>
                <a:effectLst/>
                <a:latin typeface="+mn-lt"/>
                <a:ea typeface="+mn-ea"/>
                <a:cs typeface="+mn-cs"/>
              </a:rPr>
              <a:t> was focussed on managing the health of the worker, and was the domain of the clinical professionals. </a:t>
            </a:r>
            <a:r>
              <a:rPr lang="en-GB" sz="1200" b="1" kern="1200" baseline="0" dirty="0">
                <a:solidFill>
                  <a:schemeClr val="tx1"/>
                </a:solidFill>
                <a:effectLst/>
                <a:latin typeface="+mn-lt"/>
                <a:ea typeface="+mn-ea"/>
                <a:cs typeface="+mn-cs"/>
              </a:rPr>
              <a:t>Hygiene</a:t>
            </a:r>
            <a:r>
              <a:rPr lang="en-GB" sz="1200" kern="1200" baseline="0" dirty="0">
                <a:solidFill>
                  <a:schemeClr val="tx1"/>
                </a:solidFill>
                <a:effectLst/>
                <a:latin typeface="+mn-lt"/>
                <a:ea typeface="+mn-ea"/>
                <a:cs typeface="+mn-cs"/>
              </a:rPr>
              <a:t> was focussed on prevention and the risks to health in the workplace and was the domain of scientists and engineers. And now we’ve added in the third dimension of </a:t>
            </a:r>
            <a:r>
              <a:rPr lang="en-GB" sz="1200" b="1" kern="1200" baseline="0" dirty="0">
                <a:solidFill>
                  <a:schemeClr val="tx1"/>
                </a:solidFill>
                <a:effectLst/>
                <a:latin typeface="+mn-lt"/>
                <a:ea typeface="+mn-ea"/>
                <a:cs typeface="+mn-cs"/>
              </a:rPr>
              <a:t>Wellbeing</a:t>
            </a:r>
            <a:r>
              <a:rPr lang="en-GB" sz="1200" kern="1200" baseline="0" dirty="0">
                <a:solidFill>
                  <a:schemeClr val="tx1"/>
                </a:solidFill>
                <a:effectLst/>
                <a:latin typeface="+mn-lt"/>
                <a:ea typeface="+mn-ea"/>
                <a:cs typeface="+mn-cs"/>
              </a:rPr>
              <a:t>. So a wholistic view of workplace health means our people are </a:t>
            </a:r>
            <a:r>
              <a:rPr lang="en-GB" sz="1200" b="1" kern="1200" baseline="0" dirty="0">
                <a:solidFill>
                  <a:srgbClr val="FF0000"/>
                </a:solidFill>
                <a:effectLst/>
                <a:latin typeface="+mn-lt"/>
                <a:ea typeface="+mn-ea"/>
                <a:cs typeface="+mn-cs"/>
              </a:rPr>
              <a:t>supported in work, fit for work and protected at work.</a:t>
            </a:r>
          </a:p>
          <a:p>
            <a:pPr marL="0" lvl="1"/>
            <a:endParaRPr lang="en-GB" sz="1200" kern="1200" baseline="0" dirty="0">
              <a:solidFill>
                <a:schemeClr val="tx1"/>
              </a:solidFill>
              <a:effectLst/>
              <a:latin typeface="+mn-lt"/>
              <a:ea typeface="+mn-ea"/>
              <a:cs typeface="+mn-cs"/>
            </a:endParaRPr>
          </a:p>
          <a:p>
            <a:pPr marL="0" lvl="1"/>
            <a:r>
              <a:rPr lang="en-GB" sz="1200" dirty="0"/>
              <a:t>We said earlier that we have a great opportunity to tackle workplace ill-health. As with all great opportunities there is also a danger. Just as with the advent of the HSAWA when we focussed on safety not health, now with health on the agenda it would be so easy to focus on wellbeing and forget exposure. We need to understand that health can only be addressed successfully if all three areas play their part.</a:t>
            </a:r>
            <a:endParaRPr lang="en-GB" sz="1200" b="1" dirty="0">
              <a:solidFill>
                <a:srgbClr val="00B050"/>
              </a:solidFill>
              <a:latin typeface="+mn-lt"/>
            </a:endParaRPr>
          </a:p>
        </p:txBody>
      </p:sp>
    </p:spTree>
    <p:extLst>
      <p:ext uri="{BB962C8B-B14F-4D97-AF65-F5344CB8AC3E}">
        <p14:creationId xmlns:p14="http://schemas.microsoft.com/office/powerpoint/2010/main" val="19504586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79388" y="341313"/>
            <a:ext cx="6819900" cy="3836987"/>
          </a:xfrm>
        </p:spPr>
      </p:sp>
      <p:sp>
        <p:nvSpPr>
          <p:cNvPr id="3" name="Notes Placeholder 2"/>
          <p:cNvSpPr>
            <a:spLocks noGrp="1"/>
          </p:cNvSpPr>
          <p:nvPr>
            <p:ph type="body" idx="1"/>
          </p:nvPr>
        </p:nvSpPr>
        <p:spPr/>
        <p:txBody>
          <a:bodyPr>
            <a:normAutofit/>
          </a:bodyPr>
          <a:lstStyle/>
          <a:p>
            <a:r>
              <a:rPr lang="en-GB" sz="1200" baseline="0" dirty="0">
                <a:solidFill>
                  <a:schemeClr val="tx1"/>
                </a:solidFill>
                <a:latin typeface="+mn-lt"/>
              </a:rPr>
              <a:t>The broad nature of health hazards and the seemingly complex language that comes with them, means that it can feel overwhelming. In the past this has lead to too much of a focus on gathering paperwork and filling out forms. All of which has created the impression of improvement when its just documenting the status quo. Worse still, the controls which have been put in place have gone untested. Add to all of this the fact that there aren’t many quick fixes and its easy to see why health improvements are given a low priority. </a:t>
            </a:r>
          </a:p>
          <a:p>
            <a:endParaRPr lang="en-GB" sz="1200" baseline="0" dirty="0">
              <a:solidFill>
                <a:schemeClr val="tx1"/>
              </a:solidFill>
              <a:latin typeface="+mn-lt"/>
            </a:endParaRPr>
          </a:p>
          <a:p>
            <a:r>
              <a:rPr lang="en-GB" sz="1200" baseline="0" dirty="0">
                <a:solidFill>
                  <a:schemeClr val="tx1"/>
                </a:solidFill>
                <a:latin typeface="+mn-lt"/>
              </a:rPr>
              <a:t>Admitting that we have found it overwhelming is the first stage to finding a solution. I remember a few years ago speaking about this at a health in construction event to a couple of hundred senior EHS managers and directors. Later back at our group tables we were encouraged to discuss our reactions to what we’d heard. One of the delegates on my table was a SHEQ director in a large construction/engineering company and during the discussion he seemed to get increasingly agitated. At one point he went red in the face and started pointing his finger at me saying </a:t>
            </a:r>
            <a:r>
              <a:rPr lang="en-GB" sz="1200" i="1" baseline="0" dirty="0">
                <a:solidFill>
                  <a:schemeClr val="tx1"/>
                </a:solidFill>
                <a:latin typeface="+mn-lt"/>
              </a:rPr>
              <a:t>“are you telling me after all the work we’ve done on safety in procedures, systems, equipment, training and culture, we’ve got to do something similar on health risks?!”</a:t>
            </a:r>
            <a:r>
              <a:rPr lang="en-GB" sz="1200" i="0" baseline="0" dirty="0">
                <a:solidFill>
                  <a:schemeClr val="tx1"/>
                </a:solidFill>
                <a:latin typeface="+mn-lt"/>
              </a:rPr>
              <a:t> I let him vent his frustration and then simply said </a:t>
            </a:r>
            <a:r>
              <a:rPr lang="en-GB" sz="1200" i="1" baseline="0" dirty="0">
                <a:solidFill>
                  <a:schemeClr val="tx1"/>
                </a:solidFill>
                <a:latin typeface="+mn-lt"/>
              </a:rPr>
              <a:t>“YES, what else were you thinking of doing?!”</a:t>
            </a:r>
          </a:p>
          <a:p>
            <a:endParaRPr lang="en-GB" sz="1200" i="0" baseline="0" dirty="0">
              <a:solidFill>
                <a:schemeClr val="tx1"/>
              </a:solidFill>
              <a:latin typeface="+mn-lt"/>
            </a:endParaRPr>
          </a:p>
          <a:p>
            <a:r>
              <a:rPr lang="en-GB" sz="1200" i="0" dirty="0">
                <a:latin typeface="+mn-lt"/>
              </a:rPr>
              <a:t>Of course, there is plenty of great learning on risk management approaches we can take from safety and apply to health. But fundamentally, leading on health is going to take exactly that – LEADERSHIP from the top.</a:t>
            </a: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79388" y="341313"/>
            <a:ext cx="6819900" cy="3836987"/>
          </a:xfrm>
        </p:spPr>
      </p:sp>
      <p:sp>
        <p:nvSpPr>
          <p:cNvPr id="3" name="Notes Placeholder 2"/>
          <p:cNvSpPr>
            <a:spLocks noGrp="1"/>
          </p:cNvSpPr>
          <p:nvPr>
            <p:ph type="body" idx="1"/>
          </p:nvPr>
        </p:nvSpPr>
        <p:spPr/>
        <p:txBody>
          <a:bodyPr/>
          <a:lstStyle/>
          <a:p>
            <a:r>
              <a:rPr lang="en-GB" sz="1200" dirty="0"/>
              <a:t>So if we’re going to step up and take a lead on the whole picture of health, its going require transformation. But that’s no different from safety is it? We’re all familiar with the safety culture maturity models that attempt to quantify the journey from pathological through to generative, based on the work of Prof. Patrick Hudson. Each stage of that journey results in the organisation being increasingly informed and requires improvements in trust and accountability. We’ve adapted this approach for health. </a:t>
            </a:r>
            <a:r>
              <a:rPr lang="en-GB" sz="1200" b="1" dirty="0">
                <a:solidFill>
                  <a:srgbClr val="FF0000"/>
                </a:solidFill>
              </a:rPr>
              <a:t>[READ Levels 1-5]</a:t>
            </a:r>
          </a:p>
          <a:p>
            <a:endParaRPr lang="en-GB" sz="1200" dirty="0"/>
          </a:p>
          <a:p>
            <a:r>
              <a:rPr lang="en-GB" sz="1200" dirty="0"/>
              <a:t>Unfortunately when it comes to health we need to add in an even more basic level 0, which you won’t have need of with safety. We call it </a:t>
            </a:r>
            <a:r>
              <a:rPr lang="en-GB" sz="1200" b="1" dirty="0">
                <a:solidFill>
                  <a:srgbClr val="FF0000"/>
                </a:solidFill>
              </a:rPr>
              <a:t>[CLICK Oblivious]</a:t>
            </a:r>
            <a:r>
              <a:rPr lang="en-GB" sz="1200" dirty="0"/>
              <a:t>. That’s when an organisation doesn’t even know that health risks can exist in their workplace and sees no connection between worker’s health and the workplace.</a:t>
            </a:r>
          </a:p>
          <a:p>
            <a:endParaRPr lang="en-GB" sz="1200" dirty="0"/>
          </a:p>
          <a:p>
            <a:r>
              <a:rPr lang="en-GB" sz="1200" dirty="0"/>
              <a:t>It’s great that health is now on the agenda, but a sticking plaster approach just won’t do. Just as it didn’t with safety. If we were talking safety culture transformation now and I said to you my organisation’s entire strategy consisted of training first aiders you would look at me aghast. Yes you would say, that’s a start, but it’s woefully inadequate if that’s your whole game plan. What about risk management, competent people, leadership, culture and engagement?</a:t>
            </a:r>
          </a:p>
          <a:p>
            <a:endParaRPr lang="en-GB" sz="1200" dirty="0"/>
          </a:p>
          <a:p>
            <a:r>
              <a:rPr lang="en-GB" sz="1200" dirty="0"/>
              <a:t>Our goal is to help your organisation move up this journey towards Excellence, whatever your current position.</a:t>
            </a:r>
          </a:p>
        </p:txBody>
      </p:sp>
    </p:spTree>
    <p:extLst>
      <p:ext uri="{BB962C8B-B14F-4D97-AF65-F5344CB8AC3E}">
        <p14:creationId xmlns:p14="http://schemas.microsoft.com/office/powerpoint/2010/main" val="53638350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Let’s just talk quickly about controls. Managing health risks is much more than masks and gloves. In fact the true purpose of PPE is to manage the residual risk left after we’ve been through all the other levels in the hierarchy of controls. PPE is supposed to be the last line of defence, not the first port of call!</a:t>
            </a:r>
          </a:p>
          <a:p>
            <a:endParaRPr lang="en-GB" dirty="0"/>
          </a:p>
          <a:p>
            <a:pPr marL="171450" indent="-171450">
              <a:buFont typeface="Arial" panose="020B0604020202020204" pitchFamily="34" charset="0"/>
              <a:buChar char="•"/>
            </a:pPr>
            <a:r>
              <a:rPr lang="en-GB" dirty="0"/>
              <a:t>Firstly we look at elimination – physically removing the hazard</a:t>
            </a:r>
          </a:p>
          <a:p>
            <a:pPr marL="171450" indent="-171450">
              <a:buFont typeface="Arial" panose="020B0604020202020204" pitchFamily="34" charset="0"/>
              <a:buChar char="•"/>
            </a:pPr>
            <a:r>
              <a:rPr lang="en-GB" dirty="0"/>
              <a:t>Then its substitution – replacing the hazard</a:t>
            </a:r>
          </a:p>
          <a:p>
            <a:pPr marL="171450" indent="-171450">
              <a:buFont typeface="Arial" panose="020B0604020202020204" pitchFamily="34" charset="0"/>
              <a:buChar char="•"/>
            </a:pPr>
            <a:r>
              <a:rPr lang="en-GB" dirty="0"/>
              <a:t>Next comes engineering controls – where we isolate the people from the hazard</a:t>
            </a:r>
          </a:p>
          <a:p>
            <a:pPr marL="171450" indent="-171450">
              <a:buFont typeface="Arial" panose="020B0604020202020204" pitchFamily="34" charset="0"/>
              <a:buChar char="•"/>
            </a:pPr>
            <a:r>
              <a:rPr lang="en-GB" dirty="0"/>
              <a:t>Then comes administrative controls – where we change the way people work</a:t>
            </a:r>
          </a:p>
          <a:p>
            <a:pPr marL="171450" indent="-171450">
              <a:buFont typeface="Arial" panose="020B0604020202020204" pitchFamily="34" charset="0"/>
              <a:buChar char="•"/>
            </a:pPr>
            <a:r>
              <a:rPr lang="en-GB" dirty="0"/>
              <a:t>And finally, after all of that, we look at Personal Protective Equipment</a:t>
            </a:r>
          </a:p>
        </p:txBody>
      </p:sp>
    </p:spTree>
    <p:extLst>
      <p:ext uri="{BB962C8B-B14F-4D97-AF65-F5344CB8AC3E}">
        <p14:creationId xmlns:p14="http://schemas.microsoft.com/office/powerpoint/2010/main" val="205926125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200" dirty="0"/>
              <a:t>So what part can designers play in minimising workplace health risks and changing the culture on health? I want to leave you with some questions to consider in this regard. I’m not from a design background so forgive me if I don’t get my terminology right here.</a:t>
            </a:r>
          </a:p>
          <a:p>
            <a:endParaRPr lang="en-GB" sz="1200" b="1" dirty="0"/>
          </a:p>
          <a:p>
            <a:pPr marL="228600" indent="-228600">
              <a:buAutoNum type="arabicPeriod"/>
            </a:pPr>
            <a:r>
              <a:rPr lang="en-GB" sz="1200" b="1" dirty="0">
                <a:solidFill>
                  <a:srgbClr val="FF0000"/>
                </a:solidFill>
              </a:rPr>
              <a:t>[CLICK] </a:t>
            </a:r>
            <a:r>
              <a:rPr lang="en-GB" sz="1200" b="1" dirty="0"/>
              <a:t>How does design influence exposure?</a:t>
            </a:r>
          </a:p>
          <a:p>
            <a:pPr marL="0" indent="0">
              <a:buNone/>
            </a:pPr>
            <a:r>
              <a:rPr lang="en-GB" sz="1200" dirty="0"/>
              <a:t>Firstly this means a better understanding of the health hazards present in construction materials and processes. So we need to consider how is this included in design education and CPD and is there enough of it?</a:t>
            </a:r>
          </a:p>
          <a:p>
            <a:pPr marL="0" indent="0">
              <a:buNone/>
            </a:pPr>
            <a:r>
              <a:rPr lang="en-GB" sz="1200" dirty="0"/>
              <a:t>It also means a better understanding of how things are built and the actual processes that occur on site e.g. Are there processes that generate exposures like cutting, grinding, concrete spraying or scabbling that could be eliminated or better controlled through design changes?</a:t>
            </a:r>
          </a:p>
          <a:p>
            <a:pPr marL="0" indent="0">
              <a:buNone/>
            </a:pPr>
            <a:r>
              <a:rPr lang="en-GB" sz="1200" b="1" dirty="0"/>
              <a:t>2. </a:t>
            </a:r>
            <a:r>
              <a:rPr lang="en-GB" sz="1200" b="1" dirty="0">
                <a:solidFill>
                  <a:srgbClr val="FF0000"/>
                </a:solidFill>
              </a:rPr>
              <a:t>[CLICK] </a:t>
            </a:r>
            <a:r>
              <a:rPr lang="en-GB" sz="1200" b="1" dirty="0"/>
              <a:t>What about interpretation of health hazard and risk data?</a:t>
            </a:r>
          </a:p>
          <a:p>
            <a:pPr marL="0" indent="0">
              <a:buNone/>
            </a:pPr>
            <a:r>
              <a:rPr lang="en-GB" sz="1200" dirty="0"/>
              <a:t>It may be, for example, that companies selling paint or coatings will say their products are better or safer, but how has that been evaluated in real workplace settings. That’s where the practical knowledge of occupational hygienists comes in. Could designers benefit from closer collaboration with hygienists?</a:t>
            </a:r>
          </a:p>
          <a:p>
            <a:pPr marL="0" indent="0">
              <a:buNone/>
            </a:pPr>
            <a:r>
              <a:rPr lang="en-GB" sz="1200" b="1" dirty="0"/>
              <a:t>3. </a:t>
            </a:r>
            <a:r>
              <a:rPr lang="en-GB" sz="1200" b="1" dirty="0">
                <a:solidFill>
                  <a:srgbClr val="FF0000"/>
                </a:solidFill>
              </a:rPr>
              <a:t>[CLICK] </a:t>
            </a:r>
            <a:r>
              <a:rPr lang="en-GB" sz="1200" b="1" dirty="0"/>
              <a:t>Controlling health risks at source</a:t>
            </a:r>
          </a:p>
          <a:p>
            <a:pPr marL="0" indent="0">
              <a:buNone/>
            </a:pPr>
            <a:r>
              <a:rPr lang="en-GB" sz="1200" dirty="0"/>
              <a:t>As an ex-physicist who worked in aerospace acoustics I know how much better it is to control noise emissions at source rather than try to reduce them once they’ve been generated. But I also know that’s a much harder problem to solve and involves integrated working with component designers and aerodynamicists, who all exist in their own silos!</a:t>
            </a:r>
          </a:p>
          <a:p>
            <a:pPr marL="0" indent="0">
              <a:buNone/>
            </a:pPr>
            <a:endParaRPr lang="en-GB" sz="1200" dirty="0"/>
          </a:p>
          <a:p>
            <a:pPr marL="0" indent="0">
              <a:buNone/>
            </a:pPr>
            <a:r>
              <a:rPr lang="en-GB" sz="1200" dirty="0"/>
              <a:t>Likewise controlling health risks at source in construction will require innovation and change, which in itself can be risky. Undoubtedly things won’t work right first time, so there needs to be a good feedback loop between changes made on site and design teams. How well does that sort of integrated working happen now between the design and build teams?</a:t>
            </a:r>
          </a:p>
          <a:p>
            <a:pPr marL="0" indent="0">
              <a:buNone/>
            </a:pPr>
            <a:endParaRPr lang="en-GB" dirty="0"/>
          </a:p>
        </p:txBody>
      </p:sp>
    </p:spTree>
    <p:extLst>
      <p:ext uri="{BB962C8B-B14F-4D97-AF65-F5344CB8AC3E}">
        <p14:creationId xmlns:p14="http://schemas.microsoft.com/office/powerpoint/2010/main" val="76900322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79388" y="341313"/>
            <a:ext cx="6819900" cy="3836987"/>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t>Back to the bigger picture. I once heard Simon Stevens, the CEO of NHS England introduce himself, as the boss of the ‘</a:t>
            </a:r>
            <a:r>
              <a:rPr lang="en-GB" sz="1200" i="1" dirty="0"/>
              <a:t>National Patch and Repair Service</a:t>
            </a:r>
            <a:r>
              <a:rPr lang="en-GB" sz="1200" dirty="0"/>
              <a:t>’! His point being that if we didn’t drive a step change in prevention in all areas of health over the next few decades then the NHS would simply be reduced to patching and repairing as the effects of an aging population took their inevitable toll on resources. With wellbeing we have embraced prevention when it comes to lifestyle related disease so why aren’t we also doing that with the diseases caused directly by the work we actually give our employees? It makes no sense to do one without the other and it makes a mockery of any claim that ‘we care’ or ‘we have a target of zero harm’.</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1200"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t>So what does good look like when it comes to protecting health in an organisation? Here’s a quick overview of our organisational health protection model. </a:t>
            </a:r>
            <a:r>
              <a:rPr lang="en-GB" sz="1200" b="0" dirty="0">
                <a:solidFill>
                  <a:srgbClr val="FF0000"/>
                </a:solidFill>
              </a:rPr>
              <a:t>A</a:t>
            </a:r>
            <a:r>
              <a:rPr lang="en-GB" sz="1200" dirty="0"/>
              <a:t>t the centre is the  </a:t>
            </a:r>
            <a:r>
              <a:rPr lang="en-GB" sz="1200" b="1" dirty="0">
                <a:solidFill>
                  <a:srgbClr val="FF0000"/>
                </a:solidFill>
              </a:rPr>
              <a:t>[CLICK Mission] </a:t>
            </a:r>
            <a:r>
              <a:rPr lang="en-GB" sz="1200" b="0" dirty="0">
                <a:solidFill>
                  <a:schemeClr val="tx1"/>
                </a:solidFill>
              </a:rPr>
              <a:t>of </a:t>
            </a:r>
            <a:r>
              <a:rPr lang="en-GB" sz="1200" dirty="0"/>
              <a:t>‘Everyone Protected at Work’. To achieve this there are 5 key things you have to get right across your organisation. These are the </a:t>
            </a:r>
            <a:r>
              <a:rPr lang="en-GB" sz="1200" b="1" dirty="0">
                <a:solidFill>
                  <a:srgbClr val="FF0000"/>
                </a:solidFill>
              </a:rPr>
              <a:t>[CLICK Critical Success Factors] </a:t>
            </a:r>
            <a:r>
              <a:rPr lang="en-GB" sz="1200" dirty="0"/>
              <a:t>of health protection. And if we’re starting from first base they tend to flow in a cycle; Hazard Awareness, moving into Health Ownership (right from the top of the organisation of course), then proper Risk Management, leading to real Culture Change and finally Protection Assurance as the feedback mechanism.</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1200"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t>Underpinning these are 5 </a:t>
            </a:r>
            <a:r>
              <a:rPr lang="en-GB" sz="1200" b="1" dirty="0">
                <a:solidFill>
                  <a:srgbClr val="FF0000"/>
                </a:solidFill>
              </a:rPr>
              <a:t>[CLICK Strategic Enablers]</a:t>
            </a:r>
            <a:r>
              <a:rPr lang="en-GB" sz="1200" dirty="0"/>
              <a:t>. These are the key tools we use to ensure the success factors are achieved; Stakeholder Engagement, Leadership Coaching, Competent People, Leading Indicators and Effective Systems.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1200"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t>As you look at this you’ve probably noticed that apart from the ‘health’ word these are exactly the sort of management concepts you’d expect to see if we were talking about a strategic organisational approach to accident reduction. The difference is that what underpins this approach technically are the science-based skills and expertise of occupational hygiene, not occupational safety.</a:t>
            </a:r>
          </a:p>
        </p:txBody>
      </p:sp>
    </p:spTree>
    <p:extLst>
      <p:ext uri="{BB962C8B-B14F-4D97-AF65-F5344CB8AC3E}">
        <p14:creationId xmlns:p14="http://schemas.microsoft.com/office/powerpoint/2010/main" val="147715775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We’re currently working with the One Community group of client and major contractor organisations responsible for the renewals and improvement works on the M25 network over the next 20 years. This group is lead by Connect Plus and includes Connect Plus Services, Skanska, Tarmac, Osbourne, Jacksons and others.</a:t>
            </a:r>
          </a:p>
          <a:p>
            <a:endParaRPr lang="en-GB" dirty="0"/>
          </a:p>
          <a:p>
            <a:r>
              <a:rPr lang="en-GB" dirty="0"/>
              <a:t>They have recognised that protecting worker health has been the Cinderella to safety for many years and is in danger of becoming the Cinderella to wellbeing as well. They are determined to address this and it’s a privilege to work with them to support the culture change that will be required over the coming years.</a:t>
            </a:r>
          </a:p>
          <a:p>
            <a:endParaRPr lang="en-GB" dirty="0"/>
          </a:p>
          <a:p>
            <a:r>
              <a:rPr lang="en-GB" dirty="0"/>
              <a:t>We’ve begun by forming a project team combining representatives from all the contractors to help us create an innovative awareness campaign which will raise the bar of understanding on health hazards before we engage the community in the strategic aspects of the change process.</a:t>
            </a:r>
          </a:p>
        </p:txBody>
      </p:sp>
      <p:sp>
        <p:nvSpPr>
          <p:cNvPr id="4" name="Slide Number Placeholder 3"/>
          <p:cNvSpPr>
            <a:spLocks noGrp="1"/>
          </p:cNvSpPr>
          <p:nvPr>
            <p:ph type="sldNum" sz="quarter" idx="5"/>
          </p:nvPr>
        </p:nvSpPr>
        <p:spPr/>
        <p:txBody>
          <a:bodyPr/>
          <a:lstStyle/>
          <a:p>
            <a:fld id="{AEEC128B-24EC-4CBE-962F-259B977FC272}" type="slidenum">
              <a:rPr lang="en-GB" smtClean="0"/>
              <a:t>17</a:t>
            </a:fld>
            <a:endParaRPr lang="en-GB"/>
          </a:p>
        </p:txBody>
      </p:sp>
    </p:spTree>
    <p:extLst>
      <p:ext uri="{BB962C8B-B14F-4D97-AF65-F5344CB8AC3E}">
        <p14:creationId xmlns:p14="http://schemas.microsoft.com/office/powerpoint/2010/main" val="31250866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79388" y="341313"/>
            <a:ext cx="6819900" cy="3836987"/>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t>Let’s just quickly look at that strategic process. Here’s a brief overview of how we would help develop your health protection strategy.</a:t>
            </a:r>
          </a:p>
          <a:p>
            <a:pPr marL="228600" marR="0" lvl="0" indent="-228600" algn="l" defTabSz="914400" rtl="0" eaLnBrk="1" fontAlgn="auto" latinLnBrk="0" hangingPunct="1">
              <a:lnSpc>
                <a:spcPct val="100000"/>
              </a:lnSpc>
              <a:spcBef>
                <a:spcPts val="0"/>
              </a:spcBef>
              <a:spcAft>
                <a:spcPts val="0"/>
              </a:spcAft>
              <a:buClrTx/>
              <a:buSzTx/>
              <a:buFont typeface="+mj-lt"/>
              <a:buAutoNum type="arabicPeriod"/>
              <a:tabLst/>
              <a:defRPr/>
            </a:pPr>
            <a:r>
              <a:rPr lang="en-GB" sz="1200" dirty="0"/>
              <a:t>Firstly we begin at the top with your Exec team and EHS leaders. Without </a:t>
            </a:r>
            <a:r>
              <a:rPr lang="en-GB" sz="1200" b="1" dirty="0">
                <a:solidFill>
                  <a:srgbClr val="FF0000"/>
                </a:solidFill>
              </a:rPr>
              <a:t>[CLICK Commitment] [CLICK] </a:t>
            </a:r>
            <a:r>
              <a:rPr lang="en-GB" sz="1200" dirty="0"/>
              <a:t>from senior management any cultural change is doomed to fail. This involves engagement workshops where our goal is to connect your people values with the leadership behaviours required to drive health protection.</a:t>
            </a:r>
          </a:p>
          <a:p>
            <a:pPr marL="228600" marR="0" lvl="0" indent="-228600" algn="l" defTabSz="914400" rtl="0" eaLnBrk="1" fontAlgn="auto" latinLnBrk="0" hangingPunct="1">
              <a:lnSpc>
                <a:spcPct val="100000"/>
              </a:lnSpc>
              <a:spcBef>
                <a:spcPts val="0"/>
              </a:spcBef>
              <a:spcAft>
                <a:spcPts val="0"/>
              </a:spcAft>
              <a:buClrTx/>
              <a:buSzTx/>
              <a:buFont typeface="+mj-lt"/>
              <a:buAutoNum type="arabicPeriod"/>
              <a:tabLst/>
              <a:defRPr/>
            </a:pPr>
            <a:r>
              <a:rPr lang="en-GB" sz="1200" dirty="0"/>
              <a:t>Secondly we analyse the organisational </a:t>
            </a:r>
            <a:r>
              <a:rPr lang="en-GB" sz="1200" b="1" dirty="0">
                <a:solidFill>
                  <a:srgbClr val="FF0000"/>
                </a:solidFill>
              </a:rPr>
              <a:t>[CLICK gap] [CLICK] </a:t>
            </a:r>
            <a:r>
              <a:rPr lang="en-GB" sz="1200" dirty="0"/>
              <a:t>between your current position and a culture of health protection excellence. </a:t>
            </a:r>
            <a:r>
              <a:rPr lang="en-GB" sz="1200" b="0" dirty="0">
                <a:solidFill>
                  <a:schemeClr val="tx1"/>
                </a:solidFill>
              </a:rPr>
              <a:t>We use a guided self-audit questionnaire looking at cultural maturity and benchmark your systems and procedures against an authoritative workplace health management standard. This is accompanied by independent on-site checks to assure the validity of the results. In this way we build up a picture of where you’re really at today.</a:t>
            </a:r>
          </a:p>
          <a:p>
            <a:pPr marL="228600" marR="0" lvl="0" indent="-228600" algn="l" defTabSz="914400" rtl="0" eaLnBrk="1" fontAlgn="auto" latinLnBrk="0" hangingPunct="1">
              <a:lnSpc>
                <a:spcPct val="100000"/>
              </a:lnSpc>
              <a:spcBef>
                <a:spcPts val="0"/>
              </a:spcBef>
              <a:spcAft>
                <a:spcPts val="0"/>
              </a:spcAft>
              <a:buClrTx/>
              <a:buSzTx/>
              <a:buFont typeface="+mj-lt"/>
              <a:buAutoNum type="arabicPeriod"/>
              <a:tabLst/>
              <a:defRPr/>
            </a:pPr>
            <a:r>
              <a:rPr lang="en-GB" sz="1200" b="0" dirty="0">
                <a:solidFill>
                  <a:schemeClr val="tx1"/>
                </a:solidFill>
              </a:rPr>
              <a:t>The third stage involves designing a </a:t>
            </a:r>
            <a:r>
              <a:rPr lang="en-GB" sz="1200" b="1" dirty="0">
                <a:solidFill>
                  <a:srgbClr val="FF0000"/>
                </a:solidFill>
              </a:rPr>
              <a:t>[CLICK tailored] [CLICK] </a:t>
            </a:r>
            <a:r>
              <a:rPr lang="en-GB" sz="1200" b="0" dirty="0">
                <a:solidFill>
                  <a:schemeClr val="tx1"/>
                </a:solidFill>
              </a:rPr>
              <a:t>health protection strategy that integrates with and enhances your current approaches to clinical health management, wellbeing and safety. Key to this is engaging with all the relevant stakeholders across your organisation from EHS to HR and Operations to HQ.</a:t>
            </a:r>
          </a:p>
          <a:p>
            <a:pPr marL="228600" marR="0" lvl="0" indent="-228600" algn="l" defTabSz="914400" rtl="0" eaLnBrk="1" fontAlgn="auto" latinLnBrk="0" hangingPunct="1">
              <a:lnSpc>
                <a:spcPct val="100000"/>
              </a:lnSpc>
              <a:spcBef>
                <a:spcPts val="0"/>
              </a:spcBef>
              <a:spcAft>
                <a:spcPts val="0"/>
              </a:spcAft>
              <a:buClrTx/>
              <a:buSzTx/>
              <a:buFont typeface="+mj-lt"/>
              <a:buAutoNum type="arabicPeriod"/>
              <a:tabLst/>
              <a:defRPr/>
            </a:pPr>
            <a:r>
              <a:rPr lang="en-GB" sz="1200" b="0" dirty="0">
                <a:solidFill>
                  <a:schemeClr val="tx1"/>
                </a:solidFill>
              </a:rPr>
              <a:t>In the final stage, recognising the language and technicalities of health will be unfamiliar, we </a:t>
            </a:r>
            <a:r>
              <a:rPr lang="en-GB" sz="1200" b="1" dirty="0">
                <a:solidFill>
                  <a:srgbClr val="FF0000"/>
                </a:solidFill>
              </a:rPr>
              <a:t>[CLICK coach] [CLICK] </a:t>
            </a:r>
            <a:r>
              <a:rPr lang="en-GB" sz="1200" b="0" dirty="0">
                <a:solidFill>
                  <a:schemeClr val="tx1"/>
                </a:solidFill>
              </a:rPr>
              <a:t>your key leaders through the early stages of implementation. We focus strongly on the practice first popularised by Du Pont in safety, Visible Felt Leadership. This is crucial if the cultural change is going to stick. It simply means leadership that is both visible to employees and also felt to be genuine. It is about leaders saying the right things, doing the right things consistently and ultimately, believing that is the way to work.</a:t>
            </a:r>
          </a:p>
          <a:p>
            <a:pPr marL="228600" marR="0" lvl="0" indent="-228600" algn="l" defTabSz="914400" rtl="0" eaLnBrk="1" fontAlgn="auto" latinLnBrk="0" hangingPunct="1">
              <a:lnSpc>
                <a:spcPct val="100000"/>
              </a:lnSpc>
              <a:spcBef>
                <a:spcPts val="0"/>
              </a:spcBef>
              <a:spcAft>
                <a:spcPts val="0"/>
              </a:spcAft>
              <a:buClrTx/>
              <a:buSzTx/>
              <a:buFont typeface="+mj-lt"/>
              <a:buAutoNum type="arabicPeriod"/>
              <a:tabLst/>
              <a:defRPr/>
            </a:pPr>
            <a:r>
              <a:rPr lang="en-GB" sz="1200" b="0" dirty="0">
                <a:solidFill>
                  <a:schemeClr val="tx1"/>
                </a:solidFill>
              </a:rPr>
              <a:t>As with any improvement process there’s a </a:t>
            </a:r>
            <a:r>
              <a:rPr lang="en-GB" sz="1200" b="1" dirty="0">
                <a:solidFill>
                  <a:srgbClr val="FF0000"/>
                </a:solidFill>
              </a:rPr>
              <a:t>[CLICK feedback loop] </a:t>
            </a:r>
            <a:r>
              <a:rPr lang="en-GB" sz="1200" b="0" dirty="0">
                <a:solidFill>
                  <a:schemeClr val="tx1"/>
                </a:solidFill>
              </a:rPr>
              <a:t>to check that the activity is actually bridging the gaps we identified earlier in the process, which then allows us to adjust the strategy design and implementation accordingly.</a:t>
            </a:r>
          </a:p>
          <a:p>
            <a:pPr marL="0" marR="0" lvl="0" indent="0" algn="l" defTabSz="914400" rtl="0" eaLnBrk="1" fontAlgn="auto" latinLnBrk="0" hangingPunct="1">
              <a:lnSpc>
                <a:spcPct val="100000"/>
              </a:lnSpc>
              <a:spcBef>
                <a:spcPts val="0"/>
              </a:spcBef>
              <a:spcAft>
                <a:spcPts val="0"/>
              </a:spcAft>
              <a:buClrTx/>
              <a:buSzTx/>
              <a:buFont typeface="+mj-lt"/>
              <a:buNone/>
              <a:tabLst/>
              <a:defRPr/>
            </a:pPr>
            <a:r>
              <a:rPr lang="en-GB" sz="1200" b="0" dirty="0">
                <a:solidFill>
                  <a:schemeClr val="tx1"/>
                </a:solidFill>
              </a:rPr>
              <a:t>As we move through this process responsibility gradually shifts from us to you. This is about developing your strategy and our goal is not to make you dependent on our expertise but to help you develop your own.</a:t>
            </a:r>
          </a:p>
          <a:p>
            <a:pPr marL="228600" marR="0" lvl="0" indent="-228600" algn="l" defTabSz="914400" rtl="0" eaLnBrk="1" fontAlgn="auto" latinLnBrk="0" hangingPunct="1">
              <a:lnSpc>
                <a:spcPct val="100000"/>
              </a:lnSpc>
              <a:spcBef>
                <a:spcPts val="0"/>
              </a:spcBef>
              <a:spcAft>
                <a:spcPts val="0"/>
              </a:spcAft>
              <a:buClrTx/>
              <a:buSzTx/>
              <a:buFont typeface="+mj-lt"/>
              <a:buAutoNum type="arabicPeriod"/>
              <a:tabLst/>
              <a:defRPr/>
            </a:pPr>
            <a:endParaRPr lang="en-GB" sz="1200" dirty="0"/>
          </a:p>
          <a:p>
            <a:endParaRPr lang="en-GB" sz="1200" dirty="0"/>
          </a:p>
        </p:txBody>
      </p:sp>
    </p:spTree>
    <p:extLst>
      <p:ext uri="{BB962C8B-B14F-4D97-AF65-F5344CB8AC3E}">
        <p14:creationId xmlns:p14="http://schemas.microsoft.com/office/powerpoint/2010/main" val="265202544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9225" y="331788"/>
            <a:ext cx="6627813" cy="3729037"/>
          </a:xfrm>
        </p:spPr>
      </p:sp>
      <p:sp>
        <p:nvSpPr>
          <p:cNvPr id="3" name="Notes Placeholder 2"/>
          <p:cNvSpPr>
            <a:spLocks noGrp="1"/>
          </p:cNvSpPr>
          <p:nvPr>
            <p:ph type="body" idx="1"/>
          </p:nvPr>
        </p:nvSpPr>
        <p:spPr/>
        <p:txBody>
          <a:bodyPr/>
          <a:lstStyle/>
          <a:p>
            <a:r>
              <a:rPr lang="en-GB" dirty="0"/>
              <a:t>Napoleon Bonaparte once said “</a:t>
            </a:r>
            <a:r>
              <a:rPr lang="en-GB" i="1" dirty="0"/>
              <a:t>A leader is a dealer in hope</a:t>
            </a:r>
            <a:r>
              <a:rPr lang="en-GB" dirty="0"/>
              <a:t>”.</a:t>
            </a:r>
          </a:p>
          <a:p>
            <a:endParaRPr lang="en-GB" dirty="0"/>
          </a:p>
          <a:p>
            <a:r>
              <a:rPr lang="en-GB" dirty="0"/>
              <a:t>Personally I think optimism is one of the few things leaders cannot delegate. To lead others we have to see a better future that doesn’t yet exist and help them believe we can work together to create it.</a:t>
            </a:r>
          </a:p>
          <a:p>
            <a:endParaRPr lang="en-GB" dirty="0"/>
          </a:p>
          <a:p>
            <a:r>
              <a:rPr lang="en-GB" dirty="0"/>
              <a:t>On construction health it’s obvious there is a dire need for a better future. The question is who can see it and begin to deal in the hope required to achieve it?</a:t>
            </a:r>
          </a:p>
        </p:txBody>
      </p:sp>
      <p:sp>
        <p:nvSpPr>
          <p:cNvPr id="4" name="Slide Number Placeholder 3">
            <a:extLst>
              <a:ext uri="{FF2B5EF4-FFF2-40B4-BE49-F238E27FC236}">
                <a16:creationId xmlns:a16="http://schemas.microsoft.com/office/drawing/2014/main" id="{66EB384E-21B2-45E5-912A-D610F52F3E7B}"/>
              </a:ext>
            </a:extLst>
          </p:cNvPr>
          <p:cNvSpPr>
            <a:spLocks noGrp="1"/>
          </p:cNvSpPr>
          <p:nvPr>
            <p:ph type="sldNum" sz="quarter" idx="5"/>
          </p:nvPr>
        </p:nvSpPr>
        <p:spPr/>
        <p:txBody>
          <a:bodyPr/>
          <a:lstStyle/>
          <a:p>
            <a:fld id="{AEEC128B-24EC-4CBE-962F-259B977FC272}" type="slidenum">
              <a:rPr lang="en-GB" smtClean="0"/>
              <a:t>19</a:t>
            </a:fld>
            <a:endParaRPr lang="en-GB"/>
          </a:p>
        </p:txBody>
      </p:sp>
    </p:spTree>
    <p:extLst>
      <p:ext uri="{BB962C8B-B14F-4D97-AF65-F5344CB8AC3E}">
        <p14:creationId xmlns:p14="http://schemas.microsoft.com/office/powerpoint/2010/main" val="73770227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9225" y="331788"/>
            <a:ext cx="6627813" cy="3729037"/>
          </a:xfrm>
        </p:spPr>
      </p:sp>
      <p:sp>
        <p:nvSpPr>
          <p:cNvPr id="3" name="Notes Placeholder 2"/>
          <p:cNvSpPr>
            <a:spLocks noGrp="1"/>
          </p:cNvSpPr>
          <p:nvPr>
            <p:ph type="body" idx="1"/>
          </p:nvPr>
        </p:nvSpPr>
        <p:spPr/>
        <p:txBody>
          <a:bodyPr/>
          <a:lstStyle/>
          <a:p>
            <a:r>
              <a:rPr lang="en-GB" dirty="0"/>
              <a:t>But first lets have some audience participation. Don’t worry its not embarrassing or cringy! I’d like everyone to stand please. We’re going to focus on simply breathing for a moment. I’m sure many of you will be aware of the benefits of good diaphragmatic breathing – breathing into your belly through your nose not your mouth. It has physiological benefits for oxygenating the body, but also psychological benefits in meditation and mindfulness. But, what happens when breathing goes wrong?</a:t>
            </a:r>
          </a:p>
          <a:p>
            <a:pPr marL="166144" indent="-166144">
              <a:buFont typeface="Arial" panose="020B0604020202020204" pitchFamily="34" charset="0"/>
              <a:buChar char="•"/>
            </a:pPr>
            <a:r>
              <a:rPr lang="en-GB" dirty="0"/>
              <a:t>If you have serious breathing difficulties don’t try this, but for most of us here it will be fine. Just take a few deep breaths through your nose and feel your belly expanding and let them out slowly. In a moment I’m going to ask you to take a breath like that and hold it. Then without breathing out I’ll ask you to take a second breath and hold it. Finally I’ll ask you to try and take a 3rd breath and hold it. Then you can let it out.</a:t>
            </a:r>
          </a:p>
          <a:p>
            <a:pPr marL="166144" indent="-166144">
              <a:buFont typeface="Arial" panose="020B0604020202020204" pitchFamily="34" charset="0"/>
              <a:buChar char="•"/>
            </a:pPr>
            <a:r>
              <a:rPr lang="en-GB" b="1" dirty="0">
                <a:solidFill>
                  <a:srgbClr val="FF0000"/>
                </a:solidFill>
              </a:rPr>
              <a:t>So take in your first full breath and hold it; now take in a second breath on top of that and hold it; and finally take in a third breath and hold it. Now let it out.</a:t>
            </a:r>
          </a:p>
          <a:p>
            <a:pPr marL="166144" indent="-166144">
              <a:buFont typeface="Arial" panose="020B0604020202020204" pitchFamily="34" charset="0"/>
              <a:buChar char="•"/>
            </a:pPr>
            <a:r>
              <a:rPr lang="en-GB" dirty="0"/>
              <a:t>How did that 3rd breath feel? Very tight, like you were gasping for it from your throat and not your belly? That is a very crude </a:t>
            </a:r>
            <a:r>
              <a:rPr lang="en-GB" dirty="0" err="1"/>
              <a:t>approx’n</a:t>
            </a:r>
            <a:r>
              <a:rPr lang="en-GB" dirty="0"/>
              <a:t> of what it’s like for someone who is slowly dying from lung cancer or COPD, which can be caused by occupational exposure to a variety of dust particles.</a:t>
            </a:r>
          </a:p>
          <a:p>
            <a:pPr marL="166144" indent="-166144">
              <a:buFont typeface="Arial" panose="020B0604020202020204" pitchFamily="34" charset="0"/>
              <a:buChar char="•"/>
            </a:pPr>
            <a:r>
              <a:rPr lang="en-GB" dirty="0"/>
              <a:t>I want you to remember that feeling this morning. So let’s </a:t>
            </a:r>
            <a:r>
              <a:rPr lang="en-GB" b="1" dirty="0">
                <a:solidFill>
                  <a:srgbClr val="FF0000"/>
                </a:solidFill>
              </a:rPr>
              <a:t>repeat this once more</a:t>
            </a:r>
            <a:r>
              <a:rPr lang="en-GB" dirty="0"/>
              <a:t>.</a:t>
            </a:r>
          </a:p>
          <a:p>
            <a:r>
              <a:rPr lang="en-GB" dirty="0"/>
              <a:t>This is an </a:t>
            </a:r>
            <a:r>
              <a:rPr lang="en-GB" b="1" dirty="0">
                <a:solidFill>
                  <a:srgbClr val="FF0000"/>
                </a:solidFill>
              </a:rPr>
              <a:t>[CLICK ultra-structure photo] </a:t>
            </a:r>
            <a:r>
              <a:rPr lang="en-GB" dirty="0"/>
              <a:t>of the deep lung. Professor David Fishwick, HSE’s Chief Medical Officer, says that </a:t>
            </a:r>
            <a:r>
              <a:rPr lang="en-GB" i="1" dirty="0"/>
              <a:t>“the membrane here is 1micron thick. If you had a piece of kit with a 1micron thick membrane you would be very willing to pay a maintenance contract to look after it. Why is it any different with our lungs. You only have two”.</a:t>
            </a:r>
          </a:p>
          <a:p>
            <a:r>
              <a:rPr lang="en-GB" i="0" dirty="0"/>
              <a:t>Here is a photograph of a </a:t>
            </a:r>
            <a:r>
              <a:rPr lang="en-GB" b="1" i="0" dirty="0">
                <a:solidFill>
                  <a:srgbClr val="FF0000"/>
                </a:solidFill>
              </a:rPr>
              <a:t>[CLICK human hair] </a:t>
            </a:r>
            <a:r>
              <a:rPr lang="en-GB" i="0" dirty="0"/>
              <a:t>showing the relative size of silica dust particles. In recent years the media have become very aware of the dangers of small air pollution particles to public health, and rightly so. But for decades we’ve been exposing workers in construction to high levels of this stuff. And we continue to do so. It’s basically like inhaling thousands of tiny razor blades that make their way right down into the deep lung where they begin inflaming the tissue. We’ll come back to the health effects of this later.</a:t>
            </a:r>
          </a:p>
        </p:txBody>
      </p:sp>
      <p:sp>
        <p:nvSpPr>
          <p:cNvPr id="4" name="Slide Number Placeholder 3">
            <a:extLst>
              <a:ext uri="{FF2B5EF4-FFF2-40B4-BE49-F238E27FC236}">
                <a16:creationId xmlns:a16="http://schemas.microsoft.com/office/drawing/2014/main" id="{4B354687-816B-4BA9-B5F2-A4B862801340}"/>
              </a:ext>
            </a:extLst>
          </p:cNvPr>
          <p:cNvSpPr>
            <a:spLocks noGrp="1"/>
          </p:cNvSpPr>
          <p:nvPr>
            <p:ph type="sldNum" sz="quarter" idx="5"/>
          </p:nvPr>
        </p:nvSpPr>
        <p:spPr/>
        <p:txBody>
          <a:bodyPr/>
          <a:lstStyle/>
          <a:p>
            <a:fld id="{AEEC128B-24EC-4CBE-962F-259B977FC272}" type="slidenum">
              <a:rPr lang="en-GB" smtClean="0"/>
              <a:t>2</a:t>
            </a:fld>
            <a:endParaRPr lang="en-GB"/>
          </a:p>
        </p:txBody>
      </p:sp>
    </p:spTree>
    <p:extLst>
      <p:ext uri="{BB962C8B-B14F-4D97-AF65-F5344CB8AC3E}">
        <p14:creationId xmlns:p14="http://schemas.microsoft.com/office/powerpoint/2010/main" val="278624357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14301">
              <a:defRPr/>
            </a:pPr>
            <a:r>
              <a:rPr lang="en-GB" sz="1200" dirty="0">
                <a:latin typeface="Calibri" panose="020F0502020204030204" pitchFamily="34" charset="0"/>
              </a:rPr>
              <a:t>And lets remember there is in recent memory a story of huge exposure reduction that should give us hope for change. It’s in the public health arena.</a:t>
            </a:r>
          </a:p>
          <a:p>
            <a:pPr defTabSz="914301">
              <a:defRPr/>
            </a:pPr>
            <a:endParaRPr lang="en-GB" sz="1200" dirty="0">
              <a:latin typeface="Calibri" panose="020F0502020204030204" pitchFamily="34" charset="0"/>
            </a:endParaRPr>
          </a:p>
          <a:p>
            <a:pPr defTabSz="914301">
              <a:defRPr/>
            </a:pPr>
            <a:r>
              <a:rPr lang="en-GB" sz="1200" b="1" dirty="0">
                <a:solidFill>
                  <a:srgbClr val="FF0000"/>
                </a:solidFill>
              </a:rPr>
              <a:t>[CLICK smoking] </a:t>
            </a:r>
            <a:r>
              <a:rPr lang="en-GB" sz="1200" dirty="0">
                <a:latin typeface="Calibri" panose="020F0502020204030204" pitchFamily="34" charset="0"/>
              </a:rPr>
              <a:t>Change is always possible as the anti-smoking lobby has proved. When I was a young adult it felt totally normal for pubs, planes, offices and even hospitals to be filled with clouds of cigarette smoke. Nobody batted an eyelid. Now my kids are grown and married and when they go into public indoor spaces their automatic assumption is it will be smoke-free. They don’t even think about it! We have a great example of a public health exposure issue where the status quo has been effectively challenged. Change is always possible.</a:t>
            </a:r>
          </a:p>
          <a:p>
            <a:endParaRPr lang="en-GB" dirty="0"/>
          </a:p>
        </p:txBody>
      </p:sp>
    </p:spTree>
    <p:extLst>
      <p:ext uri="{BB962C8B-B14F-4D97-AF65-F5344CB8AC3E}">
        <p14:creationId xmlns:p14="http://schemas.microsoft.com/office/powerpoint/2010/main" val="185631592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79388" y="341313"/>
            <a:ext cx="6819900" cy="3836987"/>
          </a:xfrm>
        </p:spPr>
      </p:sp>
      <p:sp>
        <p:nvSpPr>
          <p:cNvPr id="3" name="Notes Placeholder 2"/>
          <p:cNvSpPr>
            <a:spLocks noGrp="1"/>
          </p:cNvSpPr>
          <p:nvPr>
            <p:ph type="body" idx="1"/>
          </p:nvPr>
        </p:nvSpPr>
        <p:spPr/>
        <p:txBody>
          <a:bodyPr/>
          <a:lstStyle/>
          <a:p>
            <a:r>
              <a:rPr lang="en-GB" sz="1200" dirty="0"/>
              <a:t>So I wonder how you react to all this health stuff?</a:t>
            </a:r>
          </a:p>
          <a:p>
            <a:endParaRPr lang="en-GB" sz="1200" dirty="0"/>
          </a:p>
          <a:p>
            <a:pPr marL="171450" indent="-171450">
              <a:buFont typeface="Arial" panose="020B0604020202020204" pitchFamily="34" charset="0"/>
              <a:buChar char="•"/>
            </a:pPr>
            <a:r>
              <a:rPr lang="en-GB" sz="1200" dirty="0"/>
              <a:t>Are you sceptical? </a:t>
            </a:r>
            <a:r>
              <a:rPr lang="en-GB" sz="1200" i="1" dirty="0"/>
              <a:t>“I don’t see the exposures. It can’t really be 13,000 a year can it? Surely this is just granddad’s disease?”</a:t>
            </a:r>
          </a:p>
          <a:p>
            <a:pPr marL="171450" indent="-171450">
              <a:buFont typeface="Arial" panose="020B0604020202020204" pitchFamily="34" charset="0"/>
              <a:buChar char="•"/>
            </a:pPr>
            <a:r>
              <a:rPr lang="en-GB" sz="1200" dirty="0"/>
              <a:t>Or are you like that SHEQ director who when challenged put his head in his hands, because he felt overwhelmed as the magnitude of the challenge dawned on him?</a:t>
            </a:r>
          </a:p>
          <a:p>
            <a:pPr marL="171450" indent="-171450">
              <a:buFont typeface="Arial" panose="020B0604020202020204" pitchFamily="34" charset="0"/>
              <a:buChar char="•"/>
            </a:pPr>
            <a:r>
              <a:rPr lang="en-GB" sz="1200" dirty="0"/>
              <a:t>Or maybe you are more calculating (privately of course) and thinking, “</a:t>
            </a:r>
            <a:r>
              <a:rPr lang="en-GB" sz="1200" i="1" dirty="0"/>
              <a:t>well they won’t die on our books and we’ll still look good if we just do the cheap short term stuff”?</a:t>
            </a:r>
          </a:p>
          <a:p>
            <a:pPr marL="171450" indent="-171450">
              <a:buFont typeface="Arial" panose="020B0604020202020204" pitchFamily="34" charset="0"/>
              <a:buChar char="•"/>
            </a:pPr>
            <a:r>
              <a:rPr lang="en-GB" sz="1200" dirty="0"/>
              <a:t>Or are you ready to investigate this further. You know things are not good in your organisation when it comes to prevention and you’re prepared to roll up your sleeves and engage with the problem to make a difference.</a:t>
            </a:r>
          </a:p>
          <a:p>
            <a:pPr marL="171450" indent="-171450">
              <a:buFont typeface="Arial" panose="020B0604020202020204" pitchFamily="34" charset="0"/>
              <a:buChar char="•"/>
            </a:pPr>
            <a:endParaRPr lang="en-GB" sz="1200" dirty="0"/>
          </a:p>
          <a:p>
            <a:pPr marL="0" indent="0">
              <a:buFont typeface="Arial" panose="020B0604020202020204" pitchFamily="34" charset="0"/>
              <a:buNone/>
            </a:pPr>
            <a:r>
              <a:rPr lang="en-GB" sz="1200" dirty="0"/>
              <a:t>I’m happy to chat further with you whatever reaction you have, but I’d really like to talk to you if it’s the last one.</a:t>
            </a:r>
          </a:p>
          <a:p>
            <a:endParaRPr lang="en-GB" sz="1200" dirty="0"/>
          </a:p>
        </p:txBody>
      </p:sp>
    </p:spTree>
    <p:extLst>
      <p:ext uri="{BB962C8B-B14F-4D97-AF65-F5344CB8AC3E}">
        <p14:creationId xmlns:p14="http://schemas.microsoft.com/office/powerpoint/2010/main" val="403853660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79388" y="341313"/>
            <a:ext cx="6819900" cy="3836987"/>
          </a:xfrm>
        </p:spPr>
      </p:sp>
      <p:sp>
        <p:nvSpPr>
          <p:cNvPr id="3" name="Notes Placeholder 2"/>
          <p:cNvSpPr>
            <a:spLocks noGrp="1"/>
          </p:cNvSpPr>
          <p:nvPr>
            <p:ph type="body" idx="1"/>
          </p:nvPr>
        </p:nvSpPr>
        <p:spPr/>
        <p:txBody>
          <a:bodyPr/>
          <a:lstStyle/>
          <a:p>
            <a:r>
              <a:rPr lang="en-GB" sz="1200" dirty="0"/>
              <a:t>I’ve referred to ‘we’ during my talk so I’ll quickly introduce you to our people.</a:t>
            </a:r>
          </a:p>
          <a:p>
            <a:endParaRPr lang="en-GB" sz="1200" dirty="0"/>
          </a:p>
          <a:p>
            <a:pPr marL="228600" indent="-228600">
              <a:buFont typeface="+mj-lt"/>
              <a:buAutoNum type="arabicPeriod"/>
            </a:pPr>
            <a:r>
              <a:rPr lang="en-GB" sz="1200" b="1" dirty="0">
                <a:solidFill>
                  <a:srgbClr val="FF0000"/>
                </a:solidFill>
              </a:rPr>
              <a:t>[CLICK Steve Perkins]</a:t>
            </a:r>
          </a:p>
          <a:p>
            <a:pPr marL="228600" indent="-228600">
              <a:buFont typeface="+mj-lt"/>
              <a:buAutoNum type="arabicPeriod"/>
            </a:pPr>
            <a:r>
              <a:rPr lang="en-GB" sz="1200" b="1" dirty="0">
                <a:solidFill>
                  <a:srgbClr val="FF0000"/>
                </a:solidFill>
              </a:rPr>
              <a:t>[CLICK Dr Adrian Hirst]</a:t>
            </a:r>
          </a:p>
          <a:p>
            <a:pPr marL="228600" indent="-228600">
              <a:buFont typeface="+mj-lt"/>
              <a:buAutoNum type="arabicPeriod"/>
            </a:pPr>
            <a:r>
              <a:rPr lang="en-GB" sz="1200" b="1" dirty="0">
                <a:solidFill>
                  <a:srgbClr val="FF0000"/>
                </a:solidFill>
              </a:rPr>
              <a:t>[CLICK Sharon Brunt]</a:t>
            </a:r>
          </a:p>
          <a:p>
            <a:pPr marL="0" indent="0">
              <a:buFont typeface="+mj-lt"/>
              <a:buNone/>
            </a:pPr>
            <a:endParaRPr lang="en-GB" sz="1200" b="0" dirty="0">
              <a:solidFill>
                <a:schemeClr val="tx1"/>
              </a:solidFill>
            </a:endParaRPr>
          </a:p>
          <a:p>
            <a:pPr marL="0" indent="0">
              <a:buFont typeface="+mj-lt"/>
              <a:buNone/>
            </a:pPr>
            <a:r>
              <a:rPr lang="en-GB" sz="1200" b="0" dirty="0">
                <a:solidFill>
                  <a:schemeClr val="tx1"/>
                </a:solidFill>
              </a:rPr>
              <a:t>Our networks give us access to some of the UK’s top occupational hygiene and health expertise should we need to call on other specific resource.</a:t>
            </a:r>
          </a:p>
        </p:txBody>
      </p:sp>
    </p:spTree>
    <p:extLst>
      <p:ext uri="{BB962C8B-B14F-4D97-AF65-F5344CB8AC3E}">
        <p14:creationId xmlns:p14="http://schemas.microsoft.com/office/powerpoint/2010/main" val="415968431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77800" y="341313"/>
            <a:ext cx="6821488" cy="3836987"/>
          </a:xfrm>
        </p:spPr>
      </p:sp>
      <p:sp>
        <p:nvSpPr>
          <p:cNvPr id="3" name="Notes Placeholder 2"/>
          <p:cNvSpPr>
            <a:spLocks noGrp="1"/>
          </p:cNvSpPr>
          <p:nvPr>
            <p:ph type="body" idx="1"/>
          </p:nvPr>
        </p:nvSpPr>
        <p:spPr/>
        <p:txBody>
          <a:bodyPr/>
          <a:lstStyle/>
          <a:p>
            <a:r>
              <a:rPr lang="en-GB" sz="1200" dirty="0"/>
              <a:t>It just remains for me to say that our work involves helping leaders develop and improve their strategy, culture and leadership. You’ll find us on LinkedIn, Twitter, Facebook and Blogging regularly. We’re always happy to connect with fellow professionals.</a:t>
            </a:r>
          </a:p>
          <a:p>
            <a:endParaRPr lang="en-GB" sz="1200" dirty="0"/>
          </a:p>
          <a:p>
            <a:r>
              <a:rPr lang="en-GB" sz="1200" dirty="0"/>
              <a:t>So thank you for your attention </a:t>
            </a:r>
            <a:r>
              <a:rPr lang="en-GB" sz="1200"/>
              <a:t>and engagement today.</a:t>
            </a:r>
            <a:endParaRPr lang="en-GB" sz="1200" dirty="0"/>
          </a:p>
          <a:p>
            <a:endParaRPr lang="en-GB" dirty="0"/>
          </a:p>
        </p:txBody>
      </p:sp>
    </p:spTree>
    <p:extLst>
      <p:ext uri="{BB962C8B-B14F-4D97-AF65-F5344CB8AC3E}">
        <p14:creationId xmlns:p14="http://schemas.microsoft.com/office/powerpoint/2010/main" val="73987445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79388" y="341313"/>
            <a:ext cx="6819900" cy="3836987"/>
          </a:xfrm>
        </p:spPr>
      </p:sp>
      <p:sp>
        <p:nvSpPr>
          <p:cNvPr id="3" name="Notes Placeholder 2"/>
          <p:cNvSpPr>
            <a:spLocks noGrp="1"/>
          </p:cNvSpPr>
          <p:nvPr>
            <p:ph type="body" idx="1"/>
          </p:nvPr>
        </p:nvSpPr>
        <p:spPr/>
        <p:txBody>
          <a:bodyPr>
            <a:normAutofit/>
          </a:bodyPr>
          <a:lstStyle/>
          <a:p>
            <a:r>
              <a:rPr lang="en-US" sz="1200" dirty="0">
                <a:latin typeface="Calibri" panose="020F0502020204030204" pitchFamily="34" charset="0"/>
              </a:rPr>
              <a:t>The UK has done a good job on safety and we are rightly recognized globally for that. 100 years ago UK business killed 5000 workers every year from accidents. Now it’s down to less than 150 each year. Still too many, but an achievement we should be proud of ! The experts say about half that reduction is due to the move towards a service economy and improving technology, but the other half is due to the efforts of regulators, businesses, unions and H&amp;S professionals. Of course safety isn’t ‘sorted’ and we can’t take our eyes off the safety ball.</a:t>
            </a:r>
          </a:p>
          <a:p>
            <a:endParaRPr lang="en-US" sz="1200" dirty="0">
              <a:latin typeface="Calibri" panose="020F0502020204030204" pitchFamily="34" charset="0"/>
            </a:endParaRPr>
          </a:p>
          <a:p>
            <a:r>
              <a:rPr lang="en-US" sz="1200" dirty="0">
                <a:latin typeface="Calibri" panose="020F0502020204030204" pitchFamily="34" charset="0"/>
              </a:rPr>
              <a:t>However, in the UK today total work-related deaths stand at </a:t>
            </a:r>
            <a:r>
              <a:rPr lang="en-US" sz="1200" b="1" dirty="0">
                <a:solidFill>
                  <a:srgbClr val="FF0000"/>
                </a:solidFill>
                <a:latin typeface="Calibri" panose="020F0502020204030204" pitchFamily="34" charset="0"/>
              </a:rPr>
              <a:t>[CLICK at least 13,000 pa].</a:t>
            </a:r>
            <a:r>
              <a:rPr lang="en-US" sz="1200" dirty="0">
                <a:latin typeface="Calibri" panose="020F0502020204030204" pitchFamily="34" charset="0"/>
              </a:rPr>
              <a:t> So only </a:t>
            </a:r>
            <a:r>
              <a:rPr lang="en-US" sz="1200" b="1" dirty="0">
                <a:solidFill>
                  <a:srgbClr val="FF0000"/>
                </a:solidFill>
                <a:latin typeface="Calibri" panose="020F0502020204030204" pitchFamily="34" charset="0"/>
              </a:rPr>
              <a:t>[CLICK 1%] </a:t>
            </a:r>
            <a:r>
              <a:rPr lang="en-US" sz="1200" dirty="0">
                <a:latin typeface="Calibri" panose="020F0502020204030204" pitchFamily="34" charset="0"/>
              </a:rPr>
              <a:t>of all those fatalities are due to accidents. </a:t>
            </a:r>
            <a:r>
              <a:rPr lang="en-US" sz="1200" b="1" dirty="0">
                <a:solidFill>
                  <a:srgbClr val="FF0000"/>
                </a:solidFill>
                <a:latin typeface="Calibri" panose="020F0502020204030204" pitchFamily="34" charset="0"/>
              </a:rPr>
              <a:t>[CLICK 99%] </a:t>
            </a:r>
            <a:r>
              <a:rPr lang="en-US" sz="1200" dirty="0">
                <a:latin typeface="Calibri" panose="020F0502020204030204" pitchFamily="34" charset="0"/>
              </a:rPr>
              <a:t>are due to non-communicable disease caused by exposures in the workplace. Some 12,000 of that 13,000 are lung related; things like cancers and COPD. You remember that feeling of tightness fighting for that 3</a:t>
            </a:r>
            <a:r>
              <a:rPr lang="en-US" sz="1200" baseline="30000" dirty="0">
                <a:latin typeface="Calibri" panose="020F0502020204030204" pitchFamily="34" charset="0"/>
              </a:rPr>
              <a:t>rd</a:t>
            </a:r>
            <a:r>
              <a:rPr lang="en-US" sz="1200" dirty="0">
                <a:latin typeface="Calibri" panose="020F0502020204030204" pitchFamily="34" charset="0"/>
              </a:rPr>
              <a:t> breath a minute ago. That’s how 12,000 workers die every year; literally fighting for their last breath. And to be clear, all these ill-health deaths are only those estimated to be directly due to occupational exposures. There will be many more deaths attributable to other health factors like smoking or diabetes, where workplace exposures have played a part. But these are not included in HSE’s figures.</a:t>
            </a:r>
          </a:p>
          <a:p>
            <a:endParaRPr lang="en-US" sz="1200" dirty="0">
              <a:latin typeface="Calibri" panose="020F0502020204030204" pitchFamily="34" charset="0"/>
            </a:endParaRPr>
          </a:p>
          <a:p>
            <a:r>
              <a:rPr lang="en-GB" sz="1200" dirty="0">
                <a:latin typeface="Calibri" panose="020F0502020204030204" pitchFamily="34" charset="0"/>
              </a:rPr>
              <a:t>It’s hard to visualise 13,000 deaths especially when many of them occur years later, hidden away in hospital wards and care homes. So just imagine a typical minibus filled with 10 workers bringing them to a highways site ready to start work. 13,000 deaths is 1,300 such fully-loaded minibuses crashing and killing everyone, every year. That’s 25 fatal minibus crashes every week, of every year until we do something differently.</a:t>
            </a:r>
          </a:p>
        </p:txBody>
      </p:sp>
    </p:spTree>
    <p:extLst>
      <p:ext uri="{BB962C8B-B14F-4D97-AF65-F5344CB8AC3E}">
        <p14:creationId xmlns:p14="http://schemas.microsoft.com/office/powerpoint/2010/main" val="311584189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9225" y="331788"/>
            <a:ext cx="6627813" cy="3729037"/>
          </a:xfrm>
        </p:spPr>
      </p:sp>
      <p:sp>
        <p:nvSpPr>
          <p:cNvPr id="3" name="Notes Placeholder 2"/>
          <p:cNvSpPr>
            <a:spLocks noGrp="1"/>
          </p:cNvSpPr>
          <p:nvPr>
            <p:ph type="body" idx="1"/>
          </p:nvPr>
        </p:nvSpPr>
        <p:spPr/>
        <p:txBody>
          <a:bodyPr>
            <a:normAutofit fontScale="92500"/>
          </a:bodyPr>
          <a:lstStyle/>
          <a:p>
            <a:pPr defTabSz="886141">
              <a:defRPr/>
            </a:pPr>
            <a:r>
              <a:rPr lang="en-GB" dirty="0">
                <a:latin typeface="Calibri" panose="020F0502020204030204" pitchFamily="34" charset="0"/>
              </a:rPr>
              <a:t>But isn’t all this disease caused by long past exposures so it’s not a true indicator of the current problem? It’s just Granddad’s disease right? It’s all asbestos? I wish that were true, but it isn’t.</a:t>
            </a:r>
          </a:p>
          <a:p>
            <a:pPr defTabSz="886141">
              <a:defRPr/>
            </a:pPr>
            <a:endParaRPr lang="en-GB" sz="1200" dirty="0">
              <a:latin typeface="Calibri" panose="020F0502020204030204" pitchFamily="34" charset="0"/>
            </a:endParaRPr>
          </a:p>
          <a:p>
            <a:pPr defTabSz="886141">
              <a:defRPr/>
            </a:pPr>
            <a:r>
              <a:rPr lang="en-GB" sz="1200" dirty="0">
                <a:latin typeface="Calibri" panose="020F0502020204030204" pitchFamily="34" charset="0"/>
              </a:rPr>
              <a:t>Only 1/3 asbestos related – the other 2/3 are caused by other cancers and lung diseases. I’m afraid these deaths far outweigh accident and suicide deaths at work. And in no way am I de-emphasising the importance of dealing with both of those. But if we are looking strategically then we have to face up to the big picture of health and wellbeing.</a:t>
            </a:r>
          </a:p>
          <a:p>
            <a:pPr defTabSz="886141">
              <a:defRPr/>
            </a:pPr>
            <a:endParaRPr lang="en-GB" dirty="0">
              <a:latin typeface="Calibri" panose="020F0502020204030204" pitchFamily="34" charset="0"/>
            </a:endParaRPr>
          </a:p>
          <a:p>
            <a:pPr defTabSz="886141">
              <a:defRPr/>
            </a:pPr>
            <a:r>
              <a:rPr lang="en-GB" dirty="0">
                <a:latin typeface="Calibri" panose="020F0502020204030204" pitchFamily="34" charset="0"/>
              </a:rPr>
              <a:t>Lets consider the morbidity statistics as well mortality. The HSE estimates that…</a:t>
            </a:r>
          </a:p>
          <a:p>
            <a:endParaRPr lang="en-GB" dirty="0">
              <a:latin typeface="Calibri" panose="020F0502020204030204" pitchFamily="34" charset="0"/>
            </a:endParaRPr>
          </a:p>
          <a:p>
            <a:r>
              <a:rPr lang="en-GB" b="1" dirty="0">
                <a:latin typeface="Calibri" panose="020F0502020204030204" pitchFamily="34" charset="0"/>
              </a:rPr>
              <a:t>For potentially fatal occupational illnesses each year there are:</a:t>
            </a:r>
          </a:p>
          <a:p>
            <a:pPr marL="166151" indent="-166151">
              <a:buFont typeface="Arial" panose="020B0604020202020204" pitchFamily="34" charset="0"/>
              <a:buChar char="•"/>
            </a:pPr>
            <a:r>
              <a:rPr lang="en-GB" dirty="0">
                <a:latin typeface="Calibri" panose="020F0502020204030204" pitchFamily="34" charset="0"/>
              </a:rPr>
              <a:t>13,500 new cases of occupational cancer and</a:t>
            </a:r>
          </a:p>
          <a:p>
            <a:pPr marL="166151" indent="-166151">
              <a:buFont typeface="Arial" panose="020B0604020202020204" pitchFamily="34" charset="0"/>
              <a:buChar char="•"/>
            </a:pPr>
            <a:r>
              <a:rPr lang="en-GB" dirty="0">
                <a:latin typeface="Calibri" panose="020F0502020204030204" pitchFamily="34" charset="0"/>
              </a:rPr>
              <a:t>20,000 new cases of respiratory disease, including COPD</a:t>
            </a:r>
            <a:endParaRPr lang="en-GB" u="sng" dirty="0">
              <a:latin typeface="Calibri" panose="020F0502020204030204" pitchFamily="34" charset="0"/>
            </a:endParaRPr>
          </a:p>
          <a:p>
            <a:endParaRPr lang="en-GB" dirty="0">
              <a:latin typeface="Calibri" panose="020F0502020204030204" pitchFamily="34" charset="0"/>
            </a:endParaRPr>
          </a:p>
          <a:p>
            <a:r>
              <a:rPr lang="en-GB" b="1" dirty="0">
                <a:latin typeface="Calibri" panose="020F0502020204030204" pitchFamily="34" charset="0"/>
              </a:rPr>
              <a:t>For debilitating occupational illnesses each year there are:</a:t>
            </a:r>
          </a:p>
          <a:p>
            <a:pPr marL="166151" indent="-166151" defTabSz="886141">
              <a:buFont typeface="Arial" panose="020B0604020202020204" pitchFamily="34" charset="0"/>
              <a:buChar char="•"/>
              <a:defRPr/>
            </a:pPr>
            <a:r>
              <a:rPr lang="en-GB" dirty="0">
                <a:latin typeface="Calibri" panose="020F0502020204030204" pitchFamily="34" charset="0"/>
              </a:rPr>
              <a:t>Over a 1000 new and existing cases of hand-arm vibration disorders</a:t>
            </a:r>
          </a:p>
          <a:p>
            <a:pPr marL="166151" indent="-166151" defTabSz="886141">
              <a:buFont typeface="Arial" panose="020B0604020202020204" pitchFamily="34" charset="0"/>
              <a:buChar char="•"/>
              <a:defRPr/>
            </a:pPr>
            <a:r>
              <a:rPr lang="en-GB" dirty="0">
                <a:latin typeface="Calibri" panose="020F0502020204030204" pitchFamily="34" charset="0"/>
              </a:rPr>
              <a:t>7,000 new cases of occupational skin disease</a:t>
            </a:r>
          </a:p>
          <a:p>
            <a:pPr marL="166151" indent="-166151">
              <a:buFont typeface="Arial" panose="020B0604020202020204" pitchFamily="34" charset="0"/>
              <a:buChar char="•"/>
            </a:pPr>
            <a:r>
              <a:rPr lang="en-GB" dirty="0">
                <a:latin typeface="Calibri" panose="020F0502020204030204" pitchFamily="34" charset="0"/>
              </a:rPr>
              <a:t>23,000 new and existing cases of Noise Induced Hearing Loss</a:t>
            </a:r>
          </a:p>
          <a:p>
            <a:pPr marL="166151" indent="-166151">
              <a:buFont typeface="Arial" panose="020B0604020202020204" pitchFamily="34" charset="0"/>
              <a:buChar char="•"/>
            </a:pPr>
            <a:r>
              <a:rPr lang="en-GB" dirty="0">
                <a:latin typeface="Calibri" panose="020F0502020204030204" pitchFamily="34" charset="0"/>
              </a:rPr>
              <a:t>156,000 new cases of musculoskeletal disorders and</a:t>
            </a:r>
          </a:p>
          <a:p>
            <a:pPr marL="166151" indent="-166151">
              <a:buFont typeface="Arial" panose="020B0604020202020204" pitchFamily="34" charset="0"/>
              <a:buChar char="•"/>
            </a:pPr>
            <a:r>
              <a:rPr lang="en-GB" dirty="0">
                <a:latin typeface="Calibri" panose="020F0502020204030204" pitchFamily="34" charset="0"/>
              </a:rPr>
              <a:t>239,000 new cases of work related stress</a:t>
            </a:r>
          </a:p>
          <a:p>
            <a:endParaRPr lang="en-GB" dirty="0">
              <a:latin typeface="Calibri" panose="020F0502020204030204" pitchFamily="34" charset="0"/>
            </a:endParaRPr>
          </a:p>
          <a:p>
            <a:r>
              <a:rPr lang="en-GB" dirty="0">
                <a:latin typeface="Calibri" panose="020F0502020204030204" pitchFamily="34" charset="0"/>
              </a:rPr>
              <a:t>Overall the UK loses </a:t>
            </a:r>
            <a:r>
              <a:rPr lang="en-GB" b="1" dirty="0">
                <a:latin typeface="Calibri" panose="020F0502020204030204" pitchFamily="34" charset="0"/>
              </a:rPr>
              <a:t>31M</a:t>
            </a:r>
            <a:r>
              <a:rPr lang="en-GB" dirty="0">
                <a:latin typeface="Calibri" panose="020F0502020204030204" pitchFamily="34" charset="0"/>
              </a:rPr>
              <a:t> working days due to work-related sickness and non-fatal accident absence each year. Of that </a:t>
            </a:r>
            <a:r>
              <a:rPr lang="en-GB" b="1" dirty="0">
                <a:latin typeface="Calibri" panose="020F0502020204030204" pitchFamily="34" charset="0"/>
              </a:rPr>
              <a:t>27M</a:t>
            </a:r>
            <a:r>
              <a:rPr lang="en-GB" dirty="0">
                <a:latin typeface="Calibri" panose="020F0502020204030204" pitchFamily="34" charset="0"/>
              </a:rPr>
              <a:t> days are due to work related ill-health. That’s nearly </a:t>
            </a:r>
            <a:r>
              <a:rPr lang="en-GB" b="1" dirty="0">
                <a:latin typeface="Calibri" panose="020F0502020204030204" pitchFamily="34" charset="0"/>
              </a:rPr>
              <a:t>90%</a:t>
            </a:r>
            <a:r>
              <a:rPr lang="en-GB" dirty="0">
                <a:latin typeface="Calibri" panose="020F0502020204030204" pitchFamily="34" charset="0"/>
              </a:rPr>
              <a:t> due to ill-health. The annual cost to the economy is £15Bn a year of which £10Bn is due to ill-health. And that figure doesn’t even include the cost of the long latency diseases!</a:t>
            </a:r>
          </a:p>
          <a:p>
            <a:endParaRPr lang="en-GB" dirty="0">
              <a:latin typeface="Calibri" panose="020F0502020204030204" pitchFamily="34" charset="0"/>
            </a:endParaRPr>
          </a:p>
          <a:p>
            <a:r>
              <a:rPr lang="en-GB" dirty="0">
                <a:latin typeface="Calibri" panose="020F0502020204030204" pitchFamily="34" charset="0"/>
              </a:rPr>
              <a:t>And of course there is a human cost. This is a video that Crossrail produced as part of their legacy programme. It uses actors to bring the future disease risk into the present to make us think.</a:t>
            </a:r>
          </a:p>
          <a:p>
            <a:endParaRPr lang="en-GB" dirty="0">
              <a:latin typeface="Calibri" panose="020F0502020204030204" pitchFamily="34" charset="0"/>
            </a:endParaRPr>
          </a:p>
          <a:p>
            <a:r>
              <a:rPr lang="en-GB" b="1" dirty="0">
                <a:solidFill>
                  <a:srgbClr val="FF0000"/>
                </a:solidFill>
                <a:latin typeface="Calibri" panose="020F0502020204030204" pitchFamily="34" charset="0"/>
              </a:rPr>
              <a:t>[PLAY JENNY VIDEO]</a:t>
            </a:r>
          </a:p>
        </p:txBody>
      </p:sp>
      <p:sp>
        <p:nvSpPr>
          <p:cNvPr id="4" name="Slide Number Placeholder 3">
            <a:extLst>
              <a:ext uri="{FF2B5EF4-FFF2-40B4-BE49-F238E27FC236}">
                <a16:creationId xmlns:a16="http://schemas.microsoft.com/office/drawing/2014/main" id="{AFD232A5-31D2-4E5C-9503-DC4ADF787300}"/>
              </a:ext>
            </a:extLst>
          </p:cNvPr>
          <p:cNvSpPr>
            <a:spLocks noGrp="1"/>
          </p:cNvSpPr>
          <p:nvPr>
            <p:ph type="sldNum" sz="quarter" idx="5"/>
          </p:nvPr>
        </p:nvSpPr>
        <p:spPr/>
        <p:txBody>
          <a:bodyPr/>
          <a:lstStyle/>
          <a:p>
            <a:fld id="{AEEC128B-24EC-4CBE-962F-259B977FC272}" type="slidenum">
              <a:rPr lang="en-GB" smtClean="0"/>
              <a:t>4</a:t>
            </a:fld>
            <a:endParaRPr lang="en-GB"/>
          </a:p>
        </p:txBody>
      </p:sp>
    </p:spTree>
    <p:extLst>
      <p:ext uri="{BB962C8B-B14F-4D97-AF65-F5344CB8AC3E}">
        <p14:creationId xmlns:p14="http://schemas.microsoft.com/office/powerpoint/2010/main" val="102387968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79388" y="341313"/>
            <a:ext cx="6819900" cy="3836987"/>
          </a:xfrm>
        </p:spPr>
      </p:sp>
      <p:sp>
        <p:nvSpPr>
          <p:cNvPr id="3" name="Notes Placeholder 2"/>
          <p:cNvSpPr>
            <a:spLocks noGrp="1"/>
          </p:cNvSpPr>
          <p:nvPr>
            <p:ph type="body" idx="1"/>
          </p:nvPr>
        </p:nvSpPr>
        <p:spPr/>
        <p:txBody>
          <a:bodyPr>
            <a:normAutofit/>
          </a:bodyPr>
          <a:lstStyle/>
          <a:p>
            <a:r>
              <a:rPr lang="en-GB" sz="1200" dirty="0"/>
              <a:t>So what about the construction industry’s part in this ill-health, disease and death. Well as I suspect you know, it’s not good.</a:t>
            </a:r>
          </a:p>
          <a:p>
            <a:endParaRPr lang="en-GB" sz="1200" dirty="0"/>
          </a:p>
          <a:p>
            <a:r>
              <a:rPr lang="en-GB" sz="1200" dirty="0"/>
              <a:t>Annually </a:t>
            </a:r>
            <a:r>
              <a:rPr lang="en-GB" sz="1200" b="1" dirty="0">
                <a:solidFill>
                  <a:srgbClr val="FF0000"/>
                </a:solidFill>
              </a:rPr>
              <a:t>[3500] </a:t>
            </a:r>
            <a:r>
              <a:rPr lang="en-GB" sz="1200" dirty="0"/>
              <a:t>construction workers die from work-related cancer. That’s 44% of all work-related cancer deaths across all sectors!</a:t>
            </a:r>
          </a:p>
          <a:p>
            <a:endParaRPr lang="en-GB" sz="1200" dirty="0"/>
          </a:p>
          <a:p>
            <a:r>
              <a:rPr lang="en-GB" sz="1200" dirty="0"/>
              <a:t>And each year there are another </a:t>
            </a:r>
            <a:r>
              <a:rPr lang="en-GB" sz="1200" b="1" dirty="0">
                <a:solidFill>
                  <a:srgbClr val="FF0000"/>
                </a:solidFill>
              </a:rPr>
              <a:t>[5500] </a:t>
            </a:r>
            <a:r>
              <a:rPr lang="en-GB" sz="1200" dirty="0"/>
              <a:t>new cases just in construction. Majority of these are lung cancers.</a:t>
            </a:r>
          </a:p>
          <a:p>
            <a:endParaRPr lang="en-GB" sz="1200" dirty="0"/>
          </a:p>
          <a:p>
            <a:r>
              <a:rPr lang="en-GB" sz="1200" dirty="0"/>
              <a:t>At any one time there are </a:t>
            </a:r>
            <a:r>
              <a:rPr lang="en-GB" sz="1200" b="1" dirty="0">
                <a:solidFill>
                  <a:srgbClr val="FF0000"/>
                </a:solidFill>
              </a:rPr>
              <a:t>[82,000] </a:t>
            </a:r>
            <a:r>
              <a:rPr lang="en-GB" sz="1200" dirty="0"/>
              <a:t>construction workers with work-related ill-health from MSD’s to asthma and noise-induced hearing loss to stress. And this number has been rising. In an industry where recruitment and retention are becoming increasingly challenging this is not a good picture economically, never mind morally.</a:t>
            </a:r>
          </a:p>
        </p:txBody>
      </p:sp>
    </p:spTree>
    <p:extLst>
      <p:ext uri="{BB962C8B-B14F-4D97-AF65-F5344CB8AC3E}">
        <p14:creationId xmlns:p14="http://schemas.microsoft.com/office/powerpoint/2010/main" val="102387968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79388" y="341313"/>
            <a:ext cx="6819900" cy="3836987"/>
          </a:xfrm>
        </p:spPr>
      </p:sp>
      <p:sp>
        <p:nvSpPr>
          <p:cNvPr id="3" name="Notes Placeholder 2"/>
          <p:cNvSpPr>
            <a:spLocks noGrp="1"/>
          </p:cNvSpPr>
          <p:nvPr>
            <p:ph type="body" idx="1"/>
          </p:nvPr>
        </p:nvSpPr>
        <p:spPr/>
        <p:txBody>
          <a:bodyPr/>
          <a:lstStyle/>
          <a:p>
            <a:r>
              <a:rPr lang="en-GB" sz="1200" dirty="0"/>
              <a:t>We say Health and Safety is a priority, but for so long what we’ve meant is </a:t>
            </a:r>
            <a:r>
              <a:rPr lang="en-GB" sz="1200" u="sng" dirty="0"/>
              <a:t>safety</a:t>
            </a:r>
            <a:r>
              <a:rPr lang="en-GB" sz="1200" dirty="0"/>
              <a:t> is a priority. Why is that?</a:t>
            </a:r>
          </a:p>
          <a:p>
            <a:endParaRPr lang="en-GB" sz="1200" dirty="0"/>
          </a:p>
          <a:p>
            <a:r>
              <a:rPr lang="en-GB" sz="1200" dirty="0"/>
              <a:t>I do get it! During my time at BOHS I was privileged to visit some major sites in various industries. I went down the Crossrail tunnels at Farringdon during the construction phase; I walked the whole Toyota production line at Burnaston in Derbyshire; and I climbed all over a major BP chemical works and COMAH site on the Humber estuary.</a:t>
            </a:r>
          </a:p>
          <a:p>
            <a:endParaRPr lang="en-GB" sz="1200" dirty="0"/>
          </a:p>
          <a:p>
            <a:r>
              <a:rPr lang="en-GB" sz="1200" dirty="0"/>
              <a:t>At every turn there were obvious safety hazards that could maim or kill me; huge moving machinery, steep stairs and heights, robots, fork lifts, swinging barriers, pipes filled with corrosive acids. Safety risks were literally in your face!</a:t>
            </a:r>
          </a:p>
          <a:p>
            <a:endParaRPr lang="en-GB" sz="1200" dirty="0"/>
          </a:p>
          <a:p>
            <a:r>
              <a:rPr lang="en-GB" sz="1200" dirty="0"/>
              <a:t>And that’s the thing, safety hazards are so much more obvious and visible to the ordinary person than health hazards. Serious safety risk is an ever present factor and if something does go wrong then accidents have immediate consequences. We worry about HSE notices, investigations, negligence, reputation, corporate manslaughter. Both the human and financial/legal stakes are high.</a:t>
            </a:r>
          </a:p>
          <a:p>
            <a:endParaRPr lang="en-GB" dirty="0"/>
          </a:p>
        </p:txBody>
      </p:sp>
    </p:spTree>
    <p:extLst>
      <p:ext uri="{BB962C8B-B14F-4D97-AF65-F5344CB8AC3E}">
        <p14:creationId xmlns:p14="http://schemas.microsoft.com/office/powerpoint/2010/main" val="86370209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79388" y="341313"/>
            <a:ext cx="6819900" cy="3836987"/>
          </a:xfrm>
        </p:spPr>
      </p:sp>
      <p:sp>
        <p:nvSpPr>
          <p:cNvPr id="3" name="Notes Placeholder 2"/>
          <p:cNvSpPr>
            <a:spLocks noGrp="1"/>
          </p:cNvSpPr>
          <p:nvPr>
            <p:ph type="body" idx="1"/>
          </p:nvPr>
        </p:nvSpPr>
        <p:spPr/>
        <p:txBody>
          <a:bodyPr/>
          <a:lstStyle/>
          <a:p>
            <a:r>
              <a:rPr lang="en-GB" sz="1200" dirty="0">
                <a:latin typeface="+mn-lt"/>
              </a:rPr>
              <a:t>Having said that we know there are many hazardous health exposures in highway construction and maintenance. You have;</a:t>
            </a:r>
          </a:p>
          <a:p>
            <a:pPr marL="171450" indent="-171450">
              <a:buFont typeface="Arial" panose="020B0604020202020204" pitchFamily="34" charset="0"/>
              <a:buChar char="•"/>
            </a:pPr>
            <a:r>
              <a:rPr lang="en-GB" sz="1200" dirty="0">
                <a:latin typeface="+mn-lt"/>
              </a:rPr>
              <a:t>Respirable Crystalline Silica that causes silicosis, lung cancer &amp; COPD is prevalent in so many construction products and processes</a:t>
            </a:r>
          </a:p>
          <a:p>
            <a:pPr marL="171450" indent="-171450">
              <a:buFont typeface="Arial" panose="020B0604020202020204" pitchFamily="34" charset="0"/>
              <a:buChar char="•"/>
            </a:pPr>
            <a:r>
              <a:rPr lang="en-GB" sz="1200" dirty="0">
                <a:latin typeface="+mn-lt"/>
              </a:rPr>
              <a:t>Welding fumes from steels work causes pneumonia, asthma and cancers</a:t>
            </a:r>
          </a:p>
          <a:p>
            <a:pPr marL="171450" indent="-171450">
              <a:buFont typeface="Arial" panose="020B0604020202020204" pitchFamily="34" charset="0"/>
              <a:buChar char="•"/>
            </a:pPr>
            <a:r>
              <a:rPr lang="en-GB" sz="1200" dirty="0">
                <a:latin typeface="+mn-lt"/>
              </a:rPr>
              <a:t>Isocyanates and VOCs in solvent fumes cause asthma,</a:t>
            </a:r>
            <a:r>
              <a:rPr lang="en-GB" sz="1200" b="0" i="0" kern="1200" dirty="0">
                <a:solidFill>
                  <a:schemeClr val="tx1"/>
                </a:solidFill>
                <a:effectLst/>
                <a:latin typeface="+mn-lt"/>
                <a:ea typeface="+mn-ea"/>
                <a:cs typeface="+mn-cs"/>
              </a:rPr>
              <a:t> dermatitis, bronchitis and pneumonitis</a:t>
            </a:r>
          </a:p>
          <a:p>
            <a:pPr marL="171450" indent="-171450">
              <a:buFont typeface="Arial" panose="020B0604020202020204" pitchFamily="34" charset="0"/>
              <a:buChar char="•"/>
            </a:pPr>
            <a:r>
              <a:rPr lang="en-GB" sz="1200" b="0" i="0" kern="1200" dirty="0">
                <a:solidFill>
                  <a:schemeClr val="tx1"/>
                </a:solidFill>
                <a:effectLst/>
                <a:latin typeface="+mn-lt"/>
                <a:ea typeface="+mn-ea"/>
                <a:cs typeface="+mn-cs"/>
              </a:rPr>
              <a:t>Then of course there’s bitumen which causes a variety of respiratory diseases and cancers</a:t>
            </a:r>
          </a:p>
          <a:p>
            <a:pPr marL="171450" indent="-171450">
              <a:buFont typeface="Arial" panose="020B0604020202020204" pitchFamily="34" charset="0"/>
              <a:buChar char="•"/>
            </a:pPr>
            <a:r>
              <a:rPr lang="en-GB" sz="1200" b="0" i="0" kern="1200" dirty="0">
                <a:solidFill>
                  <a:schemeClr val="tx1"/>
                </a:solidFill>
                <a:effectLst/>
                <a:latin typeface="+mn-lt"/>
                <a:ea typeface="+mn-ea"/>
                <a:cs typeface="+mn-cs"/>
              </a:rPr>
              <a:t>The list goes on; you’ve got solar radiation, diesel exhaust particulate, excessive noise and vibration…</a:t>
            </a:r>
            <a:endParaRPr lang="en-GB" sz="1200" dirty="0">
              <a:latin typeface="+mn-lt"/>
            </a:endParaRPr>
          </a:p>
          <a:p>
            <a:pPr marL="171450" indent="-171450">
              <a:buFont typeface="Arial" panose="020B0604020202020204" pitchFamily="34" charset="0"/>
              <a:buChar char="•"/>
            </a:pPr>
            <a:endParaRPr lang="en-GB" sz="1200" dirty="0">
              <a:latin typeface="+mn-lt"/>
            </a:endParaRPr>
          </a:p>
          <a:p>
            <a:pPr marL="0" indent="0">
              <a:buFont typeface="Arial" panose="020B0604020202020204" pitchFamily="34" charset="0"/>
              <a:buNone/>
            </a:pPr>
            <a:r>
              <a:rPr lang="en-GB" sz="1200" dirty="0">
                <a:latin typeface="+mn-lt"/>
              </a:rPr>
              <a:t>It’s quite a toxic mix! So why has health been the Cinderella to safety?</a:t>
            </a:r>
          </a:p>
          <a:p>
            <a:pPr marL="171450" indent="-171450">
              <a:buFont typeface="Arial" panose="020B0604020202020204" pitchFamily="34" charset="0"/>
              <a:buChar char="•"/>
            </a:pPr>
            <a:r>
              <a:rPr lang="en-GB" sz="1200" dirty="0">
                <a:latin typeface="+mn-lt"/>
              </a:rPr>
              <a:t>We’ve already said safety hazards are easier to spot visually, whereas health hazards often seem hidden.</a:t>
            </a:r>
          </a:p>
          <a:p>
            <a:pPr marL="171450" indent="-171450">
              <a:buFont typeface="Arial" panose="020B0604020202020204" pitchFamily="34" charset="0"/>
              <a:buChar char="•"/>
            </a:pPr>
            <a:r>
              <a:rPr lang="en-GB" sz="1200" dirty="0">
                <a:latin typeface="+mn-lt"/>
              </a:rPr>
              <a:t>Safety risks are often easier to control. The probabilistic nature of safety risks means some controls, such as machinery guarding, can be absolute. However, the deterministic nature of health hazards, where exposure has to be quantified and minimised, means that risks can rarely be eliminated, just reduced.</a:t>
            </a:r>
          </a:p>
          <a:p>
            <a:pPr marL="171450" indent="-171450">
              <a:buFont typeface="Arial" panose="020B0604020202020204" pitchFamily="34" charset="0"/>
              <a:buChar char="•"/>
            </a:pPr>
            <a:r>
              <a:rPr lang="en-GB" sz="1200" dirty="0">
                <a:latin typeface="+mn-lt"/>
              </a:rPr>
              <a:t>Safety has acute consequences due to the immediate nature of the harm. Health has chronic consequences, which can become acute.</a:t>
            </a:r>
          </a:p>
          <a:p>
            <a:pPr marL="171450" indent="-171450">
              <a:buFont typeface="Arial" panose="020B0604020202020204" pitchFamily="34" charset="0"/>
              <a:buChar char="•"/>
            </a:pPr>
            <a:r>
              <a:rPr lang="en-GB" sz="1200" dirty="0">
                <a:latin typeface="+mn-lt"/>
              </a:rPr>
              <a:t>And finally, many safety risks can be controlled using the same or similar measures, whereas a one size fits all approach often does not work for health.</a:t>
            </a:r>
          </a:p>
          <a:p>
            <a:endParaRPr lang="en-GB" sz="1200" dirty="0">
              <a:latin typeface="+mn-lt"/>
            </a:endParaRPr>
          </a:p>
          <a:p>
            <a:r>
              <a:rPr lang="en-GB" sz="1200" dirty="0">
                <a:latin typeface="+mn-lt"/>
              </a:rPr>
              <a:t>There is good news though – health and wellbeing is now on the agenda of both business and the regulator and there are lots of learnings we can take from our experience of managing risk in safety that can be applied to health.</a:t>
            </a:r>
            <a:endParaRPr lang="en-GB" sz="1200" dirty="0">
              <a:latin typeface="Calibri" panose="020F0502020204030204" pitchFamily="34" charset="0"/>
            </a:endParaRPr>
          </a:p>
        </p:txBody>
      </p:sp>
    </p:spTree>
    <p:extLst>
      <p:ext uri="{BB962C8B-B14F-4D97-AF65-F5344CB8AC3E}">
        <p14:creationId xmlns:p14="http://schemas.microsoft.com/office/powerpoint/2010/main" val="387540179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79388" y="341313"/>
            <a:ext cx="6819900" cy="3836987"/>
          </a:xfrm>
        </p:spPr>
      </p:sp>
      <p:sp>
        <p:nvSpPr>
          <p:cNvPr id="3" name="Notes Placeholder 2"/>
          <p:cNvSpPr>
            <a:spLocks noGrp="1"/>
          </p:cNvSpPr>
          <p:nvPr>
            <p:ph type="body" idx="1"/>
          </p:nvPr>
        </p:nvSpPr>
        <p:spPr/>
        <p:txBody>
          <a:bodyPr/>
          <a:lstStyle/>
          <a:p>
            <a:r>
              <a:rPr lang="en-GB" sz="1200" dirty="0"/>
              <a:t>Here’s a quick summary of developments on health from the HSE’s perspective over the last few years:</a:t>
            </a:r>
          </a:p>
          <a:p>
            <a:endParaRPr lang="en-GB" sz="1200" dirty="0"/>
          </a:p>
          <a:p>
            <a:pPr marL="171450" indent="-171450">
              <a:buFont typeface="Arial" panose="020B0604020202020204" pitchFamily="34" charset="0"/>
              <a:buChar char="•"/>
            </a:pPr>
            <a:r>
              <a:rPr lang="en-GB" sz="1200" dirty="0"/>
              <a:t>In 2016 HSE published their national strategy </a:t>
            </a:r>
            <a:r>
              <a:rPr lang="en-GB" sz="1200" b="1" dirty="0">
                <a:solidFill>
                  <a:srgbClr val="FF0000"/>
                </a:solidFill>
              </a:rPr>
              <a:t>#</a:t>
            </a:r>
            <a:r>
              <a:rPr lang="en-GB" sz="1200" b="1" dirty="0" err="1">
                <a:solidFill>
                  <a:srgbClr val="FF0000"/>
                </a:solidFill>
              </a:rPr>
              <a:t>HelpGBWorkWell</a:t>
            </a:r>
            <a:r>
              <a:rPr lang="en-GB" sz="1200" b="0" dirty="0">
                <a:solidFill>
                  <a:srgbClr val="FF0000"/>
                </a:solidFill>
              </a:rPr>
              <a:t>.</a:t>
            </a:r>
            <a:r>
              <a:rPr lang="en-GB" sz="1200" b="1" dirty="0">
                <a:solidFill>
                  <a:srgbClr val="FF0000"/>
                </a:solidFill>
              </a:rPr>
              <a:t> </a:t>
            </a:r>
            <a:r>
              <a:rPr lang="en-GB" sz="1200" b="0" dirty="0">
                <a:solidFill>
                  <a:srgbClr val="FF0000"/>
                </a:solidFill>
              </a:rPr>
              <a:t>T</a:t>
            </a:r>
            <a:r>
              <a:rPr lang="en-GB" sz="1200" dirty="0"/>
              <a:t>ackling the costs of work related ill-health is one of its top strategic priorities.</a:t>
            </a:r>
          </a:p>
          <a:p>
            <a:pPr marL="171450" indent="-171450">
              <a:buFont typeface="Arial" panose="020B0604020202020204" pitchFamily="34" charset="0"/>
              <a:buChar char="•"/>
            </a:pPr>
            <a:r>
              <a:rPr lang="en-GB" sz="1200" dirty="0"/>
              <a:t>Last year HSE launched their national </a:t>
            </a:r>
            <a:r>
              <a:rPr lang="en-GB" sz="1200" b="1" dirty="0">
                <a:solidFill>
                  <a:srgbClr val="FF0000"/>
                </a:solidFill>
              </a:rPr>
              <a:t>Go Home Healthy</a:t>
            </a:r>
            <a:r>
              <a:rPr lang="en-GB" sz="1200" dirty="0"/>
              <a:t> campaign focussing on lung disease, MSDs and Stress.</a:t>
            </a:r>
          </a:p>
          <a:p>
            <a:pPr marL="171450" indent="-171450">
              <a:buFont typeface="Arial" panose="020B0604020202020204" pitchFamily="34" charset="0"/>
              <a:buChar char="•"/>
            </a:pPr>
            <a:r>
              <a:rPr lang="en-GB" sz="1200" dirty="0"/>
              <a:t>This year HSE’s inspectors have begun a programme of inspections targeted on construction sites where health exposures are prioritised. For many years an inspector’s visit has meant a safety inspection, but now in construction it’s a health inspection first. In recent years HSE have embarked on a strategic programme of training to ensure all their inspectors are up to speed and able to identify and challenge health exposure risks. This will continue as a priority.</a:t>
            </a:r>
          </a:p>
        </p:txBody>
      </p:sp>
    </p:spTree>
    <p:extLst>
      <p:ext uri="{BB962C8B-B14F-4D97-AF65-F5344CB8AC3E}">
        <p14:creationId xmlns:p14="http://schemas.microsoft.com/office/powerpoint/2010/main" val="147418406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79388" y="341313"/>
            <a:ext cx="6819900" cy="3836987"/>
          </a:xfrm>
        </p:spPr>
      </p:sp>
      <p:sp>
        <p:nvSpPr>
          <p:cNvPr id="3" name="Notes Placeholder 2"/>
          <p:cNvSpPr>
            <a:spLocks noGrp="1"/>
          </p:cNvSpPr>
          <p:nvPr>
            <p:ph type="body" idx="1"/>
          </p:nvPr>
        </p:nvSpPr>
        <p:spPr/>
        <p:txBody>
          <a:bodyPr/>
          <a:lstStyle/>
          <a:p>
            <a:r>
              <a:rPr lang="en-GB" sz="1200" dirty="0"/>
              <a:t>Apart from the obvious moral reasons, there are important business drivers for protecting the health of our workforce;</a:t>
            </a:r>
          </a:p>
          <a:p>
            <a:endParaRPr lang="en-GB" sz="1200" dirty="0"/>
          </a:p>
          <a:p>
            <a:pPr marL="228600" marR="0" lvl="0" indent="-228600" algn="l" defTabSz="914400" rtl="0" eaLnBrk="1" fontAlgn="auto" latinLnBrk="0" hangingPunct="1">
              <a:lnSpc>
                <a:spcPct val="100000"/>
              </a:lnSpc>
              <a:spcBef>
                <a:spcPts val="0"/>
              </a:spcBef>
              <a:spcAft>
                <a:spcPts val="0"/>
              </a:spcAft>
              <a:buClrTx/>
              <a:buSzTx/>
              <a:buFont typeface="+mj-lt"/>
              <a:buAutoNum type="arabicPeriod"/>
              <a:tabLst/>
              <a:defRPr/>
            </a:pPr>
            <a:r>
              <a:rPr lang="en-GB" sz="1200" dirty="0"/>
              <a:t>Firstly with an ageing workforce demographic we need workers to remain in work longer. Inevitably that means workers will be managing multiple chronic health conditions. You can help keep them fit for work by protecting them from exposures risks that would otherwise exacerbate the challenges of these later career years.</a:t>
            </a:r>
          </a:p>
          <a:p>
            <a:pPr marL="228600" marR="0" lvl="0" indent="-228600" algn="l" defTabSz="914400" rtl="0" eaLnBrk="1" fontAlgn="auto" latinLnBrk="0" hangingPunct="1">
              <a:lnSpc>
                <a:spcPct val="100000"/>
              </a:lnSpc>
              <a:spcBef>
                <a:spcPts val="0"/>
              </a:spcBef>
              <a:spcAft>
                <a:spcPts val="0"/>
              </a:spcAft>
              <a:buClrTx/>
              <a:buSzTx/>
              <a:buFont typeface="+mj-lt"/>
              <a:buAutoNum type="arabicPeriod"/>
              <a:tabLst/>
              <a:defRPr/>
            </a:pPr>
            <a:r>
              <a:rPr lang="en-GB" sz="1200" dirty="0"/>
              <a:t>Secondly you can demonstrate to health conscious, tech savvy young millennials, who are concerned about health and wellbeing, that yours is an organisation that cares about their health and will actively protect it.</a:t>
            </a:r>
          </a:p>
          <a:p>
            <a:pPr marL="228600" marR="0" lvl="0" indent="-228600" algn="l" defTabSz="914400" rtl="0" eaLnBrk="1" fontAlgn="auto" latinLnBrk="0" hangingPunct="1">
              <a:lnSpc>
                <a:spcPct val="100000"/>
              </a:lnSpc>
              <a:spcBef>
                <a:spcPts val="0"/>
              </a:spcBef>
              <a:spcAft>
                <a:spcPts val="0"/>
              </a:spcAft>
              <a:buClrTx/>
              <a:buSzTx/>
              <a:buFont typeface="+mj-lt"/>
              <a:buAutoNum type="arabicPeriod"/>
              <a:tabLst/>
              <a:defRPr/>
            </a:pPr>
            <a:r>
              <a:rPr lang="en-GB" sz="1200" dirty="0"/>
              <a:t>Thirdly, you can ensure the benefits of your wellbeing programmes are not undermined by a failure to control the workplace exposures that could nullify the good of those very programmes.</a:t>
            </a:r>
          </a:p>
          <a:p>
            <a:pPr marL="228600" marR="0" lvl="0" indent="-228600" algn="l" defTabSz="914400" rtl="0" eaLnBrk="1" fontAlgn="auto" latinLnBrk="0" hangingPunct="1">
              <a:lnSpc>
                <a:spcPct val="100000"/>
              </a:lnSpc>
              <a:spcBef>
                <a:spcPts val="0"/>
              </a:spcBef>
              <a:spcAft>
                <a:spcPts val="0"/>
              </a:spcAft>
              <a:buClrTx/>
              <a:buSzTx/>
              <a:buFont typeface="+mj-lt"/>
              <a:buAutoNum type="arabicPeriod"/>
              <a:tabLst/>
              <a:defRPr/>
            </a:pPr>
            <a:r>
              <a:rPr lang="en-GB" sz="1200" dirty="0"/>
              <a:t>Fourthly, as we’ve just said HSE is focussing inspections on health and particularly on health in construction. You can manage the risk to your organisation from the consequences of negative inspection outcomes by actively protecting worker health.</a:t>
            </a:r>
          </a:p>
          <a:p>
            <a:pPr marL="228600" indent="-228600">
              <a:buFont typeface="+mj-lt"/>
              <a:buAutoNum type="arabicPeriod"/>
            </a:pPr>
            <a:r>
              <a:rPr lang="en-GB" sz="1200" dirty="0"/>
              <a:t>Fifthly, there is an opportunity for direct cost saving from a strategic approach to health protection. Money can be wasted on unnecessary surveys and surveillance, that are not part of a strategic risk management plan.</a:t>
            </a:r>
          </a:p>
          <a:p>
            <a:pPr marL="228600" indent="-228600">
              <a:buFont typeface="+mj-lt"/>
              <a:buAutoNum type="arabicPeriod"/>
            </a:pPr>
            <a:r>
              <a:rPr lang="en-GB" sz="1200" dirty="0"/>
              <a:t>And finally, you can demonstrate genuine commitment to an aspiration of zero harm, not just zero accidents.</a:t>
            </a:r>
          </a:p>
          <a:p>
            <a:endParaRPr lang="en-GB" sz="1100" dirty="0"/>
          </a:p>
        </p:txBody>
      </p:sp>
    </p:spTree>
    <p:extLst>
      <p:ext uri="{BB962C8B-B14F-4D97-AF65-F5344CB8AC3E}">
        <p14:creationId xmlns:p14="http://schemas.microsoft.com/office/powerpoint/2010/main" val="2055549116"/>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40FCCE8-F401-4791-BA7E-E2E769E5B0F6}"/>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l="10704" t="19168" r="10070" b="22381"/>
          <a:stretch/>
        </p:blipFill>
        <p:spPr>
          <a:xfrm>
            <a:off x="9514541" y="6002748"/>
            <a:ext cx="2445838" cy="771851"/>
          </a:xfrm>
          <a:prstGeom prst="rect">
            <a:avLst/>
          </a:prstGeom>
        </p:spPr>
      </p:pic>
      <p:sp>
        <p:nvSpPr>
          <p:cNvPr id="6" name="TextBox 5">
            <a:extLst>
              <a:ext uri="{FF2B5EF4-FFF2-40B4-BE49-F238E27FC236}">
                <a16:creationId xmlns:a16="http://schemas.microsoft.com/office/drawing/2014/main" id="{2E41C343-F39C-424B-85E8-2DD806FB2D19}"/>
              </a:ext>
            </a:extLst>
          </p:cNvPr>
          <p:cNvSpPr txBox="1"/>
          <p:nvPr userDrawn="1"/>
        </p:nvSpPr>
        <p:spPr>
          <a:xfrm>
            <a:off x="4924044" y="6543767"/>
            <a:ext cx="2141933" cy="230832"/>
          </a:xfrm>
          <a:prstGeom prst="rect">
            <a:avLst/>
          </a:prstGeom>
          <a:noFill/>
        </p:spPr>
        <p:txBody>
          <a:bodyPr wrap="none" rtlCol="0">
            <a:spAutoFit/>
          </a:bodyPr>
          <a:lstStyle/>
          <a:p>
            <a:r>
              <a:rPr lang="en-GB" sz="900" dirty="0">
                <a:solidFill>
                  <a:srgbClr val="000D4C"/>
                </a:solidFill>
                <a:latin typeface="Calibri" panose="020F0502020204030204" pitchFamily="34" charset="0"/>
                <a:cs typeface="Calibri" panose="020F0502020204030204" pitchFamily="34" charset="0"/>
              </a:rPr>
              <a:t>© Steve Perkins Associates Limited 2019</a:t>
            </a:r>
          </a:p>
        </p:txBody>
      </p:sp>
    </p:spTree>
    <p:extLst>
      <p:ext uri="{BB962C8B-B14F-4D97-AF65-F5344CB8AC3E}">
        <p14:creationId xmlns:p14="http://schemas.microsoft.com/office/powerpoint/2010/main" val="2892745907"/>
      </p:ext>
    </p:extLst>
  </p:cSld>
  <p:clrMapOvr>
    <a:masterClrMapping/>
  </p:clrMapOvr>
  <p:transition spd="med">
    <p:pull/>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Panoramic 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484311" y="4732865"/>
            <a:ext cx="10018711" cy="566738"/>
          </a:xfrm>
          <a:prstGeom prst="rect">
            <a:avLst/>
          </a:prstGeom>
        </p:spPr>
        <p:txBody>
          <a:bodyPr anchor="b">
            <a:normAutofit/>
          </a:bodyPr>
          <a:lstStyle>
            <a:lvl1pPr algn="ctr">
              <a:defRPr sz="2400" b="0"/>
            </a:lvl1pPr>
          </a:lstStyle>
          <a:p>
            <a:r>
              <a:rPr lang="en-US"/>
              <a:t>Click to edit Master title style</a:t>
            </a:r>
            <a:endParaRPr lang="en-US" dirty="0"/>
          </a:p>
        </p:txBody>
      </p:sp>
      <p:sp>
        <p:nvSpPr>
          <p:cNvPr id="3" name="Picture Placeholder 2"/>
          <p:cNvSpPr>
            <a:spLocks noGrp="1" noChangeAspect="1"/>
          </p:cNvSpPr>
          <p:nvPr>
            <p:ph type="pic" idx="1"/>
          </p:nvPr>
        </p:nvSpPr>
        <p:spPr>
          <a:xfrm>
            <a:off x="2386012" y="932112"/>
            <a:ext cx="8225944" cy="3164976"/>
          </a:xfrm>
          <a:prstGeom prst="roundRect">
            <a:avLst>
              <a:gd name="adj" fmla="val 4380"/>
            </a:avLst>
          </a:prstGeom>
          <a:ln w="38100">
            <a:gradFill flip="none" rotWithShape="1">
              <a:gsLst>
                <a:gs pos="0">
                  <a:schemeClr val="bg2"/>
                </a:gs>
                <a:gs pos="100000">
                  <a:schemeClr val="bg2">
                    <a:lumMod val="75000"/>
                  </a:schemeClr>
                </a:gs>
              </a:gsLst>
              <a:lin ang="5400000" scaled="0"/>
              <a:tileRect/>
            </a:gradFill>
          </a:ln>
          <a:effectLst>
            <a:innerShdw blurRad="57150" dist="38100" dir="14460000">
              <a:srgbClr val="000000">
                <a:alpha val="70000"/>
              </a:srgbClr>
            </a:inn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a:t>Click icon to add picture</a:t>
            </a:r>
            <a:endParaRPr lang="en-US" dirty="0"/>
          </a:p>
        </p:txBody>
      </p:sp>
      <p:sp>
        <p:nvSpPr>
          <p:cNvPr id="4" name="Text Placeholder 3"/>
          <p:cNvSpPr>
            <a:spLocks noGrp="1"/>
          </p:cNvSpPr>
          <p:nvPr>
            <p:ph type="body" sz="half" idx="2"/>
          </p:nvPr>
        </p:nvSpPr>
        <p:spPr>
          <a:xfrm>
            <a:off x="1484311" y="5299603"/>
            <a:ext cx="10018711" cy="493712"/>
          </a:xfrm>
          <a:prstGeom prst="rect">
            <a:avLst/>
          </a:prstGeom>
        </p:spPr>
        <p:txBody>
          <a:bodyPr>
            <a:normAutofit/>
          </a:bodyPr>
          <a:lstStyle>
            <a:lvl1pPr marL="0" indent="0" algn="ctr">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5" name="Date Placeholder 4"/>
          <p:cNvSpPr>
            <a:spLocks noGrp="1"/>
          </p:cNvSpPr>
          <p:nvPr>
            <p:ph type="dt" sz="half" idx="10"/>
          </p:nvPr>
        </p:nvSpPr>
        <p:spPr>
          <a:xfrm>
            <a:off x="9732656" y="5883275"/>
            <a:ext cx="1143000" cy="365125"/>
          </a:xfrm>
          <a:prstGeom prst="rect">
            <a:avLst/>
          </a:prstGeom>
        </p:spPr>
        <p:txBody>
          <a:bodyPr/>
          <a:lstStyle/>
          <a:p>
            <a:fld id="{B61BEF0D-F0BB-DE4B-95CE-6DB70DBA9567}" type="datetimeFigureOut">
              <a:rPr lang="en-US" smtClean="0"/>
              <a:pPr/>
              <a:t>7/25/2019</a:t>
            </a:fld>
            <a:endParaRPr lang="en-US" dirty="0"/>
          </a:p>
        </p:txBody>
      </p:sp>
      <p:sp>
        <p:nvSpPr>
          <p:cNvPr id="6" name="Footer Placeholder 5"/>
          <p:cNvSpPr>
            <a:spLocks noGrp="1"/>
          </p:cNvSpPr>
          <p:nvPr>
            <p:ph type="ftr" sz="quarter" idx="11"/>
          </p:nvPr>
        </p:nvSpPr>
        <p:spPr>
          <a:xfrm>
            <a:off x="2572279" y="5883275"/>
            <a:ext cx="7084177" cy="365125"/>
          </a:xfrm>
          <a:prstGeom prst="rect">
            <a:avLst/>
          </a:prstGeom>
        </p:spPr>
        <p:txBody>
          <a:bodyPr/>
          <a:lstStyle/>
          <a:p>
            <a:endParaRPr lang="en-US" dirty="0"/>
          </a:p>
        </p:txBody>
      </p:sp>
      <p:sp>
        <p:nvSpPr>
          <p:cNvPr id="7" name="Slide Number Placeholder 6"/>
          <p:cNvSpPr>
            <a:spLocks noGrp="1"/>
          </p:cNvSpPr>
          <p:nvPr>
            <p:ph type="sldNum" sz="quarter" idx="12"/>
          </p:nvPr>
        </p:nvSpPr>
        <p:spPr>
          <a:xfrm>
            <a:off x="10951856" y="5883275"/>
            <a:ext cx="551167" cy="365125"/>
          </a:xfrm>
          <a:prstGeom prst="rect">
            <a:avLst/>
          </a:prstGeom>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1559056899"/>
      </p:ext>
    </p:extLst>
  </p:cSld>
  <p:clrMapOvr>
    <a:masterClrMapping/>
  </p:clrMapOvr>
  <p:transition spd="med">
    <p:pull/>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Title and Caption">
    <p:spTree>
      <p:nvGrpSpPr>
        <p:cNvPr id="1" name=""/>
        <p:cNvGrpSpPr/>
        <p:nvPr/>
      </p:nvGrpSpPr>
      <p:grpSpPr>
        <a:xfrm>
          <a:off x="0" y="0"/>
          <a:ext cx="0" cy="0"/>
          <a:chOff x="0" y="0"/>
          <a:chExt cx="0" cy="0"/>
        </a:xfrm>
      </p:grpSpPr>
      <p:sp>
        <p:nvSpPr>
          <p:cNvPr id="2" name="Title 1"/>
          <p:cNvSpPr>
            <a:spLocks noGrp="1"/>
          </p:cNvSpPr>
          <p:nvPr>
            <p:ph type="title"/>
          </p:nvPr>
        </p:nvSpPr>
        <p:spPr>
          <a:xfrm>
            <a:off x="1484312" y="685800"/>
            <a:ext cx="10018711" cy="3048000"/>
          </a:xfrm>
          <a:prstGeom prst="rect">
            <a:avLst/>
          </a:prstGeom>
        </p:spPr>
        <p:txBody>
          <a:bodyPr anchor="ctr">
            <a:normAutofit/>
          </a:bodyPr>
          <a:lstStyle>
            <a:lvl1pPr algn="ctr">
              <a:defRPr sz="3200" b="0" cap="none"/>
            </a:lvl1pPr>
          </a:lstStyle>
          <a:p>
            <a:r>
              <a:rPr lang="en-US"/>
              <a:t>Click to edit Master title style</a:t>
            </a:r>
            <a:endParaRPr lang="en-US" dirty="0"/>
          </a:p>
        </p:txBody>
      </p:sp>
      <p:sp>
        <p:nvSpPr>
          <p:cNvPr id="3" name="Text Placeholder 2"/>
          <p:cNvSpPr>
            <a:spLocks noGrp="1"/>
          </p:cNvSpPr>
          <p:nvPr>
            <p:ph type="body" idx="1"/>
          </p:nvPr>
        </p:nvSpPr>
        <p:spPr>
          <a:xfrm>
            <a:off x="1484312" y="4343400"/>
            <a:ext cx="10018713" cy="1447800"/>
          </a:xfrm>
          <a:prstGeom prst="rect">
            <a:avLst/>
          </a:prstGeom>
        </p:spPr>
        <p:txBody>
          <a:bodyPr anchor="ctr">
            <a:normAutofit/>
          </a:bodyPr>
          <a:lstStyle>
            <a:lvl1pPr marL="0" indent="0" algn="ctr">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a:xfrm>
            <a:off x="9732656" y="5883275"/>
            <a:ext cx="1143000" cy="365125"/>
          </a:xfrm>
          <a:prstGeom prst="rect">
            <a:avLst/>
          </a:prstGeom>
        </p:spPr>
        <p:txBody>
          <a:bodyPr/>
          <a:lstStyle/>
          <a:p>
            <a:fld id="{B61BEF0D-F0BB-DE4B-95CE-6DB70DBA9567}" type="datetimeFigureOut">
              <a:rPr lang="en-US" smtClean="0"/>
              <a:pPr/>
              <a:t>7/25/2019</a:t>
            </a:fld>
            <a:endParaRPr lang="en-US" dirty="0"/>
          </a:p>
        </p:txBody>
      </p:sp>
      <p:sp>
        <p:nvSpPr>
          <p:cNvPr id="5" name="Footer Placeholder 4"/>
          <p:cNvSpPr>
            <a:spLocks noGrp="1"/>
          </p:cNvSpPr>
          <p:nvPr>
            <p:ph type="ftr" sz="quarter" idx="11"/>
          </p:nvPr>
        </p:nvSpPr>
        <p:spPr>
          <a:xfrm>
            <a:off x="2572279" y="5883275"/>
            <a:ext cx="7084177" cy="365125"/>
          </a:xfrm>
          <a:prstGeom prst="rect">
            <a:avLst/>
          </a:prstGeom>
        </p:spPr>
        <p:txBody>
          <a:bodyPr/>
          <a:lstStyle/>
          <a:p>
            <a:endParaRPr lang="en-US" dirty="0"/>
          </a:p>
        </p:txBody>
      </p:sp>
      <p:sp>
        <p:nvSpPr>
          <p:cNvPr id="6" name="Slide Number Placeholder 5"/>
          <p:cNvSpPr>
            <a:spLocks noGrp="1"/>
          </p:cNvSpPr>
          <p:nvPr>
            <p:ph type="sldNum" sz="quarter" idx="12"/>
          </p:nvPr>
        </p:nvSpPr>
        <p:spPr>
          <a:xfrm>
            <a:off x="10951856" y="5883275"/>
            <a:ext cx="551167" cy="365125"/>
          </a:xfrm>
          <a:prstGeom prst="rect">
            <a:avLst/>
          </a:prstGeom>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1338334622"/>
      </p:ext>
    </p:extLst>
  </p:cSld>
  <p:clrMapOvr>
    <a:masterClrMapping/>
  </p:clrMapOvr>
  <p:transition spd="med">
    <p:pull/>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Quote with Caption">
    <p:spTree>
      <p:nvGrpSpPr>
        <p:cNvPr id="1" name=""/>
        <p:cNvGrpSpPr/>
        <p:nvPr/>
      </p:nvGrpSpPr>
      <p:grpSpPr>
        <a:xfrm>
          <a:off x="0" y="0"/>
          <a:ext cx="0" cy="0"/>
          <a:chOff x="0" y="0"/>
          <a:chExt cx="0" cy="0"/>
        </a:xfrm>
      </p:grpSpPr>
      <p:sp>
        <p:nvSpPr>
          <p:cNvPr id="14" name="TextBox 13"/>
          <p:cNvSpPr txBox="1"/>
          <p:nvPr/>
        </p:nvSpPr>
        <p:spPr>
          <a:xfrm>
            <a:off x="1598612" y="863023"/>
            <a:ext cx="6096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r>
              <a:rPr lang="en-US" sz="8000" dirty="0">
                <a:solidFill>
                  <a:schemeClr val="tx1"/>
                </a:solidFill>
                <a:effectLst/>
              </a:rPr>
              <a:t>“</a:t>
            </a:r>
          </a:p>
        </p:txBody>
      </p:sp>
      <p:sp>
        <p:nvSpPr>
          <p:cNvPr id="15" name="TextBox 14"/>
          <p:cNvSpPr txBox="1"/>
          <p:nvPr/>
        </p:nvSpPr>
        <p:spPr>
          <a:xfrm>
            <a:off x="10893425" y="2819399"/>
            <a:ext cx="6096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lgn="r"/>
            <a:r>
              <a:rPr lang="en-US" sz="8000" dirty="0">
                <a:solidFill>
                  <a:schemeClr val="tx1"/>
                </a:solidFill>
                <a:effectLst/>
              </a:rPr>
              <a:t>”</a:t>
            </a:r>
          </a:p>
        </p:txBody>
      </p:sp>
      <p:sp>
        <p:nvSpPr>
          <p:cNvPr id="2" name="Title 1"/>
          <p:cNvSpPr>
            <a:spLocks noGrp="1"/>
          </p:cNvSpPr>
          <p:nvPr>
            <p:ph type="title"/>
          </p:nvPr>
        </p:nvSpPr>
        <p:spPr>
          <a:xfrm>
            <a:off x="2208212" y="685800"/>
            <a:ext cx="8990012" cy="2743199"/>
          </a:xfrm>
          <a:prstGeom prst="rect">
            <a:avLst/>
          </a:prstGeom>
        </p:spPr>
        <p:txBody>
          <a:bodyPr anchor="ctr">
            <a:normAutofit/>
          </a:bodyPr>
          <a:lstStyle>
            <a:lvl1pPr algn="ctr">
              <a:defRPr sz="3200" b="0" cap="none">
                <a:solidFill>
                  <a:schemeClr val="tx1"/>
                </a:solidFill>
              </a:defRPr>
            </a:lvl1pPr>
          </a:lstStyle>
          <a:p>
            <a:r>
              <a:rPr lang="en-US"/>
              <a:t>Click to edit Master title style</a:t>
            </a:r>
            <a:endParaRPr lang="en-US" dirty="0"/>
          </a:p>
        </p:txBody>
      </p:sp>
      <p:sp>
        <p:nvSpPr>
          <p:cNvPr id="10" name="Text Placeholder 9"/>
          <p:cNvSpPr>
            <a:spLocks noGrp="1"/>
          </p:cNvSpPr>
          <p:nvPr>
            <p:ph type="body" sz="quarter" idx="13"/>
          </p:nvPr>
        </p:nvSpPr>
        <p:spPr>
          <a:xfrm>
            <a:off x="2436811" y="3428999"/>
            <a:ext cx="8532815" cy="381000"/>
          </a:xfrm>
          <a:prstGeom prst="rect">
            <a:avLst/>
          </a:prstGeom>
        </p:spPr>
        <p:txBody>
          <a:bodyPr anchor="ctr">
            <a:normAutofit/>
          </a:bodyPr>
          <a:lstStyle>
            <a:lvl1pPr marL="0" indent="0">
              <a:buFontTx/>
              <a:buNone/>
              <a:defRPr sz="1800"/>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Edit Master text styles</a:t>
            </a:r>
          </a:p>
        </p:txBody>
      </p:sp>
      <p:sp>
        <p:nvSpPr>
          <p:cNvPr id="3" name="Text Placeholder 2"/>
          <p:cNvSpPr>
            <a:spLocks noGrp="1"/>
          </p:cNvSpPr>
          <p:nvPr>
            <p:ph type="body" idx="1"/>
          </p:nvPr>
        </p:nvSpPr>
        <p:spPr>
          <a:xfrm>
            <a:off x="1484311" y="4343400"/>
            <a:ext cx="10018711" cy="1447800"/>
          </a:xfrm>
          <a:prstGeom prst="rect">
            <a:avLst/>
          </a:prstGeom>
        </p:spPr>
        <p:txBody>
          <a:bodyPr anchor="ctr">
            <a:normAutofit/>
          </a:bodyPr>
          <a:lstStyle>
            <a:lvl1pPr marL="0" indent="0" algn="ctr">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a:xfrm>
            <a:off x="9732656" y="5883275"/>
            <a:ext cx="1143000" cy="365125"/>
          </a:xfrm>
          <a:prstGeom prst="rect">
            <a:avLst/>
          </a:prstGeom>
        </p:spPr>
        <p:txBody>
          <a:bodyPr/>
          <a:lstStyle/>
          <a:p>
            <a:fld id="{B61BEF0D-F0BB-DE4B-95CE-6DB70DBA9567}" type="datetimeFigureOut">
              <a:rPr lang="en-US" smtClean="0"/>
              <a:pPr/>
              <a:t>7/25/2019</a:t>
            </a:fld>
            <a:endParaRPr lang="en-US" dirty="0"/>
          </a:p>
        </p:txBody>
      </p:sp>
      <p:sp>
        <p:nvSpPr>
          <p:cNvPr id="5" name="Footer Placeholder 4"/>
          <p:cNvSpPr>
            <a:spLocks noGrp="1"/>
          </p:cNvSpPr>
          <p:nvPr>
            <p:ph type="ftr" sz="quarter" idx="11"/>
          </p:nvPr>
        </p:nvSpPr>
        <p:spPr>
          <a:xfrm>
            <a:off x="2572279" y="5883275"/>
            <a:ext cx="7084177" cy="365125"/>
          </a:xfrm>
          <a:prstGeom prst="rect">
            <a:avLst/>
          </a:prstGeom>
        </p:spPr>
        <p:txBody>
          <a:bodyPr/>
          <a:lstStyle/>
          <a:p>
            <a:endParaRPr lang="en-US" dirty="0"/>
          </a:p>
        </p:txBody>
      </p:sp>
      <p:sp>
        <p:nvSpPr>
          <p:cNvPr id="6" name="Slide Number Placeholder 5"/>
          <p:cNvSpPr>
            <a:spLocks noGrp="1"/>
          </p:cNvSpPr>
          <p:nvPr>
            <p:ph type="sldNum" sz="quarter" idx="12"/>
          </p:nvPr>
        </p:nvSpPr>
        <p:spPr>
          <a:xfrm>
            <a:off x="10951856" y="5883275"/>
            <a:ext cx="551167" cy="365125"/>
          </a:xfrm>
          <a:prstGeom prst="rect">
            <a:avLst/>
          </a:prstGeom>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905933192"/>
      </p:ext>
    </p:extLst>
  </p:cSld>
  <p:clrMapOvr>
    <a:masterClrMapping/>
  </p:clrMapOvr>
  <p:transition spd="med">
    <p:pull/>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Name Card">
    <p:spTree>
      <p:nvGrpSpPr>
        <p:cNvPr id="1" name=""/>
        <p:cNvGrpSpPr/>
        <p:nvPr/>
      </p:nvGrpSpPr>
      <p:grpSpPr>
        <a:xfrm>
          <a:off x="0" y="0"/>
          <a:ext cx="0" cy="0"/>
          <a:chOff x="0" y="0"/>
          <a:chExt cx="0" cy="0"/>
        </a:xfrm>
      </p:grpSpPr>
      <p:sp>
        <p:nvSpPr>
          <p:cNvPr id="2" name="Title 1"/>
          <p:cNvSpPr>
            <a:spLocks noGrp="1"/>
          </p:cNvSpPr>
          <p:nvPr>
            <p:ph type="title"/>
          </p:nvPr>
        </p:nvSpPr>
        <p:spPr>
          <a:xfrm>
            <a:off x="1484313" y="3308581"/>
            <a:ext cx="10018709" cy="1468800"/>
          </a:xfrm>
          <a:prstGeom prst="rect">
            <a:avLst/>
          </a:prstGeom>
        </p:spPr>
        <p:txBody>
          <a:bodyPr anchor="b">
            <a:normAutofit/>
          </a:bodyPr>
          <a:lstStyle>
            <a:lvl1pPr algn="r">
              <a:defRPr sz="3200" b="0" cap="none"/>
            </a:lvl1pPr>
          </a:lstStyle>
          <a:p>
            <a:r>
              <a:rPr lang="en-US"/>
              <a:t>Click to edit Master title style</a:t>
            </a:r>
            <a:endParaRPr lang="en-US" dirty="0"/>
          </a:p>
        </p:txBody>
      </p:sp>
      <p:sp>
        <p:nvSpPr>
          <p:cNvPr id="3" name="Text Placeholder 2"/>
          <p:cNvSpPr>
            <a:spLocks noGrp="1"/>
          </p:cNvSpPr>
          <p:nvPr>
            <p:ph type="body" idx="1"/>
          </p:nvPr>
        </p:nvSpPr>
        <p:spPr>
          <a:xfrm>
            <a:off x="1484312" y="4777381"/>
            <a:ext cx="10018710" cy="860400"/>
          </a:xfrm>
          <a:prstGeom prst="rect">
            <a:avLst/>
          </a:prstGeom>
        </p:spPr>
        <p:txBody>
          <a:bodyPr anchor="t">
            <a:normAutofit/>
          </a:bodyPr>
          <a:lstStyle>
            <a:lvl1pPr marL="0" indent="0" algn="r">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a:xfrm>
            <a:off x="9732656" y="5883275"/>
            <a:ext cx="1143000" cy="365125"/>
          </a:xfrm>
          <a:prstGeom prst="rect">
            <a:avLst/>
          </a:prstGeom>
        </p:spPr>
        <p:txBody>
          <a:bodyPr/>
          <a:lstStyle/>
          <a:p>
            <a:fld id="{B61BEF0D-F0BB-DE4B-95CE-6DB70DBA9567}" type="datetimeFigureOut">
              <a:rPr lang="en-US" smtClean="0"/>
              <a:pPr/>
              <a:t>7/25/2019</a:t>
            </a:fld>
            <a:endParaRPr lang="en-US" dirty="0"/>
          </a:p>
        </p:txBody>
      </p:sp>
      <p:sp>
        <p:nvSpPr>
          <p:cNvPr id="5" name="Footer Placeholder 4"/>
          <p:cNvSpPr>
            <a:spLocks noGrp="1"/>
          </p:cNvSpPr>
          <p:nvPr>
            <p:ph type="ftr" sz="quarter" idx="11"/>
          </p:nvPr>
        </p:nvSpPr>
        <p:spPr>
          <a:xfrm>
            <a:off x="2572279" y="5883275"/>
            <a:ext cx="7084177" cy="365125"/>
          </a:xfrm>
          <a:prstGeom prst="rect">
            <a:avLst/>
          </a:prstGeom>
        </p:spPr>
        <p:txBody>
          <a:bodyPr/>
          <a:lstStyle/>
          <a:p>
            <a:endParaRPr lang="en-US" dirty="0"/>
          </a:p>
        </p:txBody>
      </p:sp>
      <p:sp>
        <p:nvSpPr>
          <p:cNvPr id="6" name="Slide Number Placeholder 5"/>
          <p:cNvSpPr>
            <a:spLocks noGrp="1"/>
          </p:cNvSpPr>
          <p:nvPr>
            <p:ph type="sldNum" sz="quarter" idx="12"/>
          </p:nvPr>
        </p:nvSpPr>
        <p:spPr>
          <a:xfrm>
            <a:off x="10951856" y="5883275"/>
            <a:ext cx="551167" cy="365125"/>
          </a:xfrm>
          <a:prstGeom prst="rect">
            <a:avLst/>
          </a:prstGeom>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1820326963"/>
      </p:ext>
    </p:extLst>
  </p:cSld>
  <p:clrMapOvr>
    <a:masterClrMapping/>
  </p:clrMapOvr>
  <p:transition spd="med">
    <p:pull/>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Quote Name Card">
    <p:spTree>
      <p:nvGrpSpPr>
        <p:cNvPr id="1" name=""/>
        <p:cNvGrpSpPr/>
        <p:nvPr/>
      </p:nvGrpSpPr>
      <p:grpSpPr>
        <a:xfrm>
          <a:off x="0" y="0"/>
          <a:ext cx="0" cy="0"/>
          <a:chOff x="0" y="0"/>
          <a:chExt cx="0" cy="0"/>
        </a:xfrm>
      </p:grpSpPr>
      <p:sp>
        <p:nvSpPr>
          <p:cNvPr id="14" name="TextBox 13"/>
          <p:cNvSpPr txBox="1"/>
          <p:nvPr/>
        </p:nvSpPr>
        <p:spPr>
          <a:xfrm>
            <a:off x="1598612" y="863023"/>
            <a:ext cx="6096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r>
              <a:rPr lang="en-US" sz="8000" dirty="0">
                <a:solidFill>
                  <a:schemeClr val="tx1"/>
                </a:solidFill>
                <a:effectLst/>
              </a:rPr>
              <a:t>“</a:t>
            </a:r>
          </a:p>
        </p:txBody>
      </p:sp>
      <p:sp>
        <p:nvSpPr>
          <p:cNvPr id="15" name="TextBox 14"/>
          <p:cNvSpPr txBox="1"/>
          <p:nvPr/>
        </p:nvSpPr>
        <p:spPr>
          <a:xfrm>
            <a:off x="10893425" y="2819399"/>
            <a:ext cx="6096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lgn="r"/>
            <a:r>
              <a:rPr lang="en-US" sz="8000" dirty="0">
                <a:solidFill>
                  <a:schemeClr val="tx1"/>
                </a:solidFill>
                <a:effectLst/>
              </a:rPr>
              <a:t>”</a:t>
            </a:r>
          </a:p>
        </p:txBody>
      </p:sp>
      <p:sp>
        <p:nvSpPr>
          <p:cNvPr id="2" name="Title 1"/>
          <p:cNvSpPr>
            <a:spLocks noGrp="1"/>
          </p:cNvSpPr>
          <p:nvPr>
            <p:ph type="title"/>
          </p:nvPr>
        </p:nvSpPr>
        <p:spPr>
          <a:xfrm>
            <a:off x="2208212" y="685800"/>
            <a:ext cx="8990012" cy="2743199"/>
          </a:xfrm>
          <a:prstGeom prst="rect">
            <a:avLst/>
          </a:prstGeom>
        </p:spPr>
        <p:txBody>
          <a:bodyPr anchor="ctr">
            <a:normAutofit/>
          </a:bodyPr>
          <a:lstStyle>
            <a:lvl1pPr algn="ctr">
              <a:defRPr sz="3200" b="0" cap="none">
                <a:solidFill>
                  <a:schemeClr val="tx1"/>
                </a:solidFill>
              </a:defRPr>
            </a:lvl1pPr>
          </a:lstStyle>
          <a:p>
            <a:r>
              <a:rPr lang="en-US"/>
              <a:t>Click to edit Master title style</a:t>
            </a:r>
            <a:endParaRPr lang="en-US" dirty="0"/>
          </a:p>
        </p:txBody>
      </p:sp>
      <p:sp>
        <p:nvSpPr>
          <p:cNvPr id="10" name="Text Placeholder 9"/>
          <p:cNvSpPr>
            <a:spLocks noGrp="1"/>
          </p:cNvSpPr>
          <p:nvPr>
            <p:ph type="body" sz="quarter" idx="13"/>
          </p:nvPr>
        </p:nvSpPr>
        <p:spPr>
          <a:xfrm>
            <a:off x="1484313" y="3886200"/>
            <a:ext cx="10018710" cy="889000"/>
          </a:xfrm>
          <a:prstGeom prst="rect">
            <a:avLst/>
          </a:prstGeom>
        </p:spPr>
        <p:txBody>
          <a:bodyPr vert="horz" lIns="91440" tIns="45720" rIns="91440" bIns="45720" rtlCol="0" anchor="b">
            <a:normAutofit/>
          </a:bodyPr>
          <a:lstStyle>
            <a:lvl1pPr algn="r">
              <a:buNone/>
              <a:defRPr lang="en-US" sz="2400" b="0" cap="none" dirty="0">
                <a:ln w="3175" cmpd="sng">
                  <a:noFill/>
                </a:ln>
                <a:solidFill>
                  <a:schemeClr val="tx1"/>
                </a:solidFill>
                <a:effectLst/>
              </a:defRPr>
            </a:lvl1pPr>
          </a:lstStyle>
          <a:p>
            <a:pPr marL="0" lvl="0">
              <a:spcBef>
                <a:spcPct val="0"/>
              </a:spcBef>
              <a:buNone/>
            </a:pPr>
            <a:r>
              <a:rPr lang="en-US"/>
              <a:t>Edit Master text styles</a:t>
            </a:r>
          </a:p>
        </p:txBody>
      </p:sp>
      <p:sp>
        <p:nvSpPr>
          <p:cNvPr id="3" name="Text Placeholder 2"/>
          <p:cNvSpPr>
            <a:spLocks noGrp="1"/>
          </p:cNvSpPr>
          <p:nvPr>
            <p:ph type="body" idx="1"/>
          </p:nvPr>
        </p:nvSpPr>
        <p:spPr>
          <a:xfrm>
            <a:off x="1484312" y="4775200"/>
            <a:ext cx="10018710" cy="1016000"/>
          </a:xfrm>
          <a:prstGeom prst="rect">
            <a:avLst/>
          </a:prstGeom>
        </p:spPr>
        <p:txBody>
          <a:bodyPr anchor="t">
            <a:normAutofit/>
          </a:bodyPr>
          <a:lstStyle>
            <a:lvl1pPr marL="0" indent="0" algn="r">
              <a:buNone/>
              <a:defRPr sz="18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a:xfrm>
            <a:off x="9732656" y="5883275"/>
            <a:ext cx="1143000" cy="365125"/>
          </a:xfrm>
          <a:prstGeom prst="rect">
            <a:avLst/>
          </a:prstGeom>
        </p:spPr>
        <p:txBody>
          <a:bodyPr/>
          <a:lstStyle/>
          <a:p>
            <a:fld id="{B61BEF0D-F0BB-DE4B-95CE-6DB70DBA9567}" type="datetimeFigureOut">
              <a:rPr lang="en-US" smtClean="0"/>
              <a:pPr/>
              <a:t>7/25/2019</a:t>
            </a:fld>
            <a:endParaRPr lang="en-US" dirty="0"/>
          </a:p>
        </p:txBody>
      </p:sp>
      <p:sp>
        <p:nvSpPr>
          <p:cNvPr id="5" name="Footer Placeholder 4"/>
          <p:cNvSpPr>
            <a:spLocks noGrp="1"/>
          </p:cNvSpPr>
          <p:nvPr>
            <p:ph type="ftr" sz="quarter" idx="11"/>
          </p:nvPr>
        </p:nvSpPr>
        <p:spPr>
          <a:xfrm>
            <a:off x="2572279" y="5883275"/>
            <a:ext cx="7084177" cy="365125"/>
          </a:xfrm>
          <a:prstGeom prst="rect">
            <a:avLst/>
          </a:prstGeom>
        </p:spPr>
        <p:txBody>
          <a:bodyPr/>
          <a:lstStyle/>
          <a:p>
            <a:endParaRPr lang="en-US" dirty="0"/>
          </a:p>
        </p:txBody>
      </p:sp>
      <p:sp>
        <p:nvSpPr>
          <p:cNvPr id="6" name="Slide Number Placeholder 5"/>
          <p:cNvSpPr>
            <a:spLocks noGrp="1"/>
          </p:cNvSpPr>
          <p:nvPr>
            <p:ph type="sldNum" sz="quarter" idx="12"/>
          </p:nvPr>
        </p:nvSpPr>
        <p:spPr>
          <a:xfrm>
            <a:off x="10951856" y="5883275"/>
            <a:ext cx="551167" cy="365125"/>
          </a:xfrm>
          <a:prstGeom prst="rect">
            <a:avLst/>
          </a:prstGeom>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1975929629"/>
      </p:ext>
    </p:extLst>
  </p:cSld>
  <p:clrMapOvr>
    <a:masterClrMapping/>
  </p:clrMapOvr>
  <p:transition spd="med">
    <p:pull/>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True or False">
    <p:spTree>
      <p:nvGrpSpPr>
        <p:cNvPr id="1" name=""/>
        <p:cNvGrpSpPr/>
        <p:nvPr/>
      </p:nvGrpSpPr>
      <p:grpSpPr>
        <a:xfrm>
          <a:off x="0" y="0"/>
          <a:ext cx="0" cy="0"/>
          <a:chOff x="0" y="0"/>
          <a:chExt cx="0" cy="0"/>
        </a:xfrm>
      </p:grpSpPr>
      <p:sp>
        <p:nvSpPr>
          <p:cNvPr id="2" name="Title 1"/>
          <p:cNvSpPr>
            <a:spLocks noGrp="1"/>
          </p:cNvSpPr>
          <p:nvPr>
            <p:ph type="title"/>
          </p:nvPr>
        </p:nvSpPr>
        <p:spPr>
          <a:xfrm>
            <a:off x="1484313" y="685800"/>
            <a:ext cx="10018712" cy="2727325"/>
          </a:xfrm>
          <a:prstGeom prst="rect">
            <a:avLst/>
          </a:prstGeom>
        </p:spPr>
        <p:txBody>
          <a:bodyPr vert="horz" lIns="91440" tIns="45720" rIns="91440" bIns="45720" rtlCol="0" anchor="ctr">
            <a:normAutofit/>
          </a:bodyPr>
          <a:lstStyle>
            <a:lvl1pPr>
              <a:defRPr lang="en-US" b="0" dirty="0"/>
            </a:lvl1pPr>
          </a:lstStyle>
          <a:p>
            <a:pPr marL="0" lvl="0"/>
            <a:r>
              <a:rPr lang="en-US"/>
              <a:t>Click to edit Master title style</a:t>
            </a:r>
            <a:endParaRPr lang="en-US" dirty="0"/>
          </a:p>
        </p:txBody>
      </p:sp>
      <p:sp>
        <p:nvSpPr>
          <p:cNvPr id="10" name="Text Placeholder 9"/>
          <p:cNvSpPr>
            <a:spLocks noGrp="1"/>
          </p:cNvSpPr>
          <p:nvPr>
            <p:ph type="body" sz="quarter" idx="13"/>
          </p:nvPr>
        </p:nvSpPr>
        <p:spPr>
          <a:xfrm>
            <a:off x="1484312" y="3505200"/>
            <a:ext cx="10018713" cy="838200"/>
          </a:xfrm>
          <a:prstGeom prst="rect">
            <a:avLst/>
          </a:prstGeom>
        </p:spPr>
        <p:txBody>
          <a:bodyPr vert="horz" lIns="91440" tIns="45720" rIns="91440" bIns="45720" rtlCol="0" anchor="b">
            <a:normAutofit/>
          </a:bodyPr>
          <a:lstStyle>
            <a:lvl1pPr>
              <a:buNone/>
              <a:defRPr lang="en-US" sz="2800" b="0" cap="none" dirty="0">
                <a:ln w="3175" cmpd="sng">
                  <a:noFill/>
                </a:ln>
                <a:solidFill>
                  <a:schemeClr val="tx1"/>
                </a:solidFill>
                <a:effectLst/>
              </a:defRPr>
            </a:lvl1pPr>
          </a:lstStyle>
          <a:p>
            <a:pPr marL="0" lvl="0">
              <a:spcBef>
                <a:spcPct val="0"/>
              </a:spcBef>
              <a:buNone/>
            </a:pPr>
            <a:r>
              <a:rPr lang="en-US"/>
              <a:t>Edit Master text styles</a:t>
            </a:r>
          </a:p>
        </p:txBody>
      </p:sp>
      <p:sp>
        <p:nvSpPr>
          <p:cNvPr id="3" name="Text Placeholder 2"/>
          <p:cNvSpPr>
            <a:spLocks noGrp="1"/>
          </p:cNvSpPr>
          <p:nvPr>
            <p:ph type="body" idx="1"/>
          </p:nvPr>
        </p:nvSpPr>
        <p:spPr>
          <a:xfrm>
            <a:off x="1484311" y="4343400"/>
            <a:ext cx="10018713" cy="1447800"/>
          </a:xfrm>
          <a:prstGeom prst="rect">
            <a:avLst/>
          </a:prstGeom>
        </p:spPr>
        <p:txBody>
          <a:bodyPr anchor="t">
            <a:normAutofit/>
          </a:bodyPr>
          <a:lstStyle>
            <a:lvl1pPr marL="0" indent="0" algn="l">
              <a:buNone/>
              <a:defRPr sz="18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a:xfrm>
            <a:off x="9732656" y="5883275"/>
            <a:ext cx="1143000" cy="365125"/>
          </a:xfrm>
          <a:prstGeom prst="rect">
            <a:avLst/>
          </a:prstGeom>
        </p:spPr>
        <p:txBody>
          <a:bodyPr/>
          <a:lstStyle/>
          <a:p>
            <a:fld id="{B61BEF0D-F0BB-DE4B-95CE-6DB70DBA9567}" type="datetimeFigureOut">
              <a:rPr lang="en-US" smtClean="0"/>
              <a:pPr/>
              <a:t>7/25/2019</a:t>
            </a:fld>
            <a:endParaRPr lang="en-US" dirty="0"/>
          </a:p>
        </p:txBody>
      </p:sp>
      <p:sp>
        <p:nvSpPr>
          <p:cNvPr id="5" name="Footer Placeholder 4"/>
          <p:cNvSpPr>
            <a:spLocks noGrp="1"/>
          </p:cNvSpPr>
          <p:nvPr>
            <p:ph type="ftr" sz="quarter" idx="11"/>
          </p:nvPr>
        </p:nvSpPr>
        <p:spPr>
          <a:xfrm>
            <a:off x="2572279" y="5883275"/>
            <a:ext cx="7084177" cy="365125"/>
          </a:xfrm>
          <a:prstGeom prst="rect">
            <a:avLst/>
          </a:prstGeom>
        </p:spPr>
        <p:txBody>
          <a:bodyPr/>
          <a:lstStyle/>
          <a:p>
            <a:endParaRPr lang="en-US" dirty="0"/>
          </a:p>
        </p:txBody>
      </p:sp>
      <p:sp>
        <p:nvSpPr>
          <p:cNvPr id="6" name="Slide Number Placeholder 5"/>
          <p:cNvSpPr>
            <a:spLocks noGrp="1"/>
          </p:cNvSpPr>
          <p:nvPr>
            <p:ph type="sldNum" sz="quarter" idx="12"/>
          </p:nvPr>
        </p:nvSpPr>
        <p:spPr>
          <a:xfrm>
            <a:off x="10951856" y="5883275"/>
            <a:ext cx="551167" cy="365125"/>
          </a:xfrm>
          <a:prstGeom prst="rect">
            <a:avLst/>
          </a:prstGeom>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3927088548"/>
      </p:ext>
    </p:extLst>
  </p:cSld>
  <p:clrMapOvr>
    <a:masterClrMapping/>
  </p:clrMapOvr>
  <p:transition spd="med">
    <p:pull/>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1484311" y="685800"/>
            <a:ext cx="10018713" cy="1752599"/>
          </a:xfrm>
          <a:prstGeom prst="rect">
            <a:avLst/>
          </a:prstGeom>
        </p:spPr>
        <p:txBody>
          <a:bodyPr/>
          <a:lstStyle>
            <a:lvl1pPr algn="ctr">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1484310" y="2666999"/>
            <a:ext cx="10018713" cy="3124201"/>
          </a:xfrm>
          <a:prstGeom prst="rect">
            <a:avLst/>
          </a:prstGeom>
        </p:spPr>
        <p:txBody>
          <a:bodyPr vert="eaVert" ancho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a:xfrm>
            <a:off x="9732656" y="5883275"/>
            <a:ext cx="1143000" cy="365125"/>
          </a:xfrm>
          <a:prstGeom prst="rect">
            <a:avLst/>
          </a:prstGeom>
        </p:spPr>
        <p:txBody>
          <a:bodyPr/>
          <a:lstStyle/>
          <a:p>
            <a:fld id="{B5E33B77-23E5-4861-ABA6-0F36AD1283D2}" type="datetimeFigureOut">
              <a:rPr lang="en-GB" smtClean="0"/>
              <a:t>25/07/2019</a:t>
            </a:fld>
            <a:endParaRPr lang="en-GB"/>
          </a:p>
        </p:txBody>
      </p:sp>
      <p:sp>
        <p:nvSpPr>
          <p:cNvPr id="5" name="Footer Placeholder 4"/>
          <p:cNvSpPr>
            <a:spLocks noGrp="1"/>
          </p:cNvSpPr>
          <p:nvPr>
            <p:ph type="ftr" sz="quarter" idx="11"/>
          </p:nvPr>
        </p:nvSpPr>
        <p:spPr>
          <a:xfrm>
            <a:off x="2572279" y="5883275"/>
            <a:ext cx="7084177" cy="365125"/>
          </a:xfrm>
          <a:prstGeom prst="rect">
            <a:avLst/>
          </a:prstGeom>
        </p:spPr>
        <p:txBody>
          <a:bodyPr/>
          <a:lstStyle/>
          <a:p>
            <a:endParaRPr lang="en-GB"/>
          </a:p>
        </p:txBody>
      </p:sp>
      <p:sp>
        <p:nvSpPr>
          <p:cNvPr id="6" name="Slide Number Placeholder 5"/>
          <p:cNvSpPr>
            <a:spLocks noGrp="1"/>
          </p:cNvSpPr>
          <p:nvPr>
            <p:ph type="sldNum" sz="quarter" idx="12"/>
          </p:nvPr>
        </p:nvSpPr>
        <p:spPr>
          <a:xfrm>
            <a:off x="10951856" y="5883275"/>
            <a:ext cx="551167" cy="365125"/>
          </a:xfrm>
          <a:prstGeom prst="rect">
            <a:avLst/>
          </a:prstGeom>
        </p:spPr>
        <p:txBody>
          <a:bodyPr/>
          <a:lstStyle/>
          <a:p>
            <a:fld id="{B0DA3F7B-9A52-460B-A661-E5956CC50F9E}" type="slidenum">
              <a:rPr lang="en-GB" smtClean="0"/>
              <a:t>‹#›</a:t>
            </a:fld>
            <a:endParaRPr lang="en-GB"/>
          </a:p>
        </p:txBody>
      </p:sp>
    </p:spTree>
    <p:extLst>
      <p:ext uri="{BB962C8B-B14F-4D97-AF65-F5344CB8AC3E}">
        <p14:creationId xmlns:p14="http://schemas.microsoft.com/office/powerpoint/2010/main" val="2940557007"/>
      </p:ext>
    </p:extLst>
  </p:cSld>
  <p:clrMapOvr>
    <a:masterClrMapping/>
  </p:clrMapOvr>
  <p:transition spd="med">
    <p:pull/>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732655" y="685800"/>
            <a:ext cx="1770369" cy="5105400"/>
          </a:xfrm>
          <a:prstGeom prst="rect">
            <a:avLst/>
          </a:prstGeo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1484312" y="685800"/>
            <a:ext cx="8019742" cy="5105400"/>
          </a:xfrm>
          <a:prstGeom prst="rect">
            <a:avLst/>
          </a:prstGeom>
        </p:spPr>
        <p:txBody>
          <a:bodyPr vert="eaVert" ancho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a:xfrm>
            <a:off x="9732656" y="5883275"/>
            <a:ext cx="1143000" cy="365125"/>
          </a:xfrm>
          <a:prstGeom prst="rect">
            <a:avLst/>
          </a:prstGeom>
        </p:spPr>
        <p:txBody>
          <a:bodyPr/>
          <a:lstStyle/>
          <a:p>
            <a:fld id="{B5E33B77-23E5-4861-ABA6-0F36AD1283D2}" type="datetimeFigureOut">
              <a:rPr lang="en-GB" smtClean="0"/>
              <a:t>25/07/2019</a:t>
            </a:fld>
            <a:endParaRPr lang="en-GB"/>
          </a:p>
        </p:txBody>
      </p:sp>
      <p:sp>
        <p:nvSpPr>
          <p:cNvPr id="5" name="Footer Placeholder 4"/>
          <p:cNvSpPr>
            <a:spLocks noGrp="1"/>
          </p:cNvSpPr>
          <p:nvPr>
            <p:ph type="ftr" sz="quarter" idx="11"/>
          </p:nvPr>
        </p:nvSpPr>
        <p:spPr>
          <a:xfrm>
            <a:off x="2572279" y="5883275"/>
            <a:ext cx="7084177" cy="365125"/>
          </a:xfrm>
          <a:prstGeom prst="rect">
            <a:avLst/>
          </a:prstGeom>
        </p:spPr>
        <p:txBody>
          <a:bodyPr/>
          <a:lstStyle/>
          <a:p>
            <a:endParaRPr lang="en-GB"/>
          </a:p>
        </p:txBody>
      </p:sp>
      <p:sp>
        <p:nvSpPr>
          <p:cNvPr id="6" name="Slide Number Placeholder 5"/>
          <p:cNvSpPr>
            <a:spLocks noGrp="1"/>
          </p:cNvSpPr>
          <p:nvPr>
            <p:ph type="sldNum" sz="quarter" idx="12"/>
          </p:nvPr>
        </p:nvSpPr>
        <p:spPr>
          <a:xfrm>
            <a:off x="10951856" y="5883275"/>
            <a:ext cx="551167" cy="365125"/>
          </a:xfrm>
          <a:prstGeom prst="rect">
            <a:avLst/>
          </a:prstGeom>
        </p:spPr>
        <p:txBody>
          <a:bodyPr/>
          <a:lstStyle/>
          <a:p>
            <a:fld id="{B0DA3F7B-9A52-460B-A661-E5956CC50F9E}" type="slidenum">
              <a:rPr lang="en-GB" smtClean="0"/>
              <a:t>‹#›</a:t>
            </a:fld>
            <a:endParaRPr lang="en-GB"/>
          </a:p>
        </p:txBody>
      </p:sp>
    </p:spTree>
    <p:extLst>
      <p:ext uri="{BB962C8B-B14F-4D97-AF65-F5344CB8AC3E}">
        <p14:creationId xmlns:p14="http://schemas.microsoft.com/office/powerpoint/2010/main" val="2104909914"/>
      </p:ext>
    </p:extLst>
  </p:cSld>
  <p:clrMapOvr>
    <a:masterClrMapping/>
  </p:clrMapOvr>
  <p:transition spd="med">
    <p:pull/>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userDrawn="1">
  <p:cSld name="1_Title Slid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0FE54D6-390B-4902-9433-FD3D634FF13D}"/>
              </a:ext>
            </a:extLst>
          </p:cNvPr>
          <p:cNvGrpSpPr/>
          <p:nvPr userDrawn="1"/>
        </p:nvGrpSpPr>
        <p:grpSpPr>
          <a:xfrm>
            <a:off x="1" y="-1"/>
            <a:ext cx="2726715" cy="6858001"/>
            <a:chOff x="1320800" y="0"/>
            <a:chExt cx="2436813" cy="6858001"/>
          </a:xfrm>
        </p:grpSpPr>
        <p:sp>
          <p:nvSpPr>
            <p:cNvPr id="3" name="Freeform 6">
              <a:extLst>
                <a:ext uri="{FF2B5EF4-FFF2-40B4-BE49-F238E27FC236}">
                  <a16:creationId xmlns:a16="http://schemas.microsoft.com/office/drawing/2014/main" id="{4CAABF43-0977-4288-9319-D9739A1C45D3}"/>
                </a:ext>
              </a:extLst>
            </p:cNvPr>
            <p:cNvSpPr/>
            <p:nvPr/>
          </p:nvSpPr>
          <p:spPr bwMode="auto">
            <a:xfrm>
              <a:off x="1627188" y="0"/>
              <a:ext cx="1122363" cy="5329238"/>
            </a:xfrm>
            <a:custGeom>
              <a:avLst/>
              <a:gdLst/>
              <a:ahLst/>
              <a:cxnLst/>
              <a:rect l="0" t="0" r="r" b="b"/>
              <a:pathLst>
                <a:path w="707" h="3357">
                  <a:moveTo>
                    <a:pt x="0" y="3330"/>
                  </a:moveTo>
                  <a:lnTo>
                    <a:pt x="156" y="3357"/>
                  </a:lnTo>
                  <a:lnTo>
                    <a:pt x="707" y="0"/>
                  </a:lnTo>
                  <a:lnTo>
                    <a:pt x="547" y="0"/>
                  </a:lnTo>
                  <a:lnTo>
                    <a:pt x="0" y="3330"/>
                  </a:lnTo>
                  <a:close/>
                </a:path>
              </a:pathLst>
            </a:custGeom>
            <a:solidFill>
              <a:srgbClr val="E69042"/>
            </a:solidFill>
            <a:ln>
              <a:noFill/>
            </a:ln>
          </p:spPr>
        </p:sp>
        <p:sp>
          <p:nvSpPr>
            <p:cNvPr id="4" name="Freeform 7">
              <a:extLst>
                <a:ext uri="{FF2B5EF4-FFF2-40B4-BE49-F238E27FC236}">
                  <a16:creationId xmlns:a16="http://schemas.microsoft.com/office/drawing/2014/main" id="{1735AE74-99B1-44FF-84E5-6353CD84C9F1}"/>
                </a:ext>
              </a:extLst>
            </p:cNvPr>
            <p:cNvSpPr/>
            <p:nvPr/>
          </p:nvSpPr>
          <p:spPr bwMode="auto">
            <a:xfrm>
              <a:off x="1320800" y="0"/>
              <a:ext cx="1117600" cy="5276850"/>
            </a:xfrm>
            <a:custGeom>
              <a:avLst/>
              <a:gdLst/>
              <a:ahLst/>
              <a:cxnLst/>
              <a:rect l="0" t="0" r="r" b="b"/>
              <a:pathLst>
                <a:path w="704" h="3324">
                  <a:moveTo>
                    <a:pt x="704" y="0"/>
                  </a:moveTo>
                  <a:lnTo>
                    <a:pt x="545" y="0"/>
                  </a:lnTo>
                  <a:lnTo>
                    <a:pt x="0" y="3300"/>
                  </a:lnTo>
                  <a:lnTo>
                    <a:pt x="157" y="3324"/>
                  </a:lnTo>
                  <a:lnTo>
                    <a:pt x="704" y="0"/>
                  </a:lnTo>
                  <a:close/>
                </a:path>
              </a:pathLst>
            </a:custGeom>
            <a:solidFill>
              <a:srgbClr val="000D4C"/>
            </a:solidFill>
            <a:ln>
              <a:noFill/>
            </a:ln>
          </p:spPr>
        </p:sp>
        <p:sp>
          <p:nvSpPr>
            <p:cNvPr id="5" name="Freeform 8">
              <a:extLst>
                <a:ext uri="{FF2B5EF4-FFF2-40B4-BE49-F238E27FC236}">
                  <a16:creationId xmlns:a16="http://schemas.microsoft.com/office/drawing/2014/main" id="{806458FF-053B-4CE6-A0F1-2A6964272B0D}"/>
                </a:ext>
              </a:extLst>
            </p:cNvPr>
            <p:cNvSpPr/>
            <p:nvPr/>
          </p:nvSpPr>
          <p:spPr bwMode="auto">
            <a:xfrm>
              <a:off x="1320800" y="5238750"/>
              <a:ext cx="1228725" cy="1619250"/>
            </a:xfrm>
            <a:custGeom>
              <a:avLst/>
              <a:gdLst/>
              <a:ahLst/>
              <a:cxnLst/>
              <a:rect l="0" t="0" r="r" b="b"/>
              <a:pathLst>
                <a:path w="774" h="1020">
                  <a:moveTo>
                    <a:pt x="0" y="0"/>
                  </a:moveTo>
                  <a:lnTo>
                    <a:pt x="740" y="1020"/>
                  </a:lnTo>
                  <a:lnTo>
                    <a:pt x="774" y="1020"/>
                  </a:lnTo>
                  <a:lnTo>
                    <a:pt x="0" y="0"/>
                  </a:lnTo>
                  <a:close/>
                </a:path>
              </a:pathLst>
            </a:custGeom>
            <a:solidFill>
              <a:srgbClr val="000D3C"/>
            </a:solidFill>
            <a:ln>
              <a:noFill/>
            </a:ln>
          </p:spPr>
        </p:sp>
        <p:sp>
          <p:nvSpPr>
            <p:cNvPr id="6" name="Freeform 9">
              <a:extLst>
                <a:ext uri="{FF2B5EF4-FFF2-40B4-BE49-F238E27FC236}">
                  <a16:creationId xmlns:a16="http://schemas.microsoft.com/office/drawing/2014/main" id="{69489C80-8D5D-4809-8BE3-326B93E8D577}"/>
                </a:ext>
              </a:extLst>
            </p:cNvPr>
            <p:cNvSpPr/>
            <p:nvPr/>
          </p:nvSpPr>
          <p:spPr bwMode="auto">
            <a:xfrm>
              <a:off x="1627188" y="5291138"/>
              <a:ext cx="1495425" cy="1566863"/>
            </a:xfrm>
            <a:custGeom>
              <a:avLst/>
              <a:gdLst/>
              <a:ahLst/>
              <a:cxnLst/>
              <a:rect l="0" t="0" r="r" b="b"/>
              <a:pathLst>
                <a:path w="942" h="987">
                  <a:moveTo>
                    <a:pt x="0" y="0"/>
                  </a:moveTo>
                  <a:lnTo>
                    <a:pt x="909" y="987"/>
                  </a:lnTo>
                  <a:lnTo>
                    <a:pt x="942" y="987"/>
                  </a:lnTo>
                  <a:lnTo>
                    <a:pt x="0" y="0"/>
                  </a:lnTo>
                  <a:close/>
                </a:path>
              </a:pathLst>
            </a:custGeom>
            <a:solidFill>
              <a:srgbClr val="D5751D"/>
            </a:solidFill>
            <a:ln>
              <a:noFill/>
            </a:ln>
          </p:spPr>
        </p:sp>
        <p:sp>
          <p:nvSpPr>
            <p:cNvPr id="7" name="Freeform 10">
              <a:extLst>
                <a:ext uri="{FF2B5EF4-FFF2-40B4-BE49-F238E27FC236}">
                  <a16:creationId xmlns:a16="http://schemas.microsoft.com/office/drawing/2014/main" id="{4D2217A5-F0D3-4AF1-A4E0-A16A8032DB8E}"/>
                </a:ext>
              </a:extLst>
            </p:cNvPr>
            <p:cNvSpPr/>
            <p:nvPr/>
          </p:nvSpPr>
          <p:spPr bwMode="auto">
            <a:xfrm>
              <a:off x="1627188" y="5286375"/>
              <a:ext cx="2130425" cy="1571625"/>
            </a:xfrm>
            <a:custGeom>
              <a:avLst/>
              <a:gdLst/>
              <a:ahLst/>
              <a:cxnLst/>
              <a:rect l="0" t="0" r="r" b="b"/>
              <a:pathLst>
                <a:path w="1342" h="990">
                  <a:moveTo>
                    <a:pt x="0" y="3"/>
                  </a:moveTo>
                  <a:lnTo>
                    <a:pt x="942" y="990"/>
                  </a:lnTo>
                  <a:lnTo>
                    <a:pt x="1342" y="990"/>
                  </a:lnTo>
                  <a:lnTo>
                    <a:pt x="156" y="27"/>
                  </a:lnTo>
                  <a:lnTo>
                    <a:pt x="0" y="0"/>
                  </a:lnTo>
                  <a:lnTo>
                    <a:pt x="0" y="3"/>
                  </a:lnTo>
                  <a:close/>
                </a:path>
              </a:pathLst>
            </a:custGeom>
            <a:solidFill>
              <a:srgbClr val="E38631"/>
            </a:solidFill>
            <a:ln>
              <a:noFill/>
            </a:ln>
          </p:spPr>
        </p:sp>
        <p:sp>
          <p:nvSpPr>
            <p:cNvPr id="8" name="Freeform 11">
              <a:extLst>
                <a:ext uri="{FF2B5EF4-FFF2-40B4-BE49-F238E27FC236}">
                  <a16:creationId xmlns:a16="http://schemas.microsoft.com/office/drawing/2014/main" id="{5628E04D-3B46-4812-B97A-2841980FBBE7}"/>
                </a:ext>
              </a:extLst>
            </p:cNvPr>
            <p:cNvSpPr/>
            <p:nvPr/>
          </p:nvSpPr>
          <p:spPr bwMode="auto">
            <a:xfrm>
              <a:off x="1320800" y="5238750"/>
              <a:ext cx="1695450" cy="1619250"/>
            </a:xfrm>
            <a:custGeom>
              <a:avLst/>
              <a:gdLst/>
              <a:ahLst/>
              <a:cxnLst/>
              <a:rect l="0" t="0" r="r" b="b"/>
              <a:pathLst>
                <a:path w="1068" h="1020">
                  <a:moveTo>
                    <a:pt x="1068" y="1020"/>
                  </a:moveTo>
                  <a:lnTo>
                    <a:pt x="184" y="60"/>
                  </a:lnTo>
                  <a:lnTo>
                    <a:pt x="154" y="27"/>
                  </a:lnTo>
                  <a:lnTo>
                    <a:pt x="157" y="27"/>
                  </a:lnTo>
                  <a:lnTo>
                    <a:pt x="157" y="24"/>
                  </a:lnTo>
                  <a:lnTo>
                    <a:pt x="154" y="24"/>
                  </a:lnTo>
                  <a:lnTo>
                    <a:pt x="0" y="0"/>
                  </a:lnTo>
                  <a:lnTo>
                    <a:pt x="0" y="0"/>
                  </a:lnTo>
                  <a:lnTo>
                    <a:pt x="774" y="1020"/>
                  </a:lnTo>
                  <a:lnTo>
                    <a:pt x="1068" y="1020"/>
                  </a:lnTo>
                  <a:close/>
                </a:path>
              </a:pathLst>
            </a:custGeom>
            <a:solidFill>
              <a:srgbClr val="000D46"/>
            </a:solidFill>
            <a:ln>
              <a:noFill/>
            </a:ln>
          </p:spPr>
        </p:sp>
      </p:grpSp>
      <p:pic>
        <p:nvPicPr>
          <p:cNvPr id="10" name="Picture 9">
            <a:extLst>
              <a:ext uri="{FF2B5EF4-FFF2-40B4-BE49-F238E27FC236}">
                <a16:creationId xmlns:a16="http://schemas.microsoft.com/office/drawing/2014/main" id="{F7D33F1B-7464-4EC4-A9AC-73434E32F7F8}"/>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l="10704" t="19168" r="10070" b="22381"/>
          <a:stretch/>
        </p:blipFill>
        <p:spPr>
          <a:xfrm>
            <a:off x="9514541" y="6002748"/>
            <a:ext cx="2445838" cy="771851"/>
          </a:xfrm>
          <a:prstGeom prst="rect">
            <a:avLst/>
          </a:prstGeom>
        </p:spPr>
      </p:pic>
      <p:sp>
        <p:nvSpPr>
          <p:cNvPr id="12" name="TextBox 11">
            <a:extLst>
              <a:ext uri="{FF2B5EF4-FFF2-40B4-BE49-F238E27FC236}">
                <a16:creationId xmlns:a16="http://schemas.microsoft.com/office/drawing/2014/main" id="{15A3E61E-F1CF-4D52-AB25-BACDCD930B9E}"/>
              </a:ext>
            </a:extLst>
          </p:cNvPr>
          <p:cNvSpPr txBox="1"/>
          <p:nvPr userDrawn="1"/>
        </p:nvSpPr>
        <p:spPr>
          <a:xfrm>
            <a:off x="4924044" y="6543767"/>
            <a:ext cx="2084225" cy="230832"/>
          </a:xfrm>
          <a:prstGeom prst="rect">
            <a:avLst/>
          </a:prstGeom>
          <a:noFill/>
        </p:spPr>
        <p:txBody>
          <a:bodyPr wrap="none" rtlCol="0">
            <a:spAutoFit/>
          </a:bodyPr>
          <a:lstStyle/>
          <a:p>
            <a:r>
              <a:rPr lang="en-GB" sz="900" dirty="0">
                <a:solidFill>
                  <a:srgbClr val="000D4C"/>
                </a:solidFill>
                <a:latin typeface="Calibri" panose="020F0502020204030204" pitchFamily="34" charset="0"/>
                <a:cs typeface="Calibri" panose="020F0502020204030204" pitchFamily="34" charset="0"/>
              </a:rPr>
              <a:t>© Steve Perkins Associates Limited 2019</a:t>
            </a:r>
          </a:p>
        </p:txBody>
      </p:sp>
    </p:spTree>
    <p:extLst>
      <p:ext uri="{BB962C8B-B14F-4D97-AF65-F5344CB8AC3E}">
        <p14:creationId xmlns:p14="http://schemas.microsoft.com/office/powerpoint/2010/main" val="4076146359"/>
      </p:ext>
    </p:extLst>
  </p:cSld>
  <p:clrMapOvr>
    <a:masterClrMapping/>
  </p:clrMapOvr>
  <p:transition spd="med">
    <p:pull/>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a:prstGeom prst="rect">
            <a:avLst/>
          </a:prstGeom>
        </p:spPr>
        <p:txBody>
          <a:bodyPr/>
          <a:lstStyle/>
          <a:p>
            <a:r>
              <a:rPr lang="en-US"/>
              <a:t>Click to edit Master title style</a:t>
            </a:r>
            <a:endParaRPr lang="en-GB"/>
          </a:p>
        </p:txBody>
      </p:sp>
      <p:sp>
        <p:nvSpPr>
          <p:cNvPr id="3" name="Date Placeholder 2"/>
          <p:cNvSpPr>
            <a:spLocks noGrp="1"/>
          </p:cNvSpPr>
          <p:nvPr>
            <p:ph type="dt" sz="half" idx="10"/>
          </p:nvPr>
        </p:nvSpPr>
        <p:spPr>
          <a:xfrm>
            <a:off x="609600" y="6356353"/>
            <a:ext cx="2844800" cy="365125"/>
          </a:xfrm>
          <a:prstGeom prst="rect">
            <a:avLst/>
          </a:prstGeom>
        </p:spPr>
        <p:txBody>
          <a:bodyPr/>
          <a:lstStyle/>
          <a:p>
            <a:fld id="{B5E33B77-23E5-4861-ABA6-0F36AD1283D2}" type="datetimeFigureOut">
              <a:rPr lang="en-GB" smtClean="0"/>
              <a:t>25/07/2019</a:t>
            </a:fld>
            <a:endParaRPr lang="en-GB" dirty="0"/>
          </a:p>
        </p:txBody>
      </p:sp>
      <p:sp>
        <p:nvSpPr>
          <p:cNvPr id="4" name="Footer Placeholder 3"/>
          <p:cNvSpPr>
            <a:spLocks noGrp="1"/>
          </p:cNvSpPr>
          <p:nvPr>
            <p:ph type="ftr" sz="quarter" idx="11"/>
          </p:nvPr>
        </p:nvSpPr>
        <p:spPr>
          <a:xfrm>
            <a:off x="4165600" y="6356353"/>
            <a:ext cx="3860800" cy="365125"/>
          </a:xfrm>
          <a:prstGeom prst="rect">
            <a:avLst/>
          </a:prstGeom>
        </p:spPr>
        <p:txBody>
          <a:bodyPr/>
          <a:lstStyle/>
          <a:p>
            <a:endParaRPr lang="en-GB" dirty="0"/>
          </a:p>
        </p:txBody>
      </p:sp>
      <p:sp>
        <p:nvSpPr>
          <p:cNvPr id="5" name="Slide Number Placeholder 4"/>
          <p:cNvSpPr>
            <a:spLocks noGrp="1"/>
          </p:cNvSpPr>
          <p:nvPr>
            <p:ph type="sldNum" sz="quarter" idx="12"/>
          </p:nvPr>
        </p:nvSpPr>
        <p:spPr>
          <a:xfrm>
            <a:off x="8737600" y="6356353"/>
            <a:ext cx="2844800" cy="365125"/>
          </a:xfrm>
          <a:prstGeom prst="rect">
            <a:avLst/>
          </a:prstGeom>
        </p:spPr>
        <p:txBody>
          <a:bodyPr/>
          <a:lstStyle/>
          <a:p>
            <a:fld id="{B0DA3F7B-9A52-460B-A661-E5956CC50F9E}" type="slidenum">
              <a:rPr lang="en-GB" smtClean="0"/>
              <a:t>‹#›</a:t>
            </a:fld>
            <a:endParaRPr lang="en-GB"/>
          </a:p>
        </p:txBody>
      </p:sp>
    </p:spTree>
    <p:extLst>
      <p:ext uri="{BB962C8B-B14F-4D97-AF65-F5344CB8AC3E}">
        <p14:creationId xmlns:p14="http://schemas.microsoft.com/office/powerpoint/2010/main" val="1541839419"/>
      </p:ext>
    </p:extLst>
  </p:cSld>
  <p:clrMapOvr>
    <a:masterClrMapping/>
  </p:clrMapOvr>
  <p:transition spd="med">
    <p:pull/>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329759748"/>
      </p:ext>
    </p:extLst>
  </p:cSld>
  <p:clrMapOvr>
    <a:masterClrMapping/>
  </p:clrMapOvr>
  <p:transition spd="med">
    <p:pull/>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a:prstGeom prst="rect">
            <a:avLst/>
          </a:prstGeom>
        </p:spPr>
        <p:txBody>
          <a:bodyPr/>
          <a:lstStyle/>
          <a:p>
            <a:r>
              <a:rPr lang="en-US"/>
              <a:t>Click to edit Master title style</a:t>
            </a:r>
            <a:endParaRPr lang="en-GB"/>
          </a:p>
        </p:txBody>
      </p:sp>
      <p:sp>
        <p:nvSpPr>
          <p:cNvPr id="3" name="Date Placeholder 2"/>
          <p:cNvSpPr>
            <a:spLocks noGrp="1"/>
          </p:cNvSpPr>
          <p:nvPr>
            <p:ph type="dt" sz="half" idx="10"/>
          </p:nvPr>
        </p:nvSpPr>
        <p:spPr>
          <a:xfrm>
            <a:off x="609600" y="6356353"/>
            <a:ext cx="2844800" cy="365125"/>
          </a:xfrm>
          <a:prstGeom prst="rect">
            <a:avLst/>
          </a:prstGeom>
        </p:spPr>
        <p:txBody>
          <a:bodyPr/>
          <a:lstStyle/>
          <a:p>
            <a:fld id="{B5E33B77-23E5-4861-ABA6-0F36AD1283D2}" type="datetimeFigureOut">
              <a:rPr lang="en-GB" smtClean="0"/>
              <a:t>25/07/2019</a:t>
            </a:fld>
            <a:endParaRPr lang="en-GB"/>
          </a:p>
        </p:txBody>
      </p:sp>
      <p:sp>
        <p:nvSpPr>
          <p:cNvPr id="4" name="Footer Placeholder 3"/>
          <p:cNvSpPr>
            <a:spLocks noGrp="1"/>
          </p:cNvSpPr>
          <p:nvPr>
            <p:ph type="ftr" sz="quarter" idx="11"/>
          </p:nvPr>
        </p:nvSpPr>
        <p:spPr>
          <a:xfrm>
            <a:off x="4165600" y="6356353"/>
            <a:ext cx="3860800" cy="365125"/>
          </a:xfrm>
          <a:prstGeom prst="rect">
            <a:avLst/>
          </a:prstGeom>
        </p:spPr>
        <p:txBody>
          <a:bodyPr/>
          <a:lstStyle/>
          <a:p>
            <a:endParaRPr lang="en-GB" dirty="0"/>
          </a:p>
        </p:txBody>
      </p:sp>
      <p:sp>
        <p:nvSpPr>
          <p:cNvPr id="5" name="Slide Number Placeholder 4"/>
          <p:cNvSpPr>
            <a:spLocks noGrp="1"/>
          </p:cNvSpPr>
          <p:nvPr>
            <p:ph type="sldNum" sz="quarter" idx="12"/>
          </p:nvPr>
        </p:nvSpPr>
        <p:spPr>
          <a:xfrm>
            <a:off x="8737600" y="6356353"/>
            <a:ext cx="2844800" cy="365125"/>
          </a:xfrm>
          <a:prstGeom prst="rect">
            <a:avLst/>
          </a:prstGeom>
        </p:spPr>
        <p:txBody>
          <a:bodyPr/>
          <a:lstStyle/>
          <a:p>
            <a:fld id="{B0DA3F7B-9A52-460B-A661-E5956CC50F9E}" type="slidenum">
              <a:rPr lang="en-GB" smtClean="0"/>
              <a:t>‹#›</a:t>
            </a:fld>
            <a:endParaRPr lang="en-GB"/>
          </a:p>
        </p:txBody>
      </p:sp>
    </p:spTree>
    <p:extLst>
      <p:ext uri="{BB962C8B-B14F-4D97-AF65-F5344CB8AC3E}">
        <p14:creationId xmlns:p14="http://schemas.microsoft.com/office/powerpoint/2010/main" val="3676864771"/>
      </p:ext>
    </p:extLst>
  </p:cSld>
  <p:clrMapOvr>
    <a:masterClrMapping/>
  </p:clrMapOvr>
  <p:transition spd="med">
    <p:pull/>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2572279" y="2666999"/>
            <a:ext cx="8930747" cy="2110382"/>
          </a:xfrm>
          <a:prstGeom prst="rect">
            <a:avLst/>
          </a:prstGeom>
        </p:spPr>
        <p:txBody>
          <a:bodyPr anchor="b"/>
          <a:lstStyle>
            <a:lvl1pPr algn="r">
              <a:defRPr sz="4000" b="0" cap="none"/>
            </a:lvl1pPr>
          </a:lstStyle>
          <a:p>
            <a:r>
              <a:rPr lang="en-US"/>
              <a:t>Click to edit Master title style</a:t>
            </a:r>
            <a:endParaRPr lang="en-US" dirty="0"/>
          </a:p>
        </p:txBody>
      </p:sp>
      <p:sp>
        <p:nvSpPr>
          <p:cNvPr id="3" name="Text Placeholder 2"/>
          <p:cNvSpPr>
            <a:spLocks noGrp="1"/>
          </p:cNvSpPr>
          <p:nvPr>
            <p:ph type="body" idx="1"/>
          </p:nvPr>
        </p:nvSpPr>
        <p:spPr>
          <a:xfrm>
            <a:off x="2572278" y="4777381"/>
            <a:ext cx="8930748" cy="860400"/>
          </a:xfrm>
          <a:prstGeom prst="rect">
            <a:avLst/>
          </a:prstGeom>
        </p:spPr>
        <p:txBody>
          <a:bodyPr anchor="t">
            <a:normAutofit/>
          </a:bodyPr>
          <a:lstStyle>
            <a:lvl1pPr marL="0" indent="0" algn="r">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a:xfrm>
            <a:off x="9732656" y="5883275"/>
            <a:ext cx="1143000" cy="365125"/>
          </a:xfrm>
          <a:prstGeom prst="rect">
            <a:avLst/>
          </a:prstGeom>
        </p:spPr>
        <p:txBody>
          <a:bodyPr/>
          <a:lstStyle/>
          <a:p>
            <a:fld id="{B5E33B77-23E5-4861-ABA6-0F36AD1283D2}" type="datetimeFigureOut">
              <a:rPr lang="en-GB" smtClean="0"/>
              <a:t>25/07/2019</a:t>
            </a:fld>
            <a:endParaRPr lang="en-GB"/>
          </a:p>
        </p:txBody>
      </p:sp>
      <p:sp>
        <p:nvSpPr>
          <p:cNvPr id="5" name="Footer Placeholder 4"/>
          <p:cNvSpPr>
            <a:spLocks noGrp="1"/>
          </p:cNvSpPr>
          <p:nvPr>
            <p:ph type="ftr" sz="quarter" idx="11"/>
          </p:nvPr>
        </p:nvSpPr>
        <p:spPr>
          <a:xfrm>
            <a:off x="2572279" y="5883275"/>
            <a:ext cx="7084177" cy="365125"/>
          </a:xfrm>
          <a:prstGeom prst="rect">
            <a:avLst/>
          </a:prstGeom>
        </p:spPr>
        <p:txBody>
          <a:bodyPr/>
          <a:lstStyle/>
          <a:p>
            <a:endParaRPr lang="en-GB"/>
          </a:p>
        </p:txBody>
      </p:sp>
      <p:sp>
        <p:nvSpPr>
          <p:cNvPr id="6" name="Slide Number Placeholder 5"/>
          <p:cNvSpPr>
            <a:spLocks noGrp="1"/>
          </p:cNvSpPr>
          <p:nvPr>
            <p:ph type="sldNum" sz="quarter" idx="12"/>
          </p:nvPr>
        </p:nvSpPr>
        <p:spPr>
          <a:xfrm>
            <a:off x="10951856" y="5883275"/>
            <a:ext cx="551167" cy="365125"/>
          </a:xfrm>
          <a:prstGeom prst="rect">
            <a:avLst/>
          </a:prstGeom>
        </p:spPr>
        <p:txBody>
          <a:bodyPr/>
          <a:lstStyle/>
          <a:p>
            <a:fld id="{B0DA3F7B-9A52-460B-A661-E5956CC50F9E}" type="slidenum">
              <a:rPr lang="en-GB" smtClean="0"/>
              <a:t>‹#›</a:t>
            </a:fld>
            <a:endParaRPr lang="en-GB"/>
          </a:p>
        </p:txBody>
      </p:sp>
    </p:spTree>
    <p:extLst>
      <p:ext uri="{BB962C8B-B14F-4D97-AF65-F5344CB8AC3E}">
        <p14:creationId xmlns:p14="http://schemas.microsoft.com/office/powerpoint/2010/main" val="3492239561"/>
      </p:ext>
    </p:extLst>
  </p:cSld>
  <p:clrMapOvr>
    <a:masterClrMapping/>
  </p:clrMapOvr>
  <p:transition spd="med">
    <p:pull/>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1484311" y="685800"/>
            <a:ext cx="10018713" cy="1752599"/>
          </a:xfrm>
          <a:prstGeom prst="rect">
            <a:avLst/>
          </a:prstGeom>
        </p:spPr>
        <p:txBody>
          <a:bodyPr/>
          <a:lstStyle/>
          <a:p>
            <a:r>
              <a:rPr lang="en-US"/>
              <a:t>Click to edit Master title style</a:t>
            </a:r>
            <a:endParaRPr lang="en-US" dirty="0"/>
          </a:p>
        </p:txBody>
      </p:sp>
      <p:sp>
        <p:nvSpPr>
          <p:cNvPr id="3" name="Content Placeholder 2"/>
          <p:cNvSpPr>
            <a:spLocks noGrp="1"/>
          </p:cNvSpPr>
          <p:nvPr>
            <p:ph sz="half" idx="1"/>
          </p:nvPr>
        </p:nvSpPr>
        <p:spPr>
          <a:xfrm>
            <a:off x="1484312" y="2666999"/>
            <a:ext cx="4895055" cy="3124201"/>
          </a:xfrm>
          <a:prstGeom prst="rect">
            <a:avLst/>
          </a:prstGeom>
        </p:spPr>
        <p:txBody>
          <a:bodyPr>
            <a:normAutofit/>
          </a:bodyPr>
          <a:lstStyle>
            <a:lvl1pPr>
              <a:defRPr sz="1800"/>
            </a:lvl1pPr>
            <a:lvl2pPr>
              <a:defRPr sz="1600"/>
            </a:lvl2pPr>
            <a:lvl3pPr>
              <a:defRPr sz="1400"/>
            </a:lvl3pPr>
            <a:lvl4pPr>
              <a:defRPr sz="1200"/>
            </a:lvl4pPr>
            <a:lvl5pPr>
              <a:defRPr sz="1200"/>
            </a:lvl5pPr>
            <a:lvl6pPr>
              <a:defRPr sz="1200"/>
            </a:lvl6pPr>
            <a:lvl7pPr>
              <a:defRPr sz="1200"/>
            </a:lvl7pPr>
            <a:lvl8pPr>
              <a:defRPr sz="1200"/>
            </a:lvl8pPr>
            <a:lvl9pPr>
              <a:defRPr sz="12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607967" y="2667000"/>
            <a:ext cx="4895056" cy="3124200"/>
          </a:xfrm>
          <a:prstGeom prst="rect">
            <a:avLst/>
          </a:prstGeom>
        </p:spPr>
        <p:txBody>
          <a:bodyPr>
            <a:normAutofit/>
          </a:bodyPr>
          <a:lstStyle>
            <a:lvl1pPr>
              <a:defRPr sz="1800"/>
            </a:lvl1pPr>
            <a:lvl2pPr>
              <a:defRPr sz="1600"/>
            </a:lvl2pPr>
            <a:lvl3pPr>
              <a:defRPr sz="1400"/>
            </a:lvl3pPr>
            <a:lvl4pPr>
              <a:defRPr sz="1200"/>
            </a:lvl4pPr>
            <a:lvl5pPr>
              <a:defRPr sz="1200"/>
            </a:lvl5pPr>
            <a:lvl6pPr>
              <a:defRPr sz="1200"/>
            </a:lvl6pPr>
            <a:lvl7pPr>
              <a:defRPr sz="1200"/>
            </a:lvl7pPr>
            <a:lvl8pPr>
              <a:defRPr sz="1200"/>
            </a:lvl8pPr>
            <a:lvl9pPr>
              <a:defRPr sz="12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a:xfrm>
            <a:off x="9732656" y="5883275"/>
            <a:ext cx="1143000" cy="365125"/>
          </a:xfrm>
          <a:prstGeom prst="rect">
            <a:avLst/>
          </a:prstGeom>
        </p:spPr>
        <p:txBody>
          <a:bodyPr/>
          <a:lstStyle/>
          <a:p>
            <a:fld id="{B5E33B77-23E5-4861-ABA6-0F36AD1283D2}" type="datetimeFigureOut">
              <a:rPr lang="en-GB" smtClean="0"/>
              <a:t>25/07/2019</a:t>
            </a:fld>
            <a:endParaRPr lang="en-GB" dirty="0"/>
          </a:p>
        </p:txBody>
      </p:sp>
      <p:sp>
        <p:nvSpPr>
          <p:cNvPr id="6" name="Footer Placeholder 5"/>
          <p:cNvSpPr>
            <a:spLocks noGrp="1"/>
          </p:cNvSpPr>
          <p:nvPr>
            <p:ph type="ftr" sz="quarter" idx="11"/>
          </p:nvPr>
        </p:nvSpPr>
        <p:spPr>
          <a:xfrm>
            <a:off x="2572279" y="5883275"/>
            <a:ext cx="7084177" cy="365125"/>
          </a:xfrm>
          <a:prstGeom prst="rect">
            <a:avLst/>
          </a:prstGeom>
        </p:spPr>
        <p:txBody>
          <a:bodyPr/>
          <a:lstStyle/>
          <a:p>
            <a:endParaRPr lang="en-GB"/>
          </a:p>
        </p:txBody>
      </p:sp>
      <p:sp>
        <p:nvSpPr>
          <p:cNvPr id="7" name="Slide Number Placeholder 6"/>
          <p:cNvSpPr>
            <a:spLocks noGrp="1"/>
          </p:cNvSpPr>
          <p:nvPr>
            <p:ph type="sldNum" sz="quarter" idx="12"/>
          </p:nvPr>
        </p:nvSpPr>
        <p:spPr>
          <a:xfrm>
            <a:off x="10951856" y="5883275"/>
            <a:ext cx="551167" cy="365125"/>
          </a:xfrm>
          <a:prstGeom prst="rect">
            <a:avLst/>
          </a:prstGeom>
        </p:spPr>
        <p:txBody>
          <a:bodyPr/>
          <a:lstStyle/>
          <a:p>
            <a:fld id="{B0DA3F7B-9A52-460B-A661-E5956CC50F9E}" type="slidenum">
              <a:rPr lang="en-GB" smtClean="0"/>
              <a:t>‹#›</a:t>
            </a:fld>
            <a:endParaRPr lang="en-GB"/>
          </a:p>
        </p:txBody>
      </p:sp>
    </p:spTree>
    <p:extLst>
      <p:ext uri="{BB962C8B-B14F-4D97-AF65-F5344CB8AC3E}">
        <p14:creationId xmlns:p14="http://schemas.microsoft.com/office/powerpoint/2010/main" val="2623198332"/>
      </p:ext>
    </p:extLst>
  </p:cSld>
  <p:clrMapOvr>
    <a:masterClrMapping/>
  </p:clrMapOvr>
  <p:transition spd="med">
    <p:pull/>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1484311" y="685800"/>
            <a:ext cx="10018713" cy="1752599"/>
          </a:xfrm>
          <a:prstGeom prst="rect">
            <a:avLst/>
          </a:prstGeom>
        </p:spPr>
        <p:txBody>
          <a:bodyPr/>
          <a:lstStyle>
            <a:lvl1pPr>
              <a:defRPr/>
            </a:lvl1pPr>
          </a:lstStyle>
          <a:p>
            <a:r>
              <a:rPr lang="en-US"/>
              <a:t>Click to edit Master title style</a:t>
            </a:r>
            <a:endParaRPr lang="en-US" dirty="0"/>
          </a:p>
        </p:txBody>
      </p:sp>
      <p:sp>
        <p:nvSpPr>
          <p:cNvPr id="3" name="Text Placeholder 2"/>
          <p:cNvSpPr>
            <a:spLocks noGrp="1"/>
          </p:cNvSpPr>
          <p:nvPr>
            <p:ph type="body" idx="1"/>
          </p:nvPr>
        </p:nvSpPr>
        <p:spPr>
          <a:xfrm>
            <a:off x="1772179" y="2658533"/>
            <a:ext cx="4607188" cy="576262"/>
          </a:xfrm>
          <a:prstGeom prst="rect">
            <a:avLst/>
          </a:prstGeom>
        </p:spPr>
        <p:txBody>
          <a:bodyPr anchor="b">
            <a:noAutofit/>
          </a:bodyPr>
          <a:lstStyle>
            <a:lvl1pPr marL="0" indent="0">
              <a:buNone/>
              <a:defRPr sz="2800" b="0">
                <a:solidFill>
                  <a:schemeClr val="accent1">
                    <a:lumMod val="7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1484311" y="3335337"/>
            <a:ext cx="4895056" cy="2455862"/>
          </a:xfrm>
          <a:prstGeom prst="rect">
            <a:avLst/>
          </a:prstGeom>
        </p:spPr>
        <p:txBody>
          <a:bodyPr anchor="t">
            <a:normAutofit/>
          </a:bodyPr>
          <a:lstStyle>
            <a:lvl1pPr>
              <a:defRPr sz="1800"/>
            </a:lvl1pPr>
            <a:lvl2pPr>
              <a:defRPr sz="1600"/>
            </a:lvl2pPr>
            <a:lvl3pPr>
              <a:defRPr sz="1400"/>
            </a:lvl3pPr>
            <a:lvl4pPr>
              <a:defRPr sz="1200"/>
            </a:lvl4pPr>
            <a:lvl5pPr>
              <a:defRPr sz="1200"/>
            </a:lvl5pPr>
            <a:lvl6pPr>
              <a:defRPr sz="1200"/>
            </a:lvl6pPr>
            <a:lvl7pPr>
              <a:defRPr sz="1200"/>
            </a:lvl7pPr>
            <a:lvl8pPr>
              <a:defRPr sz="1200"/>
            </a:lvl8pPr>
            <a:lvl9pPr>
              <a:defRPr sz="12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880487" y="2667000"/>
            <a:ext cx="4622537" cy="576262"/>
          </a:xfrm>
          <a:prstGeom prst="rect">
            <a:avLst/>
          </a:prstGeom>
        </p:spPr>
        <p:txBody>
          <a:bodyPr anchor="b">
            <a:noAutofit/>
          </a:bodyPr>
          <a:lstStyle>
            <a:lvl1pPr marL="0" indent="0">
              <a:buNone/>
              <a:defRPr sz="2800" b="0">
                <a:solidFill>
                  <a:schemeClr val="accent1">
                    <a:lumMod val="7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607967" y="3335337"/>
            <a:ext cx="4895056" cy="2455862"/>
          </a:xfrm>
          <a:prstGeom prst="rect">
            <a:avLst/>
          </a:prstGeom>
        </p:spPr>
        <p:txBody>
          <a:bodyPr anchor="t">
            <a:normAutofit/>
          </a:bodyPr>
          <a:lstStyle>
            <a:lvl1pPr>
              <a:defRPr sz="1800"/>
            </a:lvl1pPr>
            <a:lvl2pPr>
              <a:defRPr sz="1600"/>
            </a:lvl2pPr>
            <a:lvl3pPr>
              <a:defRPr sz="1400"/>
            </a:lvl3pPr>
            <a:lvl4pPr>
              <a:defRPr sz="1200"/>
            </a:lvl4pPr>
            <a:lvl5pPr>
              <a:defRPr sz="1200"/>
            </a:lvl5pPr>
            <a:lvl6pPr>
              <a:defRPr sz="1200"/>
            </a:lvl6pPr>
            <a:lvl7pPr>
              <a:defRPr sz="1200"/>
            </a:lvl7pPr>
            <a:lvl8pPr>
              <a:defRPr sz="1200"/>
            </a:lvl8pPr>
            <a:lvl9pPr>
              <a:defRPr sz="12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a:xfrm>
            <a:off x="9732656" y="5883275"/>
            <a:ext cx="1143000" cy="365125"/>
          </a:xfrm>
          <a:prstGeom prst="rect">
            <a:avLst/>
          </a:prstGeom>
        </p:spPr>
        <p:txBody>
          <a:bodyPr/>
          <a:lstStyle/>
          <a:p>
            <a:fld id="{B5E33B77-23E5-4861-ABA6-0F36AD1283D2}" type="datetimeFigureOut">
              <a:rPr lang="en-GB" smtClean="0"/>
              <a:t>25/07/2019</a:t>
            </a:fld>
            <a:endParaRPr lang="en-GB"/>
          </a:p>
        </p:txBody>
      </p:sp>
      <p:sp>
        <p:nvSpPr>
          <p:cNvPr id="8" name="Footer Placeholder 7"/>
          <p:cNvSpPr>
            <a:spLocks noGrp="1"/>
          </p:cNvSpPr>
          <p:nvPr>
            <p:ph type="ftr" sz="quarter" idx="11"/>
          </p:nvPr>
        </p:nvSpPr>
        <p:spPr>
          <a:xfrm>
            <a:off x="2572279" y="5883275"/>
            <a:ext cx="7084177" cy="365125"/>
          </a:xfrm>
          <a:prstGeom prst="rect">
            <a:avLst/>
          </a:prstGeom>
        </p:spPr>
        <p:txBody>
          <a:bodyPr/>
          <a:lstStyle/>
          <a:p>
            <a:endParaRPr lang="en-GB"/>
          </a:p>
        </p:txBody>
      </p:sp>
      <p:sp>
        <p:nvSpPr>
          <p:cNvPr id="9" name="Slide Number Placeholder 8"/>
          <p:cNvSpPr>
            <a:spLocks noGrp="1"/>
          </p:cNvSpPr>
          <p:nvPr>
            <p:ph type="sldNum" sz="quarter" idx="12"/>
          </p:nvPr>
        </p:nvSpPr>
        <p:spPr>
          <a:xfrm>
            <a:off x="10951856" y="5883275"/>
            <a:ext cx="551167" cy="365125"/>
          </a:xfrm>
          <a:prstGeom prst="rect">
            <a:avLst/>
          </a:prstGeom>
        </p:spPr>
        <p:txBody>
          <a:bodyPr/>
          <a:lstStyle/>
          <a:p>
            <a:fld id="{B0DA3F7B-9A52-460B-A661-E5956CC50F9E}" type="slidenum">
              <a:rPr lang="en-GB" smtClean="0"/>
              <a:t>‹#›</a:t>
            </a:fld>
            <a:endParaRPr lang="en-GB"/>
          </a:p>
        </p:txBody>
      </p:sp>
    </p:spTree>
    <p:extLst>
      <p:ext uri="{BB962C8B-B14F-4D97-AF65-F5344CB8AC3E}">
        <p14:creationId xmlns:p14="http://schemas.microsoft.com/office/powerpoint/2010/main" val="3382100736"/>
      </p:ext>
    </p:extLst>
  </p:cSld>
  <p:clrMapOvr>
    <a:masterClrMapping/>
  </p:clrMapOvr>
  <p:transition spd="med">
    <p:pull/>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1484311" y="685800"/>
            <a:ext cx="10018713" cy="1752599"/>
          </a:xfrm>
          <a:prstGeom prst="rect">
            <a:avLst/>
          </a:prstGeom>
        </p:spPr>
        <p:txBody>
          <a:bodyPr/>
          <a:lstStyle/>
          <a:p>
            <a:r>
              <a:rPr lang="en-US"/>
              <a:t>Click to edit Master title style</a:t>
            </a:r>
            <a:endParaRPr lang="en-US" dirty="0"/>
          </a:p>
        </p:txBody>
      </p:sp>
      <p:sp>
        <p:nvSpPr>
          <p:cNvPr id="3" name="Date Placeholder 2"/>
          <p:cNvSpPr>
            <a:spLocks noGrp="1"/>
          </p:cNvSpPr>
          <p:nvPr>
            <p:ph type="dt" sz="half" idx="10"/>
          </p:nvPr>
        </p:nvSpPr>
        <p:spPr>
          <a:xfrm>
            <a:off x="9732656" y="5883275"/>
            <a:ext cx="1143000" cy="365125"/>
          </a:xfrm>
          <a:prstGeom prst="rect">
            <a:avLst/>
          </a:prstGeom>
        </p:spPr>
        <p:txBody>
          <a:bodyPr/>
          <a:lstStyle/>
          <a:p>
            <a:fld id="{B5E33B77-23E5-4861-ABA6-0F36AD1283D2}" type="datetimeFigureOut">
              <a:rPr lang="en-GB" smtClean="0"/>
              <a:t>25/07/2019</a:t>
            </a:fld>
            <a:endParaRPr lang="en-GB"/>
          </a:p>
        </p:txBody>
      </p:sp>
      <p:sp>
        <p:nvSpPr>
          <p:cNvPr id="4" name="Footer Placeholder 3"/>
          <p:cNvSpPr>
            <a:spLocks noGrp="1"/>
          </p:cNvSpPr>
          <p:nvPr>
            <p:ph type="ftr" sz="quarter" idx="11"/>
          </p:nvPr>
        </p:nvSpPr>
        <p:spPr>
          <a:xfrm>
            <a:off x="2572279" y="5883275"/>
            <a:ext cx="7084177" cy="365125"/>
          </a:xfrm>
          <a:prstGeom prst="rect">
            <a:avLst/>
          </a:prstGeom>
        </p:spPr>
        <p:txBody>
          <a:bodyPr/>
          <a:lstStyle/>
          <a:p>
            <a:endParaRPr lang="en-GB"/>
          </a:p>
        </p:txBody>
      </p:sp>
      <p:sp>
        <p:nvSpPr>
          <p:cNvPr id="5" name="Slide Number Placeholder 4"/>
          <p:cNvSpPr>
            <a:spLocks noGrp="1"/>
          </p:cNvSpPr>
          <p:nvPr>
            <p:ph type="sldNum" sz="quarter" idx="12"/>
          </p:nvPr>
        </p:nvSpPr>
        <p:spPr>
          <a:xfrm>
            <a:off x="10951856" y="5883275"/>
            <a:ext cx="551167" cy="365125"/>
          </a:xfrm>
          <a:prstGeom prst="rect">
            <a:avLst/>
          </a:prstGeom>
        </p:spPr>
        <p:txBody>
          <a:bodyPr/>
          <a:lstStyle/>
          <a:p>
            <a:fld id="{B0DA3F7B-9A52-460B-A661-E5956CC50F9E}" type="slidenum">
              <a:rPr lang="en-GB" smtClean="0"/>
              <a:t>‹#›</a:t>
            </a:fld>
            <a:endParaRPr lang="en-GB"/>
          </a:p>
        </p:txBody>
      </p:sp>
    </p:spTree>
    <p:extLst>
      <p:ext uri="{BB962C8B-B14F-4D97-AF65-F5344CB8AC3E}">
        <p14:creationId xmlns:p14="http://schemas.microsoft.com/office/powerpoint/2010/main" val="3729833293"/>
      </p:ext>
    </p:extLst>
  </p:cSld>
  <p:clrMapOvr>
    <a:masterClrMapping/>
  </p:clrMapOvr>
  <p:transition spd="med">
    <p:pull/>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9732656" y="5883275"/>
            <a:ext cx="1143000" cy="365125"/>
          </a:xfrm>
          <a:prstGeom prst="rect">
            <a:avLst/>
          </a:prstGeom>
        </p:spPr>
        <p:txBody>
          <a:bodyPr/>
          <a:lstStyle/>
          <a:p>
            <a:fld id="{B5E33B77-23E5-4861-ABA6-0F36AD1283D2}" type="datetimeFigureOut">
              <a:rPr lang="en-GB" smtClean="0"/>
              <a:t>25/07/2019</a:t>
            </a:fld>
            <a:endParaRPr lang="en-GB"/>
          </a:p>
        </p:txBody>
      </p:sp>
      <p:sp>
        <p:nvSpPr>
          <p:cNvPr id="3" name="Footer Placeholder 2"/>
          <p:cNvSpPr>
            <a:spLocks noGrp="1"/>
          </p:cNvSpPr>
          <p:nvPr>
            <p:ph type="ftr" sz="quarter" idx="11"/>
          </p:nvPr>
        </p:nvSpPr>
        <p:spPr>
          <a:xfrm>
            <a:off x="2572279" y="5883275"/>
            <a:ext cx="7084177" cy="365125"/>
          </a:xfrm>
          <a:prstGeom prst="rect">
            <a:avLst/>
          </a:prstGeom>
        </p:spPr>
        <p:txBody>
          <a:bodyPr/>
          <a:lstStyle/>
          <a:p>
            <a:endParaRPr lang="en-GB"/>
          </a:p>
        </p:txBody>
      </p:sp>
      <p:sp>
        <p:nvSpPr>
          <p:cNvPr id="4" name="Slide Number Placeholder 3"/>
          <p:cNvSpPr>
            <a:spLocks noGrp="1"/>
          </p:cNvSpPr>
          <p:nvPr>
            <p:ph type="sldNum" sz="quarter" idx="12"/>
          </p:nvPr>
        </p:nvSpPr>
        <p:spPr>
          <a:xfrm>
            <a:off x="10951856" y="5883275"/>
            <a:ext cx="551167" cy="365125"/>
          </a:xfrm>
          <a:prstGeom prst="rect">
            <a:avLst/>
          </a:prstGeom>
        </p:spPr>
        <p:txBody>
          <a:bodyPr/>
          <a:lstStyle/>
          <a:p>
            <a:fld id="{B0DA3F7B-9A52-460B-A661-E5956CC50F9E}" type="slidenum">
              <a:rPr lang="en-GB" smtClean="0"/>
              <a:t>‹#›</a:t>
            </a:fld>
            <a:endParaRPr lang="en-GB"/>
          </a:p>
        </p:txBody>
      </p:sp>
    </p:spTree>
    <p:extLst>
      <p:ext uri="{BB962C8B-B14F-4D97-AF65-F5344CB8AC3E}">
        <p14:creationId xmlns:p14="http://schemas.microsoft.com/office/powerpoint/2010/main" val="2772835144"/>
      </p:ext>
    </p:extLst>
  </p:cSld>
  <p:clrMapOvr>
    <a:masterClrMapping/>
  </p:clrMapOvr>
  <p:transition spd="med">
    <p:pull/>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484312" y="1600200"/>
            <a:ext cx="3549121" cy="1371600"/>
          </a:xfrm>
          <a:prstGeom prst="rect">
            <a:avLst/>
          </a:prstGeom>
        </p:spPr>
        <p:txBody>
          <a:bodyPr anchor="b">
            <a:normAutofit/>
          </a:bodyPr>
          <a:lstStyle>
            <a:lvl1pPr algn="ctr">
              <a:defRPr sz="2400" b="0"/>
            </a:lvl1pPr>
          </a:lstStyle>
          <a:p>
            <a:r>
              <a:rPr lang="en-US"/>
              <a:t>Click to edit Master title style</a:t>
            </a:r>
            <a:endParaRPr lang="en-US" dirty="0"/>
          </a:p>
        </p:txBody>
      </p:sp>
      <p:sp>
        <p:nvSpPr>
          <p:cNvPr id="3" name="Content Placeholder 2"/>
          <p:cNvSpPr>
            <a:spLocks noGrp="1"/>
          </p:cNvSpPr>
          <p:nvPr>
            <p:ph idx="1"/>
          </p:nvPr>
        </p:nvSpPr>
        <p:spPr>
          <a:xfrm>
            <a:off x="5262033" y="685799"/>
            <a:ext cx="6240990" cy="5105401"/>
          </a:xfrm>
          <a:prstGeom prst="rect">
            <a:avLst/>
          </a:prstGeom>
        </p:spPr>
        <p:txBody>
          <a:bodyPr anchor="ctr">
            <a:normAutofit/>
          </a:bodyPr>
          <a:lstStyle>
            <a:lvl1pPr>
              <a:defRPr sz="20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1484312" y="2971800"/>
            <a:ext cx="3549121" cy="1828800"/>
          </a:xfrm>
          <a:prstGeom prst="rect">
            <a:avLst/>
          </a:prstGeom>
        </p:spPr>
        <p:txBody>
          <a:bodyPr>
            <a:normAutofit/>
          </a:bodyPr>
          <a:lstStyle>
            <a:lvl1pPr marL="0" indent="0" algn="ctr">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5" name="Date Placeholder 4"/>
          <p:cNvSpPr>
            <a:spLocks noGrp="1"/>
          </p:cNvSpPr>
          <p:nvPr>
            <p:ph type="dt" sz="half" idx="10"/>
          </p:nvPr>
        </p:nvSpPr>
        <p:spPr>
          <a:xfrm>
            <a:off x="9732656" y="5883275"/>
            <a:ext cx="1143000" cy="365125"/>
          </a:xfrm>
          <a:prstGeom prst="rect">
            <a:avLst/>
          </a:prstGeom>
        </p:spPr>
        <p:txBody>
          <a:bodyPr/>
          <a:lstStyle/>
          <a:p>
            <a:fld id="{B5E33B77-23E5-4861-ABA6-0F36AD1283D2}" type="datetimeFigureOut">
              <a:rPr lang="en-GB" smtClean="0"/>
              <a:t>25/07/2019</a:t>
            </a:fld>
            <a:endParaRPr lang="en-GB"/>
          </a:p>
        </p:txBody>
      </p:sp>
      <p:sp>
        <p:nvSpPr>
          <p:cNvPr id="6" name="Footer Placeholder 5"/>
          <p:cNvSpPr>
            <a:spLocks noGrp="1"/>
          </p:cNvSpPr>
          <p:nvPr>
            <p:ph type="ftr" sz="quarter" idx="11"/>
          </p:nvPr>
        </p:nvSpPr>
        <p:spPr>
          <a:xfrm>
            <a:off x="2572279" y="5883275"/>
            <a:ext cx="7084177" cy="365125"/>
          </a:xfrm>
          <a:prstGeom prst="rect">
            <a:avLst/>
          </a:prstGeom>
        </p:spPr>
        <p:txBody>
          <a:bodyPr/>
          <a:lstStyle/>
          <a:p>
            <a:endParaRPr lang="en-GB"/>
          </a:p>
        </p:txBody>
      </p:sp>
      <p:sp>
        <p:nvSpPr>
          <p:cNvPr id="7" name="Slide Number Placeholder 6"/>
          <p:cNvSpPr>
            <a:spLocks noGrp="1"/>
          </p:cNvSpPr>
          <p:nvPr>
            <p:ph type="sldNum" sz="quarter" idx="12"/>
          </p:nvPr>
        </p:nvSpPr>
        <p:spPr>
          <a:xfrm>
            <a:off x="10951856" y="5883275"/>
            <a:ext cx="551167" cy="365125"/>
          </a:xfrm>
          <a:prstGeom prst="rect">
            <a:avLst/>
          </a:prstGeom>
        </p:spPr>
        <p:txBody>
          <a:bodyPr/>
          <a:lstStyle/>
          <a:p>
            <a:fld id="{B0DA3F7B-9A52-460B-A661-E5956CC50F9E}" type="slidenum">
              <a:rPr lang="en-GB" smtClean="0"/>
              <a:t>‹#›</a:t>
            </a:fld>
            <a:endParaRPr lang="en-GB"/>
          </a:p>
        </p:txBody>
      </p:sp>
    </p:spTree>
    <p:extLst>
      <p:ext uri="{BB962C8B-B14F-4D97-AF65-F5344CB8AC3E}">
        <p14:creationId xmlns:p14="http://schemas.microsoft.com/office/powerpoint/2010/main" val="1404105287"/>
      </p:ext>
    </p:extLst>
  </p:cSld>
  <p:clrMapOvr>
    <a:masterClrMapping/>
  </p:clrMapOvr>
  <p:transition spd="med">
    <p:pull/>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482724" y="1752599"/>
            <a:ext cx="5426158" cy="1371600"/>
          </a:xfrm>
          <a:prstGeom prst="rect">
            <a:avLst/>
          </a:prstGeom>
        </p:spPr>
        <p:txBody>
          <a:bodyPr anchor="b">
            <a:normAutofit/>
          </a:bodyPr>
          <a:lstStyle>
            <a:lvl1pPr algn="ctr">
              <a:defRPr sz="2800" b="0"/>
            </a:lvl1pPr>
          </a:lstStyle>
          <a:p>
            <a:r>
              <a:rPr lang="en-US"/>
              <a:t>Click to edit Master title style</a:t>
            </a:r>
            <a:endParaRPr lang="en-US" dirty="0"/>
          </a:p>
        </p:txBody>
      </p:sp>
      <p:sp>
        <p:nvSpPr>
          <p:cNvPr id="14" name="Picture Placeholder 2"/>
          <p:cNvSpPr>
            <a:spLocks noGrp="1" noChangeAspect="1"/>
          </p:cNvSpPr>
          <p:nvPr>
            <p:ph type="pic" idx="1"/>
          </p:nvPr>
        </p:nvSpPr>
        <p:spPr>
          <a:xfrm>
            <a:off x="7594682" y="914400"/>
            <a:ext cx="3280974" cy="4572000"/>
          </a:xfrm>
          <a:prstGeom prst="roundRect">
            <a:avLst>
              <a:gd name="adj" fmla="val 4280"/>
            </a:avLst>
          </a:prstGeom>
          <a:ln w="38100">
            <a:gradFill flip="none" rotWithShape="1">
              <a:gsLst>
                <a:gs pos="0">
                  <a:schemeClr val="bg2"/>
                </a:gs>
                <a:gs pos="100000">
                  <a:schemeClr val="bg2">
                    <a:lumMod val="75000"/>
                  </a:schemeClr>
                </a:gs>
              </a:gsLst>
              <a:lin ang="5400000" scaled="0"/>
              <a:tileRect/>
            </a:gradFill>
          </a:ln>
          <a:effectLst>
            <a:innerShdw blurRad="57150" dist="38100" dir="14460000">
              <a:srgbClr val="000000">
                <a:alpha val="70000"/>
              </a:srgbClr>
            </a:inn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a:t>Click icon to add picture</a:t>
            </a:r>
            <a:endParaRPr lang="en-US" dirty="0"/>
          </a:p>
        </p:txBody>
      </p:sp>
      <p:sp>
        <p:nvSpPr>
          <p:cNvPr id="4" name="Text Placeholder 3"/>
          <p:cNvSpPr>
            <a:spLocks noGrp="1"/>
          </p:cNvSpPr>
          <p:nvPr>
            <p:ph type="body" sz="half" idx="2"/>
          </p:nvPr>
        </p:nvSpPr>
        <p:spPr>
          <a:xfrm>
            <a:off x="1482724" y="3124199"/>
            <a:ext cx="5426158" cy="1828800"/>
          </a:xfrm>
          <a:prstGeom prst="rect">
            <a:avLst/>
          </a:prstGeom>
        </p:spPr>
        <p:txBody>
          <a:bodyPr>
            <a:normAutofit/>
          </a:bodyPr>
          <a:lstStyle>
            <a:lvl1pPr marL="0" indent="0" algn="ctr">
              <a:buNone/>
              <a:defRPr sz="18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5" name="Date Placeholder 4"/>
          <p:cNvSpPr>
            <a:spLocks noGrp="1"/>
          </p:cNvSpPr>
          <p:nvPr>
            <p:ph type="dt" sz="half" idx="10"/>
          </p:nvPr>
        </p:nvSpPr>
        <p:spPr>
          <a:xfrm>
            <a:off x="9732656" y="5883275"/>
            <a:ext cx="1143000" cy="365125"/>
          </a:xfrm>
          <a:prstGeom prst="rect">
            <a:avLst/>
          </a:prstGeom>
        </p:spPr>
        <p:txBody>
          <a:bodyPr/>
          <a:lstStyle/>
          <a:p>
            <a:fld id="{B5E33B77-23E5-4861-ABA6-0F36AD1283D2}" type="datetimeFigureOut">
              <a:rPr lang="en-GB" smtClean="0"/>
              <a:t>25/07/2019</a:t>
            </a:fld>
            <a:endParaRPr lang="en-GB"/>
          </a:p>
        </p:txBody>
      </p:sp>
      <p:sp>
        <p:nvSpPr>
          <p:cNvPr id="6" name="Footer Placeholder 5"/>
          <p:cNvSpPr>
            <a:spLocks noGrp="1"/>
          </p:cNvSpPr>
          <p:nvPr>
            <p:ph type="ftr" sz="quarter" idx="11"/>
          </p:nvPr>
        </p:nvSpPr>
        <p:spPr>
          <a:xfrm>
            <a:off x="2572279" y="5883275"/>
            <a:ext cx="7084177" cy="365125"/>
          </a:xfrm>
          <a:prstGeom prst="rect">
            <a:avLst/>
          </a:prstGeom>
        </p:spPr>
        <p:txBody>
          <a:bodyPr/>
          <a:lstStyle/>
          <a:p>
            <a:endParaRPr lang="en-GB"/>
          </a:p>
        </p:txBody>
      </p:sp>
      <p:sp>
        <p:nvSpPr>
          <p:cNvPr id="7" name="Slide Number Placeholder 6"/>
          <p:cNvSpPr>
            <a:spLocks noGrp="1"/>
          </p:cNvSpPr>
          <p:nvPr>
            <p:ph type="sldNum" sz="quarter" idx="12"/>
          </p:nvPr>
        </p:nvSpPr>
        <p:spPr>
          <a:xfrm>
            <a:off x="10951856" y="5883275"/>
            <a:ext cx="551167" cy="365125"/>
          </a:xfrm>
          <a:prstGeom prst="rect">
            <a:avLst/>
          </a:prstGeom>
        </p:spPr>
        <p:txBody>
          <a:bodyPr/>
          <a:lstStyle/>
          <a:p>
            <a:fld id="{B0DA3F7B-9A52-460B-A661-E5956CC50F9E}" type="slidenum">
              <a:rPr lang="en-GB" smtClean="0"/>
              <a:t>‹#›</a:t>
            </a:fld>
            <a:endParaRPr lang="en-GB"/>
          </a:p>
        </p:txBody>
      </p:sp>
    </p:spTree>
    <p:extLst>
      <p:ext uri="{BB962C8B-B14F-4D97-AF65-F5344CB8AC3E}">
        <p14:creationId xmlns:p14="http://schemas.microsoft.com/office/powerpoint/2010/main" val="4145333995"/>
      </p:ext>
    </p:extLst>
  </p:cSld>
  <p:clrMapOvr>
    <a:masterClrMapping/>
  </p:clrMapOvr>
  <p:transition spd="med">
    <p:pull/>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image" Target="../media/image2.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9EEEB0D8-AC0F-4399-ABF8-064F9B0B50DF}"/>
              </a:ext>
            </a:extLst>
          </p:cNvPr>
          <p:cNvGrpSpPr/>
          <p:nvPr userDrawn="1"/>
        </p:nvGrpSpPr>
        <p:grpSpPr>
          <a:xfrm>
            <a:off x="0" y="-1"/>
            <a:ext cx="2726715" cy="6858001"/>
            <a:chOff x="1320800" y="0"/>
            <a:chExt cx="2436813" cy="6858001"/>
          </a:xfrm>
        </p:grpSpPr>
        <p:sp>
          <p:nvSpPr>
            <p:cNvPr id="15" name="Freeform 6">
              <a:extLst>
                <a:ext uri="{FF2B5EF4-FFF2-40B4-BE49-F238E27FC236}">
                  <a16:creationId xmlns:a16="http://schemas.microsoft.com/office/drawing/2014/main" id="{6275CAD3-BFF0-4ED4-82BB-B1D9B00210BE}"/>
                </a:ext>
              </a:extLst>
            </p:cNvPr>
            <p:cNvSpPr/>
            <p:nvPr/>
          </p:nvSpPr>
          <p:spPr bwMode="auto">
            <a:xfrm>
              <a:off x="1627188" y="0"/>
              <a:ext cx="1122363" cy="5329238"/>
            </a:xfrm>
            <a:custGeom>
              <a:avLst/>
              <a:gdLst/>
              <a:ahLst/>
              <a:cxnLst/>
              <a:rect l="0" t="0" r="r" b="b"/>
              <a:pathLst>
                <a:path w="707" h="3357">
                  <a:moveTo>
                    <a:pt x="0" y="3330"/>
                  </a:moveTo>
                  <a:lnTo>
                    <a:pt x="156" y="3357"/>
                  </a:lnTo>
                  <a:lnTo>
                    <a:pt x="707" y="0"/>
                  </a:lnTo>
                  <a:lnTo>
                    <a:pt x="547" y="0"/>
                  </a:lnTo>
                  <a:lnTo>
                    <a:pt x="0" y="3330"/>
                  </a:lnTo>
                  <a:close/>
                </a:path>
              </a:pathLst>
            </a:custGeom>
            <a:solidFill>
              <a:srgbClr val="E69347"/>
            </a:solidFill>
            <a:ln>
              <a:noFill/>
            </a:ln>
          </p:spPr>
        </p:sp>
        <p:sp>
          <p:nvSpPr>
            <p:cNvPr id="16" name="Freeform 7">
              <a:extLst>
                <a:ext uri="{FF2B5EF4-FFF2-40B4-BE49-F238E27FC236}">
                  <a16:creationId xmlns:a16="http://schemas.microsoft.com/office/drawing/2014/main" id="{F822C319-3C58-4353-B4D6-5C1812450719}"/>
                </a:ext>
              </a:extLst>
            </p:cNvPr>
            <p:cNvSpPr/>
            <p:nvPr/>
          </p:nvSpPr>
          <p:spPr bwMode="auto">
            <a:xfrm>
              <a:off x="1320800" y="0"/>
              <a:ext cx="1117600" cy="5276850"/>
            </a:xfrm>
            <a:custGeom>
              <a:avLst/>
              <a:gdLst/>
              <a:ahLst/>
              <a:cxnLst/>
              <a:rect l="0" t="0" r="r" b="b"/>
              <a:pathLst>
                <a:path w="704" h="3324">
                  <a:moveTo>
                    <a:pt x="704" y="0"/>
                  </a:moveTo>
                  <a:lnTo>
                    <a:pt x="545" y="0"/>
                  </a:lnTo>
                  <a:lnTo>
                    <a:pt x="0" y="3300"/>
                  </a:lnTo>
                  <a:lnTo>
                    <a:pt x="157" y="3324"/>
                  </a:lnTo>
                  <a:lnTo>
                    <a:pt x="704" y="0"/>
                  </a:lnTo>
                  <a:close/>
                </a:path>
              </a:pathLst>
            </a:custGeom>
            <a:solidFill>
              <a:srgbClr val="000D4C"/>
            </a:solidFill>
            <a:ln>
              <a:noFill/>
            </a:ln>
          </p:spPr>
        </p:sp>
        <p:sp>
          <p:nvSpPr>
            <p:cNvPr id="17" name="Freeform 8">
              <a:extLst>
                <a:ext uri="{FF2B5EF4-FFF2-40B4-BE49-F238E27FC236}">
                  <a16:creationId xmlns:a16="http://schemas.microsoft.com/office/drawing/2014/main" id="{47E548AA-9F96-4C1A-84F8-4A23DA2B2638}"/>
                </a:ext>
              </a:extLst>
            </p:cNvPr>
            <p:cNvSpPr/>
            <p:nvPr/>
          </p:nvSpPr>
          <p:spPr bwMode="auto">
            <a:xfrm>
              <a:off x="1320800" y="5238750"/>
              <a:ext cx="1228725" cy="1619250"/>
            </a:xfrm>
            <a:custGeom>
              <a:avLst/>
              <a:gdLst/>
              <a:ahLst/>
              <a:cxnLst/>
              <a:rect l="0" t="0" r="r" b="b"/>
              <a:pathLst>
                <a:path w="774" h="1020">
                  <a:moveTo>
                    <a:pt x="0" y="0"/>
                  </a:moveTo>
                  <a:lnTo>
                    <a:pt x="740" y="1020"/>
                  </a:lnTo>
                  <a:lnTo>
                    <a:pt x="774" y="1020"/>
                  </a:lnTo>
                  <a:lnTo>
                    <a:pt x="0" y="0"/>
                  </a:lnTo>
                  <a:close/>
                </a:path>
              </a:pathLst>
            </a:custGeom>
            <a:solidFill>
              <a:srgbClr val="000D3C"/>
            </a:solidFill>
            <a:ln>
              <a:noFill/>
            </a:ln>
          </p:spPr>
        </p:sp>
        <p:sp>
          <p:nvSpPr>
            <p:cNvPr id="18" name="Freeform 9">
              <a:extLst>
                <a:ext uri="{FF2B5EF4-FFF2-40B4-BE49-F238E27FC236}">
                  <a16:creationId xmlns:a16="http://schemas.microsoft.com/office/drawing/2014/main" id="{AE2EDE6B-2B62-426A-90D2-4377B6183545}"/>
                </a:ext>
              </a:extLst>
            </p:cNvPr>
            <p:cNvSpPr/>
            <p:nvPr/>
          </p:nvSpPr>
          <p:spPr bwMode="auto">
            <a:xfrm>
              <a:off x="1627188" y="5291138"/>
              <a:ext cx="1495425" cy="1566863"/>
            </a:xfrm>
            <a:custGeom>
              <a:avLst/>
              <a:gdLst/>
              <a:ahLst/>
              <a:cxnLst/>
              <a:rect l="0" t="0" r="r" b="b"/>
              <a:pathLst>
                <a:path w="942" h="987">
                  <a:moveTo>
                    <a:pt x="0" y="0"/>
                  </a:moveTo>
                  <a:lnTo>
                    <a:pt x="909" y="987"/>
                  </a:lnTo>
                  <a:lnTo>
                    <a:pt x="942" y="987"/>
                  </a:lnTo>
                  <a:lnTo>
                    <a:pt x="0" y="0"/>
                  </a:lnTo>
                  <a:close/>
                </a:path>
              </a:pathLst>
            </a:custGeom>
            <a:solidFill>
              <a:srgbClr val="D5751D"/>
            </a:solidFill>
            <a:ln>
              <a:noFill/>
            </a:ln>
          </p:spPr>
        </p:sp>
        <p:sp>
          <p:nvSpPr>
            <p:cNvPr id="19" name="Freeform 10">
              <a:extLst>
                <a:ext uri="{FF2B5EF4-FFF2-40B4-BE49-F238E27FC236}">
                  <a16:creationId xmlns:a16="http://schemas.microsoft.com/office/drawing/2014/main" id="{B2F57EAA-489B-41B8-94E3-F2AA0544C241}"/>
                </a:ext>
              </a:extLst>
            </p:cNvPr>
            <p:cNvSpPr/>
            <p:nvPr/>
          </p:nvSpPr>
          <p:spPr bwMode="auto">
            <a:xfrm>
              <a:off x="1627188" y="5286375"/>
              <a:ext cx="2130425" cy="1571625"/>
            </a:xfrm>
            <a:custGeom>
              <a:avLst/>
              <a:gdLst/>
              <a:ahLst/>
              <a:cxnLst/>
              <a:rect l="0" t="0" r="r" b="b"/>
              <a:pathLst>
                <a:path w="1342" h="990">
                  <a:moveTo>
                    <a:pt x="0" y="3"/>
                  </a:moveTo>
                  <a:lnTo>
                    <a:pt x="942" y="990"/>
                  </a:lnTo>
                  <a:lnTo>
                    <a:pt x="1342" y="990"/>
                  </a:lnTo>
                  <a:lnTo>
                    <a:pt x="156" y="27"/>
                  </a:lnTo>
                  <a:lnTo>
                    <a:pt x="0" y="0"/>
                  </a:lnTo>
                  <a:lnTo>
                    <a:pt x="0" y="3"/>
                  </a:lnTo>
                  <a:close/>
                </a:path>
              </a:pathLst>
            </a:custGeom>
            <a:solidFill>
              <a:srgbClr val="E38631"/>
            </a:solidFill>
            <a:ln>
              <a:noFill/>
            </a:ln>
          </p:spPr>
        </p:sp>
        <p:sp>
          <p:nvSpPr>
            <p:cNvPr id="20" name="Freeform 11">
              <a:extLst>
                <a:ext uri="{FF2B5EF4-FFF2-40B4-BE49-F238E27FC236}">
                  <a16:creationId xmlns:a16="http://schemas.microsoft.com/office/drawing/2014/main" id="{C4A55C45-71F2-4176-876C-CC855BF1042F}"/>
                </a:ext>
              </a:extLst>
            </p:cNvPr>
            <p:cNvSpPr/>
            <p:nvPr/>
          </p:nvSpPr>
          <p:spPr bwMode="auto">
            <a:xfrm>
              <a:off x="1320800" y="5238750"/>
              <a:ext cx="1695450" cy="1619250"/>
            </a:xfrm>
            <a:custGeom>
              <a:avLst/>
              <a:gdLst/>
              <a:ahLst/>
              <a:cxnLst/>
              <a:rect l="0" t="0" r="r" b="b"/>
              <a:pathLst>
                <a:path w="1068" h="1020">
                  <a:moveTo>
                    <a:pt x="1068" y="1020"/>
                  </a:moveTo>
                  <a:lnTo>
                    <a:pt x="184" y="60"/>
                  </a:lnTo>
                  <a:lnTo>
                    <a:pt x="154" y="27"/>
                  </a:lnTo>
                  <a:lnTo>
                    <a:pt x="157" y="27"/>
                  </a:lnTo>
                  <a:lnTo>
                    <a:pt x="157" y="24"/>
                  </a:lnTo>
                  <a:lnTo>
                    <a:pt x="154" y="24"/>
                  </a:lnTo>
                  <a:lnTo>
                    <a:pt x="0" y="0"/>
                  </a:lnTo>
                  <a:lnTo>
                    <a:pt x="0" y="0"/>
                  </a:lnTo>
                  <a:lnTo>
                    <a:pt x="774" y="1020"/>
                  </a:lnTo>
                  <a:lnTo>
                    <a:pt x="1068" y="1020"/>
                  </a:lnTo>
                  <a:close/>
                </a:path>
              </a:pathLst>
            </a:custGeom>
            <a:solidFill>
              <a:srgbClr val="000D46"/>
            </a:solidFill>
            <a:ln>
              <a:noFill/>
            </a:ln>
          </p:spPr>
        </p:sp>
      </p:grpSp>
      <p:pic>
        <p:nvPicPr>
          <p:cNvPr id="21" name="Picture 20">
            <a:extLst>
              <a:ext uri="{FF2B5EF4-FFF2-40B4-BE49-F238E27FC236}">
                <a16:creationId xmlns:a16="http://schemas.microsoft.com/office/drawing/2014/main" id="{AAC2C6B4-7BC4-4FB8-BB87-C88068241E58}"/>
              </a:ext>
            </a:extLst>
          </p:cNvPr>
          <p:cNvPicPr>
            <a:picLocks noChangeAspect="1"/>
          </p:cNvPicPr>
          <p:nvPr userDrawn="1"/>
        </p:nvPicPr>
        <p:blipFill rotWithShape="1">
          <a:blip r:embed="rId22" cstate="print">
            <a:extLst>
              <a:ext uri="{28A0092B-C50C-407E-A947-70E740481C1C}">
                <a14:useLocalDpi xmlns:a14="http://schemas.microsoft.com/office/drawing/2010/main" val="0"/>
              </a:ext>
            </a:extLst>
          </a:blip>
          <a:srcRect l="10704" t="19168" r="10070" b="22381"/>
          <a:stretch/>
        </p:blipFill>
        <p:spPr>
          <a:xfrm>
            <a:off x="9514541" y="6002748"/>
            <a:ext cx="2445838" cy="771851"/>
          </a:xfrm>
          <a:prstGeom prst="rect">
            <a:avLst/>
          </a:prstGeom>
        </p:spPr>
      </p:pic>
      <p:sp>
        <p:nvSpPr>
          <p:cNvPr id="11" name="TextBox 10">
            <a:extLst>
              <a:ext uri="{FF2B5EF4-FFF2-40B4-BE49-F238E27FC236}">
                <a16:creationId xmlns:a16="http://schemas.microsoft.com/office/drawing/2014/main" id="{40593024-1BF0-4C1A-AD3B-05F92B3265A3}"/>
              </a:ext>
            </a:extLst>
          </p:cNvPr>
          <p:cNvSpPr txBox="1"/>
          <p:nvPr userDrawn="1"/>
        </p:nvSpPr>
        <p:spPr>
          <a:xfrm>
            <a:off x="4924044" y="6543767"/>
            <a:ext cx="2084225" cy="230832"/>
          </a:xfrm>
          <a:prstGeom prst="rect">
            <a:avLst/>
          </a:prstGeom>
          <a:noFill/>
        </p:spPr>
        <p:txBody>
          <a:bodyPr wrap="none" rtlCol="0">
            <a:spAutoFit/>
          </a:bodyPr>
          <a:lstStyle/>
          <a:p>
            <a:r>
              <a:rPr lang="en-GB" sz="900" dirty="0">
                <a:solidFill>
                  <a:srgbClr val="000D4C"/>
                </a:solidFill>
                <a:latin typeface="Calibri" panose="020F0502020204030204" pitchFamily="34" charset="0"/>
                <a:cs typeface="Calibri" panose="020F0502020204030204" pitchFamily="34" charset="0"/>
              </a:rPr>
              <a:t>© Steve Perkins Associates Limited 2019</a:t>
            </a:r>
          </a:p>
        </p:txBody>
      </p:sp>
    </p:spTree>
    <p:extLst>
      <p:ext uri="{BB962C8B-B14F-4D97-AF65-F5344CB8AC3E}">
        <p14:creationId xmlns:p14="http://schemas.microsoft.com/office/powerpoint/2010/main" val="4269475347"/>
      </p:ext>
    </p:extLst>
  </p:cSld>
  <p:clrMap bg1="lt1" tx1="dk1" bg2="lt2" tx2="dk2" accent1="accent1" accent2="accent2" accent3="accent3" accent4="accent4" accent5="accent5" accent6="accent6" hlink="hlink" folHlink="folHlink"/>
  <p:sldLayoutIdLst>
    <p:sldLayoutId id="2147483682" r:id="rId1"/>
    <p:sldLayoutId id="2147483683" r:id="rId2"/>
    <p:sldLayoutId id="2147483684" r:id="rId3"/>
    <p:sldLayoutId id="2147483685" r:id="rId4"/>
    <p:sldLayoutId id="2147483686" r:id="rId5"/>
    <p:sldLayoutId id="2147483687" r:id="rId6"/>
    <p:sldLayoutId id="2147483688" r:id="rId7"/>
    <p:sldLayoutId id="2147483689" r:id="rId8"/>
    <p:sldLayoutId id="2147483690" r:id="rId9"/>
    <p:sldLayoutId id="2147483691" r:id="rId10"/>
    <p:sldLayoutId id="2147483692" r:id="rId11"/>
    <p:sldLayoutId id="2147483693" r:id="rId12"/>
    <p:sldLayoutId id="2147483694" r:id="rId13"/>
    <p:sldLayoutId id="2147483695" r:id="rId14"/>
    <p:sldLayoutId id="2147483696" r:id="rId15"/>
    <p:sldLayoutId id="2147483697" r:id="rId16"/>
    <p:sldLayoutId id="2147483698" r:id="rId17"/>
    <p:sldLayoutId id="2147483699" r:id="rId18"/>
    <p:sldLayoutId id="2147483700" r:id="rId19"/>
    <p:sldLayoutId id="2147483661" r:id="rId20"/>
  </p:sldLayoutIdLst>
  <p:transition spd="med">
    <p:pull/>
  </p:transition>
  <p:txStyles>
    <p:titleStyle>
      <a:lvl1pPr algn="ctr" defTabSz="457200" rtl="0" eaLnBrk="1" latinLnBrk="0" hangingPunct="1">
        <a:spcBef>
          <a:spcPct val="0"/>
        </a:spcBef>
        <a:buNone/>
        <a:defRPr sz="4000" kern="1200" cap="none">
          <a:ln w="3175" cmpd="sng">
            <a:noFill/>
          </a:ln>
          <a:solidFill>
            <a:schemeClr val="tx1"/>
          </a:solidFill>
          <a:effectLst/>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85750" indent="-285750" algn="l" defTabSz="457200" rtl="0" eaLnBrk="1" latinLnBrk="0" hangingPunct="1">
        <a:spcBef>
          <a:spcPct val="20000"/>
        </a:spcBef>
        <a:spcAft>
          <a:spcPts val="600"/>
        </a:spcAft>
        <a:buClr>
          <a:schemeClr val="accent1">
            <a:lumMod val="75000"/>
          </a:schemeClr>
        </a:buClr>
        <a:buSzPct val="145000"/>
        <a:buFont typeface="Arial"/>
        <a:buChar char="•"/>
        <a:defRPr sz="2400" kern="1200" cap="none">
          <a:solidFill>
            <a:schemeClr val="tx1"/>
          </a:solidFill>
          <a:effectLst/>
          <a:latin typeface="+mn-lt"/>
          <a:ea typeface="+mn-ea"/>
          <a:cs typeface="+mn-cs"/>
        </a:defRPr>
      </a:lvl1pPr>
      <a:lvl2pPr marL="742950" indent="-285750" algn="l" defTabSz="457200" rtl="0" eaLnBrk="1" latinLnBrk="0" hangingPunct="1">
        <a:spcBef>
          <a:spcPct val="20000"/>
        </a:spcBef>
        <a:spcAft>
          <a:spcPts val="600"/>
        </a:spcAft>
        <a:buClr>
          <a:schemeClr val="accent1">
            <a:lumMod val="75000"/>
          </a:schemeClr>
        </a:buClr>
        <a:buSzPct val="145000"/>
        <a:buFont typeface="Arial"/>
        <a:buChar char="•"/>
        <a:defRPr sz="2000" kern="1200" cap="none">
          <a:solidFill>
            <a:schemeClr val="tx1"/>
          </a:solidFill>
          <a:effectLst/>
          <a:latin typeface="+mn-lt"/>
          <a:ea typeface="+mn-ea"/>
          <a:cs typeface="+mn-cs"/>
        </a:defRPr>
      </a:lvl2pPr>
      <a:lvl3pPr marL="1200150" indent="-285750" algn="l" defTabSz="457200" rtl="0" eaLnBrk="1" latinLnBrk="0" hangingPunct="1">
        <a:spcBef>
          <a:spcPct val="20000"/>
        </a:spcBef>
        <a:spcAft>
          <a:spcPts val="600"/>
        </a:spcAft>
        <a:buClr>
          <a:schemeClr val="accent1">
            <a:lumMod val="75000"/>
          </a:schemeClr>
        </a:buClr>
        <a:buSzPct val="145000"/>
        <a:buFont typeface="Arial"/>
        <a:buChar char="•"/>
        <a:defRPr sz="1800" kern="1200" cap="none">
          <a:solidFill>
            <a:schemeClr val="tx1"/>
          </a:solidFill>
          <a:effectLst/>
          <a:latin typeface="+mn-lt"/>
          <a:ea typeface="+mn-ea"/>
          <a:cs typeface="+mn-cs"/>
        </a:defRPr>
      </a:lvl3pPr>
      <a:lvl4pPr marL="1543050" indent="-171450" algn="l" defTabSz="457200" rtl="0" eaLnBrk="1" latinLnBrk="0" hangingPunct="1">
        <a:spcBef>
          <a:spcPct val="20000"/>
        </a:spcBef>
        <a:spcAft>
          <a:spcPts val="600"/>
        </a:spcAft>
        <a:buClr>
          <a:schemeClr val="accent1">
            <a:lumMod val="75000"/>
          </a:schemeClr>
        </a:buClr>
        <a:buSzPct val="145000"/>
        <a:buFont typeface="Arial"/>
        <a:buChar char="•"/>
        <a:defRPr sz="1600" kern="1200" cap="none">
          <a:solidFill>
            <a:schemeClr val="tx1"/>
          </a:solidFill>
          <a:effectLst/>
          <a:latin typeface="+mn-lt"/>
          <a:ea typeface="+mn-ea"/>
          <a:cs typeface="+mn-cs"/>
        </a:defRPr>
      </a:lvl4pPr>
      <a:lvl5pPr marL="2000250" indent="-171450" algn="l" defTabSz="457200" rtl="0" eaLnBrk="1" latinLnBrk="0" hangingPunct="1">
        <a:spcBef>
          <a:spcPct val="20000"/>
        </a:spcBef>
        <a:spcAft>
          <a:spcPts val="600"/>
        </a:spcAft>
        <a:buClr>
          <a:schemeClr val="accent1">
            <a:lumMod val="75000"/>
          </a:schemeClr>
        </a:buClr>
        <a:buSzPct val="145000"/>
        <a:buFont typeface="Arial"/>
        <a:buChar char="•"/>
        <a:defRPr sz="1400" kern="1200" cap="none">
          <a:solidFill>
            <a:schemeClr val="tx1"/>
          </a:solidFill>
          <a:effectLst/>
          <a:latin typeface="+mn-lt"/>
          <a:ea typeface="+mn-ea"/>
          <a:cs typeface="+mn-cs"/>
        </a:defRPr>
      </a:lvl5pPr>
      <a:lvl6pPr marL="2514600" indent="-228600" algn="l" defTabSz="457200" rtl="0" eaLnBrk="1" latinLnBrk="0" hangingPunct="1">
        <a:spcBef>
          <a:spcPct val="20000"/>
        </a:spcBef>
        <a:spcAft>
          <a:spcPts val="600"/>
        </a:spcAft>
        <a:buClr>
          <a:schemeClr val="accent1">
            <a:lumMod val="75000"/>
          </a:schemeClr>
        </a:buClr>
        <a:buSzPct val="145000"/>
        <a:buFont typeface="Arial"/>
        <a:buChar char="•"/>
        <a:defRPr sz="1400" kern="1200" cap="none">
          <a:solidFill>
            <a:schemeClr val="tx1"/>
          </a:solidFill>
          <a:effectLst/>
          <a:latin typeface="+mn-lt"/>
          <a:ea typeface="+mn-ea"/>
          <a:cs typeface="+mn-cs"/>
        </a:defRPr>
      </a:lvl6pPr>
      <a:lvl7pPr marL="2971800" indent="-228600" algn="l" defTabSz="457200" rtl="0" eaLnBrk="1" latinLnBrk="0" hangingPunct="1">
        <a:spcBef>
          <a:spcPct val="20000"/>
        </a:spcBef>
        <a:spcAft>
          <a:spcPts val="600"/>
        </a:spcAft>
        <a:buClr>
          <a:schemeClr val="accent1">
            <a:lumMod val="75000"/>
          </a:schemeClr>
        </a:buClr>
        <a:buSzPct val="145000"/>
        <a:buFont typeface="Arial"/>
        <a:buChar char="•"/>
        <a:defRPr sz="1400" kern="1200" cap="none">
          <a:solidFill>
            <a:schemeClr val="tx1"/>
          </a:solidFill>
          <a:effectLst/>
          <a:latin typeface="+mn-lt"/>
          <a:ea typeface="+mn-ea"/>
          <a:cs typeface="+mn-cs"/>
        </a:defRPr>
      </a:lvl7pPr>
      <a:lvl8pPr marL="3429000" indent="-228600" algn="l" defTabSz="457200" rtl="0" eaLnBrk="1" latinLnBrk="0" hangingPunct="1">
        <a:spcBef>
          <a:spcPct val="20000"/>
        </a:spcBef>
        <a:spcAft>
          <a:spcPts val="600"/>
        </a:spcAft>
        <a:buClr>
          <a:schemeClr val="accent1">
            <a:lumMod val="75000"/>
          </a:schemeClr>
        </a:buClr>
        <a:buSzPct val="145000"/>
        <a:buFont typeface="Arial"/>
        <a:buChar char="•"/>
        <a:defRPr sz="1400" kern="1200" cap="none">
          <a:solidFill>
            <a:schemeClr val="tx1"/>
          </a:solidFill>
          <a:effectLst/>
          <a:latin typeface="+mn-lt"/>
          <a:ea typeface="+mn-ea"/>
          <a:cs typeface="+mn-cs"/>
        </a:defRPr>
      </a:lvl8pPr>
      <a:lvl9pPr marL="3886200" indent="-228600" algn="l" defTabSz="457200" rtl="0" eaLnBrk="1" latinLnBrk="0" hangingPunct="1">
        <a:spcBef>
          <a:spcPct val="20000"/>
        </a:spcBef>
        <a:spcAft>
          <a:spcPts val="600"/>
        </a:spcAft>
        <a:buClr>
          <a:schemeClr val="accent1">
            <a:lumMod val="75000"/>
          </a:schemeClr>
        </a:buClr>
        <a:buSzPct val="145000"/>
        <a:buFont typeface="Arial"/>
        <a:buChar char="•"/>
        <a:defRPr sz="1400" kern="1200" cap="none">
          <a:solidFill>
            <a:schemeClr val="tx1"/>
          </a:solidFill>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8.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9.xml"/></Relationships>
</file>

<file path=ppt/slides/_rels/slide1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1.xml"/><Relationship Id="rId1" Type="http://schemas.openxmlformats.org/officeDocument/2006/relationships/slideLayout" Target="../slideLayouts/slideLayout19.xml"/><Relationship Id="rId5" Type="http://schemas.openxmlformats.org/officeDocument/2006/relationships/image" Target="../media/image16.png"/><Relationship Id="rId4" Type="http://schemas.openxmlformats.org/officeDocument/2006/relationships/image" Target="../media/image15.png"/></Relationships>
</file>

<file path=ppt/slides/_rels/slide1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8.xml"/></Relationships>
</file>

<file path=ppt/slides/_rels/slide14.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14.xml"/><Relationship Id="rId1" Type="http://schemas.openxmlformats.org/officeDocument/2006/relationships/slideLayout" Target="../slideLayouts/slideLayout18.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1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5.xml"/><Relationship Id="rId1" Type="http://schemas.openxmlformats.org/officeDocument/2006/relationships/slideLayout" Target="../slideLayouts/slideLayout18.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8.xml"/></Relationships>
</file>

<file path=ppt/slides/_rels/slide17.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17.xml"/><Relationship Id="rId1" Type="http://schemas.openxmlformats.org/officeDocument/2006/relationships/slideLayout" Target="../slideLayouts/slideLayout18.xml"/></Relationships>
</file>

<file path=ppt/slides/_rels/slide18.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notesSlide" Target="../notesSlides/notesSlide18.xml"/><Relationship Id="rId1" Type="http://schemas.openxmlformats.org/officeDocument/2006/relationships/slideLayout" Target="../slideLayouts/slideLayout18.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19.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9.xml"/><Relationship Id="rId1" Type="http://schemas.openxmlformats.org/officeDocument/2006/relationships/slideLayout" Target="../slideLayouts/slideLayout18.xml"/></Relationships>
</file>

<file path=ppt/slides/_rels/slide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xml"/><Relationship Id="rId1" Type="http://schemas.openxmlformats.org/officeDocument/2006/relationships/slideLayout" Target="../slideLayouts/slideLayout18.xml"/><Relationship Id="rId5" Type="http://schemas.openxmlformats.org/officeDocument/2006/relationships/image" Target="../media/image5.png"/><Relationship Id="rId4" Type="http://schemas.openxmlformats.org/officeDocument/2006/relationships/image" Target="../media/image4.png"/></Relationships>
</file>

<file path=ppt/slides/_rels/slide20.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20.xml"/><Relationship Id="rId1" Type="http://schemas.openxmlformats.org/officeDocument/2006/relationships/slideLayout" Target="../slideLayouts/slideLayout18.xml"/><Relationship Id="rId4" Type="http://schemas.microsoft.com/office/2007/relationships/hdphoto" Target="../media/hdphoto2.wdp"/></Relationships>
</file>

<file path=ppt/slides/_rels/slide21.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notesSlide" Target="../notesSlides/notesSlide21.xml"/><Relationship Id="rId1" Type="http://schemas.openxmlformats.org/officeDocument/2006/relationships/slideLayout" Target="../slideLayouts/slideLayout18.xml"/></Relationships>
</file>

<file path=ppt/slides/_rels/slide22.xml.rels><?xml version="1.0" encoding="UTF-8" standalone="yes"?>
<Relationships xmlns="http://schemas.openxmlformats.org/package/2006/relationships"><Relationship Id="rId3" Type="http://schemas.openxmlformats.org/officeDocument/2006/relationships/image" Target="../media/image23.png"/><Relationship Id="rId7" Type="http://schemas.microsoft.com/office/2007/relationships/hdphoto" Target="../media/hdphoto4.wdp"/><Relationship Id="rId2" Type="http://schemas.openxmlformats.org/officeDocument/2006/relationships/notesSlide" Target="../notesSlides/notesSlide22.xml"/><Relationship Id="rId1" Type="http://schemas.openxmlformats.org/officeDocument/2006/relationships/slideLayout" Target="../slideLayouts/slideLayout18.xml"/><Relationship Id="rId6" Type="http://schemas.openxmlformats.org/officeDocument/2006/relationships/image" Target="../media/image25.png"/><Relationship Id="rId5" Type="http://schemas.openxmlformats.org/officeDocument/2006/relationships/image" Target="../media/image24.jpeg"/><Relationship Id="rId4" Type="http://schemas.microsoft.com/office/2007/relationships/hdphoto" Target="../media/hdphoto3.wdp"/></Relationships>
</file>

<file path=ppt/slides/_rels/slide23.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23.xml"/><Relationship Id="rId1" Type="http://schemas.openxmlformats.org/officeDocument/2006/relationships/slideLayout" Target="../slideLayouts/slideLayout18.xml"/><Relationship Id="rId6" Type="http://schemas.openxmlformats.org/officeDocument/2006/relationships/image" Target="../media/image28.png"/><Relationship Id="rId5" Type="http://schemas.microsoft.com/office/2007/relationships/hdphoto" Target="../media/hdphoto5.wdp"/><Relationship Id="rId4" Type="http://schemas.openxmlformats.org/officeDocument/2006/relationships/image" Target="../media/image27.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slideLayout" Target="../slideLayouts/slideLayout2.xml"/><Relationship Id="rId7" Type="http://schemas.microsoft.com/office/2007/relationships/hdphoto" Target="../media/hdphoto1.wdp"/><Relationship Id="rId2" Type="http://schemas.openxmlformats.org/officeDocument/2006/relationships/video" Target="../media/media1.wmv"/><Relationship Id="rId1" Type="http://schemas.microsoft.com/office/2007/relationships/media" Target="../media/media1.wmv"/><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notesSlide" Target="../notesSlides/notesSlide4.xml"/></Relationships>
</file>

<file path=ppt/slides/_rels/slide5.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6.xml"/><Relationship Id="rId1" Type="http://schemas.openxmlformats.org/officeDocument/2006/relationships/slideLayout" Target="../slideLayouts/slideLayout18.xml"/></Relationships>
</file>

<file path=ppt/slides/_rels/slide7.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7.xml"/><Relationship Id="rId1" Type="http://schemas.openxmlformats.org/officeDocument/2006/relationships/slideLayout" Target="../slideLayouts/slideLayout18.xml"/></Relationships>
</file>

<file path=ppt/slides/_rels/slide8.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8.xml"/><Relationship Id="rId1" Type="http://schemas.openxmlformats.org/officeDocument/2006/relationships/slideLayout" Target="../slideLayouts/slideLayout18.xml"/><Relationship Id="rId5" Type="http://schemas.openxmlformats.org/officeDocument/2006/relationships/image" Target="../media/image12.png"/><Relationship Id="rId4" Type="http://schemas.openxmlformats.org/officeDocument/2006/relationships/image" Target="../media/image11.png"/></Relationships>
</file>

<file path=ppt/slides/_rels/slide9.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9.xml"/><Relationship Id="rId1" Type="http://schemas.openxmlformats.org/officeDocument/2006/relationships/slideLayout" Target="../slideLayouts/slideLayout1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TextBox 22">
            <a:extLst>
              <a:ext uri="{FF2B5EF4-FFF2-40B4-BE49-F238E27FC236}">
                <a16:creationId xmlns:a16="http://schemas.microsoft.com/office/drawing/2014/main" id="{701CE2DA-BBD3-459C-B741-DB8803FBA7EA}"/>
              </a:ext>
            </a:extLst>
          </p:cNvPr>
          <p:cNvSpPr txBox="1"/>
          <p:nvPr/>
        </p:nvSpPr>
        <p:spPr>
          <a:xfrm>
            <a:off x="3691167" y="2428726"/>
            <a:ext cx="4701928" cy="2646878"/>
          </a:xfrm>
          <a:prstGeom prst="rect">
            <a:avLst/>
          </a:prstGeom>
          <a:noFill/>
        </p:spPr>
        <p:txBody>
          <a:bodyPr wrap="none" rtlCol="0">
            <a:spAutoFit/>
          </a:bodyPr>
          <a:lstStyle/>
          <a:p>
            <a:r>
              <a:rPr lang="en-GB" sz="3200" b="1" dirty="0">
                <a:solidFill>
                  <a:srgbClr val="000D4C"/>
                </a:solidFill>
              </a:rPr>
              <a:t>Ill Health by Default or</a:t>
            </a:r>
          </a:p>
          <a:p>
            <a:r>
              <a:rPr lang="en-GB" sz="3200" b="1" dirty="0">
                <a:solidFill>
                  <a:srgbClr val="000D4C"/>
                </a:solidFill>
              </a:rPr>
              <a:t>Health by Design?</a:t>
            </a:r>
          </a:p>
          <a:p>
            <a:endParaRPr lang="en-GB" sz="2400" dirty="0">
              <a:solidFill>
                <a:srgbClr val="000D4C"/>
              </a:solidFill>
            </a:endParaRPr>
          </a:p>
          <a:p>
            <a:r>
              <a:rPr lang="en-GB" sz="2400" b="1" dirty="0">
                <a:solidFill>
                  <a:srgbClr val="000D4C"/>
                </a:solidFill>
              </a:rPr>
              <a:t>Steve Perkins</a:t>
            </a:r>
          </a:p>
          <a:p>
            <a:r>
              <a:rPr lang="en-GB" dirty="0">
                <a:solidFill>
                  <a:srgbClr val="000D4C"/>
                </a:solidFill>
              </a:rPr>
              <a:t>Managing Director, Steve Perkins Associates</a:t>
            </a:r>
          </a:p>
          <a:p>
            <a:r>
              <a:rPr lang="en-GB" dirty="0">
                <a:solidFill>
                  <a:srgbClr val="000D4C"/>
                </a:solidFill>
              </a:rPr>
              <a:t>Executive Coach and Consultant</a:t>
            </a:r>
          </a:p>
          <a:p>
            <a:r>
              <a:rPr lang="en-GB" dirty="0">
                <a:solidFill>
                  <a:srgbClr val="000D4C"/>
                </a:solidFill>
              </a:rPr>
              <a:t>working globally in health, safety and wellbeing</a:t>
            </a:r>
          </a:p>
        </p:txBody>
      </p:sp>
    </p:spTree>
    <p:extLst>
      <p:ext uri="{BB962C8B-B14F-4D97-AF65-F5344CB8AC3E}">
        <p14:creationId xmlns:p14="http://schemas.microsoft.com/office/powerpoint/2010/main" val="3730178901"/>
      </p:ext>
    </p:extLst>
  </p:cSld>
  <p:clrMapOvr>
    <a:masterClrMapping/>
  </p:clrMapOvr>
  <p:transition spd="med">
    <p:pull/>
  </p:transition>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alpha val="60000"/>
          </a:schemeClr>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B2CF3516-D01F-4B4D-B6AD-50EC28C590E7}"/>
              </a:ext>
            </a:extLst>
          </p:cNvPr>
          <p:cNvGrpSpPr/>
          <p:nvPr/>
        </p:nvGrpSpPr>
        <p:grpSpPr>
          <a:xfrm>
            <a:off x="3347490" y="2671905"/>
            <a:ext cx="3491496" cy="3290601"/>
            <a:chOff x="3725673" y="2961825"/>
            <a:chExt cx="2970702" cy="2799774"/>
          </a:xfrm>
        </p:grpSpPr>
        <p:grpSp>
          <p:nvGrpSpPr>
            <p:cNvPr id="16" name="Group 15">
              <a:extLst>
                <a:ext uri="{FF2B5EF4-FFF2-40B4-BE49-F238E27FC236}">
                  <a16:creationId xmlns:a16="http://schemas.microsoft.com/office/drawing/2014/main" id="{8DC25A57-77B8-434E-AB1E-FB55F25650AA}"/>
                </a:ext>
              </a:extLst>
            </p:cNvPr>
            <p:cNvGrpSpPr/>
            <p:nvPr/>
          </p:nvGrpSpPr>
          <p:grpSpPr>
            <a:xfrm>
              <a:off x="4008006" y="2961825"/>
              <a:ext cx="2688369" cy="2688369"/>
              <a:chOff x="2630002" y="2669829"/>
              <a:chExt cx="2688369" cy="2688369"/>
            </a:xfrm>
          </p:grpSpPr>
          <p:sp>
            <p:nvSpPr>
              <p:cNvPr id="2" name="Oval 1">
                <a:extLst>
                  <a:ext uri="{FF2B5EF4-FFF2-40B4-BE49-F238E27FC236}">
                    <a16:creationId xmlns:a16="http://schemas.microsoft.com/office/drawing/2014/main" id="{45CB66FC-E400-4260-8BD0-D1F02BBF1AF6}"/>
                  </a:ext>
                </a:extLst>
              </p:cNvPr>
              <p:cNvSpPr/>
              <p:nvPr/>
            </p:nvSpPr>
            <p:spPr>
              <a:xfrm>
                <a:off x="2630002" y="2669829"/>
                <a:ext cx="2688369" cy="2688369"/>
              </a:xfrm>
              <a:prstGeom prst="ellipse">
                <a:avLst/>
              </a:prstGeom>
              <a:solidFill>
                <a:srgbClr val="FF7C19">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Box 11">
                <a:extLst>
                  <a:ext uri="{FF2B5EF4-FFF2-40B4-BE49-F238E27FC236}">
                    <a16:creationId xmlns:a16="http://schemas.microsoft.com/office/drawing/2014/main" id="{3BD397A0-D0F5-45BB-A690-A75BEA8D0675}"/>
                  </a:ext>
                </a:extLst>
              </p:cNvPr>
              <p:cNvSpPr txBox="1"/>
              <p:nvPr/>
            </p:nvSpPr>
            <p:spPr>
              <a:xfrm>
                <a:off x="2854775" y="3671999"/>
                <a:ext cx="1379044" cy="1015663"/>
              </a:xfrm>
              <a:prstGeom prst="rect">
                <a:avLst/>
              </a:prstGeom>
              <a:noFill/>
            </p:spPr>
            <p:txBody>
              <a:bodyPr wrap="square" rtlCol="0">
                <a:spAutoFit/>
              </a:bodyPr>
              <a:lstStyle/>
              <a:p>
                <a:r>
                  <a:rPr lang="en-GB" sz="2000" b="1" dirty="0">
                    <a:solidFill>
                      <a:schemeClr val="bg1"/>
                    </a:solidFill>
                  </a:rPr>
                  <a:t>Managing the health of workers</a:t>
                </a:r>
              </a:p>
            </p:txBody>
          </p:sp>
        </p:grpSp>
        <p:sp>
          <p:nvSpPr>
            <p:cNvPr id="22" name="Rectangle 21">
              <a:extLst>
                <a:ext uri="{FF2B5EF4-FFF2-40B4-BE49-F238E27FC236}">
                  <a16:creationId xmlns:a16="http://schemas.microsoft.com/office/drawing/2014/main" id="{0B9E92F5-6BC2-4F23-AE31-07ECFF430A8B}"/>
                </a:ext>
              </a:extLst>
            </p:cNvPr>
            <p:cNvSpPr/>
            <p:nvPr/>
          </p:nvSpPr>
          <p:spPr>
            <a:xfrm rot="2253444">
              <a:off x="3725673" y="3505406"/>
              <a:ext cx="2753577" cy="2256193"/>
            </a:xfrm>
            <a:prstGeom prst="rect">
              <a:avLst/>
            </a:prstGeom>
            <a:noFill/>
          </p:spPr>
          <p:txBody>
            <a:bodyPr wrap="none" lIns="91440" tIns="45720" rIns="91440" bIns="45720">
              <a:prstTxWarp prst="textArchDown">
                <a:avLst/>
              </a:prstTxWarp>
              <a:spAutoFit/>
            </a:bodyPr>
            <a:lstStyle/>
            <a:p>
              <a:pPr algn="ctr"/>
              <a:r>
                <a:rPr lang="en-US" sz="2000" b="1" dirty="0">
                  <a:ln w="0"/>
                  <a:solidFill>
                    <a:srgbClr val="E69042"/>
                  </a:solidFill>
                  <a:latin typeface="Corbel" panose="020B0503020204020204" pitchFamily="34" charset="0"/>
                  <a:cs typeface="Calibri" panose="020F0502020204030204" pitchFamily="34" charset="0"/>
                </a:rPr>
                <a:t>OCCUPATIONAL HEALTH</a:t>
              </a:r>
              <a:endParaRPr lang="en-US" sz="2000" b="1" cap="none" spc="0" dirty="0">
                <a:ln w="0"/>
                <a:solidFill>
                  <a:srgbClr val="E69042"/>
                </a:solidFill>
                <a:latin typeface="Corbel" panose="020B0503020204020204" pitchFamily="34" charset="0"/>
                <a:cs typeface="Calibri" panose="020F0502020204030204" pitchFamily="34" charset="0"/>
              </a:endParaRPr>
            </a:p>
          </p:txBody>
        </p:sp>
      </p:grpSp>
      <p:sp>
        <p:nvSpPr>
          <p:cNvPr id="5" name="TextBox 4">
            <a:extLst>
              <a:ext uri="{FF2B5EF4-FFF2-40B4-BE49-F238E27FC236}">
                <a16:creationId xmlns:a16="http://schemas.microsoft.com/office/drawing/2014/main" id="{21FACE80-EE87-42F9-A18F-FD6BD7439C2C}"/>
              </a:ext>
            </a:extLst>
          </p:cNvPr>
          <p:cNvSpPr txBox="1"/>
          <p:nvPr/>
        </p:nvSpPr>
        <p:spPr>
          <a:xfrm>
            <a:off x="2674647" y="181779"/>
            <a:ext cx="8450553" cy="523220"/>
          </a:xfrm>
          <a:prstGeom prst="rect">
            <a:avLst/>
          </a:prstGeom>
          <a:noFill/>
        </p:spPr>
        <p:txBody>
          <a:bodyPr wrap="square" rtlCol="0">
            <a:spAutoFit/>
          </a:bodyPr>
          <a:lstStyle/>
          <a:p>
            <a:r>
              <a:rPr lang="en-GB" sz="2800" b="1" dirty="0">
                <a:solidFill>
                  <a:srgbClr val="000D50"/>
                </a:solidFill>
              </a:rPr>
              <a:t>The whole picture of workplace health &amp; wellbeing</a:t>
            </a:r>
          </a:p>
        </p:txBody>
      </p:sp>
      <p:grpSp>
        <p:nvGrpSpPr>
          <p:cNvPr id="7" name="Group 6">
            <a:extLst>
              <a:ext uri="{FF2B5EF4-FFF2-40B4-BE49-F238E27FC236}">
                <a16:creationId xmlns:a16="http://schemas.microsoft.com/office/drawing/2014/main" id="{70CA9C28-2B3E-4B98-B28D-F966177D2962}"/>
              </a:ext>
            </a:extLst>
          </p:cNvPr>
          <p:cNvGrpSpPr/>
          <p:nvPr/>
        </p:nvGrpSpPr>
        <p:grpSpPr>
          <a:xfrm>
            <a:off x="5451283" y="2667469"/>
            <a:ext cx="3413513" cy="3285634"/>
            <a:chOff x="5836598" y="2961821"/>
            <a:chExt cx="2904352" cy="2795547"/>
          </a:xfrm>
        </p:grpSpPr>
        <p:grpSp>
          <p:nvGrpSpPr>
            <p:cNvPr id="17" name="Group 16">
              <a:extLst>
                <a:ext uri="{FF2B5EF4-FFF2-40B4-BE49-F238E27FC236}">
                  <a16:creationId xmlns:a16="http://schemas.microsoft.com/office/drawing/2014/main" id="{DDB55C74-DBA6-44A1-AEEC-68A83F3324C1}"/>
                </a:ext>
              </a:extLst>
            </p:cNvPr>
            <p:cNvGrpSpPr/>
            <p:nvPr/>
          </p:nvGrpSpPr>
          <p:grpSpPr>
            <a:xfrm>
              <a:off x="5836598" y="2961821"/>
              <a:ext cx="2835370" cy="2688369"/>
              <a:chOff x="4458591" y="2669828"/>
              <a:chExt cx="2835370" cy="2688369"/>
            </a:xfrm>
          </p:grpSpPr>
          <p:sp>
            <p:nvSpPr>
              <p:cNvPr id="10" name="Oval 9">
                <a:extLst>
                  <a:ext uri="{FF2B5EF4-FFF2-40B4-BE49-F238E27FC236}">
                    <a16:creationId xmlns:a16="http://schemas.microsoft.com/office/drawing/2014/main" id="{0109A3DB-448D-484D-B0E9-61DBE15593F3}"/>
                  </a:ext>
                </a:extLst>
              </p:cNvPr>
              <p:cNvSpPr/>
              <p:nvPr/>
            </p:nvSpPr>
            <p:spPr>
              <a:xfrm>
                <a:off x="4458591" y="2669828"/>
                <a:ext cx="2688369" cy="2688369"/>
              </a:xfrm>
              <a:prstGeom prst="ellipse">
                <a:avLst/>
              </a:prstGeom>
              <a:solidFill>
                <a:srgbClr val="78BA28">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00CC00">
                      <a:alpha val="80000"/>
                    </a:srgbClr>
                  </a:solidFill>
                </a:endParaRPr>
              </a:p>
            </p:txBody>
          </p:sp>
          <p:sp>
            <p:nvSpPr>
              <p:cNvPr id="13" name="TextBox 12">
                <a:extLst>
                  <a:ext uri="{FF2B5EF4-FFF2-40B4-BE49-F238E27FC236}">
                    <a16:creationId xmlns:a16="http://schemas.microsoft.com/office/drawing/2014/main" id="{A2B37873-FC64-4845-A92D-43D539B955FA}"/>
                  </a:ext>
                </a:extLst>
              </p:cNvPr>
              <p:cNvSpPr txBox="1"/>
              <p:nvPr/>
            </p:nvSpPr>
            <p:spPr>
              <a:xfrm>
                <a:off x="5914917" y="3672993"/>
                <a:ext cx="1379044" cy="1323439"/>
              </a:xfrm>
              <a:prstGeom prst="rect">
                <a:avLst/>
              </a:prstGeom>
              <a:noFill/>
            </p:spPr>
            <p:txBody>
              <a:bodyPr wrap="square" rtlCol="0">
                <a:spAutoFit/>
              </a:bodyPr>
              <a:lstStyle/>
              <a:p>
                <a:r>
                  <a:rPr lang="en-GB" sz="2000" b="1" dirty="0">
                    <a:solidFill>
                      <a:schemeClr val="bg1"/>
                    </a:solidFill>
                  </a:rPr>
                  <a:t>Promoting healthy lifestyle choices</a:t>
                </a:r>
              </a:p>
            </p:txBody>
          </p:sp>
        </p:grpSp>
        <p:sp>
          <p:nvSpPr>
            <p:cNvPr id="21" name="Rectangle 20">
              <a:extLst>
                <a:ext uri="{FF2B5EF4-FFF2-40B4-BE49-F238E27FC236}">
                  <a16:creationId xmlns:a16="http://schemas.microsoft.com/office/drawing/2014/main" id="{727E5DD4-8E0E-43AB-9648-ABF5CC9236CA}"/>
                </a:ext>
              </a:extLst>
            </p:cNvPr>
            <p:cNvSpPr/>
            <p:nvPr/>
          </p:nvSpPr>
          <p:spPr>
            <a:xfrm rot="19238109">
              <a:off x="6128997" y="3501175"/>
              <a:ext cx="2611953" cy="2256193"/>
            </a:xfrm>
            <a:prstGeom prst="rect">
              <a:avLst/>
            </a:prstGeom>
            <a:noFill/>
          </p:spPr>
          <p:txBody>
            <a:bodyPr wrap="none" lIns="91440" tIns="45720" rIns="91440" bIns="45720">
              <a:prstTxWarp prst="textArchDown">
                <a:avLst/>
              </a:prstTxWarp>
              <a:spAutoFit/>
            </a:bodyPr>
            <a:lstStyle/>
            <a:p>
              <a:pPr algn="ctr"/>
              <a:r>
                <a:rPr lang="en-US" sz="2000" b="1" cap="none" spc="0" dirty="0">
                  <a:ln w="0"/>
                  <a:solidFill>
                    <a:srgbClr val="8BC022"/>
                  </a:solidFill>
                  <a:latin typeface="Corbel" panose="020B0503020204020204" pitchFamily="34" charset="0"/>
                  <a:cs typeface="Calibri" panose="020F0502020204030204" pitchFamily="34" charset="0"/>
                </a:rPr>
                <a:t>WORKPLACE WELLBEING</a:t>
              </a:r>
            </a:p>
          </p:txBody>
        </p:sp>
      </p:grpSp>
      <p:grpSp>
        <p:nvGrpSpPr>
          <p:cNvPr id="6" name="Group 5">
            <a:extLst>
              <a:ext uri="{FF2B5EF4-FFF2-40B4-BE49-F238E27FC236}">
                <a16:creationId xmlns:a16="http://schemas.microsoft.com/office/drawing/2014/main" id="{B7A4163F-6152-44FF-AFE7-6D686AA229EB}"/>
              </a:ext>
            </a:extLst>
          </p:cNvPr>
          <p:cNvGrpSpPr/>
          <p:nvPr/>
        </p:nvGrpSpPr>
        <p:grpSpPr>
          <a:xfrm>
            <a:off x="4508096" y="1103101"/>
            <a:ext cx="3355714" cy="3317666"/>
            <a:chOff x="4893411" y="1385181"/>
            <a:chExt cx="2855174" cy="2822802"/>
          </a:xfrm>
        </p:grpSpPr>
        <p:grpSp>
          <p:nvGrpSpPr>
            <p:cNvPr id="18" name="Group 17">
              <a:extLst>
                <a:ext uri="{FF2B5EF4-FFF2-40B4-BE49-F238E27FC236}">
                  <a16:creationId xmlns:a16="http://schemas.microsoft.com/office/drawing/2014/main" id="{795DB27D-BE96-4AE7-813D-6F026D7EB25F}"/>
                </a:ext>
              </a:extLst>
            </p:cNvPr>
            <p:cNvGrpSpPr/>
            <p:nvPr/>
          </p:nvGrpSpPr>
          <p:grpSpPr>
            <a:xfrm>
              <a:off x="4976814" y="1519614"/>
              <a:ext cx="2688369" cy="2688369"/>
              <a:chOff x="3598810" y="1227618"/>
              <a:chExt cx="2688369" cy="2688369"/>
            </a:xfrm>
          </p:grpSpPr>
          <p:sp>
            <p:nvSpPr>
              <p:cNvPr id="11" name="Oval 10">
                <a:extLst>
                  <a:ext uri="{FF2B5EF4-FFF2-40B4-BE49-F238E27FC236}">
                    <a16:creationId xmlns:a16="http://schemas.microsoft.com/office/drawing/2014/main" id="{B3E80CDE-6CA2-47CF-82A1-2DDDAB59CEAD}"/>
                  </a:ext>
                </a:extLst>
              </p:cNvPr>
              <p:cNvSpPr/>
              <p:nvPr/>
            </p:nvSpPr>
            <p:spPr>
              <a:xfrm>
                <a:off x="3598810" y="1227618"/>
                <a:ext cx="2688369" cy="2688369"/>
              </a:xfrm>
              <a:prstGeom prst="ellipse">
                <a:avLst/>
              </a:prstGeom>
              <a:solidFill>
                <a:srgbClr val="00B0F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TextBox 2">
                <a:extLst>
                  <a:ext uri="{FF2B5EF4-FFF2-40B4-BE49-F238E27FC236}">
                    <a16:creationId xmlns:a16="http://schemas.microsoft.com/office/drawing/2014/main" id="{B926D1C8-B789-41A5-9635-31841B000134}"/>
                  </a:ext>
                </a:extLst>
              </p:cNvPr>
              <p:cNvSpPr txBox="1"/>
              <p:nvPr/>
            </p:nvSpPr>
            <p:spPr>
              <a:xfrm>
                <a:off x="3841011" y="1662507"/>
                <a:ext cx="2203966" cy="1015663"/>
              </a:xfrm>
              <a:prstGeom prst="rect">
                <a:avLst/>
              </a:prstGeom>
              <a:noFill/>
            </p:spPr>
            <p:txBody>
              <a:bodyPr wrap="square" rtlCol="0">
                <a:spAutoFit/>
              </a:bodyPr>
              <a:lstStyle/>
              <a:p>
                <a:pPr algn="ctr"/>
                <a:r>
                  <a:rPr lang="en-GB" sz="2000" b="1" dirty="0">
                    <a:solidFill>
                      <a:schemeClr val="bg1"/>
                    </a:solidFill>
                  </a:rPr>
                  <a:t>Protecting people from workplace health risks</a:t>
                </a:r>
              </a:p>
            </p:txBody>
          </p:sp>
        </p:grpSp>
        <p:sp>
          <p:nvSpPr>
            <p:cNvPr id="19" name="Rectangle 18">
              <a:extLst>
                <a:ext uri="{FF2B5EF4-FFF2-40B4-BE49-F238E27FC236}">
                  <a16:creationId xmlns:a16="http://schemas.microsoft.com/office/drawing/2014/main" id="{CC13F6E8-81C6-4D9E-862D-3DCAB485B1D2}"/>
                </a:ext>
              </a:extLst>
            </p:cNvPr>
            <p:cNvSpPr/>
            <p:nvPr/>
          </p:nvSpPr>
          <p:spPr>
            <a:xfrm rot="198035">
              <a:off x="4893411" y="1385181"/>
              <a:ext cx="2855174" cy="2763091"/>
            </a:xfrm>
            <a:prstGeom prst="rect">
              <a:avLst/>
            </a:prstGeom>
            <a:noFill/>
          </p:spPr>
          <p:txBody>
            <a:bodyPr wrap="none" lIns="91440" tIns="45720" rIns="91440" bIns="45720">
              <a:prstTxWarp prst="textArchUp">
                <a:avLst>
                  <a:gd name="adj" fmla="val 10620859"/>
                </a:avLst>
              </a:prstTxWarp>
              <a:spAutoFit/>
            </a:bodyPr>
            <a:lstStyle/>
            <a:p>
              <a:pPr algn="ctr"/>
              <a:r>
                <a:rPr lang="en-GB" sz="2000" b="1" dirty="0">
                  <a:solidFill>
                    <a:srgbClr val="00B0F0">
                      <a:alpha val="80000"/>
                    </a:srgbClr>
                  </a:solidFill>
                </a:rPr>
                <a:t>OCCUPATIONAL HYGIENE</a:t>
              </a:r>
              <a:endParaRPr lang="en-US" sz="2000" b="0" cap="none" spc="0" dirty="0">
                <a:ln w="0"/>
                <a:solidFill>
                  <a:srgbClr val="000D4C"/>
                </a:solidFill>
                <a:latin typeface="Calibri" panose="020F0502020204030204" pitchFamily="34" charset="0"/>
                <a:cs typeface="Calibri" panose="020F0502020204030204" pitchFamily="34" charset="0"/>
              </a:endParaRPr>
            </a:p>
          </p:txBody>
        </p:sp>
      </p:grpSp>
    </p:spTree>
    <p:extLst>
      <p:ext uri="{BB962C8B-B14F-4D97-AF65-F5344CB8AC3E}">
        <p14:creationId xmlns:p14="http://schemas.microsoft.com/office/powerpoint/2010/main" val="2039736010"/>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1BF874A9-4F39-41A6-9047-4B45A33E983A}"/>
              </a:ext>
            </a:extLst>
          </p:cNvPr>
          <p:cNvSpPr txBox="1"/>
          <p:nvPr/>
        </p:nvSpPr>
        <p:spPr>
          <a:xfrm>
            <a:off x="2674647" y="181500"/>
            <a:ext cx="7044895" cy="523220"/>
          </a:xfrm>
          <a:prstGeom prst="rect">
            <a:avLst/>
          </a:prstGeom>
          <a:noFill/>
        </p:spPr>
        <p:txBody>
          <a:bodyPr wrap="square" rtlCol="0">
            <a:spAutoFit/>
          </a:bodyPr>
          <a:lstStyle/>
          <a:p>
            <a:r>
              <a:rPr lang="en-GB" sz="2800" b="1" dirty="0">
                <a:solidFill>
                  <a:srgbClr val="000D50"/>
                </a:solidFill>
              </a:rPr>
              <a:t>Wholistic and multi-disciplinary</a:t>
            </a:r>
          </a:p>
        </p:txBody>
      </p:sp>
      <p:grpSp>
        <p:nvGrpSpPr>
          <p:cNvPr id="5" name="Group 4">
            <a:extLst>
              <a:ext uri="{FF2B5EF4-FFF2-40B4-BE49-F238E27FC236}">
                <a16:creationId xmlns:a16="http://schemas.microsoft.com/office/drawing/2014/main" id="{6FEA73AF-B52B-412A-B80A-DD0FCB63BF42}"/>
              </a:ext>
            </a:extLst>
          </p:cNvPr>
          <p:cNvGrpSpPr/>
          <p:nvPr/>
        </p:nvGrpSpPr>
        <p:grpSpPr>
          <a:xfrm>
            <a:off x="4681621" y="633908"/>
            <a:ext cx="2819306" cy="3062030"/>
            <a:chOff x="5086011" y="992876"/>
            <a:chExt cx="2325215" cy="2525401"/>
          </a:xfrm>
        </p:grpSpPr>
        <p:pic>
          <p:nvPicPr>
            <p:cNvPr id="17" name="Picture 16" descr="Illos for Mike v4-02.png"/>
            <p:cNvPicPr>
              <a:picLocks noChangeAspect="1"/>
            </p:cNvPicPr>
            <p:nvPr/>
          </p:nvPicPr>
          <p:blipFill rotWithShape="1">
            <a:blip r:embed="rId3" cstate="print">
              <a:extLst>
                <a:ext uri="{28A0092B-C50C-407E-A947-70E740481C1C}">
                  <a14:useLocalDpi xmlns:a14="http://schemas.microsoft.com/office/drawing/2010/main" val="0"/>
                </a:ext>
              </a:extLst>
            </a:blip>
            <a:srcRect b="13101"/>
            <a:stretch/>
          </p:blipFill>
          <p:spPr>
            <a:xfrm>
              <a:off x="5086011" y="992876"/>
              <a:ext cx="2281213" cy="2525401"/>
            </a:xfrm>
            <a:prstGeom prst="rect">
              <a:avLst/>
            </a:prstGeom>
          </p:spPr>
        </p:pic>
        <p:sp>
          <p:nvSpPr>
            <p:cNvPr id="4" name="Arrow: Circular 3">
              <a:extLst>
                <a:ext uri="{FF2B5EF4-FFF2-40B4-BE49-F238E27FC236}">
                  <a16:creationId xmlns:a16="http://schemas.microsoft.com/office/drawing/2014/main" id="{B0AA3346-7B0F-4006-B7AB-86465C6C571D}"/>
                </a:ext>
              </a:extLst>
            </p:cNvPr>
            <p:cNvSpPr/>
            <p:nvPr/>
          </p:nvSpPr>
          <p:spPr>
            <a:xfrm>
              <a:off x="5149263" y="1075114"/>
              <a:ext cx="2261963" cy="2156657"/>
            </a:xfrm>
            <a:prstGeom prst="circularArrow">
              <a:avLst>
                <a:gd name="adj1" fmla="val 11074"/>
                <a:gd name="adj2" fmla="val 358724"/>
                <a:gd name="adj3" fmla="val 162058"/>
                <a:gd name="adj4" fmla="val 10591351"/>
                <a:gd name="adj5" fmla="val 759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grpSp>
      <p:grpSp>
        <p:nvGrpSpPr>
          <p:cNvPr id="23" name="Group 22">
            <a:extLst>
              <a:ext uri="{FF2B5EF4-FFF2-40B4-BE49-F238E27FC236}">
                <a16:creationId xmlns:a16="http://schemas.microsoft.com/office/drawing/2014/main" id="{1FFB1581-49DE-430E-9111-FF8D50F5701C}"/>
              </a:ext>
            </a:extLst>
          </p:cNvPr>
          <p:cNvGrpSpPr/>
          <p:nvPr/>
        </p:nvGrpSpPr>
        <p:grpSpPr>
          <a:xfrm>
            <a:off x="3349900" y="3258260"/>
            <a:ext cx="2742614" cy="3522626"/>
            <a:chOff x="3834037" y="3184588"/>
            <a:chExt cx="2261963" cy="2905276"/>
          </a:xfrm>
        </p:grpSpPr>
        <p:pic>
          <p:nvPicPr>
            <p:cNvPr id="16" name="Picture 15" descr="Illos for Mike v4-03.png"/>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931171" y="3184588"/>
              <a:ext cx="2040974" cy="2905276"/>
            </a:xfrm>
            <a:prstGeom prst="rect">
              <a:avLst/>
            </a:prstGeom>
          </p:spPr>
        </p:pic>
        <p:sp>
          <p:nvSpPr>
            <p:cNvPr id="22" name="Arrow: Circular 21">
              <a:extLst>
                <a:ext uri="{FF2B5EF4-FFF2-40B4-BE49-F238E27FC236}">
                  <a16:creationId xmlns:a16="http://schemas.microsoft.com/office/drawing/2014/main" id="{88C3C688-67C1-42C1-98C4-624982E2DD5F}"/>
                </a:ext>
              </a:extLst>
            </p:cNvPr>
            <p:cNvSpPr/>
            <p:nvPr/>
          </p:nvSpPr>
          <p:spPr>
            <a:xfrm>
              <a:off x="3834037" y="3231771"/>
              <a:ext cx="2261963" cy="2156657"/>
            </a:xfrm>
            <a:prstGeom prst="circularArrow">
              <a:avLst>
                <a:gd name="adj1" fmla="val 11074"/>
                <a:gd name="adj2" fmla="val 358724"/>
                <a:gd name="adj3" fmla="val 162058"/>
                <a:gd name="adj4" fmla="val 10591351"/>
                <a:gd name="adj5" fmla="val 759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grpSp>
      <p:grpSp>
        <p:nvGrpSpPr>
          <p:cNvPr id="25" name="Group 24">
            <a:extLst>
              <a:ext uri="{FF2B5EF4-FFF2-40B4-BE49-F238E27FC236}">
                <a16:creationId xmlns:a16="http://schemas.microsoft.com/office/drawing/2014/main" id="{7455C47A-0AE0-4E4C-96E3-0BF590FABCE7}"/>
              </a:ext>
            </a:extLst>
          </p:cNvPr>
          <p:cNvGrpSpPr/>
          <p:nvPr/>
        </p:nvGrpSpPr>
        <p:grpSpPr>
          <a:xfrm>
            <a:off x="6360033" y="3287864"/>
            <a:ext cx="2742614" cy="3490563"/>
            <a:chOff x="6475346" y="3174950"/>
            <a:chExt cx="2261963" cy="2878832"/>
          </a:xfrm>
        </p:grpSpPr>
        <p:pic>
          <p:nvPicPr>
            <p:cNvPr id="3" name="Picture 2" descr="wellbing 3-01.png"/>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595131" y="3174950"/>
              <a:ext cx="2022395" cy="2878832"/>
            </a:xfrm>
            <a:prstGeom prst="rect">
              <a:avLst/>
            </a:prstGeom>
          </p:spPr>
        </p:pic>
        <p:sp>
          <p:nvSpPr>
            <p:cNvPr id="24" name="Arrow: Circular 23">
              <a:extLst>
                <a:ext uri="{FF2B5EF4-FFF2-40B4-BE49-F238E27FC236}">
                  <a16:creationId xmlns:a16="http://schemas.microsoft.com/office/drawing/2014/main" id="{DC935DCF-D41D-485B-957B-6ED89C205EE2}"/>
                </a:ext>
              </a:extLst>
            </p:cNvPr>
            <p:cNvSpPr/>
            <p:nvPr/>
          </p:nvSpPr>
          <p:spPr>
            <a:xfrm>
              <a:off x="6475346" y="3231770"/>
              <a:ext cx="2261963" cy="2156657"/>
            </a:xfrm>
            <a:prstGeom prst="circularArrow">
              <a:avLst>
                <a:gd name="adj1" fmla="val 11074"/>
                <a:gd name="adj2" fmla="val 358724"/>
                <a:gd name="adj3" fmla="val 162058"/>
                <a:gd name="adj4" fmla="val 10591351"/>
                <a:gd name="adj5" fmla="val 759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grpSp>
      <p:grpSp>
        <p:nvGrpSpPr>
          <p:cNvPr id="32" name="Group 31">
            <a:extLst>
              <a:ext uri="{FF2B5EF4-FFF2-40B4-BE49-F238E27FC236}">
                <a16:creationId xmlns:a16="http://schemas.microsoft.com/office/drawing/2014/main" id="{7AA58DDB-0FEF-4B03-9F5B-1586818C9CA7}"/>
              </a:ext>
            </a:extLst>
          </p:cNvPr>
          <p:cNvGrpSpPr/>
          <p:nvPr/>
        </p:nvGrpSpPr>
        <p:grpSpPr>
          <a:xfrm>
            <a:off x="3509640" y="952396"/>
            <a:ext cx="5384288" cy="5387628"/>
            <a:chOff x="3509528" y="826508"/>
            <a:chExt cx="5510073" cy="5513491"/>
          </a:xfrm>
        </p:grpSpPr>
        <p:sp>
          <p:nvSpPr>
            <p:cNvPr id="21" name="Rectangle 20">
              <a:extLst>
                <a:ext uri="{FF2B5EF4-FFF2-40B4-BE49-F238E27FC236}">
                  <a16:creationId xmlns:a16="http://schemas.microsoft.com/office/drawing/2014/main" id="{3FBECC5D-74AE-4B66-8C1A-9CA736F72A5A}"/>
                </a:ext>
              </a:extLst>
            </p:cNvPr>
            <p:cNvSpPr/>
            <p:nvPr/>
          </p:nvSpPr>
          <p:spPr>
            <a:xfrm>
              <a:off x="4953048" y="826508"/>
              <a:ext cx="2444460" cy="2799526"/>
            </a:xfrm>
            <a:prstGeom prst="rect">
              <a:avLst/>
            </a:prstGeom>
            <a:noFill/>
          </p:spPr>
          <p:txBody>
            <a:bodyPr wrap="none" lIns="91440" tIns="45720" rIns="91440" bIns="45720">
              <a:prstTxWarp prst="textArchUp">
                <a:avLst>
                  <a:gd name="adj" fmla="val 10620859"/>
                </a:avLst>
              </a:prstTxWarp>
              <a:spAutoFit/>
            </a:bodyPr>
            <a:lstStyle/>
            <a:p>
              <a:pPr algn="ctr"/>
              <a:r>
                <a:rPr lang="en-GB" sz="2000" b="1" dirty="0">
                  <a:solidFill>
                    <a:srgbClr val="00B0F0">
                      <a:alpha val="80000"/>
                    </a:srgbClr>
                  </a:solidFill>
                </a:rPr>
                <a:t>PROTECTED AT WORK</a:t>
              </a:r>
              <a:endParaRPr lang="en-US" sz="2000" b="0" cap="none" spc="0" dirty="0">
                <a:ln w="0"/>
                <a:solidFill>
                  <a:srgbClr val="000D4C"/>
                </a:solidFill>
                <a:latin typeface="Calibri" panose="020F0502020204030204" pitchFamily="34" charset="0"/>
                <a:cs typeface="Calibri" panose="020F0502020204030204" pitchFamily="34" charset="0"/>
              </a:endParaRPr>
            </a:p>
          </p:txBody>
        </p:sp>
        <p:sp>
          <p:nvSpPr>
            <p:cNvPr id="27" name="Rectangle 26">
              <a:extLst>
                <a:ext uri="{FF2B5EF4-FFF2-40B4-BE49-F238E27FC236}">
                  <a16:creationId xmlns:a16="http://schemas.microsoft.com/office/drawing/2014/main" id="{22573D4B-C863-4775-9DE2-23FA910A28FC}"/>
                </a:ext>
              </a:extLst>
            </p:cNvPr>
            <p:cNvSpPr/>
            <p:nvPr/>
          </p:nvSpPr>
          <p:spPr>
            <a:xfrm>
              <a:off x="3509528" y="3520932"/>
              <a:ext cx="2444460" cy="2799526"/>
            </a:xfrm>
            <a:prstGeom prst="rect">
              <a:avLst/>
            </a:prstGeom>
            <a:noFill/>
          </p:spPr>
          <p:txBody>
            <a:bodyPr wrap="none" lIns="91440" tIns="45720" rIns="91440" bIns="45720">
              <a:prstTxWarp prst="textArchUp">
                <a:avLst>
                  <a:gd name="adj" fmla="val 10620859"/>
                </a:avLst>
              </a:prstTxWarp>
              <a:spAutoFit/>
            </a:bodyPr>
            <a:lstStyle/>
            <a:p>
              <a:pPr algn="ctr"/>
              <a:r>
                <a:rPr lang="en-GB" sz="2000" b="1" cap="none" spc="0" dirty="0">
                  <a:ln w="0"/>
                  <a:solidFill>
                    <a:srgbClr val="E69042"/>
                  </a:solidFill>
                  <a:latin typeface="Calibri" panose="020F0502020204030204" pitchFamily="34" charset="0"/>
                  <a:cs typeface="Calibri" panose="020F0502020204030204" pitchFamily="34" charset="0"/>
                </a:rPr>
                <a:t>SUPPORTED IN WORK</a:t>
              </a:r>
              <a:endParaRPr lang="en-US" sz="2000" b="0" cap="none" spc="0" dirty="0">
                <a:ln w="0"/>
                <a:solidFill>
                  <a:srgbClr val="E69042"/>
                </a:solidFill>
                <a:latin typeface="Calibri" panose="020F0502020204030204" pitchFamily="34" charset="0"/>
                <a:cs typeface="Calibri" panose="020F0502020204030204" pitchFamily="34" charset="0"/>
              </a:endParaRPr>
            </a:p>
          </p:txBody>
        </p:sp>
        <p:sp>
          <p:nvSpPr>
            <p:cNvPr id="28" name="Rectangle 27">
              <a:extLst>
                <a:ext uri="{FF2B5EF4-FFF2-40B4-BE49-F238E27FC236}">
                  <a16:creationId xmlns:a16="http://schemas.microsoft.com/office/drawing/2014/main" id="{03243992-ED16-46DA-A54E-CA5A770583BF}"/>
                </a:ext>
              </a:extLst>
            </p:cNvPr>
            <p:cNvSpPr/>
            <p:nvPr/>
          </p:nvSpPr>
          <p:spPr>
            <a:xfrm>
              <a:off x="6575141" y="3540473"/>
              <a:ext cx="2444460" cy="2799526"/>
            </a:xfrm>
            <a:prstGeom prst="rect">
              <a:avLst/>
            </a:prstGeom>
            <a:noFill/>
          </p:spPr>
          <p:txBody>
            <a:bodyPr wrap="none" lIns="91440" tIns="45720" rIns="91440" bIns="45720">
              <a:prstTxWarp prst="textArchUp">
                <a:avLst>
                  <a:gd name="adj" fmla="val 10620859"/>
                </a:avLst>
              </a:prstTxWarp>
              <a:spAutoFit/>
            </a:bodyPr>
            <a:lstStyle/>
            <a:p>
              <a:pPr algn="ctr"/>
              <a:r>
                <a:rPr lang="en-GB" sz="2000" b="1" dirty="0">
                  <a:solidFill>
                    <a:srgbClr val="8BC022"/>
                  </a:solidFill>
                </a:rPr>
                <a:t>FIT FOR WORK</a:t>
              </a:r>
              <a:endParaRPr lang="en-US" sz="2000" b="0" cap="none" spc="0" dirty="0">
                <a:ln w="0"/>
                <a:solidFill>
                  <a:srgbClr val="8BC022"/>
                </a:solidFill>
                <a:latin typeface="Calibri" panose="020F0502020204030204" pitchFamily="34" charset="0"/>
                <a:cs typeface="Calibri" panose="020F0502020204030204" pitchFamily="34" charset="0"/>
              </a:endParaRPr>
            </a:p>
          </p:txBody>
        </p:sp>
      </p:grpSp>
    </p:spTree>
    <p:extLst>
      <p:ext uri="{BB962C8B-B14F-4D97-AF65-F5344CB8AC3E}">
        <p14:creationId xmlns:p14="http://schemas.microsoft.com/office/powerpoint/2010/main" val="2401739399"/>
      </p:ext>
    </p:extLst>
  </p:cSld>
  <p:clrMapOvr>
    <a:masterClrMapping/>
  </p:clrMapOvr>
  <p:transition spd="med">
    <p:pull/>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CAD50BB0-841E-4F31-B7F7-E98A8242A566}"/>
              </a:ext>
            </a:extLst>
          </p:cNvPr>
          <p:cNvSpPr txBox="1"/>
          <p:nvPr/>
        </p:nvSpPr>
        <p:spPr>
          <a:xfrm>
            <a:off x="2674647" y="181500"/>
            <a:ext cx="6468067" cy="523220"/>
          </a:xfrm>
          <a:prstGeom prst="rect">
            <a:avLst/>
          </a:prstGeom>
          <a:noFill/>
        </p:spPr>
        <p:txBody>
          <a:bodyPr wrap="square" rtlCol="0">
            <a:spAutoFit/>
          </a:bodyPr>
          <a:lstStyle/>
          <a:p>
            <a:r>
              <a:rPr lang="en-GB" sz="2800" b="1" dirty="0">
                <a:solidFill>
                  <a:srgbClr val="000D50"/>
                </a:solidFill>
              </a:rPr>
              <a:t>Leading on health and wellbeing…</a:t>
            </a:r>
          </a:p>
        </p:txBody>
      </p:sp>
      <p:pic>
        <p:nvPicPr>
          <p:cNvPr id="2" name="Picture 1">
            <a:extLst>
              <a:ext uri="{FF2B5EF4-FFF2-40B4-BE49-F238E27FC236}">
                <a16:creationId xmlns:a16="http://schemas.microsoft.com/office/drawing/2014/main" id="{D5A16C5A-3A57-4534-B40F-3A14D63BEDB2}"/>
              </a:ext>
            </a:extLst>
          </p:cNvPr>
          <p:cNvPicPr>
            <a:picLocks noChangeAspect="1"/>
          </p:cNvPicPr>
          <p:nvPr/>
        </p:nvPicPr>
        <p:blipFill>
          <a:blip r:embed="rId3"/>
          <a:stretch>
            <a:fillRect/>
          </a:stretch>
        </p:blipFill>
        <p:spPr>
          <a:xfrm>
            <a:off x="2762250" y="1900237"/>
            <a:ext cx="6667500" cy="3057525"/>
          </a:xfrm>
          <a:prstGeom prst="rect">
            <a:avLst/>
          </a:prstGeom>
        </p:spPr>
      </p:pic>
    </p:spTree>
  </p:cSld>
  <p:clrMapOvr>
    <a:masterClrMapping/>
  </p:clrMapOvr>
  <p:transition spd="med">
    <p:pull/>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0B55E366-A84C-48F2-AFBF-23DAB00E9D13}"/>
              </a:ext>
            </a:extLst>
          </p:cNvPr>
          <p:cNvSpPr txBox="1"/>
          <p:nvPr/>
        </p:nvSpPr>
        <p:spPr>
          <a:xfrm>
            <a:off x="2789049" y="181498"/>
            <a:ext cx="6468067" cy="523220"/>
          </a:xfrm>
          <a:prstGeom prst="rect">
            <a:avLst/>
          </a:prstGeom>
          <a:noFill/>
        </p:spPr>
        <p:txBody>
          <a:bodyPr wrap="square" rtlCol="0">
            <a:spAutoFit/>
          </a:bodyPr>
          <a:lstStyle/>
          <a:p>
            <a:r>
              <a:rPr lang="en-GB" sz="2800" b="1" dirty="0">
                <a:solidFill>
                  <a:srgbClr val="000D50"/>
                </a:solidFill>
              </a:rPr>
              <a:t>Changing culture on health</a:t>
            </a:r>
          </a:p>
        </p:txBody>
      </p:sp>
      <p:grpSp>
        <p:nvGrpSpPr>
          <p:cNvPr id="47" name="Group 46">
            <a:extLst>
              <a:ext uri="{FF2B5EF4-FFF2-40B4-BE49-F238E27FC236}">
                <a16:creationId xmlns:a16="http://schemas.microsoft.com/office/drawing/2014/main" id="{8BB4C626-AC54-48E7-95C6-7BBB3F5D676C}"/>
              </a:ext>
            </a:extLst>
          </p:cNvPr>
          <p:cNvGrpSpPr/>
          <p:nvPr/>
        </p:nvGrpSpPr>
        <p:grpSpPr>
          <a:xfrm>
            <a:off x="2953306" y="4050846"/>
            <a:ext cx="2472797" cy="716439"/>
            <a:chOff x="2665160" y="1737994"/>
            <a:chExt cx="2472797" cy="716439"/>
          </a:xfrm>
        </p:grpSpPr>
        <p:sp>
          <p:nvSpPr>
            <p:cNvPr id="48" name="TextBox 47">
              <a:extLst>
                <a:ext uri="{FF2B5EF4-FFF2-40B4-BE49-F238E27FC236}">
                  <a16:creationId xmlns:a16="http://schemas.microsoft.com/office/drawing/2014/main" id="{60BE197A-22B9-4C8F-AC45-7D8F04EB27CB}"/>
                </a:ext>
              </a:extLst>
            </p:cNvPr>
            <p:cNvSpPr txBox="1"/>
            <p:nvPr/>
          </p:nvSpPr>
          <p:spPr>
            <a:xfrm>
              <a:off x="2665160" y="2115879"/>
              <a:ext cx="1244251" cy="338554"/>
            </a:xfrm>
            <a:prstGeom prst="rect">
              <a:avLst/>
            </a:prstGeom>
            <a:solidFill>
              <a:schemeClr val="accent4">
                <a:lumMod val="60000"/>
                <a:lumOff val="40000"/>
              </a:schemeClr>
            </a:solidFill>
          </p:spPr>
          <p:txBody>
            <a:bodyPr wrap="none" rtlCol="0">
              <a:spAutoFit/>
            </a:bodyPr>
            <a:lstStyle/>
            <a:p>
              <a:pPr algn="ctr"/>
              <a:r>
                <a:rPr lang="en-GB" sz="1600" dirty="0">
                  <a:solidFill>
                    <a:srgbClr val="000D4C"/>
                  </a:solidFill>
                  <a:cs typeface="Calibri" panose="020F0502020204030204" pitchFamily="34" charset="0"/>
                </a:rPr>
                <a:t>Pathological</a:t>
              </a:r>
            </a:p>
          </p:txBody>
        </p:sp>
        <p:grpSp>
          <p:nvGrpSpPr>
            <p:cNvPr id="49" name="Group 48">
              <a:extLst>
                <a:ext uri="{FF2B5EF4-FFF2-40B4-BE49-F238E27FC236}">
                  <a16:creationId xmlns:a16="http://schemas.microsoft.com/office/drawing/2014/main" id="{444E9F0E-B1BE-49BC-9D2B-41D774BC63F4}"/>
                </a:ext>
              </a:extLst>
            </p:cNvPr>
            <p:cNvGrpSpPr/>
            <p:nvPr/>
          </p:nvGrpSpPr>
          <p:grpSpPr>
            <a:xfrm>
              <a:off x="3884532" y="2115879"/>
              <a:ext cx="1194494" cy="338554"/>
              <a:chOff x="2690038" y="2454433"/>
              <a:chExt cx="1194494" cy="338554"/>
            </a:xfrm>
          </p:grpSpPr>
          <p:sp>
            <p:nvSpPr>
              <p:cNvPr id="51" name="TextBox 50">
                <a:extLst>
                  <a:ext uri="{FF2B5EF4-FFF2-40B4-BE49-F238E27FC236}">
                    <a16:creationId xmlns:a16="http://schemas.microsoft.com/office/drawing/2014/main" id="{54A7DA0F-9703-4D95-A3AE-EF492E4BDD5F}"/>
                  </a:ext>
                </a:extLst>
              </p:cNvPr>
              <p:cNvSpPr txBox="1"/>
              <p:nvPr/>
            </p:nvSpPr>
            <p:spPr>
              <a:xfrm>
                <a:off x="2690038" y="2454433"/>
                <a:ext cx="845288" cy="338554"/>
              </a:xfrm>
              <a:prstGeom prst="rect">
                <a:avLst/>
              </a:prstGeom>
              <a:solidFill>
                <a:schemeClr val="bg1">
                  <a:lumMod val="65000"/>
                </a:schemeClr>
              </a:solidFill>
            </p:spPr>
            <p:txBody>
              <a:bodyPr wrap="square" rtlCol="0">
                <a:spAutoFit/>
              </a:bodyPr>
              <a:lstStyle/>
              <a:p>
                <a:pPr algn="r"/>
                <a:r>
                  <a:rPr lang="en-GB" sz="1600" dirty="0">
                    <a:solidFill>
                      <a:srgbClr val="000D4C"/>
                    </a:solidFill>
                    <a:cs typeface="Calibri" panose="020F0502020204030204" pitchFamily="34" charset="0"/>
                  </a:rPr>
                  <a:t>Level </a:t>
                </a:r>
                <a:r>
                  <a:rPr lang="en-GB" sz="1600" dirty="0">
                    <a:solidFill>
                      <a:srgbClr val="000D4C"/>
                    </a:solidFill>
                    <a:latin typeface="Calibri" panose="020F0502020204030204" pitchFamily="34" charset="0"/>
                    <a:cs typeface="Calibri" panose="020F0502020204030204" pitchFamily="34" charset="0"/>
                  </a:rPr>
                  <a:t>1</a:t>
                </a:r>
              </a:p>
            </p:txBody>
          </p:sp>
          <p:sp>
            <p:nvSpPr>
              <p:cNvPr id="52" name="Right Triangle 51">
                <a:extLst>
                  <a:ext uri="{FF2B5EF4-FFF2-40B4-BE49-F238E27FC236}">
                    <a16:creationId xmlns:a16="http://schemas.microsoft.com/office/drawing/2014/main" id="{1E17590C-720B-425D-AB36-CD6D632EDB90}"/>
                  </a:ext>
                </a:extLst>
              </p:cNvPr>
              <p:cNvSpPr/>
              <p:nvPr/>
            </p:nvSpPr>
            <p:spPr>
              <a:xfrm rot="5400000">
                <a:off x="3540652" y="2449107"/>
                <a:ext cx="338554" cy="349206"/>
              </a:xfrm>
              <a:prstGeom prst="rtTriangle">
                <a:avLst/>
              </a:prstGeom>
              <a:solidFill>
                <a:schemeClr val="bg1">
                  <a:lumMod val="6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000D4C"/>
                  </a:solidFill>
                </a:endParaRPr>
              </a:p>
            </p:txBody>
          </p:sp>
        </p:grpSp>
        <p:sp>
          <p:nvSpPr>
            <p:cNvPr id="50" name="Arrow: Up 49">
              <a:extLst>
                <a:ext uri="{FF2B5EF4-FFF2-40B4-BE49-F238E27FC236}">
                  <a16:creationId xmlns:a16="http://schemas.microsoft.com/office/drawing/2014/main" id="{9595ADFB-6787-47EF-B849-8B0A186AA032}"/>
                </a:ext>
              </a:extLst>
            </p:cNvPr>
            <p:cNvSpPr/>
            <p:nvPr/>
          </p:nvSpPr>
          <p:spPr>
            <a:xfrm>
              <a:off x="4662242" y="1737994"/>
              <a:ext cx="475715" cy="377885"/>
            </a:xfrm>
            <a:prstGeom prst="upArrow">
              <a:avLst>
                <a:gd name="adj1" fmla="val 74223"/>
                <a:gd name="adj2"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000D4C"/>
                </a:solidFill>
              </a:endParaRPr>
            </a:p>
          </p:txBody>
        </p:sp>
      </p:grpSp>
      <p:grpSp>
        <p:nvGrpSpPr>
          <p:cNvPr id="59" name="Group 58">
            <a:extLst>
              <a:ext uri="{FF2B5EF4-FFF2-40B4-BE49-F238E27FC236}">
                <a16:creationId xmlns:a16="http://schemas.microsoft.com/office/drawing/2014/main" id="{0456E308-4FD6-4829-8C49-456B4A860B2D}"/>
              </a:ext>
            </a:extLst>
          </p:cNvPr>
          <p:cNvGrpSpPr/>
          <p:nvPr/>
        </p:nvGrpSpPr>
        <p:grpSpPr>
          <a:xfrm>
            <a:off x="4001929" y="3334407"/>
            <a:ext cx="2447920" cy="716439"/>
            <a:chOff x="2690037" y="1737994"/>
            <a:chExt cx="2447920" cy="716439"/>
          </a:xfrm>
        </p:grpSpPr>
        <p:sp>
          <p:nvSpPr>
            <p:cNvPr id="60" name="TextBox 59">
              <a:extLst>
                <a:ext uri="{FF2B5EF4-FFF2-40B4-BE49-F238E27FC236}">
                  <a16:creationId xmlns:a16="http://schemas.microsoft.com/office/drawing/2014/main" id="{F0D5D1DC-C011-4BC6-A93A-D0A8B3A06837}"/>
                </a:ext>
              </a:extLst>
            </p:cNvPr>
            <p:cNvSpPr txBox="1"/>
            <p:nvPr/>
          </p:nvSpPr>
          <p:spPr>
            <a:xfrm>
              <a:off x="2690037" y="2115879"/>
              <a:ext cx="1194493" cy="338554"/>
            </a:xfrm>
            <a:prstGeom prst="rect">
              <a:avLst/>
            </a:prstGeom>
            <a:solidFill>
              <a:schemeClr val="accent4">
                <a:lumMod val="40000"/>
                <a:lumOff val="60000"/>
              </a:schemeClr>
            </a:solidFill>
          </p:spPr>
          <p:txBody>
            <a:bodyPr wrap="square" rtlCol="0">
              <a:spAutoFit/>
            </a:bodyPr>
            <a:lstStyle/>
            <a:p>
              <a:pPr algn="ctr"/>
              <a:r>
                <a:rPr lang="en-GB" sz="1600" dirty="0">
                  <a:solidFill>
                    <a:srgbClr val="000D4C"/>
                  </a:solidFill>
                  <a:cs typeface="Calibri" panose="020F0502020204030204" pitchFamily="34" charset="0"/>
                </a:rPr>
                <a:t>Reactive</a:t>
              </a:r>
            </a:p>
          </p:txBody>
        </p:sp>
        <p:grpSp>
          <p:nvGrpSpPr>
            <p:cNvPr id="61" name="Group 60">
              <a:extLst>
                <a:ext uri="{FF2B5EF4-FFF2-40B4-BE49-F238E27FC236}">
                  <a16:creationId xmlns:a16="http://schemas.microsoft.com/office/drawing/2014/main" id="{E48141AB-D15B-4D34-A94C-ACD7F38EDD9A}"/>
                </a:ext>
              </a:extLst>
            </p:cNvPr>
            <p:cNvGrpSpPr/>
            <p:nvPr/>
          </p:nvGrpSpPr>
          <p:grpSpPr>
            <a:xfrm>
              <a:off x="3884532" y="2115879"/>
              <a:ext cx="1194494" cy="338554"/>
              <a:chOff x="2690038" y="2454433"/>
              <a:chExt cx="1194494" cy="338554"/>
            </a:xfrm>
          </p:grpSpPr>
          <p:sp>
            <p:nvSpPr>
              <p:cNvPr id="63" name="TextBox 62">
                <a:extLst>
                  <a:ext uri="{FF2B5EF4-FFF2-40B4-BE49-F238E27FC236}">
                    <a16:creationId xmlns:a16="http://schemas.microsoft.com/office/drawing/2014/main" id="{2BEDC298-B244-4AA4-9CB3-D9BAFC2B973E}"/>
                  </a:ext>
                </a:extLst>
              </p:cNvPr>
              <p:cNvSpPr txBox="1"/>
              <p:nvPr/>
            </p:nvSpPr>
            <p:spPr>
              <a:xfrm>
                <a:off x="2690038" y="2454433"/>
                <a:ext cx="845288" cy="338554"/>
              </a:xfrm>
              <a:prstGeom prst="rect">
                <a:avLst/>
              </a:prstGeom>
              <a:solidFill>
                <a:schemeClr val="bg1">
                  <a:lumMod val="65000"/>
                </a:schemeClr>
              </a:solidFill>
            </p:spPr>
            <p:txBody>
              <a:bodyPr wrap="square" rtlCol="0">
                <a:spAutoFit/>
              </a:bodyPr>
              <a:lstStyle/>
              <a:p>
                <a:pPr algn="r"/>
                <a:r>
                  <a:rPr lang="en-GB" sz="1600" dirty="0">
                    <a:solidFill>
                      <a:srgbClr val="000D4C"/>
                    </a:solidFill>
                    <a:cs typeface="Calibri" panose="020F0502020204030204" pitchFamily="34" charset="0"/>
                  </a:rPr>
                  <a:t>Level </a:t>
                </a:r>
                <a:r>
                  <a:rPr lang="en-GB" sz="1600" dirty="0">
                    <a:solidFill>
                      <a:srgbClr val="000D4C"/>
                    </a:solidFill>
                    <a:latin typeface="Calibri" panose="020F0502020204030204" pitchFamily="34" charset="0"/>
                    <a:cs typeface="Calibri" panose="020F0502020204030204" pitchFamily="34" charset="0"/>
                  </a:rPr>
                  <a:t>2</a:t>
                </a:r>
              </a:p>
            </p:txBody>
          </p:sp>
          <p:sp>
            <p:nvSpPr>
              <p:cNvPr id="64" name="Right Triangle 63">
                <a:extLst>
                  <a:ext uri="{FF2B5EF4-FFF2-40B4-BE49-F238E27FC236}">
                    <a16:creationId xmlns:a16="http://schemas.microsoft.com/office/drawing/2014/main" id="{AC2011F0-69C5-4449-A869-5DB3100829E9}"/>
                  </a:ext>
                </a:extLst>
              </p:cNvPr>
              <p:cNvSpPr/>
              <p:nvPr/>
            </p:nvSpPr>
            <p:spPr>
              <a:xfrm rot="5400000">
                <a:off x="3540652" y="2449107"/>
                <a:ext cx="338554" cy="349206"/>
              </a:xfrm>
              <a:prstGeom prst="rtTriangle">
                <a:avLst/>
              </a:prstGeom>
              <a:solidFill>
                <a:schemeClr val="bg1">
                  <a:lumMod val="6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000D4C"/>
                  </a:solidFill>
                </a:endParaRPr>
              </a:p>
            </p:txBody>
          </p:sp>
        </p:grpSp>
        <p:sp>
          <p:nvSpPr>
            <p:cNvPr id="62" name="Arrow: Up 61">
              <a:extLst>
                <a:ext uri="{FF2B5EF4-FFF2-40B4-BE49-F238E27FC236}">
                  <a16:creationId xmlns:a16="http://schemas.microsoft.com/office/drawing/2014/main" id="{BFB90031-7657-4F6F-BE1F-B788F8239741}"/>
                </a:ext>
              </a:extLst>
            </p:cNvPr>
            <p:cNvSpPr/>
            <p:nvPr/>
          </p:nvSpPr>
          <p:spPr>
            <a:xfrm>
              <a:off x="4662242" y="1737994"/>
              <a:ext cx="475715" cy="377885"/>
            </a:xfrm>
            <a:prstGeom prst="upArrow">
              <a:avLst>
                <a:gd name="adj1" fmla="val 74223"/>
                <a:gd name="adj2"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000D4C"/>
                </a:solidFill>
              </a:endParaRPr>
            </a:p>
          </p:txBody>
        </p:sp>
      </p:grpSp>
      <p:grpSp>
        <p:nvGrpSpPr>
          <p:cNvPr id="65" name="Group 64">
            <a:extLst>
              <a:ext uri="{FF2B5EF4-FFF2-40B4-BE49-F238E27FC236}">
                <a16:creationId xmlns:a16="http://schemas.microsoft.com/office/drawing/2014/main" id="{C09A6304-98D7-4900-8712-E0669E8BB35B}"/>
              </a:ext>
            </a:extLst>
          </p:cNvPr>
          <p:cNvGrpSpPr/>
          <p:nvPr/>
        </p:nvGrpSpPr>
        <p:grpSpPr>
          <a:xfrm>
            <a:off x="5017966" y="2617968"/>
            <a:ext cx="2447920" cy="716439"/>
            <a:chOff x="2690037" y="1737994"/>
            <a:chExt cx="2447920" cy="716439"/>
          </a:xfrm>
        </p:grpSpPr>
        <p:sp>
          <p:nvSpPr>
            <p:cNvPr id="66" name="TextBox 65">
              <a:extLst>
                <a:ext uri="{FF2B5EF4-FFF2-40B4-BE49-F238E27FC236}">
                  <a16:creationId xmlns:a16="http://schemas.microsoft.com/office/drawing/2014/main" id="{C0EBF73C-6160-4D2E-9EDB-1482C984249A}"/>
                </a:ext>
              </a:extLst>
            </p:cNvPr>
            <p:cNvSpPr txBox="1"/>
            <p:nvPr/>
          </p:nvSpPr>
          <p:spPr>
            <a:xfrm>
              <a:off x="2690037" y="2115879"/>
              <a:ext cx="1194493" cy="338554"/>
            </a:xfrm>
            <a:prstGeom prst="rect">
              <a:avLst/>
            </a:prstGeom>
            <a:solidFill>
              <a:srgbClr val="FFCC66"/>
            </a:solidFill>
          </p:spPr>
          <p:txBody>
            <a:bodyPr wrap="square" rtlCol="0">
              <a:spAutoFit/>
            </a:bodyPr>
            <a:lstStyle/>
            <a:p>
              <a:pPr algn="ctr"/>
              <a:r>
                <a:rPr lang="en-GB" sz="1600" dirty="0">
                  <a:solidFill>
                    <a:srgbClr val="000D4C"/>
                  </a:solidFill>
                  <a:cs typeface="Calibri" panose="020F0502020204030204" pitchFamily="34" charset="0"/>
                </a:rPr>
                <a:t>Calculative</a:t>
              </a:r>
            </a:p>
          </p:txBody>
        </p:sp>
        <p:grpSp>
          <p:nvGrpSpPr>
            <p:cNvPr id="67" name="Group 66">
              <a:extLst>
                <a:ext uri="{FF2B5EF4-FFF2-40B4-BE49-F238E27FC236}">
                  <a16:creationId xmlns:a16="http://schemas.microsoft.com/office/drawing/2014/main" id="{6A70C956-E36F-43A2-A1B6-2AD839589FF1}"/>
                </a:ext>
              </a:extLst>
            </p:cNvPr>
            <p:cNvGrpSpPr/>
            <p:nvPr/>
          </p:nvGrpSpPr>
          <p:grpSpPr>
            <a:xfrm>
              <a:off x="3884532" y="2115879"/>
              <a:ext cx="1194494" cy="338554"/>
              <a:chOff x="2690038" y="2454433"/>
              <a:chExt cx="1194494" cy="338554"/>
            </a:xfrm>
          </p:grpSpPr>
          <p:sp>
            <p:nvSpPr>
              <p:cNvPr id="69" name="TextBox 68">
                <a:extLst>
                  <a:ext uri="{FF2B5EF4-FFF2-40B4-BE49-F238E27FC236}">
                    <a16:creationId xmlns:a16="http://schemas.microsoft.com/office/drawing/2014/main" id="{45A71958-0327-4149-B985-9013B8702542}"/>
                  </a:ext>
                </a:extLst>
              </p:cNvPr>
              <p:cNvSpPr txBox="1"/>
              <p:nvPr/>
            </p:nvSpPr>
            <p:spPr>
              <a:xfrm>
                <a:off x="2690038" y="2454433"/>
                <a:ext cx="845288" cy="338554"/>
              </a:xfrm>
              <a:prstGeom prst="rect">
                <a:avLst/>
              </a:prstGeom>
              <a:solidFill>
                <a:schemeClr val="bg1">
                  <a:lumMod val="65000"/>
                </a:schemeClr>
              </a:solidFill>
            </p:spPr>
            <p:txBody>
              <a:bodyPr wrap="square" rtlCol="0">
                <a:spAutoFit/>
              </a:bodyPr>
              <a:lstStyle/>
              <a:p>
                <a:pPr algn="r"/>
                <a:r>
                  <a:rPr lang="en-GB" sz="1600" dirty="0">
                    <a:solidFill>
                      <a:srgbClr val="000D4C"/>
                    </a:solidFill>
                    <a:cs typeface="Calibri" panose="020F0502020204030204" pitchFamily="34" charset="0"/>
                  </a:rPr>
                  <a:t>Level </a:t>
                </a:r>
                <a:r>
                  <a:rPr lang="en-GB" sz="1600" dirty="0">
                    <a:solidFill>
                      <a:srgbClr val="000D4C"/>
                    </a:solidFill>
                    <a:latin typeface="Calibri" panose="020F0502020204030204" pitchFamily="34" charset="0"/>
                    <a:cs typeface="Calibri" panose="020F0502020204030204" pitchFamily="34" charset="0"/>
                  </a:rPr>
                  <a:t>3</a:t>
                </a:r>
              </a:p>
            </p:txBody>
          </p:sp>
          <p:sp>
            <p:nvSpPr>
              <p:cNvPr id="70" name="Right Triangle 69">
                <a:extLst>
                  <a:ext uri="{FF2B5EF4-FFF2-40B4-BE49-F238E27FC236}">
                    <a16:creationId xmlns:a16="http://schemas.microsoft.com/office/drawing/2014/main" id="{F3B64BC1-7C8C-47CD-940C-9B669754F09A}"/>
                  </a:ext>
                </a:extLst>
              </p:cNvPr>
              <p:cNvSpPr/>
              <p:nvPr/>
            </p:nvSpPr>
            <p:spPr>
              <a:xfrm rot="5400000">
                <a:off x="3540652" y="2449107"/>
                <a:ext cx="338554" cy="349206"/>
              </a:xfrm>
              <a:prstGeom prst="rtTriangle">
                <a:avLst/>
              </a:prstGeom>
              <a:solidFill>
                <a:schemeClr val="bg1">
                  <a:lumMod val="6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000D4C"/>
                  </a:solidFill>
                </a:endParaRPr>
              </a:p>
            </p:txBody>
          </p:sp>
        </p:grpSp>
        <p:sp>
          <p:nvSpPr>
            <p:cNvPr id="68" name="Arrow: Up 67">
              <a:extLst>
                <a:ext uri="{FF2B5EF4-FFF2-40B4-BE49-F238E27FC236}">
                  <a16:creationId xmlns:a16="http://schemas.microsoft.com/office/drawing/2014/main" id="{E64E1063-6761-4679-9B7D-3DC6334A7B41}"/>
                </a:ext>
              </a:extLst>
            </p:cNvPr>
            <p:cNvSpPr/>
            <p:nvPr/>
          </p:nvSpPr>
          <p:spPr>
            <a:xfrm>
              <a:off x="4662242" y="1737994"/>
              <a:ext cx="475715" cy="377885"/>
            </a:xfrm>
            <a:prstGeom prst="upArrow">
              <a:avLst>
                <a:gd name="adj1" fmla="val 74223"/>
                <a:gd name="adj2"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000D4C"/>
                </a:solidFill>
              </a:endParaRPr>
            </a:p>
          </p:txBody>
        </p:sp>
      </p:grpSp>
      <p:grpSp>
        <p:nvGrpSpPr>
          <p:cNvPr id="71" name="Group 70">
            <a:extLst>
              <a:ext uri="{FF2B5EF4-FFF2-40B4-BE49-F238E27FC236}">
                <a16:creationId xmlns:a16="http://schemas.microsoft.com/office/drawing/2014/main" id="{42FB3A27-6014-43DE-BF19-B4D0E76F1F0B}"/>
              </a:ext>
            </a:extLst>
          </p:cNvPr>
          <p:cNvGrpSpPr/>
          <p:nvPr/>
        </p:nvGrpSpPr>
        <p:grpSpPr>
          <a:xfrm>
            <a:off x="6041712" y="1901529"/>
            <a:ext cx="2447920" cy="716439"/>
            <a:chOff x="2690037" y="1737994"/>
            <a:chExt cx="2447920" cy="716439"/>
          </a:xfrm>
        </p:grpSpPr>
        <p:sp>
          <p:nvSpPr>
            <p:cNvPr id="72" name="TextBox 71">
              <a:extLst>
                <a:ext uri="{FF2B5EF4-FFF2-40B4-BE49-F238E27FC236}">
                  <a16:creationId xmlns:a16="http://schemas.microsoft.com/office/drawing/2014/main" id="{6C5642AA-6559-4307-A6B3-216A3F15E6DC}"/>
                </a:ext>
              </a:extLst>
            </p:cNvPr>
            <p:cNvSpPr txBox="1"/>
            <p:nvPr/>
          </p:nvSpPr>
          <p:spPr>
            <a:xfrm>
              <a:off x="2690037" y="2115879"/>
              <a:ext cx="1194493" cy="338554"/>
            </a:xfrm>
            <a:prstGeom prst="rect">
              <a:avLst/>
            </a:prstGeom>
            <a:solidFill>
              <a:srgbClr val="FFFF99"/>
            </a:solidFill>
          </p:spPr>
          <p:txBody>
            <a:bodyPr wrap="square" rtlCol="0">
              <a:spAutoFit/>
            </a:bodyPr>
            <a:lstStyle/>
            <a:p>
              <a:pPr algn="ctr"/>
              <a:r>
                <a:rPr lang="en-GB" sz="1600" dirty="0">
                  <a:solidFill>
                    <a:srgbClr val="000D4C"/>
                  </a:solidFill>
                  <a:cs typeface="Calibri" panose="020F0502020204030204" pitchFamily="34" charset="0"/>
                </a:rPr>
                <a:t>Proactive</a:t>
              </a:r>
            </a:p>
          </p:txBody>
        </p:sp>
        <p:grpSp>
          <p:nvGrpSpPr>
            <p:cNvPr id="73" name="Group 72">
              <a:extLst>
                <a:ext uri="{FF2B5EF4-FFF2-40B4-BE49-F238E27FC236}">
                  <a16:creationId xmlns:a16="http://schemas.microsoft.com/office/drawing/2014/main" id="{70D62BCD-B307-41C6-ACE7-B12F34E54F6F}"/>
                </a:ext>
              </a:extLst>
            </p:cNvPr>
            <p:cNvGrpSpPr/>
            <p:nvPr/>
          </p:nvGrpSpPr>
          <p:grpSpPr>
            <a:xfrm>
              <a:off x="3884532" y="2115879"/>
              <a:ext cx="1194494" cy="338554"/>
              <a:chOff x="2690038" y="2454433"/>
              <a:chExt cx="1194494" cy="338554"/>
            </a:xfrm>
          </p:grpSpPr>
          <p:sp>
            <p:nvSpPr>
              <p:cNvPr id="75" name="TextBox 74">
                <a:extLst>
                  <a:ext uri="{FF2B5EF4-FFF2-40B4-BE49-F238E27FC236}">
                    <a16:creationId xmlns:a16="http://schemas.microsoft.com/office/drawing/2014/main" id="{0D616208-087B-4546-8EE3-615D6EB02A60}"/>
                  </a:ext>
                </a:extLst>
              </p:cNvPr>
              <p:cNvSpPr txBox="1"/>
              <p:nvPr/>
            </p:nvSpPr>
            <p:spPr>
              <a:xfrm>
                <a:off x="2690038" y="2454433"/>
                <a:ext cx="845288" cy="338554"/>
              </a:xfrm>
              <a:prstGeom prst="rect">
                <a:avLst/>
              </a:prstGeom>
              <a:solidFill>
                <a:schemeClr val="bg1">
                  <a:lumMod val="65000"/>
                </a:schemeClr>
              </a:solidFill>
            </p:spPr>
            <p:txBody>
              <a:bodyPr wrap="square" rtlCol="0">
                <a:spAutoFit/>
              </a:bodyPr>
              <a:lstStyle/>
              <a:p>
                <a:pPr algn="r"/>
                <a:r>
                  <a:rPr lang="en-GB" sz="1600" dirty="0">
                    <a:solidFill>
                      <a:srgbClr val="000D4C"/>
                    </a:solidFill>
                    <a:cs typeface="Calibri" panose="020F0502020204030204" pitchFamily="34" charset="0"/>
                  </a:rPr>
                  <a:t>Level </a:t>
                </a:r>
                <a:r>
                  <a:rPr lang="en-GB" sz="1600" dirty="0">
                    <a:solidFill>
                      <a:srgbClr val="000D4C"/>
                    </a:solidFill>
                    <a:latin typeface="Calibri" panose="020F0502020204030204" pitchFamily="34" charset="0"/>
                    <a:cs typeface="Calibri" panose="020F0502020204030204" pitchFamily="34" charset="0"/>
                  </a:rPr>
                  <a:t>4</a:t>
                </a:r>
              </a:p>
            </p:txBody>
          </p:sp>
          <p:sp>
            <p:nvSpPr>
              <p:cNvPr id="76" name="Right Triangle 75">
                <a:extLst>
                  <a:ext uri="{FF2B5EF4-FFF2-40B4-BE49-F238E27FC236}">
                    <a16:creationId xmlns:a16="http://schemas.microsoft.com/office/drawing/2014/main" id="{4A2382FC-E419-40A2-8BAD-46F36AEB5573}"/>
                  </a:ext>
                </a:extLst>
              </p:cNvPr>
              <p:cNvSpPr/>
              <p:nvPr/>
            </p:nvSpPr>
            <p:spPr>
              <a:xfrm rot="5400000">
                <a:off x="3540652" y="2449107"/>
                <a:ext cx="338554" cy="349206"/>
              </a:xfrm>
              <a:prstGeom prst="rtTriangle">
                <a:avLst/>
              </a:prstGeom>
              <a:solidFill>
                <a:schemeClr val="bg1">
                  <a:lumMod val="6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000D4C"/>
                  </a:solidFill>
                </a:endParaRPr>
              </a:p>
            </p:txBody>
          </p:sp>
        </p:grpSp>
        <p:sp>
          <p:nvSpPr>
            <p:cNvPr id="74" name="Arrow: Up 73">
              <a:extLst>
                <a:ext uri="{FF2B5EF4-FFF2-40B4-BE49-F238E27FC236}">
                  <a16:creationId xmlns:a16="http://schemas.microsoft.com/office/drawing/2014/main" id="{D47509A6-7DC7-4EBE-90A9-5A10F9C389C7}"/>
                </a:ext>
              </a:extLst>
            </p:cNvPr>
            <p:cNvSpPr/>
            <p:nvPr/>
          </p:nvSpPr>
          <p:spPr>
            <a:xfrm>
              <a:off x="4662242" y="1737994"/>
              <a:ext cx="475715" cy="377885"/>
            </a:xfrm>
            <a:prstGeom prst="upArrow">
              <a:avLst>
                <a:gd name="adj1" fmla="val 74223"/>
                <a:gd name="adj2"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000D4C"/>
                </a:solidFill>
              </a:endParaRPr>
            </a:p>
          </p:txBody>
        </p:sp>
      </p:grpSp>
      <p:grpSp>
        <p:nvGrpSpPr>
          <p:cNvPr id="77" name="Group 76">
            <a:extLst>
              <a:ext uri="{FF2B5EF4-FFF2-40B4-BE49-F238E27FC236}">
                <a16:creationId xmlns:a16="http://schemas.microsoft.com/office/drawing/2014/main" id="{0EC744EA-5E2C-4BBD-8D04-6B8C753827BC}"/>
              </a:ext>
            </a:extLst>
          </p:cNvPr>
          <p:cNvGrpSpPr/>
          <p:nvPr/>
        </p:nvGrpSpPr>
        <p:grpSpPr>
          <a:xfrm>
            <a:off x="7057749" y="1185090"/>
            <a:ext cx="2447920" cy="716439"/>
            <a:chOff x="2690037" y="1737994"/>
            <a:chExt cx="2447920" cy="716439"/>
          </a:xfrm>
        </p:grpSpPr>
        <p:sp>
          <p:nvSpPr>
            <p:cNvPr id="78" name="TextBox 77">
              <a:extLst>
                <a:ext uri="{FF2B5EF4-FFF2-40B4-BE49-F238E27FC236}">
                  <a16:creationId xmlns:a16="http://schemas.microsoft.com/office/drawing/2014/main" id="{06AECD6F-8027-40A9-BA78-87E0FD978969}"/>
                </a:ext>
              </a:extLst>
            </p:cNvPr>
            <p:cNvSpPr txBox="1"/>
            <p:nvPr/>
          </p:nvSpPr>
          <p:spPr>
            <a:xfrm>
              <a:off x="2690037" y="2115879"/>
              <a:ext cx="1194493" cy="338554"/>
            </a:xfrm>
            <a:prstGeom prst="rect">
              <a:avLst/>
            </a:prstGeom>
            <a:solidFill>
              <a:schemeClr val="accent2">
                <a:lumMod val="40000"/>
                <a:lumOff val="60000"/>
              </a:schemeClr>
            </a:solidFill>
          </p:spPr>
          <p:txBody>
            <a:bodyPr wrap="square" rtlCol="0">
              <a:spAutoFit/>
            </a:bodyPr>
            <a:lstStyle/>
            <a:p>
              <a:pPr algn="ctr"/>
              <a:r>
                <a:rPr lang="en-GB" sz="1600" dirty="0">
                  <a:solidFill>
                    <a:srgbClr val="000D4C"/>
                  </a:solidFill>
                  <a:cs typeface="Calibri" panose="020F0502020204030204" pitchFamily="34" charset="0"/>
                </a:rPr>
                <a:t>Generative</a:t>
              </a:r>
            </a:p>
          </p:txBody>
        </p:sp>
        <p:grpSp>
          <p:nvGrpSpPr>
            <p:cNvPr id="79" name="Group 78">
              <a:extLst>
                <a:ext uri="{FF2B5EF4-FFF2-40B4-BE49-F238E27FC236}">
                  <a16:creationId xmlns:a16="http://schemas.microsoft.com/office/drawing/2014/main" id="{BC881912-EEAB-4F43-8E88-0EDD1D4ED5F4}"/>
                </a:ext>
              </a:extLst>
            </p:cNvPr>
            <p:cNvGrpSpPr/>
            <p:nvPr/>
          </p:nvGrpSpPr>
          <p:grpSpPr>
            <a:xfrm>
              <a:off x="3884532" y="2115879"/>
              <a:ext cx="1194494" cy="338554"/>
              <a:chOff x="2690038" y="2454433"/>
              <a:chExt cx="1194494" cy="338554"/>
            </a:xfrm>
          </p:grpSpPr>
          <p:sp>
            <p:nvSpPr>
              <p:cNvPr id="81" name="TextBox 80">
                <a:extLst>
                  <a:ext uri="{FF2B5EF4-FFF2-40B4-BE49-F238E27FC236}">
                    <a16:creationId xmlns:a16="http://schemas.microsoft.com/office/drawing/2014/main" id="{407F0D5B-734F-43D0-BEBC-8206560B8CA2}"/>
                  </a:ext>
                </a:extLst>
              </p:cNvPr>
              <p:cNvSpPr txBox="1"/>
              <p:nvPr/>
            </p:nvSpPr>
            <p:spPr>
              <a:xfrm>
                <a:off x="2690038" y="2454433"/>
                <a:ext cx="845288" cy="338554"/>
              </a:xfrm>
              <a:prstGeom prst="rect">
                <a:avLst/>
              </a:prstGeom>
              <a:solidFill>
                <a:schemeClr val="bg1">
                  <a:lumMod val="65000"/>
                </a:schemeClr>
              </a:solidFill>
            </p:spPr>
            <p:txBody>
              <a:bodyPr wrap="square" rtlCol="0">
                <a:spAutoFit/>
              </a:bodyPr>
              <a:lstStyle/>
              <a:p>
                <a:pPr algn="r"/>
                <a:r>
                  <a:rPr lang="en-GB" sz="1600" dirty="0">
                    <a:solidFill>
                      <a:srgbClr val="000D4C"/>
                    </a:solidFill>
                    <a:cs typeface="Calibri" panose="020F0502020204030204" pitchFamily="34" charset="0"/>
                  </a:rPr>
                  <a:t>Level </a:t>
                </a:r>
                <a:r>
                  <a:rPr lang="en-GB" sz="1600" dirty="0">
                    <a:solidFill>
                      <a:srgbClr val="000D4C"/>
                    </a:solidFill>
                    <a:latin typeface="Calibri" panose="020F0502020204030204" pitchFamily="34" charset="0"/>
                    <a:cs typeface="Calibri" panose="020F0502020204030204" pitchFamily="34" charset="0"/>
                  </a:rPr>
                  <a:t>5</a:t>
                </a:r>
              </a:p>
            </p:txBody>
          </p:sp>
          <p:sp>
            <p:nvSpPr>
              <p:cNvPr id="82" name="Right Triangle 81">
                <a:extLst>
                  <a:ext uri="{FF2B5EF4-FFF2-40B4-BE49-F238E27FC236}">
                    <a16:creationId xmlns:a16="http://schemas.microsoft.com/office/drawing/2014/main" id="{2B4BE392-65D3-4B1F-8A25-C666FC182533}"/>
                  </a:ext>
                </a:extLst>
              </p:cNvPr>
              <p:cNvSpPr/>
              <p:nvPr/>
            </p:nvSpPr>
            <p:spPr>
              <a:xfrm rot="5400000">
                <a:off x="3540652" y="2449107"/>
                <a:ext cx="338554" cy="349206"/>
              </a:xfrm>
              <a:prstGeom prst="rtTriangle">
                <a:avLst/>
              </a:prstGeom>
              <a:solidFill>
                <a:schemeClr val="bg1">
                  <a:lumMod val="6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000D4C"/>
                  </a:solidFill>
                </a:endParaRPr>
              </a:p>
            </p:txBody>
          </p:sp>
        </p:grpSp>
        <p:sp>
          <p:nvSpPr>
            <p:cNvPr id="80" name="Arrow: Up 79">
              <a:extLst>
                <a:ext uri="{FF2B5EF4-FFF2-40B4-BE49-F238E27FC236}">
                  <a16:creationId xmlns:a16="http://schemas.microsoft.com/office/drawing/2014/main" id="{22166BFD-A6CB-4385-B263-975B4C4E760A}"/>
                </a:ext>
              </a:extLst>
            </p:cNvPr>
            <p:cNvSpPr/>
            <p:nvPr/>
          </p:nvSpPr>
          <p:spPr>
            <a:xfrm>
              <a:off x="4662242" y="1737994"/>
              <a:ext cx="475715" cy="377885"/>
            </a:xfrm>
            <a:prstGeom prst="upArrow">
              <a:avLst>
                <a:gd name="adj1" fmla="val 74223"/>
                <a:gd name="adj2"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000D4C"/>
                </a:solidFill>
              </a:endParaRPr>
            </a:p>
          </p:txBody>
        </p:sp>
      </p:grpSp>
      <p:sp>
        <p:nvSpPr>
          <p:cNvPr id="83" name="Shape 43">
            <a:extLst>
              <a:ext uri="{FF2B5EF4-FFF2-40B4-BE49-F238E27FC236}">
                <a16:creationId xmlns:a16="http://schemas.microsoft.com/office/drawing/2014/main" id="{01EAAEF0-DE26-4271-8E51-65A2BD13C547}"/>
              </a:ext>
            </a:extLst>
          </p:cNvPr>
          <p:cNvSpPr/>
          <p:nvPr/>
        </p:nvSpPr>
        <p:spPr>
          <a:xfrm rot="18352077" flipV="1">
            <a:off x="5641022" y="2206809"/>
            <a:ext cx="7051110" cy="2633079"/>
          </a:xfrm>
          <a:custGeom>
            <a:avLst/>
            <a:gdLst>
              <a:gd name="connsiteX0" fmla="*/ 0 w 5813899"/>
              <a:gd name="connsiteY0" fmla="*/ 3020461 h 3020461"/>
              <a:gd name="connsiteX1" fmla="*/ 5308546 w 5813899"/>
              <a:gd name="connsiteY1" fmla="*/ 377558 h 3020461"/>
              <a:gd name="connsiteX2" fmla="*/ 5266005 w 5813899"/>
              <a:gd name="connsiteY2" fmla="*/ 0 h 3020461"/>
              <a:gd name="connsiteX3" fmla="*/ 5813899 w 5813899"/>
              <a:gd name="connsiteY3" fmla="*/ 604183 h 3020461"/>
              <a:gd name="connsiteX4" fmla="*/ 5436188 w 5813899"/>
              <a:gd name="connsiteY4" fmla="*/ 1510412 h 3020461"/>
              <a:gd name="connsiteX5" fmla="*/ 5393647 w 5813899"/>
              <a:gd name="connsiteY5" fmla="*/ 1132854 h 3020461"/>
              <a:gd name="connsiteX6" fmla="*/ 0 w 5813899"/>
              <a:gd name="connsiteY6" fmla="*/ 3020461 h 3020461"/>
              <a:gd name="connsiteX0" fmla="*/ 0 w 5813899"/>
              <a:gd name="connsiteY0" fmla="*/ 2797588 h 2797588"/>
              <a:gd name="connsiteX1" fmla="*/ 5308546 w 5813899"/>
              <a:gd name="connsiteY1" fmla="*/ 154685 h 2797588"/>
              <a:gd name="connsiteX2" fmla="*/ 5321124 w 5813899"/>
              <a:gd name="connsiteY2" fmla="*/ 0 h 2797588"/>
              <a:gd name="connsiteX3" fmla="*/ 5813899 w 5813899"/>
              <a:gd name="connsiteY3" fmla="*/ 381310 h 2797588"/>
              <a:gd name="connsiteX4" fmla="*/ 5436188 w 5813899"/>
              <a:gd name="connsiteY4" fmla="*/ 1287539 h 2797588"/>
              <a:gd name="connsiteX5" fmla="*/ 5393647 w 5813899"/>
              <a:gd name="connsiteY5" fmla="*/ 909981 h 2797588"/>
              <a:gd name="connsiteX6" fmla="*/ 0 w 5813899"/>
              <a:gd name="connsiteY6" fmla="*/ 2797588 h 2797588"/>
              <a:gd name="connsiteX0" fmla="*/ 0 w 5813899"/>
              <a:gd name="connsiteY0" fmla="*/ 2797588 h 2797588"/>
              <a:gd name="connsiteX1" fmla="*/ 5308546 w 5813899"/>
              <a:gd name="connsiteY1" fmla="*/ 154685 h 2797588"/>
              <a:gd name="connsiteX2" fmla="*/ 5321124 w 5813899"/>
              <a:gd name="connsiteY2" fmla="*/ 0 h 2797588"/>
              <a:gd name="connsiteX3" fmla="*/ 5813899 w 5813899"/>
              <a:gd name="connsiteY3" fmla="*/ 381310 h 2797588"/>
              <a:gd name="connsiteX4" fmla="*/ 5422472 w 5813899"/>
              <a:gd name="connsiteY4" fmla="*/ 1032616 h 2797588"/>
              <a:gd name="connsiteX5" fmla="*/ 5393647 w 5813899"/>
              <a:gd name="connsiteY5" fmla="*/ 909981 h 2797588"/>
              <a:gd name="connsiteX6" fmla="*/ 0 w 5813899"/>
              <a:gd name="connsiteY6" fmla="*/ 2797588 h 2797588"/>
              <a:gd name="connsiteX0" fmla="*/ 0 w 5828311"/>
              <a:gd name="connsiteY0" fmla="*/ 2797588 h 2797588"/>
              <a:gd name="connsiteX1" fmla="*/ 5308546 w 5828311"/>
              <a:gd name="connsiteY1" fmla="*/ 154685 h 2797588"/>
              <a:gd name="connsiteX2" fmla="*/ 5321124 w 5828311"/>
              <a:gd name="connsiteY2" fmla="*/ 0 h 2797588"/>
              <a:gd name="connsiteX3" fmla="*/ 5828311 w 5828311"/>
              <a:gd name="connsiteY3" fmla="*/ 455481 h 2797588"/>
              <a:gd name="connsiteX4" fmla="*/ 5422472 w 5828311"/>
              <a:gd name="connsiteY4" fmla="*/ 1032616 h 2797588"/>
              <a:gd name="connsiteX5" fmla="*/ 5393647 w 5828311"/>
              <a:gd name="connsiteY5" fmla="*/ 909981 h 2797588"/>
              <a:gd name="connsiteX6" fmla="*/ 0 w 5828311"/>
              <a:gd name="connsiteY6" fmla="*/ 2797588 h 2797588"/>
              <a:gd name="connsiteX0" fmla="*/ 0 w 5828311"/>
              <a:gd name="connsiteY0" fmla="*/ 2797588 h 2797588"/>
              <a:gd name="connsiteX1" fmla="*/ 5308546 w 5828311"/>
              <a:gd name="connsiteY1" fmla="*/ 154685 h 2797588"/>
              <a:gd name="connsiteX2" fmla="*/ 5321124 w 5828311"/>
              <a:gd name="connsiteY2" fmla="*/ 0 h 2797588"/>
              <a:gd name="connsiteX3" fmla="*/ 5828311 w 5828311"/>
              <a:gd name="connsiteY3" fmla="*/ 455481 h 2797588"/>
              <a:gd name="connsiteX4" fmla="*/ 5292137 w 5828311"/>
              <a:gd name="connsiteY4" fmla="*/ 1095284 h 2797588"/>
              <a:gd name="connsiteX5" fmla="*/ 5393647 w 5828311"/>
              <a:gd name="connsiteY5" fmla="*/ 909981 h 2797588"/>
              <a:gd name="connsiteX6" fmla="*/ 0 w 5828311"/>
              <a:gd name="connsiteY6" fmla="*/ 2797588 h 2797588"/>
              <a:gd name="connsiteX0" fmla="*/ 0 w 5828311"/>
              <a:gd name="connsiteY0" fmla="*/ 2797588 h 2797588"/>
              <a:gd name="connsiteX1" fmla="*/ 5308546 w 5828311"/>
              <a:gd name="connsiteY1" fmla="*/ 154685 h 2797588"/>
              <a:gd name="connsiteX2" fmla="*/ 5321124 w 5828311"/>
              <a:gd name="connsiteY2" fmla="*/ 0 h 2797588"/>
              <a:gd name="connsiteX3" fmla="*/ 5828311 w 5828311"/>
              <a:gd name="connsiteY3" fmla="*/ 455481 h 2797588"/>
              <a:gd name="connsiteX4" fmla="*/ 5460659 w 5828311"/>
              <a:gd name="connsiteY4" fmla="*/ 1185999 h 2797588"/>
              <a:gd name="connsiteX5" fmla="*/ 5393647 w 5828311"/>
              <a:gd name="connsiteY5" fmla="*/ 909981 h 2797588"/>
              <a:gd name="connsiteX6" fmla="*/ 0 w 5828311"/>
              <a:gd name="connsiteY6" fmla="*/ 2797588 h 2797588"/>
              <a:gd name="connsiteX0" fmla="*/ 0 w 5828311"/>
              <a:gd name="connsiteY0" fmla="*/ 2797588 h 2797588"/>
              <a:gd name="connsiteX1" fmla="*/ 5308546 w 5828311"/>
              <a:gd name="connsiteY1" fmla="*/ 154685 h 2797588"/>
              <a:gd name="connsiteX2" fmla="*/ 5321124 w 5828311"/>
              <a:gd name="connsiteY2" fmla="*/ 0 h 2797588"/>
              <a:gd name="connsiteX3" fmla="*/ 5828311 w 5828311"/>
              <a:gd name="connsiteY3" fmla="*/ 455481 h 2797588"/>
              <a:gd name="connsiteX4" fmla="*/ 5381437 w 5828311"/>
              <a:gd name="connsiteY4" fmla="*/ 1131281 h 2797588"/>
              <a:gd name="connsiteX5" fmla="*/ 5393647 w 5828311"/>
              <a:gd name="connsiteY5" fmla="*/ 909981 h 2797588"/>
              <a:gd name="connsiteX6" fmla="*/ 0 w 5828311"/>
              <a:gd name="connsiteY6" fmla="*/ 2797588 h 2797588"/>
              <a:gd name="connsiteX0" fmla="*/ 0 w 5828311"/>
              <a:gd name="connsiteY0" fmla="*/ 2862408 h 2862408"/>
              <a:gd name="connsiteX1" fmla="*/ 5308546 w 5828311"/>
              <a:gd name="connsiteY1" fmla="*/ 219505 h 2862408"/>
              <a:gd name="connsiteX2" fmla="*/ 5380168 w 5828311"/>
              <a:gd name="connsiteY2" fmla="*/ 0 h 2862408"/>
              <a:gd name="connsiteX3" fmla="*/ 5828311 w 5828311"/>
              <a:gd name="connsiteY3" fmla="*/ 520301 h 2862408"/>
              <a:gd name="connsiteX4" fmla="*/ 5381437 w 5828311"/>
              <a:gd name="connsiteY4" fmla="*/ 1196101 h 2862408"/>
              <a:gd name="connsiteX5" fmla="*/ 5393647 w 5828311"/>
              <a:gd name="connsiteY5" fmla="*/ 974801 h 2862408"/>
              <a:gd name="connsiteX6" fmla="*/ 0 w 5828311"/>
              <a:gd name="connsiteY6" fmla="*/ 2862408 h 2862408"/>
              <a:gd name="connsiteX0" fmla="*/ 0 w 5828311"/>
              <a:gd name="connsiteY0" fmla="*/ 2884737 h 2884737"/>
              <a:gd name="connsiteX1" fmla="*/ 5308546 w 5828311"/>
              <a:gd name="connsiteY1" fmla="*/ 241834 h 2884737"/>
              <a:gd name="connsiteX2" fmla="*/ 5428414 w 5828311"/>
              <a:gd name="connsiteY2" fmla="*/ 0 h 2884737"/>
              <a:gd name="connsiteX3" fmla="*/ 5828311 w 5828311"/>
              <a:gd name="connsiteY3" fmla="*/ 542630 h 2884737"/>
              <a:gd name="connsiteX4" fmla="*/ 5381437 w 5828311"/>
              <a:gd name="connsiteY4" fmla="*/ 1218430 h 2884737"/>
              <a:gd name="connsiteX5" fmla="*/ 5393647 w 5828311"/>
              <a:gd name="connsiteY5" fmla="*/ 997130 h 2884737"/>
              <a:gd name="connsiteX6" fmla="*/ 0 w 5828311"/>
              <a:gd name="connsiteY6" fmla="*/ 2884737 h 2884737"/>
              <a:gd name="connsiteX0" fmla="*/ 0 w 5828311"/>
              <a:gd name="connsiteY0" fmla="*/ 2884737 h 2884737"/>
              <a:gd name="connsiteX1" fmla="*/ 5406482 w 5828311"/>
              <a:gd name="connsiteY1" fmla="*/ 228139 h 2884737"/>
              <a:gd name="connsiteX2" fmla="*/ 5428414 w 5828311"/>
              <a:gd name="connsiteY2" fmla="*/ 0 h 2884737"/>
              <a:gd name="connsiteX3" fmla="*/ 5828311 w 5828311"/>
              <a:gd name="connsiteY3" fmla="*/ 542630 h 2884737"/>
              <a:gd name="connsiteX4" fmla="*/ 5381437 w 5828311"/>
              <a:gd name="connsiteY4" fmla="*/ 1218430 h 2884737"/>
              <a:gd name="connsiteX5" fmla="*/ 5393647 w 5828311"/>
              <a:gd name="connsiteY5" fmla="*/ 997130 h 2884737"/>
              <a:gd name="connsiteX6" fmla="*/ 0 w 5828311"/>
              <a:gd name="connsiteY6" fmla="*/ 2884737 h 2884737"/>
              <a:gd name="connsiteX0" fmla="*/ 0 w 5828311"/>
              <a:gd name="connsiteY0" fmla="*/ 2884737 h 2884737"/>
              <a:gd name="connsiteX1" fmla="*/ 5386973 w 5828311"/>
              <a:gd name="connsiteY1" fmla="*/ 351094 h 2884737"/>
              <a:gd name="connsiteX2" fmla="*/ 5428414 w 5828311"/>
              <a:gd name="connsiteY2" fmla="*/ 0 h 2884737"/>
              <a:gd name="connsiteX3" fmla="*/ 5828311 w 5828311"/>
              <a:gd name="connsiteY3" fmla="*/ 542630 h 2884737"/>
              <a:gd name="connsiteX4" fmla="*/ 5381437 w 5828311"/>
              <a:gd name="connsiteY4" fmla="*/ 1218430 h 2884737"/>
              <a:gd name="connsiteX5" fmla="*/ 5393647 w 5828311"/>
              <a:gd name="connsiteY5" fmla="*/ 997130 h 2884737"/>
              <a:gd name="connsiteX6" fmla="*/ 0 w 5828311"/>
              <a:gd name="connsiteY6" fmla="*/ 2884737 h 2884737"/>
              <a:gd name="connsiteX0" fmla="*/ 0 w 5828311"/>
              <a:gd name="connsiteY0" fmla="*/ 2775148 h 2775148"/>
              <a:gd name="connsiteX1" fmla="*/ 5386973 w 5828311"/>
              <a:gd name="connsiteY1" fmla="*/ 241505 h 2775148"/>
              <a:gd name="connsiteX2" fmla="*/ 5383876 w 5828311"/>
              <a:gd name="connsiteY2" fmla="*/ -1 h 2775148"/>
              <a:gd name="connsiteX3" fmla="*/ 5828311 w 5828311"/>
              <a:gd name="connsiteY3" fmla="*/ 433041 h 2775148"/>
              <a:gd name="connsiteX4" fmla="*/ 5381437 w 5828311"/>
              <a:gd name="connsiteY4" fmla="*/ 1108841 h 2775148"/>
              <a:gd name="connsiteX5" fmla="*/ 5393647 w 5828311"/>
              <a:gd name="connsiteY5" fmla="*/ 887541 h 2775148"/>
              <a:gd name="connsiteX6" fmla="*/ 0 w 5828311"/>
              <a:gd name="connsiteY6" fmla="*/ 2775148 h 2775148"/>
              <a:gd name="connsiteX0" fmla="*/ 0 w 5828311"/>
              <a:gd name="connsiteY0" fmla="*/ 2775149 h 2775149"/>
              <a:gd name="connsiteX1" fmla="*/ 5386973 w 5828311"/>
              <a:gd name="connsiteY1" fmla="*/ 241506 h 2775149"/>
              <a:gd name="connsiteX2" fmla="*/ 5383876 w 5828311"/>
              <a:gd name="connsiteY2" fmla="*/ 0 h 2775149"/>
              <a:gd name="connsiteX3" fmla="*/ 5828311 w 5828311"/>
              <a:gd name="connsiteY3" fmla="*/ 433042 h 2775149"/>
              <a:gd name="connsiteX4" fmla="*/ 5428463 w 5828311"/>
              <a:gd name="connsiteY4" fmla="*/ 1165845 h 2775149"/>
              <a:gd name="connsiteX5" fmla="*/ 5393647 w 5828311"/>
              <a:gd name="connsiteY5" fmla="*/ 887542 h 2775149"/>
              <a:gd name="connsiteX6" fmla="*/ 0 w 5828311"/>
              <a:gd name="connsiteY6" fmla="*/ 2775149 h 2775149"/>
              <a:gd name="connsiteX0" fmla="*/ 0 w 5828311"/>
              <a:gd name="connsiteY0" fmla="*/ 2775149 h 2775149"/>
              <a:gd name="connsiteX1" fmla="*/ 5386973 w 5828311"/>
              <a:gd name="connsiteY1" fmla="*/ 241506 h 2775149"/>
              <a:gd name="connsiteX2" fmla="*/ 5383876 w 5828311"/>
              <a:gd name="connsiteY2" fmla="*/ 0 h 2775149"/>
              <a:gd name="connsiteX3" fmla="*/ 5828311 w 5828311"/>
              <a:gd name="connsiteY3" fmla="*/ 433042 h 2775149"/>
              <a:gd name="connsiteX4" fmla="*/ 5428463 w 5828311"/>
              <a:gd name="connsiteY4" fmla="*/ 1165845 h 2775149"/>
              <a:gd name="connsiteX5" fmla="*/ 5405301 w 5828311"/>
              <a:gd name="connsiteY5" fmla="*/ 938705 h 2775149"/>
              <a:gd name="connsiteX6" fmla="*/ 0 w 5828311"/>
              <a:gd name="connsiteY6" fmla="*/ 2775149 h 2775149"/>
              <a:gd name="connsiteX0" fmla="*/ 0 w 5828311"/>
              <a:gd name="connsiteY0" fmla="*/ 2775149 h 2775149"/>
              <a:gd name="connsiteX1" fmla="*/ 5386973 w 5828311"/>
              <a:gd name="connsiteY1" fmla="*/ 241506 h 2775149"/>
              <a:gd name="connsiteX2" fmla="*/ 5383876 w 5828311"/>
              <a:gd name="connsiteY2" fmla="*/ 0 h 2775149"/>
              <a:gd name="connsiteX3" fmla="*/ 5828311 w 5828311"/>
              <a:gd name="connsiteY3" fmla="*/ 433042 h 2775149"/>
              <a:gd name="connsiteX4" fmla="*/ 5404746 w 5828311"/>
              <a:gd name="connsiteY4" fmla="*/ 1211168 h 2775149"/>
              <a:gd name="connsiteX5" fmla="*/ 5405301 w 5828311"/>
              <a:gd name="connsiteY5" fmla="*/ 938705 h 2775149"/>
              <a:gd name="connsiteX6" fmla="*/ 0 w 5828311"/>
              <a:gd name="connsiteY6" fmla="*/ 2775149 h 2775149"/>
              <a:gd name="connsiteX0" fmla="*/ 0 w 5805906"/>
              <a:gd name="connsiteY0" fmla="*/ 2775149 h 2775149"/>
              <a:gd name="connsiteX1" fmla="*/ 5386973 w 5805906"/>
              <a:gd name="connsiteY1" fmla="*/ 241506 h 2775149"/>
              <a:gd name="connsiteX2" fmla="*/ 5383876 w 5805906"/>
              <a:gd name="connsiteY2" fmla="*/ 0 h 2775149"/>
              <a:gd name="connsiteX3" fmla="*/ 5805906 w 5805906"/>
              <a:gd name="connsiteY3" fmla="*/ 537053 h 2775149"/>
              <a:gd name="connsiteX4" fmla="*/ 5404746 w 5805906"/>
              <a:gd name="connsiteY4" fmla="*/ 1211168 h 2775149"/>
              <a:gd name="connsiteX5" fmla="*/ 5405301 w 5805906"/>
              <a:gd name="connsiteY5" fmla="*/ 938705 h 2775149"/>
              <a:gd name="connsiteX6" fmla="*/ 0 w 5805906"/>
              <a:gd name="connsiteY6" fmla="*/ 2775149 h 2775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05906" h="2775149">
                <a:moveTo>
                  <a:pt x="0" y="2775149"/>
                </a:moveTo>
                <a:cubicBezTo>
                  <a:pt x="645989" y="1432722"/>
                  <a:pt x="2493931" y="661014"/>
                  <a:pt x="5386973" y="241506"/>
                </a:cubicBezTo>
                <a:cubicBezTo>
                  <a:pt x="5385941" y="161004"/>
                  <a:pt x="5384908" y="80502"/>
                  <a:pt x="5383876" y="0"/>
                </a:cubicBezTo>
                <a:lnTo>
                  <a:pt x="5805906" y="537053"/>
                </a:lnTo>
                <a:lnTo>
                  <a:pt x="5404746" y="1211168"/>
                </a:lnTo>
                <a:lnTo>
                  <a:pt x="5405301" y="938705"/>
                </a:lnTo>
                <a:cubicBezTo>
                  <a:pt x="2778520" y="1106508"/>
                  <a:pt x="968983" y="1684548"/>
                  <a:pt x="0" y="2775149"/>
                </a:cubicBezTo>
                <a:close/>
              </a:path>
            </a:pathLst>
          </a:custGeom>
          <a:gradFill flip="none" rotWithShape="1">
            <a:gsLst>
              <a:gs pos="0">
                <a:schemeClr val="tx2">
                  <a:lumMod val="20000"/>
                  <a:lumOff val="80000"/>
                  <a:shade val="30000"/>
                  <a:satMod val="115000"/>
                </a:schemeClr>
              </a:gs>
              <a:gs pos="50000">
                <a:schemeClr val="tx2">
                  <a:lumMod val="20000"/>
                  <a:lumOff val="80000"/>
                  <a:shade val="67500"/>
                  <a:satMod val="115000"/>
                </a:schemeClr>
              </a:gs>
              <a:gs pos="100000">
                <a:schemeClr val="tx2">
                  <a:lumMod val="20000"/>
                  <a:lumOff val="80000"/>
                  <a:shade val="100000"/>
                  <a:satMod val="115000"/>
                </a:schemeClr>
              </a:gs>
            </a:gsLst>
            <a:path path="circle">
              <a:fillToRect t="100000" r="100000"/>
            </a:path>
            <a:tileRect l="-100000" b="-100000"/>
          </a:gra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84" name="Shape 43">
            <a:extLst>
              <a:ext uri="{FF2B5EF4-FFF2-40B4-BE49-F238E27FC236}">
                <a16:creationId xmlns:a16="http://schemas.microsoft.com/office/drawing/2014/main" id="{80BAC96E-992A-4ABC-9DDC-10FBE43F4B56}"/>
              </a:ext>
            </a:extLst>
          </p:cNvPr>
          <p:cNvSpPr/>
          <p:nvPr/>
        </p:nvSpPr>
        <p:spPr>
          <a:xfrm rot="18332861" flipV="1">
            <a:off x="1601789" y="2049075"/>
            <a:ext cx="4881094" cy="1714921"/>
          </a:xfrm>
          <a:custGeom>
            <a:avLst/>
            <a:gdLst>
              <a:gd name="connsiteX0" fmla="*/ 0 w 5813899"/>
              <a:gd name="connsiteY0" fmla="*/ 3020461 h 3020461"/>
              <a:gd name="connsiteX1" fmla="*/ 5308546 w 5813899"/>
              <a:gd name="connsiteY1" fmla="*/ 377558 h 3020461"/>
              <a:gd name="connsiteX2" fmla="*/ 5266005 w 5813899"/>
              <a:gd name="connsiteY2" fmla="*/ 0 h 3020461"/>
              <a:gd name="connsiteX3" fmla="*/ 5813899 w 5813899"/>
              <a:gd name="connsiteY3" fmla="*/ 604183 h 3020461"/>
              <a:gd name="connsiteX4" fmla="*/ 5436188 w 5813899"/>
              <a:gd name="connsiteY4" fmla="*/ 1510412 h 3020461"/>
              <a:gd name="connsiteX5" fmla="*/ 5393647 w 5813899"/>
              <a:gd name="connsiteY5" fmla="*/ 1132854 h 3020461"/>
              <a:gd name="connsiteX6" fmla="*/ 0 w 5813899"/>
              <a:gd name="connsiteY6" fmla="*/ 3020461 h 3020461"/>
              <a:gd name="connsiteX0" fmla="*/ 0 w 5813899"/>
              <a:gd name="connsiteY0" fmla="*/ 2797588 h 2797588"/>
              <a:gd name="connsiteX1" fmla="*/ 5308546 w 5813899"/>
              <a:gd name="connsiteY1" fmla="*/ 154685 h 2797588"/>
              <a:gd name="connsiteX2" fmla="*/ 5321124 w 5813899"/>
              <a:gd name="connsiteY2" fmla="*/ 0 h 2797588"/>
              <a:gd name="connsiteX3" fmla="*/ 5813899 w 5813899"/>
              <a:gd name="connsiteY3" fmla="*/ 381310 h 2797588"/>
              <a:gd name="connsiteX4" fmla="*/ 5436188 w 5813899"/>
              <a:gd name="connsiteY4" fmla="*/ 1287539 h 2797588"/>
              <a:gd name="connsiteX5" fmla="*/ 5393647 w 5813899"/>
              <a:gd name="connsiteY5" fmla="*/ 909981 h 2797588"/>
              <a:gd name="connsiteX6" fmla="*/ 0 w 5813899"/>
              <a:gd name="connsiteY6" fmla="*/ 2797588 h 2797588"/>
              <a:gd name="connsiteX0" fmla="*/ 0 w 5813899"/>
              <a:gd name="connsiteY0" fmla="*/ 2797588 h 2797588"/>
              <a:gd name="connsiteX1" fmla="*/ 5308546 w 5813899"/>
              <a:gd name="connsiteY1" fmla="*/ 154685 h 2797588"/>
              <a:gd name="connsiteX2" fmla="*/ 5321124 w 5813899"/>
              <a:gd name="connsiteY2" fmla="*/ 0 h 2797588"/>
              <a:gd name="connsiteX3" fmla="*/ 5813899 w 5813899"/>
              <a:gd name="connsiteY3" fmla="*/ 381310 h 2797588"/>
              <a:gd name="connsiteX4" fmla="*/ 5422472 w 5813899"/>
              <a:gd name="connsiteY4" fmla="*/ 1032616 h 2797588"/>
              <a:gd name="connsiteX5" fmla="*/ 5393647 w 5813899"/>
              <a:gd name="connsiteY5" fmla="*/ 909981 h 2797588"/>
              <a:gd name="connsiteX6" fmla="*/ 0 w 5813899"/>
              <a:gd name="connsiteY6" fmla="*/ 2797588 h 2797588"/>
              <a:gd name="connsiteX0" fmla="*/ 0 w 5828311"/>
              <a:gd name="connsiteY0" fmla="*/ 2797588 h 2797588"/>
              <a:gd name="connsiteX1" fmla="*/ 5308546 w 5828311"/>
              <a:gd name="connsiteY1" fmla="*/ 154685 h 2797588"/>
              <a:gd name="connsiteX2" fmla="*/ 5321124 w 5828311"/>
              <a:gd name="connsiteY2" fmla="*/ 0 h 2797588"/>
              <a:gd name="connsiteX3" fmla="*/ 5828311 w 5828311"/>
              <a:gd name="connsiteY3" fmla="*/ 455481 h 2797588"/>
              <a:gd name="connsiteX4" fmla="*/ 5422472 w 5828311"/>
              <a:gd name="connsiteY4" fmla="*/ 1032616 h 2797588"/>
              <a:gd name="connsiteX5" fmla="*/ 5393647 w 5828311"/>
              <a:gd name="connsiteY5" fmla="*/ 909981 h 2797588"/>
              <a:gd name="connsiteX6" fmla="*/ 0 w 5828311"/>
              <a:gd name="connsiteY6" fmla="*/ 2797588 h 2797588"/>
              <a:gd name="connsiteX0" fmla="*/ 0 w 5828311"/>
              <a:gd name="connsiteY0" fmla="*/ 2797588 h 2797588"/>
              <a:gd name="connsiteX1" fmla="*/ 5308546 w 5828311"/>
              <a:gd name="connsiteY1" fmla="*/ 154685 h 2797588"/>
              <a:gd name="connsiteX2" fmla="*/ 5321124 w 5828311"/>
              <a:gd name="connsiteY2" fmla="*/ 0 h 2797588"/>
              <a:gd name="connsiteX3" fmla="*/ 5828311 w 5828311"/>
              <a:gd name="connsiteY3" fmla="*/ 455481 h 2797588"/>
              <a:gd name="connsiteX4" fmla="*/ 5292137 w 5828311"/>
              <a:gd name="connsiteY4" fmla="*/ 1095284 h 2797588"/>
              <a:gd name="connsiteX5" fmla="*/ 5393647 w 5828311"/>
              <a:gd name="connsiteY5" fmla="*/ 909981 h 2797588"/>
              <a:gd name="connsiteX6" fmla="*/ 0 w 5828311"/>
              <a:gd name="connsiteY6" fmla="*/ 2797588 h 2797588"/>
              <a:gd name="connsiteX0" fmla="*/ 0 w 5828311"/>
              <a:gd name="connsiteY0" fmla="*/ 2797588 h 2797588"/>
              <a:gd name="connsiteX1" fmla="*/ 5308546 w 5828311"/>
              <a:gd name="connsiteY1" fmla="*/ 154685 h 2797588"/>
              <a:gd name="connsiteX2" fmla="*/ 5321124 w 5828311"/>
              <a:gd name="connsiteY2" fmla="*/ 0 h 2797588"/>
              <a:gd name="connsiteX3" fmla="*/ 5828311 w 5828311"/>
              <a:gd name="connsiteY3" fmla="*/ 455481 h 2797588"/>
              <a:gd name="connsiteX4" fmla="*/ 5460659 w 5828311"/>
              <a:gd name="connsiteY4" fmla="*/ 1185999 h 2797588"/>
              <a:gd name="connsiteX5" fmla="*/ 5393647 w 5828311"/>
              <a:gd name="connsiteY5" fmla="*/ 909981 h 2797588"/>
              <a:gd name="connsiteX6" fmla="*/ 0 w 5828311"/>
              <a:gd name="connsiteY6" fmla="*/ 2797588 h 2797588"/>
              <a:gd name="connsiteX0" fmla="*/ 0 w 5828311"/>
              <a:gd name="connsiteY0" fmla="*/ 2797588 h 2797588"/>
              <a:gd name="connsiteX1" fmla="*/ 5308546 w 5828311"/>
              <a:gd name="connsiteY1" fmla="*/ 154685 h 2797588"/>
              <a:gd name="connsiteX2" fmla="*/ 5321124 w 5828311"/>
              <a:gd name="connsiteY2" fmla="*/ 0 h 2797588"/>
              <a:gd name="connsiteX3" fmla="*/ 5828311 w 5828311"/>
              <a:gd name="connsiteY3" fmla="*/ 455481 h 2797588"/>
              <a:gd name="connsiteX4" fmla="*/ 5381437 w 5828311"/>
              <a:gd name="connsiteY4" fmla="*/ 1131281 h 2797588"/>
              <a:gd name="connsiteX5" fmla="*/ 5393647 w 5828311"/>
              <a:gd name="connsiteY5" fmla="*/ 909981 h 2797588"/>
              <a:gd name="connsiteX6" fmla="*/ 0 w 5828311"/>
              <a:gd name="connsiteY6" fmla="*/ 2797588 h 2797588"/>
              <a:gd name="connsiteX0" fmla="*/ 0 w 5828311"/>
              <a:gd name="connsiteY0" fmla="*/ 2862408 h 2862408"/>
              <a:gd name="connsiteX1" fmla="*/ 5308546 w 5828311"/>
              <a:gd name="connsiteY1" fmla="*/ 219505 h 2862408"/>
              <a:gd name="connsiteX2" fmla="*/ 5380168 w 5828311"/>
              <a:gd name="connsiteY2" fmla="*/ 0 h 2862408"/>
              <a:gd name="connsiteX3" fmla="*/ 5828311 w 5828311"/>
              <a:gd name="connsiteY3" fmla="*/ 520301 h 2862408"/>
              <a:gd name="connsiteX4" fmla="*/ 5381437 w 5828311"/>
              <a:gd name="connsiteY4" fmla="*/ 1196101 h 2862408"/>
              <a:gd name="connsiteX5" fmla="*/ 5393647 w 5828311"/>
              <a:gd name="connsiteY5" fmla="*/ 974801 h 2862408"/>
              <a:gd name="connsiteX6" fmla="*/ 0 w 5828311"/>
              <a:gd name="connsiteY6" fmla="*/ 2862408 h 2862408"/>
              <a:gd name="connsiteX0" fmla="*/ 0 w 5828311"/>
              <a:gd name="connsiteY0" fmla="*/ 2884737 h 2884737"/>
              <a:gd name="connsiteX1" fmla="*/ 5308546 w 5828311"/>
              <a:gd name="connsiteY1" fmla="*/ 241834 h 2884737"/>
              <a:gd name="connsiteX2" fmla="*/ 5428414 w 5828311"/>
              <a:gd name="connsiteY2" fmla="*/ 0 h 2884737"/>
              <a:gd name="connsiteX3" fmla="*/ 5828311 w 5828311"/>
              <a:gd name="connsiteY3" fmla="*/ 542630 h 2884737"/>
              <a:gd name="connsiteX4" fmla="*/ 5381437 w 5828311"/>
              <a:gd name="connsiteY4" fmla="*/ 1218430 h 2884737"/>
              <a:gd name="connsiteX5" fmla="*/ 5393647 w 5828311"/>
              <a:gd name="connsiteY5" fmla="*/ 997130 h 2884737"/>
              <a:gd name="connsiteX6" fmla="*/ 0 w 5828311"/>
              <a:gd name="connsiteY6" fmla="*/ 2884737 h 2884737"/>
              <a:gd name="connsiteX0" fmla="*/ 0 w 5828311"/>
              <a:gd name="connsiteY0" fmla="*/ 2884737 h 2884737"/>
              <a:gd name="connsiteX1" fmla="*/ 5406482 w 5828311"/>
              <a:gd name="connsiteY1" fmla="*/ 228139 h 2884737"/>
              <a:gd name="connsiteX2" fmla="*/ 5428414 w 5828311"/>
              <a:gd name="connsiteY2" fmla="*/ 0 h 2884737"/>
              <a:gd name="connsiteX3" fmla="*/ 5828311 w 5828311"/>
              <a:gd name="connsiteY3" fmla="*/ 542630 h 2884737"/>
              <a:gd name="connsiteX4" fmla="*/ 5381437 w 5828311"/>
              <a:gd name="connsiteY4" fmla="*/ 1218430 h 2884737"/>
              <a:gd name="connsiteX5" fmla="*/ 5393647 w 5828311"/>
              <a:gd name="connsiteY5" fmla="*/ 997130 h 2884737"/>
              <a:gd name="connsiteX6" fmla="*/ 0 w 5828311"/>
              <a:gd name="connsiteY6" fmla="*/ 2884737 h 2884737"/>
              <a:gd name="connsiteX0" fmla="*/ 0 w 5828311"/>
              <a:gd name="connsiteY0" fmla="*/ 2884737 h 2884737"/>
              <a:gd name="connsiteX1" fmla="*/ 5386973 w 5828311"/>
              <a:gd name="connsiteY1" fmla="*/ 351094 h 2884737"/>
              <a:gd name="connsiteX2" fmla="*/ 5428414 w 5828311"/>
              <a:gd name="connsiteY2" fmla="*/ 0 h 2884737"/>
              <a:gd name="connsiteX3" fmla="*/ 5828311 w 5828311"/>
              <a:gd name="connsiteY3" fmla="*/ 542630 h 2884737"/>
              <a:gd name="connsiteX4" fmla="*/ 5381437 w 5828311"/>
              <a:gd name="connsiteY4" fmla="*/ 1218430 h 2884737"/>
              <a:gd name="connsiteX5" fmla="*/ 5393647 w 5828311"/>
              <a:gd name="connsiteY5" fmla="*/ 997130 h 2884737"/>
              <a:gd name="connsiteX6" fmla="*/ 0 w 5828311"/>
              <a:gd name="connsiteY6" fmla="*/ 2884737 h 2884737"/>
              <a:gd name="connsiteX0" fmla="*/ 0 w 5828311"/>
              <a:gd name="connsiteY0" fmla="*/ 2775148 h 2775148"/>
              <a:gd name="connsiteX1" fmla="*/ 5386973 w 5828311"/>
              <a:gd name="connsiteY1" fmla="*/ 241505 h 2775148"/>
              <a:gd name="connsiteX2" fmla="*/ 5383876 w 5828311"/>
              <a:gd name="connsiteY2" fmla="*/ -1 h 2775148"/>
              <a:gd name="connsiteX3" fmla="*/ 5828311 w 5828311"/>
              <a:gd name="connsiteY3" fmla="*/ 433041 h 2775148"/>
              <a:gd name="connsiteX4" fmla="*/ 5381437 w 5828311"/>
              <a:gd name="connsiteY4" fmla="*/ 1108841 h 2775148"/>
              <a:gd name="connsiteX5" fmla="*/ 5393647 w 5828311"/>
              <a:gd name="connsiteY5" fmla="*/ 887541 h 2775148"/>
              <a:gd name="connsiteX6" fmla="*/ 0 w 5828311"/>
              <a:gd name="connsiteY6" fmla="*/ 2775148 h 2775148"/>
              <a:gd name="connsiteX0" fmla="*/ 0 w 5828311"/>
              <a:gd name="connsiteY0" fmla="*/ 2775150 h 2775150"/>
              <a:gd name="connsiteX1" fmla="*/ 5386973 w 5828311"/>
              <a:gd name="connsiteY1" fmla="*/ 241507 h 2775150"/>
              <a:gd name="connsiteX2" fmla="*/ 5383876 w 5828311"/>
              <a:gd name="connsiteY2" fmla="*/ 1 h 2775150"/>
              <a:gd name="connsiteX3" fmla="*/ 5828311 w 5828311"/>
              <a:gd name="connsiteY3" fmla="*/ 433043 h 2775150"/>
              <a:gd name="connsiteX4" fmla="*/ 5333879 w 5828311"/>
              <a:gd name="connsiteY4" fmla="*/ 1467929 h 2775150"/>
              <a:gd name="connsiteX5" fmla="*/ 5393647 w 5828311"/>
              <a:gd name="connsiteY5" fmla="*/ 887543 h 2775150"/>
              <a:gd name="connsiteX6" fmla="*/ 0 w 5828311"/>
              <a:gd name="connsiteY6" fmla="*/ 2775150 h 2775150"/>
              <a:gd name="connsiteX0" fmla="*/ 0 w 5828311"/>
              <a:gd name="connsiteY0" fmla="*/ 2775148 h 2775148"/>
              <a:gd name="connsiteX1" fmla="*/ 5386973 w 5828311"/>
              <a:gd name="connsiteY1" fmla="*/ 241505 h 2775148"/>
              <a:gd name="connsiteX2" fmla="*/ 5383876 w 5828311"/>
              <a:gd name="connsiteY2" fmla="*/ -1 h 2775148"/>
              <a:gd name="connsiteX3" fmla="*/ 5828311 w 5828311"/>
              <a:gd name="connsiteY3" fmla="*/ 433041 h 2775148"/>
              <a:gd name="connsiteX4" fmla="*/ 5333879 w 5828311"/>
              <a:gd name="connsiteY4" fmla="*/ 1467927 h 2775148"/>
              <a:gd name="connsiteX5" fmla="*/ 5320193 w 5828311"/>
              <a:gd name="connsiteY5" fmla="*/ 1153421 h 2775148"/>
              <a:gd name="connsiteX6" fmla="*/ 0 w 5828311"/>
              <a:gd name="connsiteY6" fmla="*/ 2775148 h 2775148"/>
              <a:gd name="connsiteX0" fmla="*/ 0 w 5837152"/>
              <a:gd name="connsiteY0" fmla="*/ 2775150 h 2775150"/>
              <a:gd name="connsiteX1" fmla="*/ 5386973 w 5837152"/>
              <a:gd name="connsiteY1" fmla="*/ 241507 h 2775150"/>
              <a:gd name="connsiteX2" fmla="*/ 5383876 w 5837152"/>
              <a:gd name="connsiteY2" fmla="*/ 1 h 2775150"/>
              <a:gd name="connsiteX3" fmla="*/ 5837152 w 5837152"/>
              <a:gd name="connsiteY3" fmla="*/ 572516 h 2775150"/>
              <a:gd name="connsiteX4" fmla="*/ 5333879 w 5837152"/>
              <a:gd name="connsiteY4" fmla="*/ 1467929 h 2775150"/>
              <a:gd name="connsiteX5" fmla="*/ 5320193 w 5837152"/>
              <a:gd name="connsiteY5" fmla="*/ 1153423 h 2775150"/>
              <a:gd name="connsiteX6" fmla="*/ 0 w 5837152"/>
              <a:gd name="connsiteY6" fmla="*/ 2775150 h 2775150"/>
              <a:gd name="connsiteX0" fmla="*/ 0 w 5837152"/>
              <a:gd name="connsiteY0" fmla="*/ 2775148 h 2775148"/>
              <a:gd name="connsiteX1" fmla="*/ 5386973 w 5837152"/>
              <a:gd name="connsiteY1" fmla="*/ 241505 h 2775148"/>
              <a:gd name="connsiteX2" fmla="*/ 5383876 w 5837152"/>
              <a:gd name="connsiteY2" fmla="*/ -1 h 2775148"/>
              <a:gd name="connsiteX3" fmla="*/ 5837152 w 5837152"/>
              <a:gd name="connsiteY3" fmla="*/ 572514 h 2775148"/>
              <a:gd name="connsiteX4" fmla="*/ 5333879 w 5837152"/>
              <a:gd name="connsiteY4" fmla="*/ 1467927 h 2775148"/>
              <a:gd name="connsiteX5" fmla="*/ 5321329 w 5837152"/>
              <a:gd name="connsiteY5" fmla="*/ 1165478 h 2775148"/>
              <a:gd name="connsiteX6" fmla="*/ 0 w 5837152"/>
              <a:gd name="connsiteY6" fmla="*/ 2775148 h 2775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37152" h="2775148">
                <a:moveTo>
                  <a:pt x="0" y="2775148"/>
                </a:moveTo>
                <a:cubicBezTo>
                  <a:pt x="645989" y="1432721"/>
                  <a:pt x="2493931" y="661013"/>
                  <a:pt x="5386973" y="241505"/>
                </a:cubicBezTo>
                <a:cubicBezTo>
                  <a:pt x="5385941" y="161003"/>
                  <a:pt x="5384908" y="80501"/>
                  <a:pt x="5383876" y="-1"/>
                </a:cubicBezTo>
                <a:lnTo>
                  <a:pt x="5837152" y="572514"/>
                </a:lnTo>
                <a:lnTo>
                  <a:pt x="5333879" y="1467927"/>
                </a:lnTo>
                <a:lnTo>
                  <a:pt x="5321329" y="1165478"/>
                </a:lnTo>
                <a:cubicBezTo>
                  <a:pt x="2694548" y="1333281"/>
                  <a:pt x="968983" y="1684547"/>
                  <a:pt x="0" y="2775148"/>
                </a:cubicBezTo>
                <a:close/>
              </a:path>
            </a:pathLst>
          </a:custGeom>
          <a:gradFill flip="none" rotWithShape="1">
            <a:gsLst>
              <a:gs pos="0">
                <a:schemeClr val="tx2">
                  <a:lumMod val="20000"/>
                  <a:lumOff val="80000"/>
                  <a:shade val="30000"/>
                  <a:satMod val="115000"/>
                </a:schemeClr>
              </a:gs>
              <a:gs pos="50000">
                <a:schemeClr val="tx2">
                  <a:lumMod val="20000"/>
                  <a:lumOff val="80000"/>
                  <a:shade val="67500"/>
                  <a:satMod val="115000"/>
                </a:schemeClr>
              </a:gs>
              <a:gs pos="100000">
                <a:schemeClr val="tx2">
                  <a:lumMod val="20000"/>
                  <a:lumOff val="80000"/>
                  <a:shade val="100000"/>
                  <a:satMod val="115000"/>
                </a:schemeClr>
              </a:gs>
            </a:gsLst>
            <a:path path="circle">
              <a:fillToRect t="100000" r="100000"/>
            </a:path>
            <a:tileRect l="-100000" b="-100000"/>
          </a:gra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85" name="TextBox 84">
            <a:extLst>
              <a:ext uri="{FF2B5EF4-FFF2-40B4-BE49-F238E27FC236}">
                <a16:creationId xmlns:a16="http://schemas.microsoft.com/office/drawing/2014/main" id="{448E5843-328E-4DF4-9C9C-811FFDB8C9F8}"/>
              </a:ext>
            </a:extLst>
          </p:cNvPr>
          <p:cNvSpPr txBox="1"/>
          <p:nvPr/>
        </p:nvSpPr>
        <p:spPr>
          <a:xfrm>
            <a:off x="5291356" y="4427464"/>
            <a:ext cx="2072047" cy="461665"/>
          </a:xfrm>
          <a:prstGeom prst="rect">
            <a:avLst/>
          </a:prstGeom>
          <a:noFill/>
        </p:spPr>
        <p:txBody>
          <a:bodyPr wrap="square" rtlCol="0">
            <a:spAutoFit/>
          </a:bodyPr>
          <a:lstStyle/>
          <a:p>
            <a:r>
              <a:rPr lang="en-GB" sz="1200" dirty="0">
                <a:solidFill>
                  <a:srgbClr val="000D4C"/>
                </a:solidFill>
                <a:cs typeface="Calibri" panose="020F0502020204030204" pitchFamily="34" charset="0"/>
              </a:rPr>
              <a:t>We won’t get caught, because health risks  can’t be seen</a:t>
            </a:r>
          </a:p>
        </p:txBody>
      </p:sp>
      <p:sp>
        <p:nvSpPr>
          <p:cNvPr id="86" name="TextBox 85">
            <a:extLst>
              <a:ext uri="{FF2B5EF4-FFF2-40B4-BE49-F238E27FC236}">
                <a16:creationId xmlns:a16="http://schemas.microsoft.com/office/drawing/2014/main" id="{91A589EB-8E8B-440C-A9F2-C6842FD955A6}"/>
              </a:ext>
            </a:extLst>
          </p:cNvPr>
          <p:cNvSpPr txBox="1"/>
          <p:nvPr/>
        </p:nvSpPr>
        <p:spPr>
          <a:xfrm>
            <a:off x="6321229" y="3712292"/>
            <a:ext cx="2147945" cy="276999"/>
          </a:xfrm>
          <a:prstGeom prst="rect">
            <a:avLst/>
          </a:prstGeom>
          <a:noFill/>
        </p:spPr>
        <p:txBody>
          <a:bodyPr wrap="square" rtlCol="0">
            <a:spAutoFit/>
          </a:bodyPr>
          <a:lstStyle/>
          <a:p>
            <a:r>
              <a:rPr lang="en-GB" sz="1200" dirty="0">
                <a:solidFill>
                  <a:srgbClr val="000D4C"/>
                </a:solidFill>
                <a:cs typeface="Calibri" panose="020F0502020204030204" pitchFamily="34" charset="0"/>
              </a:rPr>
              <a:t>We act when we see ill health</a:t>
            </a:r>
          </a:p>
        </p:txBody>
      </p:sp>
      <p:sp>
        <p:nvSpPr>
          <p:cNvPr id="87" name="TextBox 86">
            <a:extLst>
              <a:ext uri="{FF2B5EF4-FFF2-40B4-BE49-F238E27FC236}">
                <a16:creationId xmlns:a16="http://schemas.microsoft.com/office/drawing/2014/main" id="{EBFBA536-8DBE-41C7-BB63-E5E2D38C8BA1}"/>
              </a:ext>
            </a:extLst>
          </p:cNvPr>
          <p:cNvSpPr txBox="1"/>
          <p:nvPr/>
        </p:nvSpPr>
        <p:spPr>
          <a:xfrm>
            <a:off x="7317493" y="2995853"/>
            <a:ext cx="2188176" cy="461665"/>
          </a:xfrm>
          <a:prstGeom prst="rect">
            <a:avLst/>
          </a:prstGeom>
          <a:noFill/>
        </p:spPr>
        <p:txBody>
          <a:bodyPr wrap="square" rtlCol="0">
            <a:spAutoFit/>
          </a:bodyPr>
          <a:lstStyle/>
          <a:p>
            <a:r>
              <a:rPr lang="en-GB" sz="1200" dirty="0">
                <a:solidFill>
                  <a:srgbClr val="000D4C"/>
                </a:solidFill>
                <a:cs typeface="Calibri" panose="020F0502020204030204" pitchFamily="34" charset="0"/>
              </a:rPr>
              <a:t>We have systems to assess risk, and implement controls</a:t>
            </a:r>
          </a:p>
        </p:txBody>
      </p:sp>
      <p:sp>
        <p:nvSpPr>
          <p:cNvPr id="88" name="TextBox 87">
            <a:extLst>
              <a:ext uri="{FF2B5EF4-FFF2-40B4-BE49-F238E27FC236}">
                <a16:creationId xmlns:a16="http://schemas.microsoft.com/office/drawing/2014/main" id="{2A79BE81-D4C9-413B-8607-D6AA57942D50}"/>
              </a:ext>
            </a:extLst>
          </p:cNvPr>
          <p:cNvSpPr txBox="1"/>
          <p:nvPr/>
        </p:nvSpPr>
        <p:spPr>
          <a:xfrm>
            <a:off x="8352177" y="2279414"/>
            <a:ext cx="2059689" cy="461665"/>
          </a:xfrm>
          <a:prstGeom prst="rect">
            <a:avLst/>
          </a:prstGeom>
          <a:noFill/>
        </p:spPr>
        <p:txBody>
          <a:bodyPr wrap="square" rtlCol="0">
            <a:spAutoFit/>
          </a:bodyPr>
          <a:lstStyle/>
          <a:p>
            <a:r>
              <a:rPr lang="en-GB" sz="1200" dirty="0">
                <a:solidFill>
                  <a:srgbClr val="000D4C"/>
                </a:solidFill>
                <a:cs typeface="Calibri" panose="020F0502020204030204" pitchFamily="34" charset="0"/>
              </a:rPr>
              <a:t>We look for health problems and verify our controls</a:t>
            </a:r>
          </a:p>
        </p:txBody>
      </p:sp>
      <p:sp>
        <p:nvSpPr>
          <p:cNvPr id="89" name="TextBox 88">
            <a:extLst>
              <a:ext uri="{FF2B5EF4-FFF2-40B4-BE49-F238E27FC236}">
                <a16:creationId xmlns:a16="http://schemas.microsoft.com/office/drawing/2014/main" id="{7DCD42D6-8ED1-4556-B1F8-DC3C3DD1B60E}"/>
              </a:ext>
            </a:extLst>
          </p:cNvPr>
          <p:cNvSpPr txBox="1"/>
          <p:nvPr/>
        </p:nvSpPr>
        <p:spPr>
          <a:xfrm>
            <a:off x="9354512" y="1562975"/>
            <a:ext cx="1540006" cy="461665"/>
          </a:xfrm>
          <a:prstGeom prst="rect">
            <a:avLst/>
          </a:prstGeom>
          <a:noFill/>
        </p:spPr>
        <p:txBody>
          <a:bodyPr wrap="square" rtlCol="0">
            <a:spAutoFit/>
          </a:bodyPr>
          <a:lstStyle/>
          <a:p>
            <a:r>
              <a:rPr lang="en-GB" sz="1200" dirty="0">
                <a:solidFill>
                  <a:srgbClr val="000D4C"/>
                </a:solidFill>
                <a:cs typeface="Calibri" panose="020F0502020204030204" pitchFamily="34" charset="0"/>
              </a:rPr>
              <a:t>We design out health risks at source</a:t>
            </a:r>
          </a:p>
        </p:txBody>
      </p:sp>
      <p:grpSp>
        <p:nvGrpSpPr>
          <p:cNvPr id="2" name="Group 1">
            <a:extLst>
              <a:ext uri="{FF2B5EF4-FFF2-40B4-BE49-F238E27FC236}">
                <a16:creationId xmlns:a16="http://schemas.microsoft.com/office/drawing/2014/main" id="{FDEBEC99-F320-41B6-9FBD-C305670B1895}"/>
              </a:ext>
            </a:extLst>
          </p:cNvPr>
          <p:cNvGrpSpPr/>
          <p:nvPr/>
        </p:nvGrpSpPr>
        <p:grpSpPr>
          <a:xfrm>
            <a:off x="1962146" y="4767285"/>
            <a:ext cx="4252410" cy="838025"/>
            <a:chOff x="1962146" y="4767285"/>
            <a:chExt cx="4252410" cy="838025"/>
          </a:xfrm>
        </p:grpSpPr>
        <p:grpSp>
          <p:nvGrpSpPr>
            <p:cNvPr id="53" name="Group 52">
              <a:extLst>
                <a:ext uri="{FF2B5EF4-FFF2-40B4-BE49-F238E27FC236}">
                  <a16:creationId xmlns:a16="http://schemas.microsoft.com/office/drawing/2014/main" id="{510255DC-928F-47F8-9764-1ED4660EC2A3}"/>
                </a:ext>
              </a:extLst>
            </p:cNvPr>
            <p:cNvGrpSpPr/>
            <p:nvPr/>
          </p:nvGrpSpPr>
          <p:grpSpPr>
            <a:xfrm>
              <a:off x="1962146" y="4767285"/>
              <a:ext cx="2447920" cy="716439"/>
              <a:chOff x="2690037" y="1737994"/>
              <a:chExt cx="2447920" cy="716439"/>
            </a:xfrm>
          </p:grpSpPr>
          <p:sp>
            <p:nvSpPr>
              <p:cNvPr id="54" name="TextBox 53">
                <a:extLst>
                  <a:ext uri="{FF2B5EF4-FFF2-40B4-BE49-F238E27FC236}">
                    <a16:creationId xmlns:a16="http://schemas.microsoft.com/office/drawing/2014/main" id="{D4ECCBA2-AEC6-4BA3-B805-622B7F22FEC0}"/>
                  </a:ext>
                </a:extLst>
              </p:cNvPr>
              <p:cNvSpPr txBox="1"/>
              <p:nvPr/>
            </p:nvSpPr>
            <p:spPr>
              <a:xfrm>
                <a:off x="2690037" y="2115879"/>
                <a:ext cx="1194493" cy="338554"/>
              </a:xfrm>
              <a:prstGeom prst="rect">
                <a:avLst/>
              </a:prstGeom>
              <a:solidFill>
                <a:schemeClr val="accent4">
                  <a:lumMod val="75000"/>
                </a:schemeClr>
              </a:solidFill>
            </p:spPr>
            <p:txBody>
              <a:bodyPr wrap="square" rtlCol="0">
                <a:spAutoFit/>
              </a:bodyPr>
              <a:lstStyle/>
              <a:p>
                <a:pPr algn="ctr"/>
                <a:r>
                  <a:rPr lang="en-GB" sz="1600" dirty="0">
                    <a:solidFill>
                      <a:srgbClr val="000D4C"/>
                    </a:solidFill>
                    <a:cs typeface="Calibri" panose="020F0502020204030204" pitchFamily="34" charset="0"/>
                  </a:rPr>
                  <a:t>Oblivious</a:t>
                </a:r>
              </a:p>
            </p:txBody>
          </p:sp>
          <p:grpSp>
            <p:nvGrpSpPr>
              <p:cNvPr id="55" name="Group 54">
                <a:extLst>
                  <a:ext uri="{FF2B5EF4-FFF2-40B4-BE49-F238E27FC236}">
                    <a16:creationId xmlns:a16="http://schemas.microsoft.com/office/drawing/2014/main" id="{7324BFE9-1190-45BD-B834-195C87ED1913}"/>
                  </a:ext>
                </a:extLst>
              </p:cNvPr>
              <p:cNvGrpSpPr/>
              <p:nvPr/>
            </p:nvGrpSpPr>
            <p:grpSpPr>
              <a:xfrm>
                <a:off x="3884532" y="2115879"/>
                <a:ext cx="1194494" cy="338554"/>
                <a:chOff x="2690038" y="2454433"/>
                <a:chExt cx="1194494" cy="338554"/>
              </a:xfrm>
            </p:grpSpPr>
            <p:sp>
              <p:nvSpPr>
                <p:cNvPr id="57" name="TextBox 56">
                  <a:extLst>
                    <a:ext uri="{FF2B5EF4-FFF2-40B4-BE49-F238E27FC236}">
                      <a16:creationId xmlns:a16="http://schemas.microsoft.com/office/drawing/2014/main" id="{022DA556-0C08-47D6-8CB3-A940BA4C2D9D}"/>
                    </a:ext>
                  </a:extLst>
                </p:cNvPr>
                <p:cNvSpPr txBox="1"/>
                <p:nvPr/>
              </p:nvSpPr>
              <p:spPr>
                <a:xfrm>
                  <a:off x="2690038" y="2454433"/>
                  <a:ext cx="845288" cy="338554"/>
                </a:xfrm>
                <a:prstGeom prst="rect">
                  <a:avLst/>
                </a:prstGeom>
                <a:solidFill>
                  <a:schemeClr val="bg1">
                    <a:lumMod val="65000"/>
                  </a:schemeClr>
                </a:solidFill>
              </p:spPr>
              <p:txBody>
                <a:bodyPr wrap="square" rtlCol="0">
                  <a:spAutoFit/>
                </a:bodyPr>
                <a:lstStyle/>
                <a:p>
                  <a:pPr algn="r"/>
                  <a:r>
                    <a:rPr lang="en-GB" sz="1600" dirty="0">
                      <a:solidFill>
                        <a:srgbClr val="000D4C"/>
                      </a:solidFill>
                      <a:cs typeface="Calibri" panose="020F0502020204030204" pitchFamily="34" charset="0"/>
                    </a:rPr>
                    <a:t>Level </a:t>
                  </a:r>
                  <a:r>
                    <a:rPr lang="en-GB" sz="1600" dirty="0">
                      <a:solidFill>
                        <a:srgbClr val="000D4C"/>
                      </a:solidFill>
                      <a:latin typeface="Calibri" panose="020F0502020204030204" pitchFamily="34" charset="0"/>
                      <a:cs typeface="Calibri" panose="020F0502020204030204" pitchFamily="34" charset="0"/>
                    </a:rPr>
                    <a:t>0</a:t>
                  </a:r>
                </a:p>
              </p:txBody>
            </p:sp>
            <p:sp>
              <p:nvSpPr>
                <p:cNvPr id="58" name="Right Triangle 57">
                  <a:extLst>
                    <a:ext uri="{FF2B5EF4-FFF2-40B4-BE49-F238E27FC236}">
                      <a16:creationId xmlns:a16="http://schemas.microsoft.com/office/drawing/2014/main" id="{D4D2C379-A295-4AFC-947A-269BAC94D5CD}"/>
                    </a:ext>
                  </a:extLst>
                </p:cNvPr>
                <p:cNvSpPr/>
                <p:nvPr/>
              </p:nvSpPr>
              <p:spPr>
                <a:xfrm rot="5400000">
                  <a:off x="3540652" y="2449107"/>
                  <a:ext cx="338554" cy="349206"/>
                </a:xfrm>
                <a:prstGeom prst="rtTriangle">
                  <a:avLst/>
                </a:prstGeom>
                <a:solidFill>
                  <a:schemeClr val="bg1">
                    <a:lumMod val="6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000D4C"/>
                    </a:solidFill>
                  </a:endParaRPr>
                </a:p>
              </p:txBody>
            </p:sp>
          </p:grpSp>
          <p:sp>
            <p:nvSpPr>
              <p:cNvPr id="56" name="Arrow: Up 55">
                <a:extLst>
                  <a:ext uri="{FF2B5EF4-FFF2-40B4-BE49-F238E27FC236}">
                    <a16:creationId xmlns:a16="http://schemas.microsoft.com/office/drawing/2014/main" id="{0307DE49-26E7-4F63-9DA5-18BDAA6CA189}"/>
                  </a:ext>
                </a:extLst>
              </p:cNvPr>
              <p:cNvSpPr/>
              <p:nvPr/>
            </p:nvSpPr>
            <p:spPr>
              <a:xfrm>
                <a:off x="4662242" y="1737994"/>
                <a:ext cx="475715" cy="377885"/>
              </a:xfrm>
              <a:prstGeom prst="upArrow">
                <a:avLst>
                  <a:gd name="adj1" fmla="val 74223"/>
                  <a:gd name="adj2"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000D4C"/>
                  </a:solidFill>
                </a:endParaRPr>
              </a:p>
            </p:txBody>
          </p:sp>
        </p:grpSp>
        <p:sp>
          <p:nvSpPr>
            <p:cNvPr id="90" name="TextBox 89">
              <a:extLst>
                <a:ext uri="{FF2B5EF4-FFF2-40B4-BE49-F238E27FC236}">
                  <a16:creationId xmlns:a16="http://schemas.microsoft.com/office/drawing/2014/main" id="{7D0FB875-F2F9-43DE-A281-B4C36011128D}"/>
                </a:ext>
              </a:extLst>
            </p:cNvPr>
            <p:cNvSpPr txBox="1"/>
            <p:nvPr/>
          </p:nvSpPr>
          <p:spPr>
            <a:xfrm>
              <a:off x="4270920" y="5143645"/>
              <a:ext cx="1943636" cy="461665"/>
            </a:xfrm>
            <a:prstGeom prst="rect">
              <a:avLst/>
            </a:prstGeom>
            <a:noFill/>
          </p:spPr>
          <p:txBody>
            <a:bodyPr wrap="square" rtlCol="0">
              <a:spAutoFit/>
            </a:bodyPr>
            <a:lstStyle/>
            <a:p>
              <a:r>
                <a:rPr lang="en-GB" sz="1200" dirty="0">
                  <a:solidFill>
                    <a:srgbClr val="000D4C"/>
                  </a:solidFill>
                  <a:cs typeface="Calibri" panose="020F0502020204030204" pitchFamily="34" charset="0"/>
                </a:rPr>
                <a:t>What’s work got to do with health?</a:t>
              </a:r>
            </a:p>
          </p:txBody>
        </p:sp>
      </p:grpSp>
      <p:sp>
        <p:nvSpPr>
          <p:cNvPr id="91" name="Rectangle 90">
            <a:extLst>
              <a:ext uri="{FF2B5EF4-FFF2-40B4-BE49-F238E27FC236}">
                <a16:creationId xmlns:a16="http://schemas.microsoft.com/office/drawing/2014/main" id="{C4C452F5-760A-4151-8326-63A09E34C6EA}"/>
              </a:ext>
            </a:extLst>
          </p:cNvPr>
          <p:cNvSpPr/>
          <p:nvPr/>
        </p:nvSpPr>
        <p:spPr>
          <a:xfrm rot="18787560">
            <a:off x="6545266" y="2077491"/>
            <a:ext cx="6666430" cy="1045980"/>
          </a:xfrm>
          <a:prstGeom prst="rect">
            <a:avLst/>
          </a:prstGeom>
          <a:noFill/>
        </p:spPr>
        <p:txBody>
          <a:bodyPr wrap="none" lIns="91440" tIns="45720" rIns="91440" bIns="45720">
            <a:prstTxWarp prst="textArchDown">
              <a:avLst/>
            </a:prstTxWarp>
            <a:spAutoFit/>
          </a:bodyPr>
          <a:lstStyle/>
          <a:p>
            <a:pPr algn="ctr"/>
            <a:r>
              <a:rPr lang="en-US" sz="1600" b="0" cap="none" spc="0" dirty="0">
                <a:ln w="0"/>
                <a:solidFill>
                  <a:srgbClr val="000D4C"/>
                </a:solidFill>
                <a:latin typeface="Calibri" panose="020F0502020204030204" pitchFamily="34" charset="0"/>
                <a:cs typeface="Calibri" panose="020F0502020204030204" pitchFamily="34" charset="0"/>
              </a:rPr>
              <a:t>Increasingly Informed</a:t>
            </a:r>
          </a:p>
        </p:txBody>
      </p:sp>
      <p:sp>
        <p:nvSpPr>
          <p:cNvPr id="92" name="Rectangle 91">
            <a:extLst>
              <a:ext uri="{FF2B5EF4-FFF2-40B4-BE49-F238E27FC236}">
                <a16:creationId xmlns:a16="http://schemas.microsoft.com/office/drawing/2014/main" id="{1035DAB1-BA5D-4EDE-A990-75FD3971F726}"/>
              </a:ext>
            </a:extLst>
          </p:cNvPr>
          <p:cNvSpPr/>
          <p:nvPr/>
        </p:nvSpPr>
        <p:spPr>
          <a:xfrm rot="18784293">
            <a:off x="1099673" y="1675642"/>
            <a:ext cx="6304062" cy="1045980"/>
          </a:xfrm>
          <a:prstGeom prst="rect">
            <a:avLst/>
          </a:prstGeom>
          <a:noFill/>
        </p:spPr>
        <p:txBody>
          <a:bodyPr wrap="none" lIns="91440" tIns="45720" rIns="91440" bIns="45720">
            <a:prstTxWarp prst="textArchDown">
              <a:avLst>
                <a:gd name="adj" fmla="val 21581931"/>
              </a:avLst>
            </a:prstTxWarp>
            <a:spAutoFit/>
          </a:bodyPr>
          <a:lstStyle/>
          <a:p>
            <a:pPr algn="ctr"/>
            <a:r>
              <a:rPr lang="en-US" sz="1600" b="0" cap="none" spc="0" dirty="0">
                <a:ln w="0"/>
                <a:solidFill>
                  <a:srgbClr val="000D4C"/>
                </a:solidFill>
                <a:latin typeface="Calibri" panose="020F0502020204030204" pitchFamily="34" charset="0"/>
                <a:cs typeface="Calibri" panose="020F0502020204030204" pitchFamily="34" charset="0"/>
              </a:rPr>
              <a:t>Increasing Trust &amp; Accountability</a:t>
            </a:r>
          </a:p>
        </p:txBody>
      </p:sp>
      <p:sp>
        <p:nvSpPr>
          <p:cNvPr id="93" name="TextBox 92">
            <a:extLst>
              <a:ext uri="{FF2B5EF4-FFF2-40B4-BE49-F238E27FC236}">
                <a16:creationId xmlns:a16="http://schemas.microsoft.com/office/drawing/2014/main" id="{23C64BED-4E5E-44A6-9522-A1E4660B424E}"/>
              </a:ext>
            </a:extLst>
          </p:cNvPr>
          <p:cNvSpPr txBox="1"/>
          <p:nvPr/>
        </p:nvSpPr>
        <p:spPr>
          <a:xfrm>
            <a:off x="9371376" y="5143644"/>
            <a:ext cx="2548073" cy="461665"/>
          </a:xfrm>
          <a:prstGeom prst="rect">
            <a:avLst/>
          </a:prstGeom>
          <a:noFill/>
        </p:spPr>
        <p:txBody>
          <a:bodyPr wrap="square" rtlCol="0">
            <a:spAutoFit/>
          </a:bodyPr>
          <a:lstStyle/>
          <a:p>
            <a:r>
              <a:rPr lang="en-GB" sz="1200" i="1" dirty="0">
                <a:solidFill>
                  <a:srgbClr val="000D4C"/>
                </a:solidFill>
                <a:cs typeface="Calibri" panose="020F0502020204030204" pitchFamily="34" charset="0"/>
              </a:rPr>
              <a:t>Adapted from Prof. Patrick Hudson’s Safety Culture Ladder.</a:t>
            </a:r>
          </a:p>
        </p:txBody>
      </p:sp>
    </p:spTree>
    <p:extLst>
      <p:ext uri="{BB962C8B-B14F-4D97-AF65-F5344CB8AC3E}">
        <p14:creationId xmlns:p14="http://schemas.microsoft.com/office/powerpoint/2010/main" val="224907612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3CC28FBC-746F-4A6E-8936-EDB1243F1357}"/>
              </a:ext>
            </a:extLst>
          </p:cNvPr>
          <p:cNvSpPr txBox="1"/>
          <p:nvPr/>
        </p:nvSpPr>
        <p:spPr>
          <a:xfrm>
            <a:off x="2789049" y="181498"/>
            <a:ext cx="6468067" cy="523220"/>
          </a:xfrm>
          <a:prstGeom prst="rect">
            <a:avLst/>
          </a:prstGeom>
          <a:noFill/>
        </p:spPr>
        <p:txBody>
          <a:bodyPr wrap="square" rtlCol="0">
            <a:spAutoFit/>
          </a:bodyPr>
          <a:lstStyle/>
          <a:p>
            <a:r>
              <a:rPr lang="en-GB" sz="2800" b="1" dirty="0">
                <a:solidFill>
                  <a:srgbClr val="000D50"/>
                </a:solidFill>
              </a:rPr>
              <a:t>More than masks and gloves!</a:t>
            </a:r>
          </a:p>
        </p:txBody>
      </p:sp>
      <p:graphicFrame>
        <p:nvGraphicFramePr>
          <p:cNvPr id="4" name="Diagram 3">
            <a:extLst>
              <a:ext uri="{FF2B5EF4-FFF2-40B4-BE49-F238E27FC236}">
                <a16:creationId xmlns:a16="http://schemas.microsoft.com/office/drawing/2014/main" id="{11DA9C35-D987-4562-9EC3-4D69B4F0F6A9}"/>
              </a:ext>
            </a:extLst>
          </p:cNvPr>
          <p:cNvGraphicFramePr/>
          <p:nvPr>
            <p:extLst>
              <p:ext uri="{D42A27DB-BD31-4B8C-83A1-F6EECF244321}">
                <p14:modId xmlns:p14="http://schemas.microsoft.com/office/powerpoint/2010/main" val="611206990"/>
              </p:ext>
            </p:extLst>
          </p:nvPr>
        </p:nvGraphicFramePr>
        <p:xfrm>
          <a:off x="3120815" y="1106681"/>
          <a:ext cx="5167028" cy="429260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5" name="Rectangle 4">
            <a:extLst>
              <a:ext uri="{FF2B5EF4-FFF2-40B4-BE49-F238E27FC236}">
                <a16:creationId xmlns:a16="http://schemas.microsoft.com/office/drawing/2014/main" id="{2CA632CF-AC26-4237-9B35-F7477DE433E2}"/>
              </a:ext>
            </a:extLst>
          </p:cNvPr>
          <p:cNvSpPr/>
          <p:nvPr/>
        </p:nvSpPr>
        <p:spPr>
          <a:xfrm>
            <a:off x="8118630" y="1415809"/>
            <a:ext cx="3226608" cy="307777"/>
          </a:xfrm>
          <a:prstGeom prst="rect">
            <a:avLst/>
          </a:prstGeom>
        </p:spPr>
        <p:txBody>
          <a:bodyPr wrap="square">
            <a:spAutoFit/>
          </a:bodyPr>
          <a:lstStyle/>
          <a:p>
            <a:r>
              <a:rPr lang="en-GB" sz="1400" dirty="0">
                <a:solidFill>
                  <a:srgbClr val="000D4C"/>
                </a:solidFill>
              </a:rPr>
              <a:t>Physically remove the hazard</a:t>
            </a:r>
            <a:endParaRPr lang="en-GB" sz="1400" dirty="0"/>
          </a:p>
        </p:txBody>
      </p:sp>
      <p:sp>
        <p:nvSpPr>
          <p:cNvPr id="6" name="Rectangle 5">
            <a:extLst>
              <a:ext uri="{FF2B5EF4-FFF2-40B4-BE49-F238E27FC236}">
                <a16:creationId xmlns:a16="http://schemas.microsoft.com/office/drawing/2014/main" id="{3A5D8549-A9CA-410A-B3DD-53FC3B325DF8}"/>
              </a:ext>
            </a:extLst>
          </p:cNvPr>
          <p:cNvSpPr/>
          <p:nvPr/>
        </p:nvSpPr>
        <p:spPr>
          <a:xfrm>
            <a:off x="7611885" y="2268516"/>
            <a:ext cx="2191069" cy="307777"/>
          </a:xfrm>
          <a:prstGeom prst="rect">
            <a:avLst/>
          </a:prstGeom>
        </p:spPr>
        <p:txBody>
          <a:bodyPr wrap="square">
            <a:spAutoFit/>
          </a:bodyPr>
          <a:lstStyle/>
          <a:p>
            <a:r>
              <a:rPr lang="en-GB" sz="1400" dirty="0">
                <a:solidFill>
                  <a:srgbClr val="000D4C"/>
                </a:solidFill>
              </a:rPr>
              <a:t>Replace the hazard</a:t>
            </a:r>
            <a:endParaRPr lang="en-GB" sz="1400" dirty="0"/>
          </a:p>
        </p:txBody>
      </p:sp>
      <p:sp>
        <p:nvSpPr>
          <p:cNvPr id="7" name="Rectangle 6">
            <a:extLst>
              <a:ext uri="{FF2B5EF4-FFF2-40B4-BE49-F238E27FC236}">
                <a16:creationId xmlns:a16="http://schemas.microsoft.com/office/drawing/2014/main" id="{83516ED6-7F54-4B06-8CEA-3E6F192203B8}"/>
              </a:ext>
            </a:extLst>
          </p:cNvPr>
          <p:cNvSpPr/>
          <p:nvPr/>
        </p:nvSpPr>
        <p:spPr>
          <a:xfrm>
            <a:off x="7089645" y="3121223"/>
            <a:ext cx="3358468" cy="307777"/>
          </a:xfrm>
          <a:prstGeom prst="rect">
            <a:avLst/>
          </a:prstGeom>
        </p:spPr>
        <p:txBody>
          <a:bodyPr wrap="square">
            <a:spAutoFit/>
          </a:bodyPr>
          <a:lstStyle/>
          <a:p>
            <a:r>
              <a:rPr lang="en-GB" sz="1400" dirty="0">
                <a:solidFill>
                  <a:srgbClr val="000D4C"/>
                </a:solidFill>
              </a:rPr>
              <a:t>Isolate people from the hazard</a:t>
            </a:r>
            <a:endParaRPr lang="en-GB" sz="1400" dirty="0"/>
          </a:p>
        </p:txBody>
      </p:sp>
      <p:sp>
        <p:nvSpPr>
          <p:cNvPr id="8" name="Rectangle 7">
            <a:extLst>
              <a:ext uri="{FF2B5EF4-FFF2-40B4-BE49-F238E27FC236}">
                <a16:creationId xmlns:a16="http://schemas.microsoft.com/office/drawing/2014/main" id="{57E2C9DE-CC62-4730-AA1F-57C0D18AB93A}"/>
              </a:ext>
            </a:extLst>
          </p:cNvPr>
          <p:cNvSpPr/>
          <p:nvPr/>
        </p:nvSpPr>
        <p:spPr>
          <a:xfrm>
            <a:off x="6542686" y="3973930"/>
            <a:ext cx="3189248" cy="307777"/>
          </a:xfrm>
          <a:prstGeom prst="rect">
            <a:avLst/>
          </a:prstGeom>
        </p:spPr>
        <p:txBody>
          <a:bodyPr wrap="square">
            <a:spAutoFit/>
          </a:bodyPr>
          <a:lstStyle/>
          <a:p>
            <a:r>
              <a:rPr lang="en-GB" sz="1400" dirty="0">
                <a:solidFill>
                  <a:srgbClr val="000D4C"/>
                </a:solidFill>
              </a:rPr>
              <a:t>Change the way people work</a:t>
            </a:r>
            <a:endParaRPr lang="en-GB" sz="1400" dirty="0"/>
          </a:p>
        </p:txBody>
      </p:sp>
      <p:sp>
        <p:nvSpPr>
          <p:cNvPr id="9" name="Rectangle 8">
            <a:extLst>
              <a:ext uri="{FF2B5EF4-FFF2-40B4-BE49-F238E27FC236}">
                <a16:creationId xmlns:a16="http://schemas.microsoft.com/office/drawing/2014/main" id="{B0818427-EE17-4849-B744-6F655A33C356}"/>
              </a:ext>
            </a:extLst>
          </p:cNvPr>
          <p:cNvSpPr/>
          <p:nvPr/>
        </p:nvSpPr>
        <p:spPr>
          <a:xfrm>
            <a:off x="6096000" y="4826638"/>
            <a:ext cx="4435733" cy="307777"/>
          </a:xfrm>
          <a:prstGeom prst="rect">
            <a:avLst/>
          </a:prstGeom>
        </p:spPr>
        <p:txBody>
          <a:bodyPr wrap="square">
            <a:spAutoFit/>
          </a:bodyPr>
          <a:lstStyle/>
          <a:p>
            <a:r>
              <a:rPr lang="en-GB" sz="1400" dirty="0">
                <a:solidFill>
                  <a:srgbClr val="000D4C"/>
                </a:solidFill>
              </a:rPr>
              <a:t>Protect the worker with personal protective equipment</a:t>
            </a:r>
            <a:endParaRPr lang="en-GB" sz="1400" dirty="0"/>
          </a:p>
        </p:txBody>
      </p:sp>
      <p:sp>
        <p:nvSpPr>
          <p:cNvPr id="12" name="Arrow: Down 11">
            <a:extLst>
              <a:ext uri="{FF2B5EF4-FFF2-40B4-BE49-F238E27FC236}">
                <a16:creationId xmlns:a16="http://schemas.microsoft.com/office/drawing/2014/main" id="{33210703-9AA8-41D3-BE9E-9AD02110EC0E}"/>
              </a:ext>
            </a:extLst>
          </p:cNvPr>
          <p:cNvSpPr/>
          <p:nvPr/>
        </p:nvSpPr>
        <p:spPr>
          <a:xfrm>
            <a:off x="2841569" y="1106681"/>
            <a:ext cx="283028" cy="4292606"/>
          </a:xfrm>
          <a:prstGeom prst="downArrow">
            <a:avLst>
              <a:gd name="adj1" fmla="val 50000"/>
              <a:gd name="adj2" fmla="val 101976"/>
            </a:avLst>
          </a:prstGeom>
          <a:solidFill>
            <a:srgbClr val="000D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Rectangle 12">
            <a:extLst>
              <a:ext uri="{FF2B5EF4-FFF2-40B4-BE49-F238E27FC236}">
                <a16:creationId xmlns:a16="http://schemas.microsoft.com/office/drawing/2014/main" id="{D551D6EA-2937-43A7-81BA-E1D3262B7213}"/>
              </a:ext>
            </a:extLst>
          </p:cNvPr>
          <p:cNvSpPr/>
          <p:nvPr/>
        </p:nvSpPr>
        <p:spPr>
          <a:xfrm rot="16200000">
            <a:off x="1767744" y="3228945"/>
            <a:ext cx="2941832" cy="400110"/>
          </a:xfrm>
          <a:prstGeom prst="rect">
            <a:avLst/>
          </a:prstGeom>
        </p:spPr>
        <p:txBody>
          <a:bodyPr wrap="none">
            <a:spAutoFit/>
          </a:bodyPr>
          <a:lstStyle/>
          <a:p>
            <a:pPr algn="ctr"/>
            <a:r>
              <a:rPr lang="en-GB" sz="2000" b="1" dirty="0">
                <a:solidFill>
                  <a:srgbClr val="000D4C"/>
                </a:solidFill>
              </a:rPr>
              <a:t>Decreasing Effectiveness</a:t>
            </a:r>
            <a:endParaRPr lang="en-GB" sz="2000" b="1" dirty="0"/>
          </a:p>
        </p:txBody>
      </p:sp>
    </p:spTree>
    <p:extLst>
      <p:ext uri="{BB962C8B-B14F-4D97-AF65-F5344CB8AC3E}">
        <p14:creationId xmlns:p14="http://schemas.microsoft.com/office/powerpoint/2010/main" val="480598683"/>
      </p:ext>
    </p:extLst>
  </p:cSld>
  <p:clrMapOvr>
    <a:masterClrMapping/>
  </p:clrMapOvr>
  <p:transition spd="med">
    <p:pull/>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C591CC46-E1FF-41E5-8094-46313688118B}"/>
              </a:ext>
            </a:extLst>
          </p:cNvPr>
          <p:cNvPicPr>
            <a:picLocks noChangeAspect="1"/>
          </p:cNvPicPr>
          <p:nvPr/>
        </p:nvPicPr>
        <p:blipFill>
          <a:blip r:embed="rId3"/>
          <a:stretch>
            <a:fillRect/>
          </a:stretch>
        </p:blipFill>
        <p:spPr>
          <a:xfrm>
            <a:off x="2866803" y="1083301"/>
            <a:ext cx="8195301" cy="4609857"/>
          </a:xfrm>
          <a:prstGeom prst="rect">
            <a:avLst/>
          </a:prstGeom>
        </p:spPr>
      </p:pic>
      <p:sp>
        <p:nvSpPr>
          <p:cNvPr id="3" name="TextBox 2">
            <a:extLst>
              <a:ext uri="{FF2B5EF4-FFF2-40B4-BE49-F238E27FC236}">
                <a16:creationId xmlns:a16="http://schemas.microsoft.com/office/drawing/2014/main" id="{F2F70361-2A46-4E6F-A2D5-95CEB3373AFA}"/>
              </a:ext>
            </a:extLst>
          </p:cNvPr>
          <p:cNvSpPr txBox="1"/>
          <p:nvPr/>
        </p:nvSpPr>
        <p:spPr>
          <a:xfrm>
            <a:off x="2789049" y="181498"/>
            <a:ext cx="6468067" cy="523220"/>
          </a:xfrm>
          <a:prstGeom prst="rect">
            <a:avLst/>
          </a:prstGeom>
          <a:noFill/>
        </p:spPr>
        <p:txBody>
          <a:bodyPr wrap="square" rtlCol="0">
            <a:spAutoFit/>
          </a:bodyPr>
          <a:lstStyle/>
          <a:p>
            <a:r>
              <a:rPr lang="en-GB" sz="2800" b="1" dirty="0">
                <a:solidFill>
                  <a:srgbClr val="000D50"/>
                </a:solidFill>
              </a:rPr>
              <a:t>Health by Design</a:t>
            </a:r>
          </a:p>
        </p:txBody>
      </p:sp>
      <p:sp>
        <p:nvSpPr>
          <p:cNvPr id="6" name="Rectangle 5">
            <a:extLst>
              <a:ext uri="{FF2B5EF4-FFF2-40B4-BE49-F238E27FC236}">
                <a16:creationId xmlns:a16="http://schemas.microsoft.com/office/drawing/2014/main" id="{41209792-3946-4923-9348-BDE0497E0321}"/>
              </a:ext>
            </a:extLst>
          </p:cNvPr>
          <p:cNvSpPr/>
          <p:nvPr/>
        </p:nvSpPr>
        <p:spPr>
          <a:xfrm>
            <a:off x="3844560" y="2060137"/>
            <a:ext cx="6482865" cy="523220"/>
          </a:xfrm>
          <a:prstGeom prst="rect">
            <a:avLst/>
          </a:prstGeom>
        </p:spPr>
        <p:txBody>
          <a:bodyPr wrap="none">
            <a:spAutoFit/>
          </a:bodyPr>
          <a:lstStyle/>
          <a:p>
            <a:pPr marL="514350" indent="-514350">
              <a:buAutoNum type="arabicPeriod"/>
            </a:pPr>
            <a:r>
              <a:rPr lang="en-GB" sz="2800" b="1" dirty="0">
                <a:solidFill>
                  <a:schemeClr val="bg1"/>
                </a:solidFill>
                <a:ea typeface="Calibri"/>
              </a:rPr>
              <a:t>How does design influence exposure?</a:t>
            </a:r>
          </a:p>
        </p:txBody>
      </p:sp>
      <p:sp>
        <p:nvSpPr>
          <p:cNvPr id="7" name="Rectangle 6">
            <a:extLst>
              <a:ext uri="{FF2B5EF4-FFF2-40B4-BE49-F238E27FC236}">
                <a16:creationId xmlns:a16="http://schemas.microsoft.com/office/drawing/2014/main" id="{AA24FE4E-E5CF-4457-ABC1-8AF38CAD66E2}"/>
              </a:ext>
            </a:extLst>
          </p:cNvPr>
          <p:cNvSpPr/>
          <p:nvPr/>
        </p:nvSpPr>
        <p:spPr>
          <a:xfrm>
            <a:off x="3844559" y="3167390"/>
            <a:ext cx="6922088" cy="523220"/>
          </a:xfrm>
          <a:prstGeom prst="rect">
            <a:avLst/>
          </a:prstGeom>
        </p:spPr>
        <p:txBody>
          <a:bodyPr wrap="none">
            <a:spAutoFit/>
          </a:bodyPr>
          <a:lstStyle/>
          <a:p>
            <a:r>
              <a:rPr lang="en-GB" sz="2800" b="1" dirty="0">
                <a:solidFill>
                  <a:schemeClr val="bg1"/>
                </a:solidFill>
                <a:ea typeface="Calibri"/>
              </a:rPr>
              <a:t>2.   Interpretation of health hazard/risk data</a:t>
            </a:r>
          </a:p>
        </p:txBody>
      </p:sp>
      <p:sp>
        <p:nvSpPr>
          <p:cNvPr id="8" name="Rectangle 7">
            <a:extLst>
              <a:ext uri="{FF2B5EF4-FFF2-40B4-BE49-F238E27FC236}">
                <a16:creationId xmlns:a16="http://schemas.microsoft.com/office/drawing/2014/main" id="{C7A74024-4125-4BC8-AA17-78D89AD2C6DB}"/>
              </a:ext>
            </a:extLst>
          </p:cNvPr>
          <p:cNvSpPr/>
          <p:nvPr/>
        </p:nvSpPr>
        <p:spPr>
          <a:xfrm>
            <a:off x="3844559" y="4279083"/>
            <a:ext cx="5814797" cy="523220"/>
          </a:xfrm>
          <a:prstGeom prst="rect">
            <a:avLst/>
          </a:prstGeom>
        </p:spPr>
        <p:txBody>
          <a:bodyPr wrap="none">
            <a:spAutoFit/>
          </a:bodyPr>
          <a:lstStyle/>
          <a:p>
            <a:r>
              <a:rPr lang="en-GB" sz="2800" b="1" dirty="0">
                <a:solidFill>
                  <a:schemeClr val="bg1"/>
                </a:solidFill>
                <a:ea typeface="Calibri"/>
              </a:rPr>
              <a:t>3.   Controlling health risks at source </a:t>
            </a:r>
          </a:p>
        </p:txBody>
      </p:sp>
    </p:spTree>
    <p:extLst>
      <p:ext uri="{BB962C8B-B14F-4D97-AF65-F5344CB8AC3E}">
        <p14:creationId xmlns:p14="http://schemas.microsoft.com/office/powerpoint/2010/main" val="102321254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0B55E366-A84C-48F2-AFBF-23DAB00E9D13}"/>
              </a:ext>
            </a:extLst>
          </p:cNvPr>
          <p:cNvSpPr txBox="1"/>
          <p:nvPr/>
        </p:nvSpPr>
        <p:spPr>
          <a:xfrm>
            <a:off x="2789049" y="181498"/>
            <a:ext cx="6468067" cy="523220"/>
          </a:xfrm>
          <a:prstGeom prst="rect">
            <a:avLst/>
          </a:prstGeom>
          <a:noFill/>
        </p:spPr>
        <p:txBody>
          <a:bodyPr wrap="square" rtlCol="0">
            <a:spAutoFit/>
          </a:bodyPr>
          <a:lstStyle/>
          <a:p>
            <a:r>
              <a:rPr lang="en-GB" sz="2800" b="1" dirty="0">
                <a:solidFill>
                  <a:srgbClr val="000D50"/>
                </a:solidFill>
              </a:rPr>
              <a:t>What does good look like?</a:t>
            </a:r>
          </a:p>
        </p:txBody>
      </p:sp>
      <p:grpSp>
        <p:nvGrpSpPr>
          <p:cNvPr id="37" name="Group 36">
            <a:extLst>
              <a:ext uri="{FF2B5EF4-FFF2-40B4-BE49-F238E27FC236}">
                <a16:creationId xmlns:a16="http://schemas.microsoft.com/office/drawing/2014/main" id="{7BE888FD-0809-483A-8388-3F6C5D25F788}"/>
              </a:ext>
            </a:extLst>
          </p:cNvPr>
          <p:cNvGrpSpPr/>
          <p:nvPr/>
        </p:nvGrpSpPr>
        <p:grpSpPr>
          <a:xfrm>
            <a:off x="3780290" y="1172267"/>
            <a:ext cx="4800988" cy="4781619"/>
            <a:chOff x="3875486" y="1179371"/>
            <a:chExt cx="4800988" cy="4781619"/>
          </a:xfrm>
        </p:grpSpPr>
        <p:grpSp>
          <p:nvGrpSpPr>
            <p:cNvPr id="4" name="Group 3">
              <a:extLst>
                <a:ext uri="{FF2B5EF4-FFF2-40B4-BE49-F238E27FC236}">
                  <a16:creationId xmlns:a16="http://schemas.microsoft.com/office/drawing/2014/main" id="{E806FBE9-B4DB-49CF-BD78-2A2D18EF22DD}"/>
                </a:ext>
              </a:extLst>
            </p:cNvPr>
            <p:cNvGrpSpPr/>
            <p:nvPr/>
          </p:nvGrpSpPr>
          <p:grpSpPr>
            <a:xfrm>
              <a:off x="3875486" y="1179371"/>
              <a:ext cx="4800988" cy="4781619"/>
              <a:chOff x="671111" y="1068053"/>
              <a:chExt cx="4800988" cy="4781619"/>
            </a:xfrm>
          </p:grpSpPr>
          <p:sp>
            <p:nvSpPr>
              <p:cNvPr id="5" name="Pie 2">
                <a:extLst>
                  <a:ext uri="{FF2B5EF4-FFF2-40B4-BE49-F238E27FC236}">
                    <a16:creationId xmlns:a16="http://schemas.microsoft.com/office/drawing/2014/main" id="{12214367-77B2-4F36-B8E0-C46EF4FB45CA}"/>
                  </a:ext>
                </a:extLst>
              </p:cNvPr>
              <p:cNvSpPr/>
              <p:nvPr/>
            </p:nvSpPr>
            <p:spPr>
              <a:xfrm rot="18393293">
                <a:off x="699373" y="1076324"/>
                <a:ext cx="4756953" cy="4756953"/>
              </a:xfrm>
              <a:prstGeom prst="pie">
                <a:avLst>
                  <a:gd name="adj1" fmla="val 21547247"/>
                  <a:gd name="adj2" fmla="val 4276271"/>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solidFill>
                    <a:schemeClr val="tx1"/>
                  </a:solidFill>
                </a:endParaRPr>
              </a:p>
            </p:txBody>
          </p:sp>
          <p:sp>
            <p:nvSpPr>
              <p:cNvPr id="6" name="Pie 3">
                <a:extLst>
                  <a:ext uri="{FF2B5EF4-FFF2-40B4-BE49-F238E27FC236}">
                    <a16:creationId xmlns:a16="http://schemas.microsoft.com/office/drawing/2014/main" id="{B817A185-2970-438B-B993-AA3AE307D2E8}"/>
                  </a:ext>
                </a:extLst>
              </p:cNvPr>
              <p:cNvSpPr/>
              <p:nvPr/>
            </p:nvSpPr>
            <p:spPr>
              <a:xfrm rot="1071268">
                <a:off x="671111" y="1068139"/>
                <a:ext cx="4785447" cy="4757429"/>
              </a:xfrm>
              <a:prstGeom prst="pie">
                <a:avLst>
                  <a:gd name="adj1" fmla="val 4191"/>
                  <a:gd name="adj2" fmla="val 434297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solidFill>
                    <a:schemeClr val="tx1"/>
                  </a:solidFill>
                </a:endParaRPr>
              </a:p>
            </p:txBody>
          </p:sp>
          <p:sp>
            <p:nvSpPr>
              <p:cNvPr id="7" name="Pie 4">
                <a:extLst>
                  <a:ext uri="{FF2B5EF4-FFF2-40B4-BE49-F238E27FC236}">
                    <a16:creationId xmlns:a16="http://schemas.microsoft.com/office/drawing/2014/main" id="{1FF9AADD-609E-4714-A7F2-D0019D2F1731}"/>
                  </a:ext>
                </a:extLst>
              </p:cNvPr>
              <p:cNvSpPr/>
              <p:nvPr/>
            </p:nvSpPr>
            <p:spPr>
              <a:xfrm rot="5414501">
                <a:off x="710718" y="1068053"/>
                <a:ext cx="4756953" cy="4756953"/>
              </a:xfrm>
              <a:prstGeom prst="pie">
                <a:avLst>
                  <a:gd name="adj1" fmla="val 0"/>
                  <a:gd name="adj2" fmla="val 4325841"/>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solidFill>
                    <a:schemeClr val="tx1"/>
                  </a:solidFill>
                </a:endParaRPr>
              </a:p>
            </p:txBody>
          </p:sp>
          <p:sp>
            <p:nvSpPr>
              <p:cNvPr id="8" name="Pie 5">
                <a:extLst>
                  <a:ext uri="{FF2B5EF4-FFF2-40B4-BE49-F238E27FC236}">
                    <a16:creationId xmlns:a16="http://schemas.microsoft.com/office/drawing/2014/main" id="{F274693B-19C9-445A-B7DE-392E5C32616D}"/>
                  </a:ext>
                </a:extLst>
              </p:cNvPr>
              <p:cNvSpPr/>
              <p:nvPr/>
            </p:nvSpPr>
            <p:spPr>
              <a:xfrm rot="14034203">
                <a:off x="708634" y="1092719"/>
                <a:ext cx="4756953" cy="4756953"/>
              </a:xfrm>
              <a:prstGeom prst="pie">
                <a:avLst>
                  <a:gd name="adj1" fmla="val 27534"/>
                  <a:gd name="adj2" fmla="val 4308036"/>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solidFill>
                    <a:schemeClr val="tx1"/>
                  </a:solidFill>
                </a:endParaRPr>
              </a:p>
            </p:txBody>
          </p:sp>
          <p:sp>
            <p:nvSpPr>
              <p:cNvPr id="9" name="Pie 6">
                <a:extLst>
                  <a:ext uri="{FF2B5EF4-FFF2-40B4-BE49-F238E27FC236}">
                    <a16:creationId xmlns:a16="http://schemas.microsoft.com/office/drawing/2014/main" id="{2277CFA3-EB28-4854-AF6F-ACE4A33FB5DC}"/>
                  </a:ext>
                </a:extLst>
              </p:cNvPr>
              <p:cNvSpPr/>
              <p:nvPr/>
            </p:nvSpPr>
            <p:spPr>
              <a:xfrm rot="10369145">
                <a:off x="715146" y="1078795"/>
                <a:ext cx="4756953" cy="4756953"/>
              </a:xfrm>
              <a:prstGeom prst="pie">
                <a:avLst>
                  <a:gd name="adj1" fmla="val 20960820"/>
                  <a:gd name="adj2" fmla="val 3688378"/>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solidFill>
                    <a:schemeClr val="tx1"/>
                  </a:solidFill>
                </a:endParaRPr>
              </a:p>
            </p:txBody>
          </p:sp>
          <p:sp>
            <p:nvSpPr>
              <p:cNvPr id="10" name="Isosceles Triangle 9">
                <a:extLst>
                  <a:ext uri="{FF2B5EF4-FFF2-40B4-BE49-F238E27FC236}">
                    <a16:creationId xmlns:a16="http://schemas.microsoft.com/office/drawing/2014/main" id="{947C1589-24D5-43D8-8508-6A7816626214}"/>
                  </a:ext>
                </a:extLst>
              </p:cNvPr>
              <p:cNvSpPr/>
              <p:nvPr/>
            </p:nvSpPr>
            <p:spPr>
              <a:xfrm rot="7553235">
                <a:off x="4126505" y="1703790"/>
                <a:ext cx="661193" cy="445522"/>
              </a:xfrm>
              <a:prstGeom prst="triangle">
                <a:avLst>
                  <a:gd name="adj" fmla="val 50000"/>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 name="Isosceles Triangle 10">
                <a:extLst>
                  <a:ext uri="{FF2B5EF4-FFF2-40B4-BE49-F238E27FC236}">
                    <a16:creationId xmlns:a16="http://schemas.microsoft.com/office/drawing/2014/main" id="{868EC205-16E6-4006-8849-7A1C4DDAB384}"/>
                  </a:ext>
                </a:extLst>
              </p:cNvPr>
              <p:cNvSpPr/>
              <p:nvPr/>
            </p:nvSpPr>
            <p:spPr>
              <a:xfrm rot="11859658">
                <a:off x="4634584" y="4064013"/>
                <a:ext cx="664056" cy="445522"/>
              </a:xfrm>
              <a:prstGeom prst="triangle">
                <a:avLst>
                  <a:gd name="adj" fmla="val 50000"/>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 name="Isosceles Triangle 11">
                <a:extLst>
                  <a:ext uri="{FF2B5EF4-FFF2-40B4-BE49-F238E27FC236}">
                    <a16:creationId xmlns:a16="http://schemas.microsoft.com/office/drawing/2014/main" id="{1C898F3B-F146-4145-AA94-3243586422DD}"/>
                  </a:ext>
                </a:extLst>
              </p:cNvPr>
              <p:cNvSpPr/>
              <p:nvPr/>
            </p:nvSpPr>
            <p:spPr>
              <a:xfrm rot="16200000">
                <a:off x="2540625" y="5284460"/>
                <a:ext cx="636973" cy="445522"/>
              </a:xfrm>
              <a:prstGeom prst="triangle">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 name="Isosceles Triangle 12">
                <a:extLst>
                  <a:ext uri="{FF2B5EF4-FFF2-40B4-BE49-F238E27FC236}">
                    <a16:creationId xmlns:a16="http://schemas.microsoft.com/office/drawing/2014/main" id="{593C3B0C-9208-46F2-89C1-94F15E0B6D42}"/>
                  </a:ext>
                </a:extLst>
              </p:cNvPr>
              <p:cNvSpPr/>
              <p:nvPr/>
            </p:nvSpPr>
            <p:spPr>
              <a:xfrm rot="20526756">
                <a:off x="746480" y="3665611"/>
                <a:ext cx="634403" cy="445522"/>
              </a:xfrm>
              <a:prstGeom prst="triangle">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 name="Isosceles Triangle 13">
                <a:extLst>
                  <a:ext uri="{FF2B5EF4-FFF2-40B4-BE49-F238E27FC236}">
                    <a16:creationId xmlns:a16="http://schemas.microsoft.com/office/drawing/2014/main" id="{008172EC-8B5A-4612-AA38-14F7F905A3D1}"/>
                  </a:ext>
                </a:extLst>
              </p:cNvPr>
              <p:cNvSpPr/>
              <p:nvPr/>
            </p:nvSpPr>
            <p:spPr>
              <a:xfrm rot="3293069">
                <a:off x="1749545" y="1440230"/>
                <a:ext cx="645383" cy="445522"/>
              </a:xfrm>
              <a:prstGeom prst="triangle">
                <a:avLst>
                  <a:gd name="adj" fmla="val 50000"/>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22" name="Rectangle 21">
              <a:extLst>
                <a:ext uri="{FF2B5EF4-FFF2-40B4-BE49-F238E27FC236}">
                  <a16:creationId xmlns:a16="http://schemas.microsoft.com/office/drawing/2014/main" id="{BD92BE23-34A4-4AA8-B456-59A88D08D7D4}"/>
                </a:ext>
              </a:extLst>
            </p:cNvPr>
            <p:cNvSpPr/>
            <p:nvPr/>
          </p:nvSpPr>
          <p:spPr>
            <a:xfrm rot="469056">
              <a:off x="4857533" y="1565239"/>
              <a:ext cx="3162359" cy="2256193"/>
            </a:xfrm>
            <a:prstGeom prst="rect">
              <a:avLst/>
            </a:prstGeom>
            <a:noFill/>
          </p:spPr>
          <p:txBody>
            <a:bodyPr wrap="none" lIns="91440" tIns="45720" rIns="91440" bIns="45720">
              <a:prstTxWarp prst="textArchUp">
                <a:avLst>
                  <a:gd name="adj" fmla="val 10779875"/>
                </a:avLst>
              </a:prstTxWarp>
              <a:spAutoFit/>
            </a:bodyPr>
            <a:lstStyle/>
            <a:p>
              <a:pPr algn="ctr"/>
              <a:r>
                <a:rPr lang="en-US" sz="1600" b="0" cap="none" spc="0" dirty="0">
                  <a:ln w="0"/>
                  <a:solidFill>
                    <a:srgbClr val="000D4C"/>
                  </a:solidFill>
                  <a:latin typeface="Calibri" panose="020F0502020204030204" pitchFamily="34" charset="0"/>
                  <a:cs typeface="Calibri" panose="020F0502020204030204" pitchFamily="34" charset="0"/>
                </a:rPr>
                <a:t>Hazard Awareness</a:t>
              </a:r>
            </a:p>
          </p:txBody>
        </p:sp>
        <p:sp>
          <p:nvSpPr>
            <p:cNvPr id="23" name="Rectangle 22">
              <a:extLst>
                <a:ext uri="{FF2B5EF4-FFF2-40B4-BE49-F238E27FC236}">
                  <a16:creationId xmlns:a16="http://schemas.microsoft.com/office/drawing/2014/main" id="{EAC06580-B5DE-43F9-83F9-5A96693EE2B8}"/>
                </a:ext>
              </a:extLst>
            </p:cNvPr>
            <p:cNvSpPr/>
            <p:nvPr/>
          </p:nvSpPr>
          <p:spPr>
            <a:xfrm rot="4791744">
              <a:off x="5563804" y="2304061"/>
              <a:ext cx="3162359" cy="2256193"/>
            </a:xfrm>
            <a:prstGeom prst="rect">
              <a:avLst/>
            </a:prstGeom>
            <a:noFill/>
          </p:spPr>
          <p:txBody>
            <a:bodyPr wrap="none" lIns="91440" tIns="45720" rIns="91440" bIns="45720">
              <a:prstTxWarp prst="textArchUp">
                <a:avLst>
                  <a:gd name="adj" fmla="val 10779875"/>
                </a:avLst>
              </a:prstTxWarp>
              <a:spAutoFit/>
            </a:bodyPr>
            <a:lstStyle/>
            <a:p>
              <a:pPr algn="ctr"/>
              <a:r>
                <a:rPr lang="en-US" sz="1600" dirty="0">
                  <a:ln w="0"/>
                  <a:solidFill>
                    <a:srgbClr val="000D4C"/>
                  </a:solidFill>
                  <a:latin typeface="Calibri" panose="020F0502020204030204" pitchFamily="34" charset="0"/>
                  <a:cs typeface="Calibri" panose="020F0502020204030204" pitchFamily="34" charset="0"/>
                </a:rPr>
                <a:t>Health Ownership</a:t>
              </a:r>
              <a:endParaRPr lang="en-US" sz="1600" b="0" cap="none" spc="0" dirty="0">
                <a:ln w="0"/>
                <a:solidFill>
                  <a:srgbClr val="000D4C"/>
                </a:solidFill>
                <a:latin typeface="Calibri" panose="020F0502020204030204" pitchFamily="34" charset="0"/>
                <a:cs typeface="Calibri" panose="020F0502020204030204" pitchFamily="34" charset="0"/>
              </a:endParaRPr>
            </a:p>
          </p:txBody>
        </p:sp>
        <p:sp>
          <p:nvSpPr>
            <p:cNvPr id="24" name="Rectangle 23">
              <a:extLst>
                <a:ext uri="{FF2B5EF4-FFF2-40B4-BE49-F238E27FC236}">
                  <a16:creationId xmlns:a16="http://schemas.microsoft.com/office/drawing/2014/main" id="{E13B2FFA-B610-4E2C-B19B-0855E81E1B45}"/>
                </a:ext>
              </a:extLst>
            </p:cNvPr>
            <p:cNvSpPr/>
            <p:nvPr/>
          </p:nvSpPr>
          <p:spPr>
            <a:xfrm rot="17797430">
              <a:off x="3900025" y="2035989"/>
              <a:ext cx="3162359" cy="2256193"/>
            </a:xfrm>
            <a:prstGeom prst="rect">
              <a:avLst/>
            </a:prstGeom>
            <a:noFill/>
          </p:spPr>
          <p:txBody>
            <a:bodyPr wrap="none" lIns="91440" tIns="45720" rIns="91440" bIns="45720">
              <a:prstTxWarp prst="textArchUp">
                <a:avLst>
                  <a:gd name="adj" fmla="val 10779875"/>
                </a:avLst>
              </a:prstTxWarp>
              <a:spAutoFit/>
            </a:bodyPr>
            <a:lstStyle/>
            <a:p>
              <a:pPr algn="ctr"/>
              <a:endParaRPr lang="en-US" sz="1600" b="0" cap="none" spc="0" dirty="0">
                <a:ln w="0"/>
                <a:solidFill>
                  <a:schemeClr val="bg1"/>
                </a:solidFill>
                <a:latin typeface="Calibri" panose="020F0502020204030204" pitchFamily="34" charset="0"/>
                <a:cs typeface="Calibri" panose="020F0502020204030204" pitchFamily="34" charset="0"/>
              </a:endParaRPr>
            </a:p>
            <a:p>
              <a:pPr algn="ctr"/>
              <a:r>
                <a:rPr lang="en-US" sz="1600" b="0" cap="none" spc="0" dirty="0">
                  <a:ln w="0"/>
                  <a:solidFill>
                    <a:schemeClr val="bg1"/>
                  </a:solidFill>
                  <a:latin typeface="Calibri" panose="020F0502020204030204" pitchFamily="34" charset="0"/>
                  <a:cs typeface="Calibri" panose="020F0502020204030204" pitchFamily="34" charset="0"/>
                </a:rPr>
                <a:t>Protection Assurance</a:t>
              </a:r>
            </a:p>
          </p:txBody>
        </p:sp>
        <p:sp>
          <p:nvSpPr>
            <p:cNvPr id="25" name="Rectangle 24">
              <a:extLst>
                <a:ext uri="{FF2B5EF4-FFF2-40B4-BE49-F238E27FC236}">
                  <a16:creationId xmlns:a16="http://schemas.microsoft.com/office/drawing/2014/main" id="{2C77FB51-D322-4239-9498-B0B7EF46F8DF}"/>
                </a:ext>
              </a:extLst>
            </p:cNvPr>
            <p:cNvSpPr/>
            <p:nvPr/>
          </p:nvSpPr>
          <p:spPr>
            <a:xfrm rot="19804929">
              <a:off x="5147315" y="3252927"/>
              <a:ext cx="3162359" cy="2256193"/>
            </a:xfrm>
            <a:prstGeom prst="rect">
              <a:avLst/>
            </a:prstGeom>
            <a:noFill/>
          </p:spPr>
          <p:txBody>
            <a:bodyPr wrap="none" lIns="91440" tIns="45720" rIns="91440" bIns="45720">
              <a:prstTxWarp prst="textArchDown">
                <a:avLst/>
              </a:prstTxWarp>
              <a:spAutoFit/>
            </a:bodyPr>
            <a:lstStyle/>
            <a:p>
              <a:pPr algn="ctr"/>
              <a:r>
                <a:rPr lang="en-US" sz="1600" dirty="0">
                  <a:ln w="0"/>
                  <a:solidFill>
                    <a:srgbClr val="000D4C"/>
                  </a:solidFill>
                  <a:latin typeface="Calibri" panose="020F0502020204030204" pitchFamily="34" charset="0"/>
                  <a:cs typeface="Calibri" panose="020F0502020204030204" pitchFamily="34" charset="0"/>
                </a:rPr>
                <a:t>Risk Management</a:t>
              </a:r>
              <a:endParaRPr lang="en-US" sz="1600" b="0" cap="none" spc="0" dirty="0">
                <a:ln w="0"/>
                <a:solidFill>
                  <a:srgbClr val="000D4C"/>
                </a:solidFill>
                <a:latin typeface="Calibri" panose="020F0502020204030204" pitchFamily="34" charset="0"/>
                <a:cs typeface="Calibri" panose="020F0502020204030204" pitchFamily="34" charset="0"/>
              </a:endParaRPr>
            </a:p>
          </p:txBody>
        </p:sp>
        <p:sp>
          <p:nvSpPr>
            <p:cNvPr id="26" name="Rectangle 25">
              <a:extLst>
                <a:ext uri="{FF2B5EF4-FFF2-40B4-BE49-F238E27FC236}">
                  <a16:creationId xmlns:a16="http://schemas.microsoft.com/office/drawing/2014/main" id="{E78ECA88-117E-4BC7-9219-C9ECCF58F5A9}"/>
                </a:ext>
              </a:extLst>
            </p:cNvPr>
            <p:cNvSpPr/>
            <p:nvPr/>
          </p:nvSpPr>
          <p:spPr>
            <a:xfrm rot="2689028">
              <a:off x="4064132" y="3112939"/>
              <a:ext cx="3162359" cy="2256193"/>
            </a:xfrm>
            <a:prstGeom prst="rect">
              <a:avLst/>
            </a:prstGeom>
            <a:noFill/>
          </p:spPr>
          <p:txBody>
            <a:bodyPr wrap="none" lIns="91440" tIns="45720" rIns="91440" bIns="45720">
              <a:prstTxWarp prst="textArchDown">
                <a:avLst/>
              </a:prstTxWarp>
              <a:spAutoFit/>
            </a:bodyPr>
            <a:lstStyle/>
            <a:p>
              <a:pPr algn="ctr"/>
              <a:r>
                <a:rPr lang="en-US" sz="1600" dirty="0">
                  <a:ln w="0"/>
                  <a:solidFill>
                    <a:srgbClr val="000D4C"/>
                  </a:solidFill>
                  <a:latin typeface="Calibri" panose="020F0502020204030204" pitchFamily="34" charset="0"/>
                  <a:cs typeface="Calibri" panose="020F0502020204030204" pitchFamily="34" charset="0"/>
                </a:rPr>
                <a:t>Culture Change</a:t>
              </a:r>
              <a:endParaRPr lang="en-US" sz="1600" b="0" cap="none" spc="0" dirty="0">
                <a:ln w="0"/>
                <a:solidFill>
                  <a:srgbClr val="000D4C"/>
                </a:solidFill>
                <a:latin typeface="Calibri" panose="020F0502020204030204" pitchFamily="34" charset="0"/>
                <a:cs typeface="Calibri" panose="020F0502020204030204" pitchFamily="34" charset="0"/>
              </a:endParaRPr>
            </a:p>
          </p:txBody>
        </p:sp>
        <p:sp>
          <p:nvSpPr>
            <p:cNvPr id="15" name="Oval 7">
              <a:extLst>
                <a:ext uri="{FF2B5EF4-FFF2-40B4-BE49-F238E27FC236}">
                  <a16:creationId xmlns:a16="http://schemas.microsoft.com/office/drawing/2014/main" id="{F0DE9B32-B4FE-4825-B4BB-4977D2EEBBBE}"/>
                </a:ext>
              </a:extLst>
            </p:cNvPr>
            <p:cNvSpPr/>
            <p:nvPr/>
          </p:nvSpPr>
          <p:spPr>
            <a:xfrm rot="19434203">
              <a:off x="4549632" y="1838065"/>
              <a:ext cx="3457613" cy="345761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grpSp>
        <p:nvGrpSpPr>
          <p:cNvPr id="38" name="Group 37">
            <a:extLst>
              <a:ext uri="{FF2B5EF4-FFF2-40B4-BE49-F238E27FC236}">
                <a16:creationId xmlns:a16="http://schemas.microsoft.com/office/drawing/2014/main" id="{5196DEB4-9DF2-48E0-B455-6E351D41C580}"/>
              </a:ext>
            </a:extLst>
          </p:cNvPr>
          <p:cNvGrpSpPr/>
          <p:nvPr/>
        </p:nvGrpSpPr>
        <p:grpSpPr>
          <a:xfrm>
            <a:off x="4768952" y="2169606"/>
            <a:ext cx="2845551" cy="2851204"/>
            <a:chOff x="4864148" y="2176710"/>
            <a:chExt cx="2845551" cy="2851204"/>
          </a:xfrm>
        </p:grpSpPr>
        <p:sp>
          <p:nvSpPr>
            <p:cNvPr id="16" name="Pie 2">
              <a:extLst>
                <a:ext uri="{FF2B5EF4-FFF2-40B4-BE49-F238E27FC236}">
                  <a16:creationId xmlns:a16="http://schemas.microsoft.com/office/drawing/2014/main" id="{79EFE668-990C-49BC-81E6-63287C6CF181}"/>
                </a:ext>
              </a:extLst>
            </p:cNvPr>
            <p:cNvSpPr/>
            <p:nvPr/>
          </p:nvSpPr>
          <p:spPr>
            <a:xfrm rot="20559090">
              <a:off x="4864148" y="2184004"/>
              <a:ext cx="2837177" cy="2837177"/>
            </a:xfrm>
            <a:prstGeom prst="pie">
              <a:avLst>
                <a:gd name="adj1" fmla="val 8000"/>
                <a:gd name="adj2" fmla="val 4199076"/>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solidFill>
                  <a:schemeClr val="tx1"/>
                </a:solidFill>
              </a:endParaRPr>
            </a:p>
          </p:txBody>
        </p:sp>
        <p:sp>
          <p:nvSpPr>
            <p:cNvPr id="17" name="Pie 3">
              <a:extLst>
                <a:ext uri="{FF2B5EF4-FFF2-40B4-BE49-F238E27FC236}">
                  <a16:creationId xmlns:a16="http://schemas.microsoft.com/office/drawing/2014/main" id="{EC748BDD-9C30-47AB-8A62-BCAB6810CDD9}"/>
                </a:ext>
              </a:extLst>
            </p:cNvPr>
            <p:cNvSpPr/>
            <p:nvPr/>
          </p:nvSpPr>
          <p:spPr>
            <a:xfrm rot="3237065">
              <a:off x="4866842" y="2176710"/>
              <a:ext cx="2837177" cy="2837177"/>
            </a:xfrm>
            <a:prstGeom prst="pie">
              <a:avLst>
                <a:gd name="adj1" fmla="val 38397"/>
                <a:gd name="adj2" fmla="val 428539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solidFill>
                  <a:schemeClr val="tx1"/>
                </a:solidFill>
              </a:endParaRPr>
            </a:p>
          </p:txBody>
        </p:sp>
        <p:sp>
          <p:nvSpPr>
            <p:cNvPr id="18" name="Pie 4">
              <a:extLst>
                <a:ext uri="{FF2B5EF4-FFF2-40B4-BE49-F238E27FC236}">
                  <a16:creationId xmlns:a16="http://schemas.microsoft.com/office/drawing/2014/main" id="{5CB30B12-9BF4-4A61-BDEA-E847A38E67AB}"/>
                </a:ext>
              </a:extLst>
            </p:cNvPr>
            <p:cNvSpPr/>
            <p:nvPr/>
          </p:nvSpPr>
          <p:spPr>
            <a:xfrm rot="7580298">
              <a:off x="4872522" y="2184004"/>
              <a:ext cx="2837177" cy="2837177"/>
            </a:xfrm>
            <a:prstGeom prst="pie">
              <a:avLst>
                <a:gd name="adj1" fmla="val 96625"/>
                <a:gd name="adj2" fmla="val 4273335"/>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solidFill>
                  <a:schemeClr val="tx1"/>
                </a:solidFill>
              </a:endParaRPr>
            </a:p>
          </p:txBody>
        </p:sp>
        <p:sp>
          <p:nvSpPr>
            <p:cNvPr id="19" name="Pie 5">
              <a:extLst>
                <a:ext uri="{FF2B5EF4-FFF2-40B4-BE49-F238E27FC236}">
                  <a16:creationId xmlns:a16="http://schemas.microsoft.com/office/drawing/2014/main" id="{9E9E4BB7-46D2-4206-A4E8-CE3AC0BB1C64}"/>
                </a:ext>
              </a:extLst>
            </p:cNvPr>
            <p:cNvSpPr/>
            <p:nvPr/>
          </p:nvSpPr>
          <p:spPr>
            <a:xfrm rot="16200000">
              <a:off x="4866842" y="2189685"/>
              <a:ext cx="2837177" cy="2837177"/>
            </a:xfrm>
            <a:prstGeom prst="pie">
              <a:avLst>
                <a:gd name="adj1" fmla="val 110101"/>
                <a:gd name="adj2" fmla="val 4204477"/>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solidFill>
                  <a:schemeClr val="tx1"/>
                </a:solidFill>
              </a:endParaRPr>
            </a:p>
          </p:txBody>
        </p:sp>
        <p:sp>
          <p:nvSpPr>
            <p:cNvPr id="20" name="Pie 6">
              <a:extLst>
                <a:ext uri="{FF2B5EF4-FFF2-40B4-BE49-F238E27FC236}">
                  <a16:creationId xmlns:a16="http://schemas.microsoft.com/office/drawing/2014/main" id="{2A0ED686-9C7D-4CB3-88D3-3BAD958336B7}"/>
                </a:ext>
              </a:extLst>
            </p:cNvPr>
            <p:cNvSpPr/>
            <p:nvPr/>
          </p:nvSpPr>
          <p:spPr>
            <a:xfrm rot="12534942">
              <a:off x="4870881" y="2190737"/>
              <a:ext cx="2837177" cy="2837177"/>
            </a:xfrm>
            <a:prstGeom prst="pie">
              <a:avLst>
                <a:gd name="adj1" fmla="val 21057539"/>
                <a:gd name="adj2" fmla="val 3633311"/>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solidFill>
                  <a:schemeClr val="tx1"/>
                </a:solidFill>
              </a:endParaRPr>
            </a:p>
          </p:txBody>
        </p:sp>
        <p:sp>
          <p:nvSpPr>
            <p:cNvPr id="28" name="Rectangle 27">
              <a:extLst>
                <a:ext uri="{FF2B5EF4-FFF2-40B4-BE49-F238E27FC236}">
                  <a16:creationId xmlns:a16="http://schemas.microsoft.com/office/drawing/2014/main" id="{10C212F8-BC73-4F51-9586-3197FFDB3BFC}"/>
                </a:ext>
              </a:extLst>
            </p:cNvPr>
            <p:cNvSpPr/>
            <p:nvPr/>
          </p:nvSpPr>
          <p:spPr>
            <a:xfrm rot="2380054">
              <a:off x="5188688" y="2611737"/>
              <a:ext cx="2054917" cy="2068541"/>
            </a:xfrm>
            <a:prstGeom prst="rect">
              <a:avLst/>
            </a:prstGeom>
            <a:noFill/>
          </p:spPr>
          <p:txBody>
            <a:bodyPr wrap="none" lIns="91440" tIns="45720" rIns="91440" bIns="45720">
              <a:prstTxWarp prst="textArchUp">
                <a:avLst>
                  <a:gd name="adj" fmla="val 10779875"/>
                </a:avLst>
              </a:prstTxWarp>
              <a:spAutoFit/>
            </a:bodyPr>
            <a:lstStyle/>
            <a:p>
              <a:pPr algn="ctr"/>
              <a:r>
                <a:rPr lang="en-US" sz="1400" b="0" cap="none" spc="0" dirty="0">
                  <a:ln w="0"/>
                  <a:solidFill>
                    <a:srgbClr val="000D4C"/>
                  </a:solidFill>
                  <a:latin typeface="Calibri" panose="020F0502020204030204" pitchFamily="34" charset="0"/>
                  <a:cs typeface="Calibri" panose="020F0502020204030204" pitchFamily="34" charset="0"/>
                </a:rPr>
                <a:t>Stakeholder</a:t>
              </a:r>
            </a:p>
            <a:p>
              <a:pPr algn="ctr"/>
              <a:r>
                <a:rPr lang="en-US" sz="1400" dirty="0">
                  <a:ln w="0"/>
                  <a:solidFill>
                    <a:srgbClr val="000D4C"/>
                  </a:solidFill>
                  <a:latin typeface="Calibri" panose="020F0502020204030204" pitchFamily="34" charset="0"/>
                  <a:cs typeface="Calibri" panose="020F0502020204030204" pitchFamily="34" charset="0"/>
                </a:rPr>
                <a:t>Engagement</a:t>
              </a:r>
              <a:endParaRPr lang="en-US" sz="1400" b="0" cap="none" spc="0" dirty="0">
                <a:ln w="0"/>
                <a:solidFill>
                  <a:srgbClr val="000D4C"/>
                </a:solidFill>
                <a:latin typeface="Calibri" panose="020F0502020204030204" pitchFamily="34" charset="0"/>
                <a:cs typeface="Calibri" panose="020F0502020204030204" pitchFamily="34" charset="0"/>
              </a:endParaRPr>
            </a:p>
          </p:txBody>
        </p:sp>
        <p:sp>
          <p:nvSpPr>
            <p:cNvPr id="29" name="Rectangle 28">
              <a:extLst>
                <a:ext uri="{FF2B5EF4-FFF2-40B4-BE49-F238E27FC236}">
                  <a16:creationId xmlns:a16="http://schemas.microsoft.com/office/drawing/2014/main" id="{4C266A59-7054-4470-822B-B3814C7A62B0}"/>
                </a:ext>
              </a:extLst>
            </p:cNvPr>
            <p:cNvSpPr/>
            <p:nvPr/>
          </p:nvSpPr>
          <p:spPr>
            <a:xfrm rot="19258364">
              <a:off x="5398236" y="2597451"/>
              <a:ext cx="2054917" cy="2068541"/>
            </a:xfrm>
            <a:prstGeom prst="rect">
              <a:avLst/>
            </a:prstGeom>
            <a:noFill/>
          </p:spPr>
          <p:txBody>
            <a:bodyPr wrap="none" lIns="91440" tIns="45720" rIns="91440" bIns="45720">
              <a:prstTxWarp prst="textArchUp">
                <a:avLst>
                  <a:gd name="adj" fmla="val 10779875"/>
                </a:avLst>
              </a:prstTxWarp>
              <a:spAutoFit/>
            </a:bodyPr>
            <a:lstStyle/>
            <a:p>
              <a:pPr algn="ctr"/>
              <a:r>
                <a:rPr lang="en-US" sz="1400" b="0" cap="none" spc="0" dirty="0">
                  <a:ln w="0"/>
                  <a:solidFill>
                    <a:srgbClr val="000D4C"/>
                  </a:solidFill>
                  <a:latin typeface="Calibri" panose="020F0502020204030204" pitchFamily="34" charset="0"/>
                  <a:cs typeface="Calibri" panose="020F0502020204030204" pitchFamily="34" charset="0"/>
                </a:rPr>
                <a:t>Effective</a:t>
              </a:r>
            </a:p>
            <a:p>
              <a:pPr algn="ctr"/>
              <a:r>
                <a:rPr lang="en-US" sz="1400" b="0" cap="none" spc="0" dirty="0">
                  <a:ln w="0"/>
                  <a:solidFill>
                    <a:srgbClr val="000D4C"/>
                  </a:solidFill>
                  <a:latin typeface="Calibri" panose="020F0502020204030204" pitchFamily="34" charset="0"/>
                  <a:cs typeface="Calibri" panose="020F0502020204030204" pitchFamily="34" charset="0"/>
                </a:rPr>
                <a:t>Systems</a:t>
              </a:r>
            </a:p>
          </p:txBody>
        </p:sp>
        <p:sp>
          <p:nvSpPr>
            <p:cNvPr id="30" name="Rectangle 29">
              <a:extLst>
                <a:ext uri="{FF2B5EF4-FFF2-40B4-BE49-F238E27FC236}">
                  <a16:creationId xmlns:a16="http://schemas.microsoft.com/office/drawing/2014/main" id="{B6B7F1FD-FF31-41B8-86DF-21B6C8562082}"/>
                </a:ext>
              </a:extLst>
            </p:cNvPr>
            <p:cNvSpPr/>
            <p:nvPr/>
          </p:nvSpPr>
          <p:spPr>
            <a:xfrm rot="4230974">
              <a:off x="5326802" y="2511723"/>
              <a:ext cx="2054917" cy="2068541"/>
            </a:xfrm>
            <a:prstGeom prst="rect">
              <a:avLst/>
            </a:prstGeom>
            <a:noFill/>
          </p:spPr>
          <p:txBody>
            <a:bodyPr wrap="none" lIns="91440" tIns="45720" rIns="91440" bIns="45720">
              <a:prstTxWarp prst="textArchDown">
                <a:avLst/>
              </a:prstTxWarp>
              <a:spAutoFit/>
            </a:bodyPr>
            <a:lstStyle/>
            <a:p>
              <a:pPr algn="ctr"/>
              <a:r>
                <a:rPr lang="en-US" sz="1400" b="0" cap="none" spc="0" dirty="0">
                  <a:ln w="0"/>
                  <a:solidFill>
                    <a:srgbClr val="000D4C"/>
                  </a:solidFill>
                  <a:latin typeface="Calibri" panose="020F0502020204030204" pitchFamily="34" charset="0"/>
                  <a:cs typeface="Calibri" panose="020F0502020204030204" pitchFamily="34" charset="0"/>
                </a:rPr>
                <a:t>Leading</a:t>
              </a:r>
              <a:endParaRPr lang="en-US" sz="1400" dirty="0">
                <a:ln w="0"/>
                <a:solidFill>
                  <a:srgbClr val="000D4C"/>
                </a:solidFill>
                <a:latin typeface="Calibri" panose="020F0502020204030204" pitchFamily="34" charset="0"/>
                <a:cs typeface="Calibri" panose="020F0502020204030204" pitchFamily="34" charset="0"/>
              </a:endParaRPr>
            </a:p>
            <a:p>
              <a:pPr algn="ctr"/>
              <a:r>
                <a:rPr lang="en-US" sz="1400" b="0" cap="none" spc="0" dirty="0">
                  <a:ln w="0"/>
                  <a:solidFill>
                    <a:srgbClr val="000D4C"/>
                  </a:solidFill>
                  <a:latin typeface="Calibri" panose="020F0502020204030204" pitchFamily="34" charset="0"/>
                  <a:cs typeface="Calibri" panose="020F0502020204030204" pitchFamily="34" charset="0"/>
                </a:rPr>
                <a:t>Indicators</a:t>
              </a:r>
            </a:p>
          </p:txBody>
        </p:sp>
        <p:sp>
          <p:nvSpPr>
            <p:cNvPr id="31" name="Rectangle 30">
              <a:extLst>
                <a:ext uri="{FF2B5EF4-FFF2-40B4-BE49-F238E27FC236}">
                  <a16:creationId xmlns:a16="http://schemas.microsoft.com/office/drawing/2014/main" id="{B87AF863-466D-4DFB-A2B8-FEA07D9E48A7}"/>
                </a:ext>
              </a:extLst>
            </p:cNvPr>
            <p:cNvSpPr/>
            <p:nvPr/>
          </p:nvSpPr>
          <p:spPr>
            <a:xfrm>
              <a:off x="5269652" y="2483147"/>
              <a:ext cx="2054917" cy="2068541"/>
            </a:xfrm>
            <a:prstGeom prst="rect">
              <a:avLst/>
            </a:prstGeom>
            <a:noFill/>
          </p:spPr>
          <p:txBody>
            <a:bodyPr wrap="none" lIns="91440" tIns="45720" rIns="91440" bIns="45720">
              <a:prstTxWarp prst="textArchDown">
                <a:avLst/>
              </a:prstTxWarp>
              <a:spAutoFit/>
            </a:bodyPr>
            <a:lstStyle/>
            <a:p>
              <a:pPr algn="ctr"/>
              <a:r>
                <a:rPr lang="en-US" sz="1400" dirty="0">
                  <a:ln w="0"/>
                  <a:solidFill>
                    <a:srgbClr val="000D4C"/>
                  </a:solidFill>
                  <a:latin typeface="Calibri" panose="020F0502020204030204" pitchFamily="34" charset="0"/>
                  <a:cs typeface="Calibri" panose="020F0502020204030204" pitchFamily="34" charset="0"/>
                </a:rPr>
                <a:t>Competent</a:t>
              </a:r>
            </a:p>
            <a:p>
              <a:pPr algn="ctr"/>
              <a:r>
                <a:rPr lang="en-US" sz="1400" b="0" cap="none" spc="0" dirty="0">
                  <a:ln w="0"/>
                  <a:solidFill>
                    <a:srgbClr val="000D4C"/>
                  </a:solidFill>
                  <a:latin typeface="Calibri" panose="020F0502020204030204" pitchFamily="34" charset="0"/>
                  <a:cs typeface="Calibri" panose="020F0502020204030204" pitchFamily="34" charset="0"/>
                </a:rPr>
                <a:t>People</a:t>
              </a:r>
            </a:p>
          </p:txBody>
        </p:sp>
        <p:sp>
          <p:nvSpPr>
            <p:cNvPr id="32" name="Rectangle 31">
              <a:extLst>
                <a:ext uri="{FF2B5EF4-FFF2-40B4-BE49-F238E27FC236}">
                  <a16:creationId xmlns:a16="http://schemas.microsoft.com/office/drawing/2014/main" id="{B1BDF8FC-8600-4167-B095-3FA316EFED1A}"/>
                </a:ext>
              </a:extLst>
            </p:cNvPr>
            <p:cNvSpPr/>
            <p:nvPr/>
          </p:nvSpPr>
          <p:spPr>
            <a:xfrm rot="17312357">
              <a:off x="5202977" y="2535536"/>
              <a:ext cx="2054917" cy="2068541"/>
            </a:xfrm>
            <a:prstGeom prst="rect">
              <a:avLst/>
            </a:prstGeom>
            <a:noFill/>
          </p:spPr>
          <p:txBody>
            <a:bodyPr wrap="none" lIns="91440" tIns="45720" rIns="91440" bIns="45720">
              <a:prstTxWarp prst="textArchDown">
                <a:avLst/>
              </a:prstTxWarp>
              <a:spAutoFit/>
            </a:bodyPr>
            <a:lstStyle/>
            <a:p>
              <a:pPr algn="ctr"/>
              <a:r>
                <a:rPr lang="en-US" sz="1400" b="0" cap="none" spc="0" dirty="0">
                  <a:ln w="0"/>
                  <a:solidFill>
                    <a:srgbClr val="000D4C"/>
                  </a:solidFill>
                  <a:latin typeface="Calibri" panose="020F0502020204030204" pitchFamily="34" charset="0"/>
                  <a:cs typeface="Calibri" panose="020F0502020204030204" pitchFamily="34" charset="0"/>
                </a:rPr>
                <a:t>Leadership</a:t>
              </a:r>
            </a:p>
            <a:p>
              <a:pPr algn="ctr"/>
              <a:r>
                <a:rPr lang="en-US" sz="1400" dirty="0">
                  <a:ln w="0"/>
                  <a:solidFill>
                    <a:srgbClr val="000D4C"/>
                  </a:solidFill>
                  <a:latin typeface="Calibri" panose="020F0502020204030204" pitchFamily="34" charset="0"/>
                  <a:cs typeface="Calibri" panose="020F0502020204030204" pitchFamily="34" charset="0"/>
                </a:rPr>
                <a:t>Coaching</a:t>
              </a:r>
              <a:endParaRPr lang="en-US" sz="1400" b="0" cap="none" spc="0" dirty="0">
                <a:ln w="0"/>
                <a:solidFill>
                  <a:srgbClr val="000D4C"/>
                </a:solidFill>
                <a:latin typeface="Calibri" panose="020F0502020204030204" pitchFamily="34" charset="0"/>
                <a:cs typeface="Calibri" panose="020F0502020204030204" pitchFamily="34" charset="0"/>
              </a:endParaRPr>
            </a:p>
          </p:txBody>
        </p:sp>
      </p:grpSp>
      <p:grpSp>
        <p:nvGrpSpPr>
          <p:cNvPr id="34" name="Group 33">
            <a:extLst>
              <a:ext uri="{FF2B5EF4-FFF2-40B4-BE49-F238E27FC236}">
                <a16:creationId xmlns:a16="http://schemas.microsoft.com/office/drawing/2014/main" id="{3474C6CB-1D69-45D4-893A-D9EAE33459E5}"/>
              </a:ext>
            </a:extLst>
          </p:cNvPr>
          <p:cNvGrpSpPr/>
          <p:nvPr/>
        </p:nvGrpSpPr>
        <p:grpSpPr>
          <a:xfrm>
            <a:off x="5424655" y="2873618"/>
            <a:ext cx="1535953" cy="1403581"/>
            <a:chOff x="5519851" y="2880722"/>
            <a:chExt cx="1535953" cy="1403581"/>
          </a:xfrm>
        </p:grpSpPr>
        <p:sp>
          <p:nvSpPr>
            <p:cNvPr id="21" name="Oval 7">
              <a:extLst>
                <a:ext uri="{FF2B5EF4-FFF2-40B4-BE49-F238E27FC236}">
                  <a16:creationId xmlns:a16="http://schemas.microsoft.com/office/drawing/2014/main" id="{D10B5B35-7E54-4364-AE78-C4BD5AE29D8A}"/>
                </a:ext>
              </a:extLst>
            </p:cNvPr>
            <p:cNvSpPr/>
            <p:nvPr/>
          </p:nvSpPr>
          <p:spPr>
            <a:xfrm>
              <a:off x="5567793" y="2880722"/>
              <a:ext cx="1403581" cy="140358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27" name="TextBox 26">
              <a:extLst>
                <a:ext uri="{FF2B5EF4-FFF2-40B4-BE49-F238E27FC236}">
                  <a16:creationId xmlns:a16="http://schemas.microsoft.com/office/drawing/2014/main" id="{CB0ACB79-8DEB-40D9-8417-2B17B4DEF93C}"/>
                </a:ext>
              </a:extLst>
            </p:cNvPr>
            <p:cNvSpPr txBox="1"/>
            <p:nvPr/>
          </p:nvSpPr>
          <p:spPr>
            <a:xfrm>
              <a:off x="5519851" y="3170727"/>
              <a:ext cx="1535953" cy="830997"/>
            </a:xfrm>
            <a:prstGeom prst="rect">
              <a:avLst/>
            </a:prstGeom>
            <a:noFill/>
          </p:spPr>
          <p:txBody>
            <a:bodyPr wrap="square" rtlCol="0">
              <a:spAutoFit/>
            </a:bodyPr>
            <a:lstStyle/>
            <a:p>
              <a:pPr algn="ctr"/>
              <a:r>
                <a:rPr lang="en-GB" sz="1600" b="1" dirty="0">
                  <a:solidFill>
                    <a:srgbClr val="000D4C"/>
                  </a:solidFill>
                </a:rPr>
                <a:t>Everyone Protected</a:t>
              </a:r>
            </a:p>
            <a:p>
              <a:pPr algn="ctr"/>
              <a:r>
                <a:rPr lang="en-GB" sz="1600" b="1" dirty="0">
                  <a:solidFill>
                    <a:srgbClr val="000D4C"/>
                  </a:solidFill>
                </a:rPr>
                <a:t>at Work</a:t>
              </a:r>
            </a:p>
          </p:txBody>
        </p:sp>
      </p:grpSp>
    </p:spTree>
    <p:extLst>
      <p:ext uri="{BB962C8B-B14F-4D97-AF65-F5344CB8AC3E}">
        <p14:creationId xmlns:p14="http://schemas.microsoft.com/office/powerpoint/2010/main" val="69513615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fade">
                                      <p:cBhvr>
                                        <p:cTn id="7" dur="500"/>
                                        <p:tgtEl>
                                          <p:spTgt spid="3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7"/>
                                        </p:tgtEl>
                                        <p:attrNameLst>
                                          <p:attrName>style.visibility</p:attrName>
                                        </p:attrNameLst>
                                      </p:cBhvr>
                                      <p:to>
                                        <p:strVal val="visible"/>
                                      </p:to>
                                    </p:set>
                                    <p:animEffect transition="in" filter="fade">
                                      <p:cBhvr>
                                        <p:cTn id="12" dur="500"/>
                                        <p:tgtEl>
                                          <p:spTgt spid="37"/>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38"/>
                                        </p:tgtEl>
                                        <p:attrNameLst>
                                          <p:attrName>style.visibility</p:attrName>
                                        </p:attrNameLst>
                                      </p:cBhvr>
                                      <p:to>
                                        <p:strVal val="visible"/>
                                      </p:to>
                                    </p:set>
                                    <p:animEffect transition="in" filter="fade">
                                      <p:cBhvr>
                                        <p:cTn id="17"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long bridge over a body of water&#10;&#10;Description automatically generated">
            <a:extLst>
              <a:ext uri="{FF2B5EF4-FFF2-40B4-BE49-F238E27FC236}">
                <a16:creationId xmlns:a16="http://schemas.microsoft.com/office/drawing/2014/main" id="{02A9471A-6FE3-4A4E-AF1B-B2157695A20B}"/>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343" t="7951" b="16093"/>
          <a:stretch/>
        </p:blipFill>
        <p:spPr>
          <a:xfrm>
            <a:off x="2780271" y="1173188"/>
            <a:ext cx="8390237" cy="4262605"/>
          </a:xfrm>
          <a:prstGeom prst="rect">
            <a:avLst/>
          </a:prstGeom>
        </p:spPr>
      </p:pic>
      <p:sp>
        <p:nvSpPr>
          <p:cNvPr id="4" name="TextBox 3">
            <a:extLst>
              <a:ext uri="{FF2B5EF4-FFF2-40B4-BE49-F238E27FC236}">
                <a16:creationId xmlns:a16="http://schemas.microsoft.com/office/drawing/2014/main" id="{8C5A063A-3033-4501-9F57-1D9E645793B6}"/>
              </a:ext>
            </a:extLst>
          </p:cNvPr>
          <p:cNvSpPr txBox="1"/>
          <p:nvPr/>
        </p:nvSpPr>
        <p:spPr>
          <a:xfrm>
            <a:off x="2789049" y="181498"/>
            <a:ext cx="6468067" cy="523220"/>
          </a:xfrm>
          <a:prstGeom prst="rect">
            <a:avLst/>
          </a:prstGeom>
          <a:noFill/>
        </p:spPr>
        <p:txBody>
          <a:bodyPr wrap="square" rtlCol="0">
            <a:spAutoFit/>
          </a:bodyPr>
          <a:lstStyle/>
          <a:p>
            <a:r>
              <a:rPr lang="en-GB" sz="2800" b="1" dirty="0">
                <a:solidFill>
                  <a:srgbClr val="000D50"/>
                </a:solidFill>
              </a:rPr>
              <a:t>M25 One Community</a:t>
            </a:r>
          </a:p>
        </p:txBody>
      </p:sp>
    </p:spTree>
    <p:extLst>
      <p:ext uri="{BB962C8B-B14F-4D97-AF65-F5344CB8AC3E}">
        <p14:creationId xmlns:p14="http://schemas.microsoft.com/office/powerpoint/2010/main" val="2808414210"/>
      </p:ext>
    </p:extLst>
  </p:cSld>
  <p:clrMapOvr>
    <a:masterClrMapping/>
  </p:clrMapOvr>
  <p:transition spd="med">
    <p:pull/>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0B55E366-A84C-48F2-AFBF-23DAB00E9D13}"/>
              </a:ext>
            </a:extLst>
          </p:cNvPr>
          <p:cNvSpPr txBox="1"/>
          <p:nvPr/>
        </p:nvSpPr>
        <p:spPr>
          <a:xfrm>
            <a:off x="2789049" y="181498"/>
            <a:ext cx="6468067" cy="523220"/>
          </a:xfrm>
          <a:prstGeom prst="rect">
            <a:avLst/>
          </a:prstGeom>
          <a:noFill/>
        </p:spPr>
        <p:txBody>
          <a:bodyPr wrap="square" rtlCol="0">
            <a:spAutoFit/>
          </a:bodyPr>
          <a:lstStyle/>
          <a:p>
            <a:r>
              <a:rPr lang="en-GB" sz="2800" b="1" dirty="0">
                <a:solidFill>
                  <a:srgbClr val="000D50"/>
                </a:solidFill>
              </a:rPr>
              <a:t>How do we do it?</a:t>
            </a:r>
          </a:p>
        </p:txBody>
      </p:sp>
      <p:graphicFrame>
        <p:nvGraphicFramePr>
          <p:cNvPr id="4" name="Diagram 3">
            <a:extLst>
              <a:ext uri="{FF2B5EF4-FFF2-40B4-BE49-F238E27FC236}">
                <a16:creationId xmlns:a16="http://schemas.microsoft.com/office/drawing/2014/main" id="{80DC5358-FD53-40A5-A793-000E90EA3C2C}"/>
              </a:ext>
            </a:extLst>
          </p:cNvPr>
          <p:cNvGraphicFramePr/>
          <p:nvPr>
            <p:extLst>
              <p:ext uri="{D42A27DB-BD31-4B8C-83A1-F6EECF244321}">
                <p14:modId xmlns:p14="http://schemas.microsoft.com/office/powerpoint/2010/main" val="2519119395"/>
              </p:ext>
            </p:extLst>
          </p:nvPr>
        </p:nvGraphicFramePr>
        <p:xfrm>
          <a:off x="3298650" y="1022867"/>
          <a:ext cx="5448863" cy="534643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6" name="Group 5">
            <a:extLst>
              <a:ext uri="{FF2B5EF4-FFF2-40B4-BE49-F238E27FC236}">
                <a16:creationId xmlns:a16="http://schemas.microsoft.com/office/drawing/2014/main" id="{DAAA2508-5FD2-4F5C-A8D2-7F46D3EFE325}"/>
              </a:ext>
            </a:extLst>
          </p:cNvPr>
          <p:cNvGrpSpPr/>
          <p:nvPr/>
        </p:nvGrpSpPr>
        <p:grpSpPr>
          <a:xfrm>
            <a:off x="9039756" y="2510117"/>
            <a:ext cx="2654404" cy="2994212"/>
            <a:chOff x="9039756" y="2510117"/>
            <a:chExt cx="2654404" cy="2994212"/>
          </a:xfrm>
        </p:grpSpPr>
        <p:sp>
          <p:nvSpPr>
            <p:cNvPr id="2" name="Arrow: Curved Left 1">
              <a:extLst>
                <a:ext uri="{FF2B5EF4-FFF2-40B4-BE49-F238E27FC236}">
                  <a16:creationId xmlns:a16="http://schemas.microsoft.com/office/drawing/2014/main" id="{28371DF1-CD91-4107-A0AC-87ADA2898DAA}"/>
                </a:ext>
              </a:extLst>
            </p:cNvPr>
            <p:cNvSpPr/>
            <p:nvPr/>
          </p:nvSpPr>
          <p:spPr>
            <a:xfrm flipV="1">
              <a:off x="9039756" y="2510117"/>
              <a:ext cx="1197621" cy="2994212"/>
            </a:xfrm>
            <a:prstGeom prst="curvedLeftArrow">
              <a:avLst/>
            </a:prstGeom>
            <a:solidFill>
              <a:schemeClr val="tx2">
                <a:lumMod val="75000"/>
                <a:lumOff val="25000"/>
              </a:schemeClr>
            </a:solidFill>
          </p:spPr>
          <p:style>
            <a:lnRef idx="1">
              <a:schemeClr val="dk1"/>
            </a:lnRef>
            <a:fillRef idx="2">
              <a:schemeClr val="dk1"/>
            </a:fillRef>
            <a:effectRef idx="1">
              <a:schemeClr val="dk1"/>
            </a:effectRef>
            <a:fontRef idx="minor">
              <a:schemeClr val="dk1"/>
            </a:fontRef>
          </p:style>
          <p:txBody>
            <a:bodyPr rtlCol="0" anchor="ctr"/>
            <a:lstStyle/>
            <a:p>
              <a:pPr algn="ctr"/>
              <a:endParaRPr lang="en-GB" dirty="0">
                <a:solidFill>
                  <a:schemeClr val="tx1"/>
                </a:solidFill>
              </a:endParaRPr>
            </a:p>
          </p:txBody>
        </p:sp>
        <p:sp>
          <p:nvSpPr>
            <p:cNvPr id="5" name="TextBox 4">
              <a:extLst>
                <a:ext uri="{FF2B5EF4-FFF2-40B4-BE49-F238E27FC236}">
                  <a16:creationId xmlns:a16="http://schemas.microsoft.com/office/drawing/2014/main" id="{C3E6D1A6-855A-4BEE-90B3-26840B689496}"/>
                </a:ext>
              </a:extLst>
            </p:cNvPr>
            <p:cNvSpPr txBox="1"/>
            <p:nvPr/>
          </p:nvSpPr>
          <p:spPr>
            <a:xfrm>
              <a:off x="10326280" y="3924444"/>
              <a:ext cx="1367880" cy="369332"/>
            </a:xfrm>
            <a:prstGeom prst="rect">
              <a:avLst/>
            </a:prstGeom>
            <a:noFill/>
          </p:spPr>
          <p:txBody>
            <a:bodyPr wrap="square" rtlCol="0">
              <a:spAutoFit/>
            </a:bodyPr>
            <a:lstStyle/>
            <a:p>
              <a:r>
                <a:rPr lang="en-GB" b="1" dirty="0">
                  <a:solidFill>
                    <a:schemeClr val="bg2">
                      <a:lumMod val="25000"/>
                    </a:schemeClr>
                  </a:solidFill>
                  <a:cs typeface="Calibri" panose="020F0502020204030204" pitchFamily="34" charset="0"/>
                </a:rPr>
                <a:t>Feedback</a:t>
              </a:r>
            </a:p>
          </p:txBody>
        </p:sp>
      </p:grpSp>
    </p:spTree>
    <p:extLst>
      <p:ext uri="{BB962C8B-B14F-4D97-AF65-F5344CB8AC3E}">
        <p14:creationId xmlns:p14="http://schemas.microsoft.com/office/powerpoint/2010/main" val="225035899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graphicEl>
                                              <a:dgm id="{E7BC6017-4355-4175-B160-EF6E58E252FD}"/>
                                            </p:graphicEl>
                                          </p:spTgt>
                                        </p:tgtEl>
                                        <p:attrNameLst>
                                          <p:attrName>style.visibility</p:attrName>
                                        </p:attrNameLst>
                                      </p:cBhvr>
                                      <p:to>
                                        <p:strVal val="visible"/>
                                      </p:to>
                                    </p:set>
                                    <p:animEffect transition="in" filter="fade">
                                      <p:cBhvr>
                                        <p:cTn id="7" dur="500"/>
                                        <p:tgtEl>
                                          <p:spTgt spid="4">
                                            <p:graphicEl>
                                              <a:dgm id="{E7BC6017-4355-4175-B160-EF6E58E252FD}"/>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
                                            <p:graphicEl>
                                              <a:dgm id="{7F36125D-A2FD-4485-AFA1-0DC80065BAE3}"/>
                                            </p:graphicEl>
                                          </p:spTgt>
                                        </p:tgtEl>
                                        <p:attrNameLst>
                                          <p:attrName>style.visibility</p:attrName>
                                        </p:attrNameLst>
                                      </p:cBhvr>
                                      <p:to>
                                        <p:strVal val="visible"/>
                                      </p:to>
                                    </p:set>
                                    <p:animEffect transition="in" filter="fade">
                                      <p:cBhvr>
                                        <p:cTn id="12" dur="500"/>
                                        <p:tgtEl>
                                          <p:spTgt spid="4">
                                            <p:graphicEl>
                                              <a:dgm id="{7F36125D-A2FD-4485-AFA1-0DC80065BAE3}"/>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4">
                                            <p:graphicEl>
                                              <a:dgm id="{CA943252-F37B-43D1-9449-C4489186AD7A}"/>
                                            </p:graphicEl>
                                          </p:spTgt>
                                        </p:tgtEl>
                                        <p:attrNameLst>
                                          <p:attrName>style.visibility</p:attrName>
                                        </p:attrNameLst>
                                      </p:cBhvr>
                                      <p:to>
                                        <p:strVal val="visible"/>
                                      </p:to>
                                    </p:set>
                                    <p:animEffect transition="in" filter="fade">
                                      <p:cBhvr>
                                        <p:cTn id="17" dur="500"/>
                                        <p:tgtEl>
                                          <p:spTgt spid="4">
                                            <p:graphicEl>
                                              <a:dgm id="{CA943252-F37B-43D1-9449-C4489186AD7A}"/>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4">
                                            <p:graphicEl>
                                              <a:dgm id="{D05269C2-494F-4D28-8C7F-AB1FFD210081}"/>
                                            </p:graphicEl>
                                          </p:spTgt>
                                        </p:tgtEl>
                                        <p:attrNameLst>
                                          <p:attrName>style.visibility</p:attrName>
                                        </p:attrNameLst>
                                      </p:cBhvr>
                                      <p:to>
                                        <p:strVal val="visible"/>
                                      </p:to>
                                    </p:set>
                                    <p:animEffect transition="in" filter="fade">
                                      <p:cBhvr>
                                        <p:cTn id="22" dur="500"/>
                                        <p:tgtEl>
                                          <p:spTgt spid="4">
                                            <p:graphicEl>
                                              <a:dgm id="{D05269C2-494F-4D28-8C7F-AB1FFD210081}"/>
                                            </p:graphic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4">
                                            <p:graphicEl>
                                              <a:dgm id="{05A32578-2199-47E9-A38E-5C3B4072238F}"/>
                                            </p:graphicEl>
                                          </p:spTgt>
                                        </p:tgtEl>
                                        <p:attrNameLst>
                                          <p:attrName>style.visibility</p:attrName>
                                        </p:attrNameLst>
                                      </p:cBhvr>
                                      <p:to>
                                        <p:strVal val="visible"/>
                                      </p:to>
                                    </p:set>
                                    <p:animEffect transition="in" filter="fade">
                                      <p:cBhvr>
                                        <p:cTn id="27" dur="500"/>
                                        <p:tgtEl>
                                          <p:spTgt spid="4">
                                            <p:graphicEl>
                                              <a:dgm id="{05A32578-2199-47E9-A38E-5C3B4072238F}"/>
                                            </p:graphic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4">
                                            <p:graphicEl>
                                              <a:dgm id="{AD5912C4-64F7-4F1E-85F1-4A37AB4B6209}"/>
                                            </p:graphicEl>
                                          </p:spTgt>
                                        </p:tgtEl>
                                        <p:attrNameLst>
                                          <p:attrName>style.visibility</p:attrName>
                                        </p:attrNameLst>
                                      </p:cBhvr>
                                      <p:to>
                                        <p:strVal val="visible"/>
                                      </p:to>
                                    </p:set>
                                    <p:animEffect transition="in" filter="fade">
                                      <p:cBhvr>
                                        <p:cTn id="32" dur="500"/>
                                        <p:tgtEl>
                                          <p:spTgt spid="4">
                                            <p:graphicEl>
                                              <a:dgm id="{AD5912C4-64F7-4F1E-85F1-4A37AB4B6209}"/>
                                            </p:graphic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4">
                                            <p:graphicEl>
                                              <a:dgm id="{F1A9A6A7-1EA5-4CD3-B6FB-20759645E676}"/>
                                            </p:graphicEl>
                                          </p:spTgt>
                                        </p:tgtEl>
                                        <p:attrNameLst>
                                          <p:attrName>style.visibility</p:attrName>
                                        </p:attrNameLst>
                                      </p:cBhvr>
                                      <p:to>
                                        <p:strVal val="visible"/>
                                      </p:to>
                                    </p:set>
                                    <p:animEffect transition="in" filter="fade">
                                      <p:cBhvr>
                                        <p:cTn id="37" dur="500"/>
                                        <p:tgtEl>
                                          <p:spTgt spid="4">
                                            <p:graphicEl>
                                              <a:dgm id="{F1A9A6A7-1EA5-4CD3-B6FB-20759645E676}"/>
                                            </p:graphicEl>
                                          </p:spTgt>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4">
                                            <p:graphicEl>
                                              <a:dgm id="{0BF9FAB6-FA3C-4ADF-B717-24761014AC33}"/>
                                            </p:graphicEl>
                                          </p:spTgt>
                                        </p:tgtEl>
                                        <p:attrNameLst>
                                          <p:attrName>style.visibility</p:attrName>
                                        </p:attrNameLst>
                                      </p:cBhvr>
                                      <p:to>
                                        <p:strVal val="visible"/>
                                      </p:to>
                                    </p:set>
                                    <p:animEffect transition="in" filter="fade">
                                      <p:cBhvr>
                                        <p:cTn id="42" dur="500"/>
                                        <p:tgtEl>
                                          <p:spTgt spid="4">
                                            <p:graphicEl>
                                              <a:dgm id="{0BF9FAB6-FA3C-4ADF-B717-24761014AC33}"/>
                                            </p:graphicEl>
                                          </p:spTgt>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6"/>
                                        </p:tgtEl>
                                        <p:attrNameLst>
                                          <p:attrName>style.visibility</p:attrName>
                                        </p:attrNameLst>
                                      </p:cBhvr>
                                      <p:to>
                                        <p:strVal val="visible"/>
                                      </p:to>
                                    </p:set>
                                    <p:animEffect transition="in" filter="fade">
                                      <p:cBhvr>
                                        <p:cTn id="4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Image result for hope">
            <a:extLst>
              <a:ext uri="{FF2B5EF4-FFF2-40B4-BE49-F238E27FC236}">
                <a16:creationId xmlns:a16="http://schemas.microsoft.com/office/drawing/2014/main" id="{B648DC11-5B56-43E3-9C55-C92401DB6CB3}"/>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r="7550" b="21049"/>
          <a:stretch/>
        </p:blipFill>
        <p:spPr bwMode="auto">
          <a:xfrm>
            <a:off x="2637307" y="872009"/>
            <a:ext cx="8699660" cy="4774616"/>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B1428EE6-D288-4E2F-8E48-8EE39DE45C09}"/>
              </a:ext>
            </a:extLst>
          </p:cNvPr>
          <p:cNvSpPr/>
          <p:nvPr/>
        </p:nvSpPr>
        <p:spPr>
          <a:xfrm>
            <a:off x="4334772" y="4019920"/>
            <a:ext cx="6583679" cy="1384995"/>
          </a:xfrm>
          <a:prstGeom prst="rect">
            <a:avLst/>
          </a:prstGeom>
        </p:spPr>
        <p:txBody>
          <a:bodyPr wrap="square">
            <a:spAutoFit/>
          </a:bodyPr>
          <a:lstStyle/>
          <a:p>
            <a:pPr algn="r"/>
            <a:r>
              <a:rPr lang="en-GB" sz="2800" b="1" dirty="0">
                <a:solidFill>
                  <a:schemeClr val="bg1"/>
                </a:solidFill>
              </a:rPr>
              <a:t>“</a:t>
            </a:r>
            <a:r>
              <a:rPr lang="en-GB" sz="2800" b="1" i="1" dirty="0">
                <a:solidFill>
                  <a:schemeClr val="bg1"/>
                </a:solidFill>
              </a:rPr>
              <a:t>A leader is a dealer in hope”</a:t>
            </a:r>
          </a:p>
          <a:p>
            <a:pPr algn="r"/>
            <a:endParaRPr lang="en-GB" sz="2800" i="1" dirty="0">
              <a:solidFill>
                <a:schemeClr val="bg1"/>
              </a:solidFill>
            </a:endParaRPr>
          </a:p>
          <a:p>
            <a:pPr algn="r"/>
            <a:r>
              <a:rPr lang="en-GB" sz="2800" dirty="0">
                <a:solidFill>
                  <a:schemeClr val="bg1"/>
                </a:solidFill>
              </a:rPr>
              <a:t>Napoleon Bonaparte</a:t>
            </a:r>
          </a:p>
        </p:txBody>
      </p:sp>
    </p:spTree>
    <p:extLst>
      <p:ext uri="{BB962C8B-B14F-4D97-AF65-F5344CB8AC3E}">
        <p14:creationId xmlns:p14="http://schemas.microsoft.com/office/powerpoint/2010/main" val="80358917"/>
      </p:ext>
    </p:extLst>
  </p:cSld>
  <p:clrMapOvr>
    <a:masterClrMapping/>
  </p:clrMapOvr>
  <p:transition spd="med">
    <p:pull/>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0B55E366-A84C-48F2-AFBF-23DAB00E9D13}"/>
              </a:ext>
            </a:extLst>
          </p:cNvPr>
          <p:cNvSpPr txBox="1"/>
          <p:nvPr/>
        </p:nvSpPr>
        <p:spPr>
          <a:xfrm>
            <a:off x="2674647" y="181500"/>
            <a:ext cx="6468067" cy="523220"/>
          </a:xfrm>
          <a:prstGeom prst="rect">
            <a:avLst/>
          </a:prstGeom>
          <a:noFill/>
        </p:spPr>
        <p:txBody>
          <a:bodyPr wrap="square" rtlCol="0">
            <a:spAutoFit/>
          </a:bodyPr>
          <a:lstStyle/>
          <a:p>
            <a:r>
              <a:rPr lang="en-GB" sz="2800" b="1" dirty="0">
                <a:solidFill>
                  <a:srgbClr val="000D50"/>
                </a:solidFill>
              </a:rPr>
              <a:t>Are you breathing freely?</a:t>
            </a:r>
          </a:p>
        </p:txBody>
      </p:sp>
      <p:pic>
        <p:nvPicPr>
          <p:cNvPr id="8" name="Picture 7">
            <a:extLst>
              <a:ext uri="{FF2B5EF4-FFF2-40B4-BE49-F238E27FC236}">
                <a16:creationId xmlns:a16="http://schemas.microsoft.com/office/drawing/2014/main" id="{BA8A8227-7AFD-42D5-B76C-1FFFF625F974}"/>
              </a:ext>
            </a:extLst>
          </p:cNvPr>
          <p:cNvPicPr>
            <a:picLocks noChangeAspect="1"/>
          </p:cNvPicPr>
          <p:nvPr/>
        </p:nvPicPr>
        <p:blipFill rotWithShape="1">
          <a:blip r:embed="rId3">
            <a:extLst>
              <a:ext uri="{28A0092B-C50C-407E-A947-70E740481C1C}">
                <a14:useLocalDpi xmlns:a14="http://schemas.microsoft.com/office/drawing/2010/main" val="0"/>
              </a:ext>
            </a:extLst>
          </a:blip>
          <a:srcRect l="15242" r="18135"/>
          <a:stretch/>
        </p:blipFill>
        <p:spPr>
          <a:xfrm>
            <a:off x="3972589" y="1159691"/>
            <a:ext cx="4221196" cy="3955273"/>
          </a:xfrm>
          <a:prstGeom prst="rect">
            <a:avLst/>
          </a:prstGeom>
        </p:spPr>
      </p:pic>
      <p:pic>
        <p:nvPicPr>
          <p:cNvPr id="2" name="Picture 1">
            <a:extLst>
              <a:ext uri="{FF2B5EF4-FFF2-40B4-BE49-F238E27FC236}">
                <a16:creationId xmlns:a16="http://schemas.microsoft.com/office/drawing/2014/main" id="{08F2E806-B4BE-44DF-A246-1587613078C5}"/>
              </a:ext>
            </a:extLst>
          </p:cNvPr>
          <p:cNvPicPr>
            <a:picLocks noChangeAspect="1"/>
          </p:cNvPicPr>
          <p:nvPr/>
        </p:nvPicPr>
        <p:blipFill rotWithShape="1">
          <a:blip r:embed="rId4"/>
          <a:srcRect l="51628" t="73049" r="13605" b="1478"/>
          <a:stretch/>
        </p:blipFill>
        <p:spPr>
          <a:xfrm rot="5400000">
            <a:off x="1167123" y="2392502"/>
            <a:ext cx="3955272" cy="1630034"/>
          </a:xfrm>
          <a:prstGeom prst="rect">
            <a:avLst/>
          </a:prstGeom>
        </p:spPr>
      </p:pic>
      <p:pic>
        <p:nvPicPr>
          <p:cNvPr id="5" name="Picture 4">
            <a:extLst>
              <a:ext uri="{FF2B5EF4-FFF2-40B4-BE49-F238E27FC236}">
                <a16:creationId xmlns:a16="http://schemas.microsoft.com/office/drawing/2014/main" id="{C1E77CF7-5800-45D7-8AA6-AB66DFDD073D}"/>
              </a:ext>
            </a:extLst>
          </p:cNvPr>
          <p:cNvPicPr>
            <a:picLocks noChangeAspect="1"/>
          </p:cNvPicPr>
          <p:nvPr/>
        </p:nvPicPr>
        <p:blipFill rotWithShape="1">
          <a:blip r:embed="rId5"/>
          <a:srcRect l="6336" r="12282" b="12854"/>
          <a:stretch/>
        </p:blipFill>
        <p:spPr>
          <a:xfrm>
            <a:off x="8219412" y="1229883"/>
            <a:ext cx="3507532" cy="3814888"/>
          </a:xfrm>
          <a:prstGeom prst="rect">
            <a:avLst/>
          </a:prstGeom>
        </p:spPr>
      </p:pic>
    </p:spTree>
    <p:extLst>
      <p:ext uri="{BB962C8B-B14F-4D97-AF65-F5344CB8AC3E}">
        <p14:creationId xmlns:p14="http://schemas.microsoft.com/office/powerpoint/2010/main" val="144512767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806060B6-BDBE-49F0-9F1A-06ED9336CA72}"/>
              </a:ext>
            </a:extLst>
          </p:cNvPr>
          <p:cNvSpPr txBox="1"/>
          <p:nvPr/>
        </p:nvSpPr>
        <p:spPr>
          <a:xfrm>
            <a:off x="2674647" y="181500"/>
            <a:ext cx="8074218" cy="523220"/>
          </a:xfrm>
          <a:prstGeom prst="rect">
            <a:avLst/>
          </a:prstGeom>
          <a:noFill/>
        </p:spPr>
        <p:txBody>
          <a:bodyPr wrap="square" rtlCol="0">
            <a:spAutoFit/>
          </a:bodyPr>
          <a:lstStyle/>
          <a:p>
            <a:r>
              <a:rPr lang="en-GB" sz="2800" b="1" dirty="0">
                <a:solidFill>
                  <a:srgbClr val="000D50"/>
                </a:solidFill>
              </a:rPr>
              <a:t>Change is always possible</a:t>
            </a:r>
          </a:p>
        </p:txBody>
      </p:sp>
      <p:pic>
        <p:nvPicPr>
          <p:cNvPr id="3" name="Picture 2">
            <a:extLst>
              <a:ext uri="{FF2B5EF4-FFF2-40B4-BE49-F238E27FC236}">
                <a16:creationId xmlns:a16="http://schemas.microsoft.com/office/drawing/2014/main" id="{ACB5251C-ED75-41C8-AD7E-88E6C114F93F}"/>
              </a:ext>
            </a:extLst>
          </p:cNvPr>
          <p:cNvPicPr>
            <a:picLocks noChangeAspect="1" noChangeArrowheads="1"/>
          </p:cNvPicPr>
          <p:nvPr/>
        </p:nvPicPr>
        <p:blipFill>
          <a:blip r:embed="rId3" cstate="print">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rcRect/>
          <a:stretch>
            <a:fillRect/>
          </a:stretch>
        </p:blipFill>
        <p:spPr bwMode="auto">
          <a:xfrm>
            <a:off x="2760009" y="1242348"/>
            <a:ext cx="7561356" cy="4253262"/>
          </a:xfrm>
          <a:prstGeom prst="rect">
            <a:avLst/>
          </a:prstGeom>
          <a:ln>
            <a:noFill/>
          </a:ln>
          <a:effectLst>
            <a:softEdge rad="112500"/>
          </a:effectLst>
        </p:spPr>
      </p:pic>
    </p:spTree>
    <p:extLst>
      <p:ext uri="{BB962C8B-B14F-4D97-AF65-F5344CB8AC3E}">
        <p14:creationId xmlns:p14="http://schemas.microsoft.com/office/powerpoint/2010/main" val="99641660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0B55E366-A84C-48F2-AFBF-23DAB00E9D13}"/>
              </a:ext>
            </a:extLst>
          </p:cNvPr>
          <p:cNvSpPr txBox="1"/>
          <p:nvPr/>
        </p:nvSpPr>
        <p:spPr>
          <a:xfrm>
            <a:off x="2674647" y="181500"/>
            <a:ext cx="6468067" cy="523220"/>
          </a:xfrm>
          <a:prstGeom prst="rect">
            <a:avLst/>
          </a:prstGeom>
          <a:noFill/>
        </p:spPr>
        <p:txBody>
          <a:bodyPr wrap="square" rtlCol="0">
            <a:spAutoFit/>
          </a:bodyPr>
          <a:lstStyle/>
          <a:p>
            <a:r>
              <a:rPr lang="en-GB" sz="2800" b="1" dirty="0">
                <a:solidFill>
                  <a:srgbClr val="000D50"/>
                </a:solidFill>
              </a:rPr>
              <a:t>How do you react?</a:t>
            </a:r>
          </a:p>
        </p:txBody>
      </p:sp>
      <p:pic>
        <p:nvPicPr>
          <p:cNvPr id="5" name="Picture 4">
            <a:extLst>
              <a:ext uri="{FF2B5EF4-FFF2-40B4-BE49-F238E27FC236}">
                <a16:creationId xmlns:a16="http://schemas.microsoft.com/office/drawing/2014/main" id="{1E0233F0-DEB0-4A32-995E-41D2E3E6826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674647" y="1729804"/>
            <a:ext cx="6971059" cy="3398391"/>
          </a:xfrm>
          <a:prstGeom prst="rect">
            <a:avLst/>
          </a:prstGeom>
        </p:spPr>
      </p:pic>
    </p:spTree>
    <p:extLst>
      <p:ext uri="{BB962C8B-B14F-4D97-AF65-F5344CB8AC3E}">
        <p14:creationId xmlns:p14="http://schemas.microsoft.com/office/powerpoint/2010/main" val="2111040448"/>
      </p:ext>
    </p:extLst>
  </p:cSld>
  <p:clrMapOvr>
    <a:masterClrMapping/>
  </p:clrMapOvr>
  <p:transition spd="med">
    <p:pull/>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0B55E366-A84C-48F2-AFBF-23DAB00E9D13}"/>
              </a:ext>
            </a:extLst>
          </p:cNvPr>
          <p:cNvSpPr txBox="1"/>
          <p:nvPr/>
        </p:nvSpPr>
        <p:spPr>
          <a:xfrm>
            <a:off x="2789049" y="181498"/>
            <a:ext cx="6468067" cy="523220"/>
          </a:xfrm>
          <a:prstGeom prst="rect">
            <a:avLst/>
          </a:prstGeom>
          <a:noFill/>
        </p:spPr>
        <p:txBody>
          <a:bodyPr wrap="square" rtlCol="0">
            <a:spAutoFit/>
          </a:bodyPr>
          <a:lstStyle/>
          <a:p>
            <a:r>
              <a:rPr lang="en-GB" sz="2800" b="1" dirty="0">
                <a:solidFill>
                  <a:srgbClr val="000D50"/>
                </a:solidFill>
              </a:rPr>
              <a:t>Steve Perkins Associates</a:t>
            </a:r>
          </a:p>
        </p:txBody>
      </p:sp>
      <p:grpSp>
        <p:nvGrpSpPr>
          <p:cNvPr id="7" name="Group 6">
            <a:extLst>
              <a:ext uri="{FF2B5EF4-FFF2-40B4-BE49-F238E27FC236}">
                <a16:creationId xmlns:a16="http://schemas.microsoft.com/office/drawing/2014/main" id="{0F76CE77-E2B2-4701-B733-B14C3AB5C94F}"/>
              </a:ext>
            </a:extLst>
          </p:cNvPr>
          <p:cNvGrpSpPr/>
          <p:nvPr/>
        </p:nvGrpSpPr>
        <p:grpSpPr>
          <a:xfrm>
            <a:off x="2789049" y="955040"/>
            <a:ext cx="8464645" cy="1546310"/>
            <a:chOff x="2789049" y="955040"/>
            <a:chExt cx="8464645" cy="1546310"/>
          </a:xfrm>
        </p:grpSpPr>
        <p:sp>
          <p:nvSpPr>
            <p:cNvPr id="93" name="Oval 92">
              <a:extLst>
                <a:ext uri="{FF2B5EF4-FFF2-40B4-BE49-F238E27FC236}">
                  <a16:creationId xmlns:a16="http://schemas.microsoft.com/office/drawing/2014/main" id="{DE8A0378-9032-4BEB-8547-6296AA8F95F8}"/>
                </a:ext>
              </a:extLst>
            </p:cNvPr>
            <p:cNvSpPr/>
            <p:nvPr/>
          </p:nvSpPr>
          <p:spPr>
            <a:xfrm>
              <a:off x="4163782" y="955040"/>
              <a:ext cx="1546310" cy="1546310"/>
            </a:xfrm>
            <a:prstGeom prst="ellipse">
              <a:avLst/>
            </a:prstGeom>
            <a:blipFill>
              <a:blip r:embed="rId3" cstate="print">
                <a:extLst>
                  <a:ext uri="{BEBA8EAE-BF5A-486C-A8C5-ECC9F3942E4B}">
                    <a14:imgProps xmlns:a14="http://schemas.microsoft.com/office/drawing/2010/main">
                      <a14:imgLayer r:embed="rId4">
                        <a14:imgEffect>
                          <a14:colorTemperature colorTemp="7200"/>
                        </a14:imgEffect>
                      </a14:imgLayer>
                    </a14:imgProps>
                  </a:ext>
                  <a:ext uri="{28A0092B-C50C-407E-A947-70E740481C1C}">
                    <a14:useLocalDpi xmlns:a14="http://schemas.microsoft.com/office/drawing/2010/main" val="0"/>
                  </a:ext>
                </a:extLst>
              </a:blip>
              <a:srcRect/>
              <a:stretch>
                <a:fillRect t="-3000" b="-3000"/>
              </a:stretch>
            </a:blipFill>
            <a:ln w="1270">
              <a:solidFill>
                <a:schemeClr val="tx1">
                  <a:alpha val="52000"/>
                </a:schemeClr>
              </a:solidFill>
            </a:ln>
            <a:effectLst>
              <a:outerShdw blurRad="50800" dist="38100" dir="2700000" algn="tl" rotWithShape="0">
                <a:prstClr val="black">
                  <a:alpha val="40000"/>
                </a:prstClr>
              </a:outerShdw>
            </a:effectLst>
          </p:spPr>
          <p:style>
            <a:lnRef idx="0">
              <a:schemeClr val="lt1">
                <a:hueOff val="0"/>
                <a:satOff val="0"/>
                <a:lumOff val="0"/>
                <a:alphaOff val="0"/>
              </a:schemeClr>
            </a:lnRef>
            <a:fillRef idx="3">
              <a:scrgbClr r="0" g="0" b="0"/>
            </a:fillRef>
            <a:effectRef idx="3">
              <a:schemeClr val="accent3">
                <a:hueOff val="0"/>
                <a:satOff val="0"/>
                <a:lumOff val="0"/>
                <a:alphaOff val="0"/>
              </a:schemeClr>
            </a:effectRef>
            <a:fontRef idx="minor">
              <a:schemeClr val="lt1"/>
            </a:fontRef>
          </p:style>
        </p:sp>
        <p:sp>
          <p:nvSpPr>
            <p:cNvPr id="5" name="TextBox 4">
              <a:extLst>
                <a:ext uri="{FF2B5EF4-FFF2-40B4-BE49-F238E27FC236}">
                  <a16:creationId xmlns:a16="http://schemas.microsoft.com/office/drawing/2014/main" id="{6662108D-ACE5-44C1-BAC6-BDC7BFC3540F}"/>
                </a:ext>
              </a:extLst>
            </p:cNvPr>
            <p:cNvSpPr txBox="1"/>
            <p:nvPr/>
          </p:nvSpPr>
          <p:spPr>
            <a:xfrm>
              <a:off x="2789049" y="1374252"/>
              <a:ext cx="997324" cy="707886"/>
            </a:xfrm>
            <a:prstGeom prst="rect">
              <a:avLst/>
            </a:prstGeom>
            <a:noFill/>
          </p:spPr>
          <p:txBody>
            <a:bodyPr wrap="none" rtlCol="0">
              <a:spAutoFit/>
            </a:bodyPr>
            <a:lstStyle/>
            <a:p>
              <a:r>
                <a:rPr lang="en-GB" sz="2000" b="1" dirty="0">
                  <a:solidFill>
                    <a:srgbClr val="000D4C"/>
                  </a:solidFill>
                </a:rPr>
                <a:t>Steve</a:t>
              </a:r>
            </a:p>
            <a:p>
              <a:r>
                <a:rPr lang="en-GB" sz="2000" b="1" dirty="0">
                  <a:solidFill>
                    <a:srgbClr val="000D4C"/>
                  </a:solidFill>
                </a:rPr>
                <a:t>Perkins</a:t>
              </a:r>
            </a:p>
          </p:txBody>
        </p:sp>
        <p:sp>
          <p:nvSpPr>
            <p:cNvPr id="97" name="TextBox 96">
              <a:extLst>
                <a:ext uri="{FF2B5EF4-FFF2-40B4-BE49-F238E27FC236}">
                  <a16:creationId xmlns:a16="http://schemas.microsoft.com/office/drawing/2014/main" id="{E9CFDC46-E4B7-46EA-8945-A7CC8289918D}"/>
                </a:ext>
              </a:extLst>
            </p:cNvPr>
            <p:cNvSpPr txBox="1"/>
            <p:nvPr/>
          </p:nvSpPr>
          <p:spPr>
            <a:xfrm>
              <a:off x="5857966" y="1066475"/>
              <a:ext cx="5395728" cy="1323439"/>
            </a:xfrm>
            <a:prstGeom prst="rect">
              <a:avLst/>
            </a:prstGeom>
            <a:noFill/>
          </p:spPr>
          <p:txBody>
            <a:bodyPr wrap="square" rtlCol="0">
              <a:spAutoFit/>
            </a:bodyPr>
            <a:lstStyle/>
            <a:p>
              <a:pPr marL="179388" indent="-179388">
                <a:buFont typeface="Arial" panose="020B0604020202020204" pitchFamily="34" charset="0"/>
                <a:buChar char="•"/>
              </a:pPr>
              <a:r>
                <a:rPr lang="en-GB" sz="1600" dirty="0">
                  <a:solidFill>
                    <a:srgbClr val="000D4C"/>
                  </a:solidFill>
                </a:rPr>
                <a:t>International Executive Coach &amp; Consultant</a:t>
              </a:r>
            </a:p>
            <a:p>
              <a:pPr marL="179388" indent="-179388">
                <a:buFont typeface="Arial" panose="020B0604020202020204" pitchFamily="34" charset="0"/>
                <a:buChar char="•"/>
              </a:pPr>
              <a:r>
                <a:rPr lang="en-GB" sz="1600" dirty="0">
                  <a:solidFill>
                    <a:srgbClr val="000D4C"/>
                  </a:solidFill>
                </a:rPr>
                <a:t>MD of Steve Perkins Associates and former CEO of BOHS</a:t>
              </a:r>
            </a:p>
            <a:p>
              <a:pPr marL="179388" indent="-179388">
                <a:buFont typeface="Arial" panose="020B0604020202020204" pitchFamily="34" charset="0"/>
                <a:buChar char="•"/>
              </a:pPr>
              <a:r>
                <a:rPr lang="en-GB" sz="1600" dirty="0">
                  <a:solidFill>
                    <a:srgbClr val="000D4C"/>
                  </a:solidFill>
                </a:rPr>
                <a:t>National voice on worker health protection</a:t>
              </a:r>
            </a:p>
            <a:p>
              <a:pPr marL="179388" indent="-179388">
                <a:buFont typeface="Arial" panose="020B0604020202020204" pitchFamily="34" charset="0"/>
                <a:buChar char="•"/>
              </a:pPr>
              <a:r>
                <a:rPr lang="en-GB" sz="1600" dirty="0">
                  <a:solidFill>
                    <a:srgbClr val="000D4C"/>
                  </a:solidFill>
                </a:rPr>
                <a:t>Exec/Non-Exec Director and Trustee</a:t>
              </a:r>
            </a:p>
            <a:p>
              <a:pPr marL="179388" indent="-179388">
                <a:buFont typeface="Arial" panose="020B0604020202020204" pitchFamily="34" charset="0"/>
                <a:buChar char="•"/>
              </a:pPr>
              <a:r>
                <a:rPr lang="en-GB" sz="1600" dirty="0">
                  <a:solidFill>
                    <a:srgbClr val="000D4C"/>
                  </a:solidFill>
                </a:rPr>
                <a:t>MA </a:t>
              </a:r>
              <a:r>
                <a:rPr lang="en-GB" sz="1600" dirty="0" err="1">
                  <a:solidFill>
                    <a:srgbClr val="000D4C"/>
                  </a:solidFill>
                </a:rPr>
                <a:t>Oxf</a:t>
              </a:r>
              <a:r>
                <a:rPr lang="en-GB" sz="1600" dirty="0">
                  <a:solidFill>
                    <a:srgbClr val="000D4C"/>
                  </a:solidFill>
                </a:rPr>
                <a:t> </a:t>
              </a:r>
              <a:r>
                <a:rPr lang="en-GB" sz="1600" dirty="0" err="1">
                  <a:solidFill>
                    <a:srgbClr val="000D4C"/>
                  </a:solidFill>
                </a:rPr>
                <a:t>CDir</a:t>
              </a:r>
              <a:r>
                <a:rPr lang="en-GB" sz="1600" dirty="0">
                  <a:solidFill>
                    <a:srgbClr val="000D4C"/>
                  </a:solidFill>
                </a:rPr>
                <a:t> </a:t>
              </a:r>
              <a:r>
                <a:rPr lang="en-GB" sz="1600" dirty="0" err="1">
                  <a:solidFill>
                    <a:srgbClr val="000D4C"/>
                  </a:solidFill>
                </a:rPr>
                <a:t>FIoD</a:t>
              </a:r>
              <a:r>
                <a:rPr lang="en-GB" sz="1600" dirty="0">
                  <a:solidFill>
                    <a:srgbClr val="000D4C"/>
                  </a:solidFill>
                </a:rPr>
                <a:t> </a:t>
              </a:r>
              <a:r>
                <a:rPr lang="en-GB" sz="1600" dirty="0" err="1">
                  <a:solidFill>
                    <a:srgbClr val="000D4C"/>
                  </a:solidFill>
                </a:rPr>
                <a:t>FInstP</a:t>
              </a:r>
              <a:endParaRPr lang="en-GB" sz="1600" dirty="0">
                <a:solidFill>
                  <a:srgbClr val="000D4C"/>
                </a:solidFill>
              </a:endParaRPr>
            </a:p>
          </p:txBody>
        </p:sp>
      </p:grpSp>
      <p:grpSp>
        <p:nvGrpSpPr>
          <p:cNvPr id="10" name="Group 9">
            <a:extLst>
              <a:ext uri="{FF2B5EF4-FFF2-40B4-BE49-F238E27FC236}">
                <a16:creationId xmlns:a16="http://schemas.microsoft.com/office/drawing/2014/main" id="{CB5ABD21-8A69-40BF-BE48-BD4766D14F55}"/>
              </a:ext>
            </a:extLst>
          </p:cNvPr>
          <p:cNvGrpSpPr/>
          <p:nvPr/>
        </p:nvGrpSpPr>
        <p:grpSpPr>
          <a:xfrm>
            <a:off x="2789049" y="4452477"/>
            <a:ext cx="9187798" cy="1546310"/>
            <a:chOff x="2789049" y="4564206"/>
            <a:chExt cx="9187798" cy="1546310"/>
          </a:xfrm>
        </p:grpSpPr>
        <p:pic>
          <p:nvPicPr>
            <p:cNvPr id="94" name="Picture 93">
              <a:extLst>
                <a:ext uri="{FF2B5EF4-FFF2-40B4-BE49-F238E27FC236}">
                  <a16:creationId xmlns:a16="http://schemas.microsoft.com/office/drawing/2014/main" id="{0C05408B-64BC-490C-AB7B-453E562F837F}"/>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20124" b="47162"/>
            <a:stretch/>
          </p:blipFill>
          <p:spPr>
            <a:xfrm>
              <a:off x="4163782" y="4564206"/>
              <a:ext cx="1544261" cy="1546310"/>
            </a:xfrm>
            <a:prstGeom prst="ellipse">
              <a:avLst/>
            </a:prstGeom>
            <a:ln w="12700" cap="rnd">
              <a:noFill/>
            </a:ln>
            <a:effectLst>
              <a:outerShdw blurRad="50800" dist="38100" dir="2700000" algn="tl" rotWithShape="0">
                <a:prstClr val="black">
                  <a:alpha val="40000"/>
                </a:prstClr>
              </a:outerShdw>
            </a:effectLst>
            <a:scene3d>
              <a:camera prst="orthographicFront"/>
              <a:lightRig rig="contrasting" dir="t">
                <a:rot lat="0" lon="0" rev="3000000"/>
              </a:lightRig>
            </a:scene3d>
            <a:sp3d contourW="7620">
              <a:bevelT w="95250" h="31750"/>
              <a:contourClr>
                <a:srgbClr val="333333"/>
              </a:contourClr>
            </a:sp3d>
          </p:spPr>
        </p:pic>
        <p:sp>
          <p:nvSpPr>
            <p:cNvPr id="96" name="TextBox 95">
              <a:extLst>
                <a:ext uri="{FF2B5EF4-FFF2-40B4-BE49-F238E27FC236}">
                  <a16:creationId xmlns:a16="http://schemas.microsoft.com/office/drawing/2014/main" id="{93B4A0D1-C8C2-4F47-B10C-5779BBDA4E54}"/>
                </a:ext>
              </a:extLst>
            </p:cNvPr>
            <p:cNvSpPr txBox="1"/>
            <p:nvPr/>
          </p:nvSpPr>
          <p:spPr>
            <a:xfrm>
              <a:off x="2789049" y="4983418"/>
              <a:ext cx="982961" cy="707886"/>
            </a:xfrm>
            <a:prstGeom prst="rect">
              <a:avLst/>
            </a:prstGeom>
            <a:noFill/>
          </p:spPr>
          <p:txBody>
            <a:bodyPr wrap="none" rtlCol="0">
              <a:spAutoFit/>
            </a:bodyPr>
            <a:lstStyle/>
            <a:p>
              <a:r>
                <a:rPr lang="en-GB" sz="2000" b="1" dirty="0">
                  <a:solidFill>
                    <a:srgbClr val="000D4C"/>
                  </a:solidFill>
                </a:rPr>
                <a:t>Sharon</a:t>
              </a:r>
            </a:p>
            <a:p>
              <a:r>
                <a:rPr lang="en-GB" sz="2000" b="1" dirty="0">
                  <a:solidFill>
                    <a:srgbClr val="000D4C"/>
                  </a:solidFill>
                </a:rPr>
                <a:t>Brunt</a:t>
              </a:r>
            </a:p>
          </p:txBody>
        </p:sp>
        <p:sp>
          <p:nvSpPr>
            <p:cNvPr id="99" name="TextBox 98">
              <a:extLst>
                <a:ext uri="{FF2B5EF4-FFF2-40B4-BE49-F238E27FC236}">
                  <a16:creationId xmlns:a16="http://schemas.microsoft.com/office/drawing/2014/main" id="{F41A6B9D-AA3C-44D0-9CDF-D3987C7502F1}"/>
                </a:ext>
              </a:extLst>
            </p:cNvPr>
            <p:cNvSpPr txBox="1"/>
            <p:nvPr/>
          </p:nvSpPr>
          <p:spPr>
            <a:xfrm>
              <a:off x="5857966" y="4675641"/>
              <a:ext cx="6118881" cy="1323439"/>
            </a:xfrm>
            <a:prstGeom prst="rect">
              <a:avLst/>
            </a:prstGeom>
            <a:noFill/>
          </p:spPr>
          <p:txBody>
            <a:bodyPr wrap="square" rtlCol="0">
              <a:spAutoFit/>
            </a:bodyPr>
            <a:lstStyle/>
            <a:p>
              <a:pPr marL="179388" indent="-179388">
                <a:buFont typeface="Arial" panose="020B0604020202020204" pitchFamily="34" charset="0"/>
                <a:buChar char="•"/>
              </a:pPr>
              <a:r>
                <a:rPr lang="en-GB" sz="1600" dirty="0">
                  <a:solidFill>
                    <a:srgbClr val="000D4C"/>
                  </a:solidFill>
                </a:rPr>
                <a:t>Communications &amp; Marketing Consultant</a:t>
              </a:r>
            </a:p>
            <a:p>
              <a:pPr marL="179388" indent="-179388">
                <a:buFont typeface="Arial" panose="020B0604020202020204" pitchFamily="34" charset="0"/>
                <a:buChar char="•"/>
              </a:pPr>
              <a:r>
                <a:rPr lang="en-GB" sz="1600" dirty="0">
                  <a:solidFill>
                    <a:srgbClr val="000D4C"/>
                  </a:solidFill>
                </a:rPr>
                <a:t>Led BOHS Breathe Freely campaign on construction lung disease</a:t>
              </a:r>
            </a:p>
            <a:p>
              <a:pPr marL="179388" indent="-179388">
                <a:buFont typeface="Arial" panose="020B0604020202020204" pitchFamily="34" charset="0"/>
                <a:buChar char="•"/>
              </a:pPr>
              <a:r>
                <a:rPr lang="en-GB" sz="1600" dirty="0">
                  <a:solidFill>
                    <a:srgbClr val="000D4C"/>
                  </a:solidFill>
                </a:rPr>
                <a:t>Communications lead for HCLG and CCLG</a:t>
              </a:r>
            </a:p>
            <a:p>
              <a:pPr marL="179388" indent="-179388">
                <a:buFont typeface="Arial" panose="020B0604020202020204" pitchFamily="34" charset="0"/>
                <a:buChar char="•"/>
              </a:pPr>
              <a:r>
                <a:rPr lang="en-GB" sz="1600" dirty="0">
                  <a:solidFill>
                    <a:srgbClr val="000D4C"/>
                  </a:solidFill>
                </a:rPr>
                <a:t>Director Event Works Europe Ltd</a:t>
              </a:r>
            </a:p>
            <a:p>
              <a:pPr marL="179388" indent="-179388">
                <a:buFont typeface="Arial" panose="020B0604020202020204" pitchFamily="34" charset="0"/>
                <a:buChar char="•"/>
              </a:pPr>
              <a:r>
                <a:rPr lang="en-GB" sz="1600" dirty="0">
                  <a:solidFill>
                    <a:srgbClr val="000D4C"/>
                  </a:solidFill>
                </a:rPr>
                <a:t>BA </a:t>
              </a:r>
              <a:r>
                <a:rPr lang="en-GB" sz="1600" dirty="0" err="1">
                  <a:solidFill>
                    <a:srgbClr val="000D4C"/>
                  </a:solidFill>
                </a:rPr>
                <a:t>PgDipM</a:t>
              </a:r>
              <a:endParaRPr lang="en-GB" sz="1600" dirty="0">
                <a:solidFill>
                  <a:srgbClr val="000D4C"/>
                </a:solidFill>
              </a:endParaRPr>
            </a:p>
          </p:txBody>
        </p:sp>
      </p:grpSp>
      <p:grpSp>
        <p:nvGrpSpPr>
          <p:cNvPr id="8" name="Group 7">
            <a:extLst>
              <a:ext uri="{FF2B5EF4-FFF2-40B4-BE49-F238E27FC236}">
                <a16:creationId xmlns:a16="http://schemas.microsoft.com/office/drawing/2014/main" id="{D9219D85-CD3B-4A80-930B-66CF68698A1E}"/>
              </a:ext>
            </a:extLst>
          </p:cNvPr>
          <p:cNvGrpSpPr/>
          <p:nvPr/>
        </p:nvGrpSpPr>
        <p:grpSpPr>
          <a:xfrm>
            <a:off x="2789049" y="2703759"/>
            <a:ext cx="8966668" cy="1546309"/>
            <a:chOff x="2789049" y="2756152"/>
            <a:chExt cx="8966668" cy="1546309"/>
          </a:xfrm>
        </p:grpSpPr>
        <p:sp>
          <p:nvSpPr>
            <p:cNvPr id="95" name="TextBox 94">
              <a:extLst>
                <a:ext uri="{FF2B5EF4-FFF2-40B4-BE49-F238E27FC236}">
                  <a16:creationId xmlns:a16="http://schemas.microsoft.com/office/drawing/2014/main" id="{50698D54-38F7-4FC8-B1C8-E6452374686C}"/>
                </a:ext>
              </a:extLst>
            </p:cNvPr>
            <p:cNvSpPr txBox="1"/>
            <p:nvPr/>
          </p:nvSpPr>
          <p:spPr>
            <a:xfrm>
              <a:off x="2789049" y="3170884"/>
              <a:ext cx="1231363" cy="707886"/>
            </a:xfrm>
            <a:prstGeom prst="rect">
              <a:avLst/>
            </a:prstGeom>
            <a:noFill/>
          </p:spPr>
          <p:txBody>
            <a:bodyPr wrap="none" rtlCol="0">
              <a:spAutoFit/>
            </a:bodyPr>
            <a:lstStyle/>
            <a:p>
              <a:r>
                <a:rPr lang="en-GB" sz="2000" b="1" dirty="0">
                  <a:solidFill>
                    <a:srgbClr val="000D4C"/>
                  </a:solidFill>
                </a:rPr>
                <a:t>Dr Adrian</a:t>
              </a:r>
            </a:p>
            <a:p>
              <a:r>
                <a:rPr lang="en-GB" sz="2000" b="1" dirty="0">
                  <a:solidFill>
                    <a:srgbClr val="000D4C"/>
                  </a:solidFill>
                </a:rPr>
                <a:t>Hirst</a:t>
              </a:r>
            </a:p>
          </p:txBody>
        </p:sp>
        <p:sp>
          <p:nvSpPr>
            <p:cNvPr id="98" name="TextBox 97">
              <a:extLst>
                <a:ext uri="{FF2B5EF4-FFF2-40B4-BE49-F238E27FC236}">
                  <a16:creationId xmlns:a16="http://schemas.microsoft.com/office/drawing/2014/main" id="{B0128E00-872E-41A2-82F4-6A939670A49B}"/>
                </a:ext>
              </a:extLst>
            </p:cNvPr>
            <p:cNvSpPr txBox="1"/>
            <p:nvPr/>
          </p:nvSpPr>
          <p:spPr>
            <a:xfrm>
              <a:off x="5857966" y="2819673"/>
              <a:ext cx="5897751" cy="1323439"/>
            </a:xfrm>
            <a:prstGeom prst="rect">
              <a:avLst/>
            </a:prstGeom>
            <a:noFill/>
          </p:spPr>
          <p:txBody>
            <a:bodyPr wrap="square" rtlCol="0">
              <a:spAutoFit/>
            </a:bodyPr>
            <a:lstStyle/>
            <a:p>
              <a:pPr marL="179388" indent="-179388">
                <a:buFont typeface="Arial" panose="020B0604020202020204" pitchFamily="34" charset="0"/>
                <a:buChar char="•"/>
              </a:pPr>
              <a:r>
                <a:rPr lang="en-GB" sz="1600" dirty="0">
                  <a:solidFill>
                    <a:srgbClr val="000D4C"/>
                  </a:solidFill>
                </a:rPr>
                <a:t>Occupational Hygiene Consultant</a:t>
              </a:r>
            </a:p>
            <a:p>
              <a:pPr marL="179388" indent="-179388">
                <a:buFont typeface="Arial" panose="020B0604020202020204" pitchFamily="34" charset="0"/>
                <a:buChar char="•"/>
              </a:pPr>
              <a:r>
                <a:rPr lang="en-GB" sz="1600" dirty="0">
                  <a:solidFill>
                    <a:srgbClr val="000D4C"/>
                  </a:solidFill>
                </a:rPr>
                <a:t>Clients range from SMEs to multi-nationals</a:t>
              </a:r>
            </a:p>
            <a:p>
              <a:pPr marL="179388" indent="-179388">
                <a:buFont typeface="Arial" panose="020B0604020202020204" pitchFamily="34" charset="0"/>
                <a:buChar char="•"/>
              </a:pPr>
              <a:r>
                <a:rPr lang="en-GB" sz="1600" dirty="0">
                  <a:solidFill>
                    <a:srgbClr val="000D4C"/>
                  </a:solidFill>
                </a:rPr>
                <a:t>Former Course Leader Manchester University Occ. Hygiene MSc</a:t>
              </a:r>
            </a:p>
            <a:p>
              <a:pPr marL="179388" indent="-179388">
                <a:buFont typeface="Arial" panose="020B0604020202020204" pitchFamily="34" charset="0"/>
                <a:buChar char="•"/>
              </a:pPr>
              <a:r>
                <a:rPr lang="en-GB" sz="1600" dirty="0">
                  <a:solidFill>
                    <a:srgbClr val="000D4C"/>
                  </a:solidFill>
                </a:rPr>
                <a:t>Past-President of BOHS</a:t>
              </a:r>
            </a:p>
            <a:p>
              <a:pPr marL="179388" indent="-179388">
                <a:buFont typeface="Arial" panose="020B0604020202020204" pitchFamily="34" charset="0"/>
                <a:buChar char="•"/>
              </a:pPr>
              <a:r>
                <a:rPr lang="en-GB" sz="1600" dirty="0">
                  <a:solidFill>
                    <a:srgbClr val="000D4C"/>
                  </a:solidFill>
                </a:rPr>
                <a:t>MSc PhD </a:t>
              </a:r>
              <a:r>
                <a:rPr lang="en-GB" sz="1600" dirty="0" err="1">
                  <a:solidFill>
                    <a:srgbClr val="000D4C"/>
                  </a:solidFill>
                </a:rPr>
                <a:t>DipOH</a:t>
              </a:r>
              <a:r>
                <a:rPr lang="en-GB" sz="1600" dirty="0">
                  <a:solidFill>
                    <a:srgbClr val="000D4C"/>
                  </a:solidFill>
                </a:rPr>
                <a:t> CFFOH CMIOSH</a:t>
              </a:r>
            </a:p>
          </p:txBody>
        </p:sp>
        <p:pic>
          <p:nvPicPr>
            <p:cNvPr id="6" name="Picture 5">
              <a:extLst>
                <a:ext uri="{FF2B5EF4-FFF2-40B4-BE49-F238E27FC236}">
                  <a16:creationId xmlns:a16="http://schemas.microsoft.com/office/drawing/2014/main" id="{CFBE07FE-3FF4-4AAF-88C7-62382AEADC7A}"/>
                </a:ext>
              </a:extLst>
            </p:cNvPr>
            <p:cNvPicPr>
              <a:picLocks noChangeAspect="1"/>
            </p:cNvPicPr>
            <p:nvPr/>
          </p:nvPicPr>
          <p:blipFill rotWithShape="1">
            <a:blip r:embed="rId6">
              <a:extLst>
                <a:ext uri="{BEBA8EAE-BF5A-486C-A8C5-ECC9F3942E4B}">
                  <a14:imgProps xmlns:a14="http://schemas.microsoft.com/office/drawing/2010/main">
                    <a14:imgLayer r:embed="rId7">
                      <a14:imgEffect>
                        <a14:colorTemperature colorTemp="7200"/>
                      </a14:imgEffect>
                    </a14:imgLayer>
                  </a14:imgProps>
                </a:ext>
              </a:extLst>
            </a:blip>
            <a:srcRect l="34157" t="21439" r="20697" b="11038"/>
            <a:stretch/>
          </p:blipFill>
          <p:spPr>
            <a:xfrm>
              <a:off x="4163782" y="2756152"/>
              <a:ext cx="1550813" cy="1546309"/>
            </a:xfrm>
            <a:prstGeom prst="ellipse">
              <a:avLst/>
            </a:prstGeom>
            <a:ln w="63500" cap="rnd">
              <a:noFill/>
            </a:ln>
            <a:effectLst>
              <a:outerShdw blurRad="50800" dist="38100" dir="2700000" algn="tl" rotWithShape="0">
                <a:prstClr val="black">
                  <a:alpha val="40000"/>
                </a:prstClr>
              </a:outerShdw>
            </a:effectLst>
            <a:scene3d>
              <a:camera prst="orthographicFront"/>
              <a:lightRig rig="contrasting" dir="t">
                <a:rot lat="0" lon="0" rev="3000000"/>
              </a:lightRig>
            </a:scene3d>
            <a:sp3d contourW="7620">
              <a:bevelT w="95250" h="31750"/>
              <a:contourClr>
                <a:srgbClr val="333333"/>
              </a:contourClr>
            </a:sp3d>
          </p:spPr>
        </p:pic>
      </p:grpSp>
    </p:spTree>
    <p:extLst>
      <p:ext uri="{BB962C8B-B14F-4D97-AF65-F5344CB8AC3E}">
        <p14:creationId xmlns:p14="http://schemas.microsoft.com/office/powerpoint/2010/main" val="72240070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975924BC-1971-4A55-AE2E-A2AD22F1AF59}"/>
              </a:ext>
            </a:extLst>
          </p:cNvPr>
          <p:cNvSpPr txBox="1"/>
          <p:nvPr/>
        </p:nvSpPr>
        <p:spPr>
          <a:xfrm>
            <a:off x="3311419" y="1071063"/>
            <a:ext cx="3078961" cy="830997"/>
          </a:xfrm>
          <a:prstGeom prst="rect">
            <a:avLst/>
          </a:prstGeom>
          <a:noFill/>
        </p:spPr>
        <p:txBody>
          <a:bodyPr wrap="square" rtlCol="0">
            <a:spAutoFit/>
          </a:bodyPr>
          <a:lstStyle/>
          <a:p>
            <a:pPr marL="285750" indent="-285750">
              <a:buClr>
                <a:srgbClr val="FF8026"/>
              </a:buClr>
              <a:buFont typeface="Arial" panose="020B0604020202020204" pitchFamily="34" charset="0"/>
              <a:buChar char="•"/>
            </a:pPr>
            <a:r>
              <a:rPr lang="en-GB" sz="2400" dirty="0">
                <a:solidFill>
                  <a:schemeClr val="bg1">
                    <a:lumMod val="50000"/>
                  </a:schemeClr>
                </a:solidFill>
              </a:rPr>
              <a:t>Text and Bullets</a:t>
            </a:r>
          </a:p>
          <a:p>
            <a:pPr>
              <a:buClr>
                <a:srgbClr val="FF8026"/>
              </a:buClr>
            </a:pPr>
            <a:endParaRPr lang="en-GB" sz="2400" dirty="0">
              <a:solidFill>
                <a:srgbClr val="FF8026"/>
              </a:solidFill>
            </a:endParaRPr>
          </a:p>
        </p:txBody>
      </p:sp>
      <p:sp>
        <p:nvSpPr>
          <p:cNvPr id="3" name="TextBox 2">
            <a:extLst>
              <a:ext uri="{FF2B5EF4-FFF2-40B4-BE49-F238E27FC236}">
                <a16:creationId xmlns:a16="http://schemas.microsoft.com/office/drawing/2014/main" id="{0B55E366-A84C-48F2-AFBF-23DAB00E9D13}"/>
              </a:ext>
            </a:extLst>
          </p:cNvPr>
          <p:cNvSpPr txBox="1"/>
          <p:nvPr/>
        </p:nvSpPr>
        <p:spPr>
          <a:xfrm>
            <a:off x="2748486" y="439673"/>
            <a:ext cx="5019193" cy="954107"/>
          </a:xfrm>
          <a:prstGeom prst="rect">
            <a:avLst/>
          </a:prstGeom>
          <a:noFill/>
        </p:spPr>
        <p:txBody>
          <a:bodyPr wrap="square" rtlCol="0">
            <a:spAutoFit/>
          </a:bodyPr>
          <a:lstStyle/>
          <a:p>
            <a:r>
              <a:rPr lang="en-GB" sz="2800" b="1" dirty="0">
                <a:solidFill>
                  <a:srgbClr val="E69347"/>
                </a:solidFill>
              </a:rPr>
              <a:t>Title Text Font and Size Title size Text Font and Size</a:t>
            </a:r>
          </a:p>
        </p:txBody>
      </p:sp>
      <p:sp>
        <p:nvSpPr>
          <p:cNvPr id="9" name="TextBox 8">
            <a:extLst>
              <a:ext uri="{FF2B5EF4-FFF2-40B4-BE49-F238E27FC236}">
                <a16:creationId xmlns:a16="http://schemas.microsoft.com/office/drawing/2014/main" id="{4CE47CEB-C91F-4C86-B61A-80B03BF41857}"/>
              </a:ext>
            </a:extLst>
          </p:cNvPr>
          <p:cNvSpPr txBox="1"/>
          <p:nvPr/>
        </p:nvSpPr>
        <p:spPr>
          <a:xfrm>
            <a:off x="4396432" y="6466822"/>
            <a:ext cx="3399136" cy="307777"/>
          </a:xfrm>
          <a:prstGeom prst="rect">
            <a:avLst/>
          </a:prstGeom>
          <a:noFill/>
        </p:spPr>
        <p:txBody>
          <a:bodyPr wrap="none" rtlCol="0">
            <a:spAutoFit/>
          </a:bodyPr>
          <a:lstStyle/>
          <a:p>
            <a:r>
              <a:rPr lang="en-GB" sz="1400" dirty="0">
                <a:solidFill>
                  <a:schemeClr val="bg1">
                    <a:lumMod val="50000"/>
                  </a:schemeClr>
                </a:solidFill>
              </a:rPr>
              <a:t>SAFER HIGHWAYS SUMMIT September 2018</a:t>
            </a:r>
          </a:p>
        </p:txBody>
      </p:sp>
      <p:sp>
        <p:nvSpPr>
          <p:cNvPr id="8" name="Rectangle 7">
            <a:extLst>
              <a:ext uri="{FF2B5EF4-FFF2-40B4-BE49-F238E27FC236}">
                <a16:creationId xmlns:a16="http://schemas.microsoft.com/office/drawing/2014/main" id="{A770A956-CA05-49D5-8F49-EAB1D615AD9A}"/>
              </a:ext>
            </a:extLst>
          </p:cNvPr>
          <p:cNvSpPr/>
          <p:nvPr/>
        </p:nvSpPr>
        <p:spPr>
          <a:xfrm>
            <a:off x="0" y="-1"/>
            <a:ext cx="12279086" cy="6858000"/>
          </a:xfrm>
          <a:prstGeom prst="rect">
            <a:avLst/>
          </a:prstGeom>
          <a:solidFill>
            <a:srgbClr val="000D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24" name="Group 23">
            <a:extLst>
              <a:ext uri="{FF2B5EF4-FFF2-40B4-BE49-F238E27FC236}">
                <a16:creationId xmlns:a16="http://schemas.microsoft.com/office/drawing/2014/main" id="{D18CBE4D-55CA-4197-90BE-2FFA5AA54B65}"/>
              </a:ext>
            </a:extLst>
          </p:cNvPr>
          <p:cNvGrpSpPr/>
          <p:nvPr/>
        </p:nvGrpSpPr>
        <p:grpSpPr>
          <a:xfrm>
            <a:off x="60878" y="0"/>
            <a:ext cx="2045036" cy="6858001"/>
            <a:chOff x="1320800" y="0"/>
            <a:chExt cx="2436813" cy="6858001"/>
          </a:xfrm>
        </p:grpSpPr>
        <p:sp>
          <p:nvSpPr>
            <p:cNvPr id="25" name="Freeform 6">
              <a:extLst>
                <a:ext uri="{FF2B5EF4-FFF2-40B4-BE49-F238E27FC236}">
                  <a16:creationId xmlns:a16="http://schemas.microsoft.com/office/drawing/2014/main" id="{791782F1-FAB8-48CF-A045-A214341DDBE0}"/>
                </a:ext>
              </a:extLst>
            </p:cNvPr>
            <p:cNvSpPr/>
            <p:nvPr/>
          </p:nvSpPr>
          <p:spPr bwMode="auto">
            <a:xfrm>
              <a:off x="1627188" y="0"/>
              <a:ext cx="1122363" cy="5329238"/>
            </a:xfrm>
            <a:custGeom>
              <a:avLst/>
              <a:gdLst/>
              <a:ahLst/>
              <a:cxnLst/>
              <a:rect l="0" t="0" r="r" b="b"/>
              <a:pathLst>
                <a:path w="707" h="3357">
                  <a:moveTo>
                    <a:pt x="0" y="3330"/>
                  </a:moveTo>
                  <a:lnTo>
                    <a:pt x="156" y="3357"/>
                  </a:lnTo>
                  <a:lnTo>
                    <a:pt x="707" y="0"/>
                  </a:lnTo>
                  <a:lnTo>
                    <a:pt x="547" y="0"/>
                  </a:lnTo>
                  <a:lnTo>
                    <a:pt x="0" y="3330"/>
                  </a:lnTo>
                  <a:close/>
                </a:path>
              </a:pathLst>
            </a:custGeom>
            <a:solidFill>
              <a:srgbClr val="E69347"/>
            </a:solidFill>
            <a:ln>
              <a:noFill/>
            </a:ln>
          </p:spPr>
        </p:sp>
        <p:sp>
          <p:nvSpPr>
            <p:cNvPr id="26" name="Freeform 7">
              <a:extLst>
                <a:ext uri="{FF2B5EF4-FFF2-40B4-BE49-F238E27FC236}">
                  <a16:creationId xmlns:a16="http://schemas.microsoft.com/office/drawing/2014/main" id="{6CB028F4-CCA4-4F3E-A4B0-F4FA6082D7A8}"/>
                </a:ext>
              </a:extLst>
            </p:cNvPr>
            <p:cNvSpPr/>
            <p:nvPr/>
          </p:nvSpPr>
          <p:spPr bwMode="auto">
            <a:xfrm>
              <a:off x="1320800" y="0"/>
              <a:ext cx="1117600" cy="5276850"/>
            </a:xfrm>
            <a:custGeom>
              <a:avLst/>
              <a:gdLst/>
              <a:ahLst/>
              <a:cxnLst/>
              <a:rect l="0" t="0" r="r" b="b"/>
              <a:pathLst>
                <a:path w="704" h="3324">
                  <a:moveTo>
                    <a:pt x="704" y="0"/>
                  </a:moveTo>
                  <a:lnTo>
                    <a:pt x="545" y="0"/>
                  </a:lnTo>
                  <a:lnTo>
                    <a:pt x="0" y="3300"/>
                  </a:lnTo>
                  <a:lnTo>
                    <a:pt x="157" y="3324"/>
                  </a:lnTo>
                  <a:lnTo>
                    <a:pt x="704" y="0"/>
                  </a:lnTo>
                  <a:close/>
                </a:path>
              </a:pathLst>
            </a:custGeom>
            <a:solidFill>
              <a:schemeClr val="bg1"/>
            </a:solidFill>
            <a:ln>
              <a:noFill/>
            </a:ln>
          </p:spPr>
        </p:sp>
        <p:sp>
          <p:nvSpPr>
            <p:cNvPr id="27" name="Freeform 8">
              <a:extLst>
                <a:ext uri="{FF2B5EF4-FFF2-40B4-BE49-F238E27FC236}">
                  <a16:creationId xmlns:a16="http://schemas.microsoft.com/office/drawing/2014/main" id="{3E668225-CAFF-4882-890E-F1CBE3516A64}"/>
                </a:ext>
              </a:extLst>
            </p:cNvPr>
            <p:cNvSpPr/>
            <p:nvPr/>
          </p:nvSpPr>
          <p:spPr bwMode="auto">
            <a:xfrm>
              <a:off x="1320800" y="5238750"/>
              <a:ext cx="1228725" cy="1619250"/>
            </a:xfrm>
            <a:custGeom>
              <a:avLst/>
              <a:gdLst/>
              <a:ahLst/>
              <a:cxnLst/>
              <a:rect l="0" t="0" r="r" b="b"/>
              <a:pathLst>
                <a:path w="774" h="1020">
                  <a:moveTo>
                    <a:pt x="0" y="0"/>
                  </a:moveTo>
                  <a:lnTo>
                    <a:pt x="740" y="1020"/>
                  </a:lnTo>
                  <a:lnTo>
                    <a:pt x="774" y="1020"/>
                  </a:lnTo>
                  <a:lnTo>
                    <a:pt x="0" y="0"/>
                  </a:lnTo>
                  <a:close/>
                </a:path>
              </a:pathLst>
            </a:custGeom>
            <a:solidFill>
              <a:schemeClr val="bg1">
                <a:lumMod val="85000"/>
              </a:schemeClr>
            </a:solidFill>
            <a:ln>
              <a:noFill/>
            </a:ln>
          </p:spPr>
        </p:sp>
        <p:sp>
          <p:nvSpPr>
            <p:cNvPr id="28" name="Freeform 9">
              <a:extLst>
                <a:ext uri="{FF2B5EF4-FFF2-40B4-BE49-F238E27FC236}">
                  <a16:creationId xmlns:a16="http://schemas.microsoft.com/office/drawing/2014/main" id="{2D81C30F-8537-43AF-B982-D14C11F1D114}"/>
                </a:ext>
              </a:extLst>
            </p:cNvPr>
            <p:cNvSpPr/>
            <p:nvPr/>
          </p:nvSpPr>
          <p:spPr bwMode="auto">
            <a:xfrm>
              <a:off x="1627188" y="5291138"/>
              <a:ext cx="1495425" cy="1566863"/>
            </a:xfrm>
            <a:custGeom>
              <a:avLst/>
              <a:gdLst/>
              <a:ahLst/>
              <a:cxnLst/>
              <a:rect l="0" t="0" r="r" b="b"/>
              <a:pathLst>
                <a:path w="942" h="987">
                  <a:moveTo>
                    <a:pt x="0" y="0"/>
                  </a:moveTo>
                  <a:lnTo>
                    <a:pt x="909" y="987"/>
                  </a:lnTo>
                  <a:lnTo>
                    <a:pt x="942" y="987"/>
                  </a:lnTo>
                  <a:lnTo>
                    <a:pt x="0" y="0"/>
                  </a:lnTo>
                  <a:close/>
                </a:path>
              </a:pathLst>
            </a:custGeom>
            <a:solidFill>
              <a:srgbClr val="D5751D"/>
            </a:solidFill>
            <a:ln>
              <a:noFill/>
            </a:ln>
          </p:spPr>
        </p:sp>
        <p:sp>
          <p:nvSpPr>
            <p:cNvPr id="29" name="Freeform 10">
              <a:extLst>
                <a:ext uri="{FF2B5EF4-FFF2-40B4-BE49-F238E27FC236}">
                  <a16:creationId xmlns:a16="http://schemas.microsoft.com/office/drawing/2014/main" id="{44B80475-B26D-40D9-B283-E381D731DC2F}"/>
                </a:ext>
              </a:extLst>
            </p:cNvPr>
            <p:cNvSpPr/>
            <p:nvPr/>
          </p:nvSpPr>
          <p:spPr bwMode="auto">
            <a:xfrm>
              <a:off x="1627188" y="5286375"/>
              <a:ext cx="2130425" cy="1571625"/>
            </a:xfrm>
            <a:custGeom>
              <a:avLst/>
              <a:gdLst/>
              <a:ahLst/>
              <a:cxnLst/>
              <a:rect l="0" t="0" r="r" b="b"/>
              <a:pathLst>
                <a:path w="1342" h="990">
                  <a:moveTo>
                    <a:pt x="0" y="3"/>
                  </a:moveTo>
                  <a:lnTo>
                    <a:pt x="942" y="990"/>
                  </a:lnTo>
                  <a:lnTo>
                    <a:pt x="1342" y="990"/>
                  </a:lnTo>
                  <a:lnTo>
                    <a:pt x="156" y="27"/>
                  </a:lnTo>
                  <a:lnTo>
                    <a:pt x="0" y="0"/>
                  </a:lnTo>
                  <a:lnTo>
                    <a:pt x="0" y="3"/>
                  </a:lnTo>
                  <a:close/>
                </a:path>
              </a:pathLst>
            </a:custGeom>
            <a:solidFill>
              <a:srgbClr val="E38631"/>
            </a:solidFill>
            <a:ln>
              <a:noFill/>
            </a:ln>
          </p:spPr>
        </p:sp>
        <p:sp>
          <p:nvSpPr>
            <p:cNvPr id="30" name="Freeform 11">
              <a:extLst>
                <a:ext uri="{FF2B5EF4-FFF2-40B4-BE49-F238E27FC236}">
                  <a16:creationId xmlns:a16="http://schemas.microsoft.com/office/drawing/2014/main" id="{04D67D25-513D-4252-8405-9ECE38D8C8F4}"/>
                </a:ext>
              </a:extLst>
            </p:cNvPr>
            <p:cNvSpPr/>
            <p:nvPr/>
          </p:nvSpPr>
          <p:spPr bwMode="auto">
            <a:xfrm>
              <a:off x="1320800" y="5238750"/>
              <a:ext cx="1695450" cy="1619250"/>
            </a:xfrm>
            <a:custGeom>
              <a:avLst/>
              <a:gdLst/>
              <a:ahLst/>
              <a:cxnLst/>
              <a:rect l="0" t="0" r="r" b="b"/>
              <a:pathLst>
                <a:path w="1068" h="1020">
                  <a:moveTo>
                    <a:pt x="1068" y="1020"/>
                  </a:moveTo>
                  <a:lnTo>
                    <a:pt x="184" y="60"/>
                  </a:lnTo>
                  <a:lnTo>
                    <a:pt x="154" y="27"/>
                  </a:lnTo>
                  <a:lnTo>
                    <a:pt x="157" y="27"/>
                  </a:lnTo>
                  <a:lnTo>
                    <a:pt x="157" y="24"/>
                  </a:lnTo>
                  <a:lnTo>
                    <a:pt x="154" y="24"/>
                  </a:lnTo>
                  <a:lnTo>
                    <a:pt x="0" y="0"/>
                  </a:lnTo>
                  <a:lnTo>
                    <a:pt x="0" y="0"/>
                  </a:lnTo>
                  <a:lnTo>
                    <a:pt x="774" y="1020"/>
                  </a:lnTo>
                  <a:lnTo>
                    <a:pt x="1068" y="1020"/>
                  </a:lnTo>
                  <a:close/>
                </a:path>
              </a:pathLst>
            </a:custGeom>
            <a:solidFill>
              <a:schemeClr val="bg1">
                <a:lumMod val="95000"/>
              </a:schemeClr>
            </a:solidFill>
            <a:ln>
              <a:noFill/>
            </a:ln>
          </p:spPr>
        </p:sp>
      </p:grpSp>
      <p:sp>
        <p:nvSpPr>
          <p:cNvPr id="23" name="TextBox 22">
            <a:extLst>
              <a:ext uri="{FF2B5EF4-FFF2-40B4-BE49-F238E27FC236}">
                <a16:creationId xmlns:a16="http://schemas.microsoft.com/office/drawing/2014/main" id="{701CE2DA-BBD3-459C-B741-DB8803FBA7EA}"/>
              </a:ext>
            </a:extLst>
          </p:cNvPr>
          <p:cNvSpPr txBox="1"/>
          <p:nvPr/>
        </p:nvSpPr>
        <p:spPr>
          <a:xfrm>
            <a:off x="5814302" y="1711028"/>
            <a:ext cx="4327403" cy="3168560"/>
          </a:xfrm>
          <a:prstGeom prst="rect">
            <a:avLst/>
          </a:prstGeom>
          <a:noFill/>
        </p:spPr>
        <p:txBody>
          <a:bodyPr wrap="none" rtlCol="0">
            <a:spAutoFit/>
          </a:bodyPr>
          <a:lstStyle/>
          <a:p>
            <a:pPr>
              <a:lnSpc>
                <a:spcPct val="170000"/>
              </a:lnSpc>
            </a:pPr>
            <a:r>
              <a:rPr lang="en-GB" sz="2000" dirty="0">
                <a:solidFill>
                  <a:schemeClr val="bg1"/>
                </a:solidFill>
              </a:rPr>
              <a:t>+44 (0)7875 393 015</a:t>
            </a:r>
          </a:p>
          <a:p>
            <a:pPr>
              <a:lnSpc>
                <a:spcPct val="170000"/>
              </a:lnSpc>
            </a:pPr>
            <a:r>
              <a:rPr lang="en-GB" sz="2000" dirty="0">
                <a:solidFill>
                  <a:schemeClr val="bg1"/>
                </a:solidFill>
              </a:rPr>
              <a:t>steveperkinsassociates.com</a:t>
            </a:r>
          </a:p>
          <a:p>
            <a:pPr>
              <a:lnSpc>
                <a:spcPct val="170000"/>
              </a:lnSpc>
            </a:pPr>
            <a:r>
              <a:rPr lang="en-GB" sz="2000" dirty="0">
                <a:solidFill>
                  <a:schemeClr val="bg1"/>
                </a:solidFill>
              </a:rPr>
              <a:t>steve@steveperkinsassociates.com</a:t>
            </a:r>
          </a:p>
          <a:p>
            <a:pPr>
              <a:lnSpc>
                <a:spcPct val="170000"/>
              </a:lnSpc>
            </a:pPr>
            <a:r>
              <a:rPr lang="en-GB" sz="2000" dirty="0">
                <a:solidFill>
                  <a:schemeClr val="bg1"/>
                </a:solidFill>
              </a:rPr>
              <a:t>Steve Perkins MA </a:t>
            </a:r>
            <a:r>
              <a:rPr lang="en-GB" sz="2000" dirty="0" err="1">
                <a:solidFill>
                  <a:schemeClr val="bg1"/>
                </a:solidFill>
              </a:rPr>
              <a:t>Oxf</a:t>
            </a:r>
            <a:r>
              <a:rPr lang="en-GB" sz="2000" dirty="0">
                <a:solidFill>
                  <a:schemeClr val="bg1"/>
                </a:solidFill>
              </a:rPr>
              <a:t> </a:t>
            </a:r>
            <a:r>
              <a:rPr lang="en-GB" sz="2000" dirty="0" err="1">
                <a:solidFill>
                  <a:schemeClr val="bg1"/>
                </a:solidFill>
              </a:rPr>
              <a:t>CDir</a:t>
            </a:r>
            <a:r>
              <a:rPr lang="en-GB" sz="2000" dirty="0">
                <a:solidFill>
                  <a:schemeClr val="bg1"/>
                </a:solidFill>
              </a:rPr>
              <a:t> </a:t>
            </a:r>
            <a:r>
              <a:rPr lang="en-GB" sz="2000" dirty="0" err="1">
                <a:solidFill>
                  <a:schemeClr val="bg1"/>
                </a:solidFill>
              </a:rPr>
              <a:t>FIoD</a:t>
            </a:r>
            <a:r>
              <a:rPr lang="en-GB" sz="2000" dirty="0">
                <a:solidFill>
                  <a:schemeClr val="bg1"/>
                </a:solidFill>
              </a:rPr>
              <a:t> </a:t>
            </a:r>
            <a:r>
              <a:rPr lang="en-GB" sz="2000" dirty="0" err="1">
                <a:solidFill>
                  <a:schemeClr val="bg1"/>
                </a:solidFill>
              </a:rPr>
              <a:t>FInstP</a:t>
            </a:r>
            <a:endParaRPr lang="en-GB" sz="2000" dirty="0">
              <a:solidFill>
                <a:schemeClr val="bg1"/>
              </a:solidFill>
            </a:endParaRPr>
          </a:p>
          <a:p>
            <a:pPr>
              <a:lnSpc>
                <a:spcPct val="170000"/>
              </a:lnSpc>
            </a:pPr>
            <a:r>
              <a:rPr lang="en-GB" sz="2000" dirty="0">
                <a:solidFill>
                  <a:schemeClr val="bg1"/>
                </a:solidFill>
              </a:rPr>
              <a:t>@steve77perkins</a:t>
            </a:r>
          </a:p>
          <a:p>
            <a:pPr>
              <a:lnSpc>
                <a:spcPct val="170000"/>
              </a:lnSpc>
            </a:pPr>
            <a:r>
              <a:rPr lang="en-GB" sz="2000" dirty="0">
                <a:solidFill>
                  <a:schemeClr val="bg1"/>
                </a:solidFill>
              </a:rPr>
              <a:t>www.steveperkinsassociates.com/blog/</a:t>
            </a:r>
          </a:p>
        </p:txBody>
      </p:sp>
      <p:pic>
        <p:nvPicPr>
          <p:cNvPr id="32" name="Picture 31">
            <a:extLst>
              <a:ext uri="{FF2B5EF4-FFF2-40B4-BE49-F238E27FC236}">
                <a16:creationId xmlns:a16="http://schemas.microsoft.com/office/drawing/2014/main" id="{E9E04A98-F400-4B7E-B81D-46D0EA2281A5}"/>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9135" t="18860" r="9231" b="20539"/>
          <a:stretch/>
        </p:blipFill>
        <p:spPr>
          <a:xfrm>
            <a:off x="9781531" y="5953953"/>
            <a:ext cx="2334554" cy="797639"/>
          </a:xfrm>
          <a:prstGeom prst="rect">
            <a:avLst/>
          </a:prstGeom>
        </p:spPr>
      </p:pic>
      <p:pic>
        <p:nvPicPr>
          <p:cNvPr id="7" name="Picture 6">
            <a:extLst>
              <a:ext uri="{FF2B5EF4-FFF2-40B4-BE49-F238E27FC236}">
                <a16:creationId xmlns:a16="http://schemas.microsoft.com/office/drawing/2014/main" id="{D61C665B-0C6A-4FAD-8E13-473C84EE1441}"/>
              </a:ext>
            </a:extLst>
          </p:cNvPr>
          <p:cNvPicPr>
            <a:picLocks noChangeAspect="1"/>
          </p:cNvPicPr>
          <p:nvPr/>
        </p:nvPicPr>
        <p:blipFill rotWithShape="1">
          <a:blip r:embed="rId4">
            <a:extLst>
              <a:ext uri="{BEBA8EAE-BF5A-486C-A8C5-ECC9F3942E4B}">
                <a14:imgProps xmlns:a14="http://schemas.microsoft.com/office/drawing/2010/main">
                  <a14:imgLayer r:embed="rId5">
                    <a14:imgEffect>
                      <a14:artisticPhotocopy/>
                    </a14:imgEffect>
                  </a14:imgLayer>
                </a14:imgProps>
              </a:ext>
              <a:ext uri="{28A0092B-C50C-407E-A947-70E740481C1C}">
                <a14:useLocalDpi xmlns:a14="http://schemas.microsoft.com/office/drawing/2010/main" val="0"/>
              </a:ext>
            </a:extLst>
          </a:blip>
          <a:srcRect l="88907" t="86184" r="1980" b="2185"/>
          <a:stretch/>
        </p:blipFill>
        <p:spPr>
          <a:xfrm>
            <a:off x="5195886" y="2292376"/>
            <a:ext cx="539422" cy="556029"/>
          </a:xfrm>
          <a:prstGeom prst="rect">
            <a:avLst/>
          </a:prstGeom>
        </p:spPr>
      </p:pic>
      <p:pic>
        <p:nvPicPr>
          <p:cNvPr id="21" name="Picture 20">
            <a:extLst>
              <a:ext uri="{FF2B5EF4-FFF2-40B4-BE49-F238E27FC236}">
                <a16:creationId xmlns:a16="http://schemas.microsoft.com/office/drawing/2014/main" id="{65786998-07BE-40A6-8C6F-A02C33A1D01C}"/>
              </a:ext>
            </a:extLst>
          </p:cNvPr>
          <p:cNvPicPr>
            <a:picLocks noChangeAspect="1"/>
          </p:cNvPicPr>
          <p:nvPr/>
        </p:nvPicPr>
        <p:blipFill rotWithShape="1">
          <a:blip r:embed="rId4">
            <a:extLst>
              <a:ext uri="{BEBA8EAE-BF5A-486C-A8C5-ECC9F3942E4B}">
                <a14:imgProps xmlns:a14="http://schemas.microsoft.com/office/drawing/2010/main">
                  <a14:imgLayer r:embed="rId5">
                    <a14:imgEffect>
                      <a14:artisticPhotocopy/>
                    </a14:imgEffect>
                  </a14:imgLayer>
                </a14:imgProps>
              </a:ext>
              <a:ext uri="{28A0092B-C50C-407E-A947-70E740481C1C}">
                <a14:useLocalDpi xmlns:a14="http://schemas.microsoft.com/office/drawing/2010/main" val="0"/>
              </a:ext>
            </a:extLst>
          </a:blip>
          <a:srcRect l="21291" t="26902" r="69595" b="62752"/>
          <a:stretch/>
        </p:blipFill>
        <p:spPr>
          <a:xfrm>
            <a:off x="5195890" y="2831931"/>
            <a:ext cx="539421" cy="494636"/>
          </a:xfrm>
          <a:prstGeom prst="rect">
            <a:avLst/>
          </a:prstGeom>
        </p:spPr>
      </p:pic>
      <p:pic>
        <p:nvPicPr>
          <p:cNvPr id="22" name="Picture 21">
            <a:extLst>
              <a:ext uri="{FF2B5EF4-FFF2-40B4-BE49-F238E27FC236}">
                <a16:creationId xmlns:a16="http://schemas.microsoft.com/office/drawing/2014/main" id="{51F0E368-86CC-4365-93D1-55176ABA9F82}"/>
              </a:ext>
            </a:extLst>
          </p:cNvPr>
          <p:cNvPicPr>
            <a:picLocks noChangeAspect="1"/>
          </p:cNvPicPr>
          <p:nvPr/>
        </p:nvPicPr>
        <p:blipFill rotWithShape="1">
          <a:blip r:embed="rId4">
            <a:extLst>
              <a:ext uri="{BEBA8EAE-BF5A-486C-A8C5-ECC9F3942E4B}">
                <a14:imgProps xmlns:a14="http://schemas.microsoft.com/office/drawing/2010/main">
                  <a14:imgLayer r:embed="rId5">
                    <a14:imgEffect>
                      <a14:artisticPhotocopy/>
                    </a14:imgEffect>
                  </a14:imgLayer>
                </a14:imgProps>
              </a:ext>
              <a:ext uri="{28A0092B-C50C-407E-A947-70E740481C1C}">
                <a14:useLocalDpi xmlns:a14="http://schemas.microsoft.com/office/drawing/2010/main" val="0"/>
              </a:ext>
            </a:extLst>
          </a:blip>
          <a:srcRect l="59286" t="2132" r="30849" b="86305"/>
          <a:stretch/>
        </p:blipFill>
        <p:spPr>
          <a:xfrm>
            <a:off x="5173648" y="3310100"/>
            <a:ext cx="583898" cy="552801"/>
          </a:xfrm>
          <a:prstGeom prst="rect">
            <a:avLst/>
          </a:prstGeom>
        </p:spPr>
      </p:pic>
      <p:pic>
        <p:nvPicPr>
          <p:cNvPr id="31" name="Picture 30">
            <a:extLst>
              <a:ext uri="{FF2B5EF4-FFF2-40B4-BE49-F238E27FC236}">
                <a16:creationId xmlns:a16="http://schemas.microsoft.com/office/drawing/2014/main" id="{67B2655F-5E2F-46BF-945C-F9553495CAB5}"/>
              </a:ext>
            </a:extLst>
          </p:cNvPr>
          <p:cNvPicPr>
            <a:picLocks noChangeAspect="1"/>
          </p:cNvPicPr>
          <p:nvPr/>
        </p:nvPicPr>
        <p:blipFill rotWithShape="1">
          <a:blip r:embed="rId4">
            <a:extLst>
              <a:ext uri="{BEBA8EAE-BF5A-486C-A8C5-ECC9F3942E4B}">
                <a14:imgProps xmlns:a14="http://schemas.microsoft.com/office/drawing/2010/main">
                  <a14:imgLayer r:embed="rId5">
                    <a14:imgEffect>
                      <a14:artisticPhotocopy/>
                    </a14:imgEffect>
                  </a14:imgLayer>
                </a14:imgProps>
              </a:ext>
              <a:ext uri="{28A0092B-C50C-407E-A947-70E740481C1C}">
                <a14:useLocalDpi xmlns:a14="http://schemas.microsoft.com/office/drawing/2010/main" val="0"/>
              </a:ext>
            </a:extLst>
          </a:blip>
          <a:srcRect l="12009" t="25969" r="79421" b="62468"/>
          <a:stretch/>
        </p:blipFill>
        <p:spPr>
          <a:xfrm>
            <a:off x="5211975" y="1756046"/>
            <a:ext cx="507244" cy="552801"/>
          </a:xfrm>
          <a:prstGeom prst="rect">
            <a:avLst/>
          </a:prstGeom>
        </p:spPr>
      </p:pic>
      <p:pic>
        <p:nvPicPr>
          <p:cNvPr id="34" name="Picture 33">
            <a:extLst>
              <a:ext uri="{FF2B5EF4-FFF2-40B4-BE49-F238E27FC236}">
                <a16:creationId xmlns:a16="http://schemas.microsoft.com/office/drawing/2014/main" id="{100A9AAF-3D1C-4EC8-A221-A585B9D495B9}"/>
              </a:ext>
            </a:extLst>
          </p:cNvPr>
          <p:cNvPicPr>
            <a:picLocks noChangeAspect="1"/>
          </p:cNvPicPr>
          <p:nvPr/>
        </p:nvPicPr>
        <p:blipFill rotWithShape="1">
          <a:blip r:embed="rId4">
            <a:extLst>
              <a:ext uri="{BEBA8EAE-BF5A-486C-A8C5-ECC9F3942E4B}">
                <a14:imgProps xmlns:a14="http://schemas.microsoft.com/office/drawing/2010/main">
                  <a14:imgLayer r:embed="rId5">
                    <a14:imgEffect>
                      <a14:artisticPhotocopy/>
                    </a14:imgEffect>
                  </a14:imgLayer>
                </a14:imgProps>
              </a:ext>
              <a:ext uri="{28A0092B-C50C-407E-A947-70E740481C1C}">
                <a14:useLocalDpi xmlns:a14="http://schemas.microsoft.com/office/drawing/2010/main" val="0"/>
              </a:ext>
            </a:extLst>
          </a:blip>
          <a:srcRect l="11762" t="2441" r="78968" b="85996"/>
          <a:stretch/>
        </p:blipFill>
        <p:spPr>
          <a:xfrm>
            <a:off x="5191266" y="3846431"/>
            <a:ext cx="548669" cy="552801"/>
          </a:xfrm>
          <a:prstGeom prst="rect">
            <a:avLst/>
          </a:prstGeom>
        </p:spPr>
      </p:pic>
      <p:sp>
        <p:nvSpPr>
          <p:cNvPr id="35" name="TextBox 34">
            <a:extLst>
              <a:ext uri="{FF2B5EF4-FFF2-40B4-BE49-F238E27FC236}">
                <a16:creationId xmlns:a16="http://schemas.microsoft.com/office/drawing/2014/main" id="{8B4B1BB7-6C08-4B71-9FB8-CAA3AD0B2061}"/>
              </a:ext>
            </a:extLst>
          </p:cNvPr>
          <p:cNvSpPr txBox="1"/>
          <p:nvPr/>
        </p:nvSpPr>
        <p:spPr>
          <a:xfrm>
            <a:off x="5211975" y="539236"/>
            <a:ext cx="4037516" cy="1138773"/>
          </a:xfrm>
          <a:prstGeom prst="rect">
            <a:avLst/>
          </a:prstGeom>
          <a:noFill/>
        </p:spPr>
        <p:txBody>
          <a:bodyPr wrap="none" rtlCol="0">
            <a:spAutoFit/>
          </a:bodyPr>
          <a:lstStyle/>
          <a:p>
            <a:r>
              <a:rPr lang="en-GB" sz="2800" b="1" dirty="0">
                <a:solidFill>
                  <a:schemeClr val="bg1"/>
                </a:solidFill>
              </a:rPr>
              <a:t>Steve Perkins Associates</a:t>
            </a:r>
          </a:p>
          <a:p>
            <a:r>
              <a:rPr lang="en-GB" sz="2000" dirty="0">
                <a:solidFill>
                  <a:schemeClr val="bg1"/>
                </a:solidFill>
              </a:rPr>
              <a:t>Executive Coaching and Consultancy</a:t>
            </a:r>
          </a:p>
          <a:p>
            <a:r>
              <a:rPr lang="en-GB" sz="2000" dirty="0">
                <a:solidFill>
                  <a:schemeClr val="bg1"/>
                </a:solidFill>
              </a:rPr>
              <a:t>Working globally in the EHS field</a:t>
            </a:r>
          </a:p>
        </p:txBody>
      </p:sp>
      <p:pic>
        <p:nvPicPr>
          <p:cNvPr id="36" name="Picture 35">
            <a:extLst>
              <a:ext uri="{FF2B5EF4-FFF2-40B4-BE49-F238E27FC236}">
                <a16:creationId xmlns:a16="http://schemas.microsoft.com/office/drawing/2014/main" id="{494DFFE9-3D41-4465-BE1C-DD26425B4235}"/>
              </a:ext>
            </a:extLst>
          </p:cNvPr>
          <p:cNvPicPr>
            <a:picLocks noChangeAspect="1"/>
          </p:cNvPicPr>
          <p:nvPr/>
        </p:nvPicPr>
        <p:blipFill rotWithShape="1">
          <a:blip r:embed="rId4">
            <a:extLst>
              <a:ext uri="{BEBA8EAE-BF5A-486C-A8C5-ECC9F3942E4B}">
                <a14:imgProps xmlns:a14="http://schemas.microsoft.com/office/drawing/2010/main">
                  <a14:imgLayer r:embed="rId5">
                    <a14:imgEffect>
                      <a14:artisticPhotocopy/>
                    </a14:imgEffect>
                  </a14:imgLayer>
                </a14:imgProps>
              </a:ext>
              <a:ext uri="{28A0092B-C50C-407E-A947-70E740481C1C}">
                <a14:useLocalDpi xmlns:a14="http://schemas.microsoft.com/office/drawing/2010/main" val="0"/>
              </a:ext>
            </a:extLst>
          </a:blip>
          <a:srcRect l="68929" t="14612" r="21438" b="74056"/>
          <a:stretch/>
        </p:blipFill>
        <p:spPr>
          <a:xfrm>
            <a:off x="5180521" y="4382759"/>
            <a:ext cx="570157" cy="541794"/>
          </a:xfrm>
          <a:prstGeom prst="rect">
            <a:avLst/>
          </a:prstGeom>
        </p:spPr>
      </p:pic>
      <p:sp>
        <p:nvSpPr>
          <p:cNvPr id="4" name="Rectangle 3">
            <a:extLst>
              <a:ext uri="{FF2B5EF4-FFF2-40B4-BE49-F238E27FC236}">
                <a16:creationId xmlns:a16="http://schemas.microsoft.com/office/drawing/2014/main" id="{F54FF544-51FD-494A-B2D9-D4233C5EDB1B}"/>
              </a:ext>
            </a:extLst>
          </p:cNvPr>
          <p:cNvSpPr/>
          <p:nvPr/>
        </p:nvSpPr>
        <p:spPr>
          <a:xfrm>
            <a:off x="3162941" y="5319262"/>
            <a:ext cx="5907692" cy="707886"/>
          </a:xfrm>
          <a:prstGeom prst="rect">
            <a:avLst/>
          </a:prstGeom>
        </p:spPr>
        <p:txBody>
          <a:bodyPr wrap="square">
            <a:spAutoFit/>
          </a:bodyPr>
          <a:lstStyle/>
          <a:p>
            <a:pPr algn="ctr"/>
            <a:r>
              <a:rPr lang="en-GB" sz="2000" i="1" dirty="0">
                <a:solidFill>
                  <a:schemeClr val="bg1"/>
                </a:solidFill>
              </a:rPr>
              <a:t>We help leaders develop and improve their </a:t>
            </a:r>
          </a:p>
          <a:p>
            <a:pPr algn="ctr"/>
            <a:r>
              <a:rPr lang="en-GB" sz="2000" i="1" dirty="0">
                <a:solidFill>
                  <a:schemeClr val="bg1"/>
                </a:solidFill>
              </a:rPr>
              <a:t>strategy, culture and leadership</a:t>
            </a:r>
          </a:p>
        </p:txBody>
      </p:sp>
      <p:sp>
        <p:nvSpPr>
          <p:cNvPr id="37" name="TextBox 36">
            <a:extLst>
              <a:ext uri="{FF2B5EF4-FFF2-40B4-BE49-F238E27FC236}">
                <a16:creationId xmlns:a16="http://schemas.microsoft.com/office/drawing/2014/main" id="{118A1DE5-0142-4FAC-9EF3-50F62D927332}"/>
              </a:ext>
            </a:extLst>
          </p:cNvPr>
          <p:cNvSpPr txBox="1"/>
          <p:nvPr/>
        </p:nvSpPr>
        <p:spPr>
          <a:xfrm>
            <a:off x="4532148" y="6466822"/>
            <a:ext cx="3176960" cy="307777"/>
          </a:xfrm>
          <a:prstGeom prst="rect">
            <a:avLst/>
          </a:prstGeom>
          <a:noFill/>
        </p:spPr>
        <p:txBody>
          <a:bodyPr wrap="none" rtlCol="0">
            <a:spAutoFit/>
          </a:bodyPr>
          <a:lstStyle/>
          <a:p>
            <a:r>
              <a:rPr lang="en-GB" sz="1400" dirty="0">
                <a:solidFill>
                  <a:schemeClr val="bg1"/>
                </a:solidFill>
              </a:rPr>
              <a:t>© Steve Perkins Associates Limited 2018</a:t>
            </a:r>
          </a:p>
        </p:txBody>
      </p:sp>
      <p:grpSp>
        <p:nvGrpSpPr>
          <p:cNvPr id="12" name="Group 11">
            <a:extLst>
              <a:ext uri="{FF2B5EF4-FFF2-40B4-BE49-F238E27FC236}">
                <a16:creationId xmlns:a16="http://schemas.microsoft.com/office/drawing/2014/main" id="{F1FD8819-0BF2-4EBB-A940-712DD4A4053C}"/>
              </a:ext>
            </a:extLst>
          </p:cNvPr>
          <p:cNvGrpSpPr/>
          <p:nvPr/>
        </p:nvGrpSpPr>
        <p:grpSpPr>
          <a:xfrm>
            <a:off x="3564919" y="606307"/>
            <a:ext cx="1015396" cy="1015397"/>
            <a:chOff x="3154725" y="657021"/>
            <a:chExt cx="1603331" cy="1603332"/>
          </a:xfrm>
        </p:grpSpPr>
        <p:sp>
          <p:nvSpPr>
            <p:cNvPr id="11" name="Oval 10">
              <a:extLst>
                <a:ext uri="{FF2B5EF4-FFF2-40B4-BE49-F238E27FC236}">
                  <a16:creationId xmlns:a16="http://schemas.microsoft.com/office/drawing/2014/main" id="{E06CCB98-B43F-4831-A834-FEB0496014E6}"/>
                </a:ext>
              </a:extLst>
            </p:cNvPr>
            <p:cNvSpPr/>
            <p:nvPr/>
          </p:nvSpPr>
          <p:spPr>
            <a:xfrm>
              <a:off x="3154725" y="657022"/>
              <a:ext cx="1603331" cy="160333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0" name="Picture 9">
              <a:extLst>
                <a:ext uri="{FF2B5EF4-FFF2-40B4-BE49-F238E27FC236}">
                  <a16:creationId xmlns:a16="http://schemas.microsoft.com/office/drawing/2014/main" id="{3B38105C-1B33-4439-96CB-4961AD7CBCA5}"/>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40824" t="17049" r="40235" b="47962"/>
            <a:stretch/>
          </p:blipFill>
          <p:spPr>
            <a:xfrm>
              <a:off x="3324750" y="657021"/>
              <a:ext cx="1263280" cy="1543565"/>
            </a:xfrm>
            <a:prstGeom prst="rect">
              <a:avLst/>
            </a:prstGeom>
          </p:spPr>
        </p:pic>
      </p:grpSp>
    </p:spTree>
    <p:extLst>
      <p:ext uri="{BB962C8B-B14F-4D97-AF65-F5344CB8AC3E}">
        <p14:creationId xmlns:p14="http://schemas.microsoft.com/office/powerpoint/2010/main" val="2096745412"/>
      </p:ext>
    </p:extLst>
  </p:cSld>
  <p:clrMapOvr>
    <a:masterClrMapping/>
  </p:clrMapOvr>
  <p:transition spd="med">
    <p:pull/>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2FF330CF-2C7D-45A1-839E-FCA572A38183}"/>
              </a:ext>
            </a:extLst>
          </p:cNvPr>
          <p:cNvGrpSpPr/>
          <p:nvPr/>
        </p:nvGrpSpPr>
        <p:grpSpPr>
          <a:xfrm>
            <a:off x="2729437" y="1108028"/>
            <a:ext cx="7643288" cy="3936827"/>
            <a:chOff x="1890325" y="1465303"/>
            <a:chExt cx="6692803" cy="3447261"/>
          </a:xfrm>
        </p:grpSpPr>
        <p:sp>
          <p:nvSpPr>
            <p:cNvPr id="115" name="Text Box 2"/>
            <p:cNvSpPr txBox="1">
              <a:spLocks noChangeArrowheads="1"/>
            </p:cNvSpPr>
            <p:nvPr/>
          </p:nvSpPr>
          <p:spPr bwMode="auto">
            <a:xfrm>
              <a:off x="1890325" y="1465303"/>
              <a:ext cx="6053384" cy="601973"/>
            </a:xfrm>
            <a:prstGeom prst="rect">
              <a:avLst/>
            </a:prstGeom>
            <a:noFill/>
            <a:ln w="9525">
              <a:noFill/>
              <a:miter lim="800000"/>
              <a:headEnd/>
              <a:tailEnd/>
            </a:ln>
          </p:spPr>
          <p:txBody>
            <a:bodyPr rot="0" vert="horz" wrap="square" lIns="91440" tIns="45720" rIns="91440" bIns="45720" anchor="t" anchorCtr="0">
              <a:noAutofit/>
            </a:bodyPr>
            <a:lstStyle/>
            <a:p>
              <a:pPr>
                <a:lnSpc>
                  <a:spcPct val="115000"/>
                </a:lnSpc>
                <a:spcAft>
                  <a:spcPts val="1000"/>
                </a:spcAft>
              </a:pPr>
              <a:r>
                <a:rPr lang="en-GB" sz="2400" b="1" dirty="0">
                  <a:solidFill>
                    <a:srgbClr val="000D4C"/>
                  </a:solidFill>
                  <a:latin typeface="Corbel" panose="020B0503020204020204" pitchFamily="34" charset="0"/>
                  <a:ea typeface="Calibri"/>
                </a:rPr>
                <a:t>99% are disease deaths </a:t>
              </a:r>
              <a:endParaRPr lang="en-GB" sz="2400" dirty="0">
                <a:solidFill>
                  <a:srgbClr val="000D4C"/>
                </a:solidFill>
                <a:latin typeface="Corbel" panose="020B0503020204020204" pitchFamily="34" charset="0"/>
                <a:ea typeface="Times New Roman"/>
              </a:endParaRPr>
            </a:p>
          </p:txBody>
        </p:sp>
        <p:grpSp>
          <p:nvGrpSpPr>
            <p:cNvPr id="8" name="Group 7">
              <a:extLst>
                <a:ext uri="{FF2B5EF4-FFF2-40B4-BE49-F238E27FC236}">
                  <a16:creationId xmlns:a16="http://schemas.microsoft.com/office/drawing/2014/main" id="{790EC25C-5F6D-4E13-BD77-4379AFB73A8F}"/>
                </a:ext>
              </a:extLst>
            </p:cNvPr>
            <p:cNvGrpSpPr/>
            <p:nvPr/>
          </p:nvGrpSpPr>
          <p:grpSpPr>
            <a:xfrm>
              <a:off x="1948276" y="2111024"/>
              <a:ext cx="6634852" cy="2801540"/>
              <a:chOff x="1948276" y="2111024"/>
              <a:chExt cx="6634852" cy="2801540"/>
            </a:xfrm>
          </p:grpSpPr>
          <p:sp>
            <p:nvSpPr>
              <p:cNvPr id="212" name="Freeform 211"/>
              <p:cNvSpPr/>
              <p:nvPr/>
            </p:nvSpPr>
            <p:spPr>
              <a:xfrm flipH="1">
                <a:off x="1948276" y="2693486"/>
                <a:ext cx="294958"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213" name="Freeform 212"/>
              <p:cNvSpPr/>
              <p:nvPr/>
            </p:nvSpPr>
            <p:spPr>
              <a:xfrm flipH="1">
                <a:off x="2289055" y="2693486"/>
                <a:ext cx="294958"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214" name="Freeform 213"/>
              <p:cNvSpPr/>
              <p:nvPr/>
            </p:nvSpPr>
            <p:spPr>
              <a:xfrm flipH="1">
                <a:off x="2617212" y="2693486"/>
                <a:ext cx="294958"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215" name="Freeform 214"/>
              <p:cNvSpPr/>
              <p:nvPr/>
            </p:nvSpPr>
            <p:spPr>
              <a:xfrm flipH="1">
                <a:off x="2957991" y="2693486"/>
                <a:ext cx="294958"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216" name="Freeform 215"/>
              <p:cNvSpPr/>
              <p:nvPr/>
            </p:nvSpPr>
            <p:spPr>
              <a:xfrm flipH="1">
                <a:off x="3286150" y="2693486"/>
                <a:ext cx="294958"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217" name="Freeform 216"/>
              <p:cNvSpPr/>
              <p:nvPr/>
            </p:nvSpPr>
            <p:spPr>
              <a:xfrm flipH="1">
                <a:off x="3614307" y="2693486"/>
                <a:ext cx="294958"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218" name="Freeform 217"/>
              <p:cNvSpPr/>
              <p:nvPr/>
            </p:nvSpPr>
            <p:spPr>
              <a:xfrm flipH="1">
                <a:off x="3955086" y="2693486"/>
                <a:ext cx="294958"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219" name="Freeform 218"/>
              <p:cNvSpPr/>
              <p:nvPr/>
            </p:nvSpPr>
            <p:spPr>
              <a:xfrm flipH="1">
                <a:off x="4283244" y="2693486"/>
                <a:ext cx="294958"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220" name="Freeform 219"/>
              <p:cNvSpPr/>
              <p:nvPr/>
            </p:nvSpPr>
            <p:spPr>
              <a:xfrm flipH="1">
                <a:off x="4611402" y="2693486"/>
                <a:ext cx="294958"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221" name="Freeform 220"/>
              <p:cNvSpPr/>
              <p:nvPr/>
            </p:nvSpPr>
            <p:spPr>
              <a:xfrm flipH="1">
                <a:off x="4952181" y="2693486"/>
                <a:ext cx="294958"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202" name="Freeform 201"/>
              <p:cNvSpPr/>
              <p:nvPr/>
            </p:nvSpPr>
            <p:spPr>
              <a:xfrm flipH="1">
                <a:off x="1948890" y="3257278"/>
                <a:ext cx="294959"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203" name="Freeform 202"/>
              <p:cNvSpPr/>
              <p:nvPr/>
            </p:nvSpPr>
            <p:spPr>
              <a:xfrm flipH="1">
                <a:off x="2284805" y="3257278"/>
                <a:ext cx="294959"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204" name="Freeform 203"/>
              <p:cNvSpPr/>
              <p:nvPr/>
            </p:nvSpPr>
            <p:spPr>
              <a:xfrm flipH="1">
                <a:off x="2616119" y="3257278"/>
                <a:ext cx="294959"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205" name="Freeform 204"/>
              <p:cNvSpPr/>
              <p:nvPr/>
            </p:nvSpPr>
            <p:spPr>
              <a:xfrm flipH="1">
                <a:off x="2956635" y="3257278"/>
                <a:ext cx="294959"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206" name="Freeform 205"/>
              <p:cNvSpPr/>
              <p:nvPr/>
            </p:nvSpPr>
            <p:spPr>
              <a:xfrm flipH="1">
                <a:off x="3283347" y="3257278"/>
                <a:ext cx="294959"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207" name="Freeform 206"/>
              <p:cNvSpPr/>
              <p:nvPr/>
            </p:nvSpPr>
            <p:spPr>
              <a:xfrm flipH="1">
                <a:off x="3614660" y="3257278"/>
                <a:ext cx="294959"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208" name="Freeform 207"/>
              <p:cNvSpPr/>
              <p:nvPr/>
            </p:nvSpPr>
            <p:spPr>
              <a:xfrm flipH="1">
                <a:off x="3950576" y="3257278"/>
                <a:ext cx="294959"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209" name="Freeform 208"/>
              <p:cNvSpPr/>
              <p:nvPr/>
            </p:nvSpPr>
            <p:spPr>
              <a:xfrm flipH="1">
                <a:off x="4281889" y="3257278"/>
                <a:ext cx="294959"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210" name="Freeform 209"/>
              <p:cNvSpPr/>
              <p:nvPr/>
            </p:nvSpPr>
            <p:spPr>
              <a:xfrm flipH="1">
                <a:off x="4613203" y="3257278"/>
                <a:ext cx="294959"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211" name="Freeform 210"/>
              <p:cNvSpPr/>
              <p:nvPr/>
            </p:nvSpPr>
            <p:spPr>
              <a:xfrm flipH="1">
                <a:off x="4949117" y="3257278"/>
                <a:ext cx="294959"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92" name="Freeform 191"/>
              <p:cNvSpPr/>
              <p:nvPr/>
            </p:nvSpPr>
            <p:spPr>
              <a:xfrm flipH="1">
                <a:off x="1948890" y="3822316"/>
                <a:ext cx="294959"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93" name="Freeform 192"/>
              <p:cNvSpPr/>
              <p:nvPr/>
            </p:nvSpPr>
            <p:spPr>
              <a:xfrm flipH="1">
                <a:off x="2284805" y="3822316"/>
                <a:ext cx="294959"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94" name="Freeform 193"/>
              <p:cNvSpPr/>
              <p:nvPr/>
            </p:nvSpPr>
            <p:spPr>
              <a:xfrm flipH="1">
                <a:off x="2616119" y="3822316"/>
                <a:ext cx="294959"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95" name="Freeform 194"/>
              <p:cNvSpPr/>
              <p:nvPr/>
            </p:nvSpPr>
            <p:spPr>
              <a:xfrm flipH="1">
                <a:off x="2956635" y="3822316"/>
                <a:ext cx="294959"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96" name="Freeform 195"/>
              <p:cNvSpPr/>
              <p:nvPr/>
            </p:nvSpPr>
            <p:spPr>
              <a:xfrm flipH="1">
                <a:off x="3283347" y="3822316"/>
                <a:ext cx="294959"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97" name="Freeform 196"/>
              <p:cNvSpPr/>
              <p:nvPr/>
            </p:nvSpPr>
            <p:spPr>
              <a:xfrm flipH="1">
                <a:off x="3614660" y="3822316"/>
                <a:ext cx="294959"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98" name="Freeform 197"/>
              <p:cNvSpPr/>
              <p:nvPr/>
            </p:nvSpPr>
            <p:spPr>
              <a:xfrm flipH="1">
                <a:off x="3950576" y="3822316"/>
                <a:ext cx="294959"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99" name="Freeform 198"/>
              <p:cNvSpPr/>
              <p:nvPr/>
            </p:nvSpPr>
            <p:spPr>
              <a:xfrm flipH="1">
                <a:off x="4281889" y="3822316"/>
                <a:ext cx="294959"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200" name="Freeform 199"/>
              <p:cNvSpPr/>
              <p:nvPr/>
            </p:nvSpPr>
            <p:spPr>
              <a:xfrm flipH="1">
                <a:off x="4613203" y="3822316"/>
                <a:ext cx="294959"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201" name="Freeform 200"/>
              <p:cNvSpPr/>
              <p:nvPr/>
            </p:nvSpPr>
            <p:spPr>
              <a:xfrm flipH="1">
                <a:off x="4949117" y="3822316"/>
                <a:ext cx="294959"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82" name="Freeform 181"/>
              <p:cNvSpPr/>
              <p:nvPr/>
            </p:nvSpPr>
            <p:spPr>
              <a:xfrm flipH="1">
                <a:off x="1948890" y="4386731"/>
                <a:ext cx="294959"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83" name="Freeform 182"/>
              <p:cNvSpPr/>
              <p:nvPr/>
            </p:nvSpPr>
            <p:spPr>
              <a:xfrm flipH="1">
                <a:off x="2284805" y="4386731"/>
                <a:ext cx="294959"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84" name="Freeform 183"/>
              <p:cNvSpPr/>
              <p:nvPr/>
            </p:nvSpPr>
            <p:spPr>
              <a:xfrm flipH="1">
                <a:off x="2616119" y="4386731"/>
                <a:ext cx="294959"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85" name="Freeform 184"/>
              <p:cNvSpPr/>
              <p:nvPr/>
            </p:nvSpPr>
            <p:spPr>
              <a:xfrm flipH="1">
                <a:off x="2956635" y="4386731"/>
                <a:ext cx="294959"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86" name="Freeform 185"/>
              <p:cNvSpPr/>
              <p:nvPr/>
            </p:nvSpPr>
            <p:spPr>
              <a:xfrm flipH="1">
                <a:off x="3283347" y="4386731"/>
                <a:ext cx="294959"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87" name="Freeform 186"/>
              <p:cNvSpPr/>
              <p:nvPr/>
            </p:nvSpPr>
            <p:spPr>
              <a:xfrm flipH="1">
                <a:off x="3614660" y="4386731"/>
                <a:ext cx="294959"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88" name="Freeform 187"/>
              <p:cNvSpPr/>
              <p:nvPr/>
            </p:nvSpPr>
            <p:spPr>
              <a:xfrm flipH="1">
                <a:off x="3950576" y="4386731"/>
                <a:ext cx="294959"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89" name="Freeform 188"/>
              <p:cNvSpPr/>
              <p:nvPr/>
            </p:nvSpPr>
            <p:spPr>
              <a:xfrm flipH="1">
                <a:off x="4281889" y="4386731"/>
                <a:ext cx="294959"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90" name="Freeform 189"/>
              <p:cNvSpPr/>
              <p:nvPr/>
            </p:nvSpPr>
            <p:spPr>
              <a:xfrm flipH="1">
                <a:off x="4613203" y="4386731"/>
                <a:ext cx="294959"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91" name="Freeform 190"/>
              <p:cNvSpPr/>
              <p:nvPr/>
            </p:nvSpPr>
            <p:spPr>
              <a:xfrm flipH="1">
                <a:off x="4949117" y="4386731"/>
                <a:ext cx="294959"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32" name="Freeform 131"/>
              <p:cNvSpPr/>
              <p:nvPr/>
            </p:nvSpPr>
            <p:spPr>
              <a:xfrm flipH="1">
                <a:off x="1948276" y="2111024"/>
                <a:ext cx="294958"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33" name="Freeform 132"/>
              <p:cNvSpPr/>
              <p:nvPr/>
            </p:nvSpPr>
            <p:spPr>
              <a:xfrm flipH="1">
                <a:off x="2289055" y="2111024"/>
                <a:ext cx="294958"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34" name="Freeform 133"/>
              <p:cNvSpPr/>
              <p:nvPr/>
            </p:nvSpPr>
            <p:spPr>
              <a:xfrm flipH="1">
                <a:off x="2617212" y="2111024"/>
                <a:ext cx="294958"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35" name="Freeform 134"/>
              <p:cNvSpPr/>
              <p:nvPr/>
            </p:nvSpPr>
            <p:spPr>
              <a:xfrm flipH="1">
                <a:off x="2957991" y="2111024"/>
                <a:ext cx="294958"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36" name="Freeform 135"/>
              <p:cNvSpPr/>
              <p:nvPr/>
            </p:nvSpPr>
            <p:spPr>
              <a:xfrm flipH="1">
                <a:off x="3286150" y="2111024"/>
                <a:ext cx="294958"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37" name="Freeform 136"/>
              <p:cNvSpPr/>
              <p:nvPr/>
            </p:nvSpPr>
            <p:spPr>
              <a:xfrm flipH="1">
                <a:off x="3614307" y="2111024"/>
                <a:ext cx="294958"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38" name="Freeform 137"/>
              <p:cNvSpPr/>
              <p:nvPr/>
            </p:nvSpPr>
            <p:spPr>
              <a:xfrm flipH="1">
                <a:off x="3955086" y="2111024"/>
                <a:ext cx="294958"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39" name="Freeform 138"/>
              <p:cNvSpPr/>
              <p:nvPr/>
            </p:nvSpPr>
            <p:spPr>
              <a:xfrm flipH="1">
                <a:off x="4283244" y="2111024"/>
                <a:ext cx="294958"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40" name="Freeform 139"/>
              <p:cNvSpPr/>
              <p:nvPr/>
            </p:nvSpPr>
            <p:spPr>
              <a:xfrm flipH="1">
                <a:off x="4611402" y="2111024"/>
                <a:ext cx="294958"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41" name="Freeform 140"/>
              <p:cNvSpPr/>
              <p:nvPr/>
            </p:nvSpPr>
            <p:spPr>
              <a:xfrm flipH="1">
                <a:off x="4952181" y="2111024"/>
                <a:ext cx="294958"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72" name="Freeform 171"/>
              <p:cNvSpPr/>
              <p:nvPr/>
            </p:nvSpPr>
            <p:spPr>
              <a:xfrm flipH="1">
                <a:off x="5284264" y="2689752"/>
                <a:ext cx="294958"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73" name="Freeform 172"/>
              <p:cNvSpPr/>
              <p:nvPr/>
            </p:nvSpPr>
            <p:spPr>
              <a:xfrm flipH="1">
                <a:off x="5625043" y="2689752"/>
                <a:ext cx="294958"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74" name="Freeform 173"/>
              <p:cNvSpPr/>
              <p:nvPr/>
            </p:nvSpPr>
            <p:spPr>
              <a:xfrm flipH="1">
                <a:off x="5953201" y="2689752"/>
                <a:ext cx="294958"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75" name="Freeform 174"/>
              <p:cNvSpPr/>
              <p:nvPr/>
            </p:nvSpPr>
            <p:spPr>
              <a:xfrm flipH="1">
                <a:off x="6293980" y="2689752"/>
                <a:ext cx="294958"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76" name="Freeform 175"/>
              <p:cNvSpPr/>
              <p:nvPr/>
            </p:nvSpPr>
            <p:spPr>
              <a:xfrm flipH="1">
                <a:off x="6622138" y="2689752"/>
                <a:ext cx="294958"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77" name="Freeform 176"/>
              <p:cNvSpPr/>
              <p:nvPr/>
            </p:nvSpPr>
            <p:spPr>
              <a:xfrm flipH="1">
                <a:off x="6950295" y="2689752"/>
                <a:ext cx="294958"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78" name="Freeform 177"/>
              <p:cNvSpPr/>
              <p:nvPr/>
            </p:nvSpPr>
            <p:spPr>
              <a:xfrm flipH="1">
                <a:off x="7291074" y="2689752"/>
                <a:ext cx="294958"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79" name="Freeform 178"/>
              <p:cNvSpPr/>
              <p:nvPr/>
            </p:nvSpPr>
            <p:spPr>
              <a:xfrm flipH="1">
                <a:off x="7619233" y="2689752"/>
                <a:ext cx="294958"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80" name="Freeform 179"/>
              <p:cNvSpPr/>
              <p:nvPr/>
            </p:nvSpPr>
            <p:spPr>
              <a:xfrm flipH="1">
                <a:off x="7947391" y="2689752"/>
                <a:ext cx="294958"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81" name="Freeform 180"/>
              <p:cNvSpPr/>
              <p:nvPr/>
            </p:nvSpPr>
            <p:spPr>
              <a:xfrm flipH="1">
                <a:off x="8288170" y="2689752"/>
                <a:ext cx="294958"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62" name="Freeform 161"/>
              <p:cNvSpPr/>
              <p:nvPr/>
            </p:nvSpPr>
            <p:spPr>
              <a:xfrm flipH="1">
                <a:off x="5284878" y="2134049"/>
                <a:ext cx="295000"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63" name="Freeform 162"/>
              <p:cNvSpPr/>
              <p:nvPr/>
            </p:nvSpPr>
            <p:spPr>
              <a:xfrm flipH="1">
                <a:off x="5620840" y="2134049"/>
                <a:ext cx="295000"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64" name="Freeform 163"/>
              <p:cNvSpPr/>
              <p:nvPr/>
            </p:nvSpPr>
            <p:spPr>
              <a:xfrm flipH="1">
                <a:off x="5952198" y="2134049"/>
                <a:ext cx="295000"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65" name="Freeform 164"/>
              <p:cNvSpPr/>
              <p:nvPr/>
            </p:nvSpPr>
            <p:spPr>
              <a:xfrm flipH="1">
                <a:off x="6292762" y="2134049"/>
                <a:ext cx="295000"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66" name="Freeform 165"/>
              <p:cNvSpPr/>
              <p:nvPr/>
            </p:nvSpPr>
            <p:spPr>
              <a:xfrm flipH="1">
                <a:off x="6619518" y="2134049"/>
                <a:ext cx="295000"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67" name="Freeform 166"/>
              <p:cNvSpPr/>
              <p:nvPr/>
            </p:nvSpPr>
            <p:spPr>
              <a:xfrm flipH="1">
                <a:off x="6950877" y="2134049"/>
                <a:ext cx="295000"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68" name="Freeform 167"/>
              <p:cNvSpPr/>
              <p:nvPr/>
            </p:nvSpPr>
            <p:spPr>
              <a:xfrm flipH="1">
                <a:off x="7286838" y="2134049"/>
                <a:ext cx="295000"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69" name="Freeform 168"/>
              <p:cNvSpPr/>
              <p:nvPr/>
            </p:nvSpPr>
            <p:spPr>
              <a:xfrm flipH="1">
                <a:off x="7618198" y="2134049"/>
                <a:ext cx="295000"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70" name="Freeform 169"/>
              <p:cNvSpPr/>
              <p:nvPr/>
            </p:nvSpPr>
            <p:spPr>
              <a:xfrm flipH="1">
                <a:off x="7949557" y="2134049"/>
                <a:ext cx="295000"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71" name="Freeform 170"/>
              <p:cNvSpPr/>
              <p:nvPr/>
            </p:nvSpPr>
            <p:spPr>
              <a:xfrm flipH="1">
                <a:off x="8285518" y="2134049"/>
                <a:ext cx="294541" cy="525751"/>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52" name="Freeform 151"/>
              <p:cNvSpPr/>
              <p:nvPr/>
            </p:nvSpPr>
            <p:spPr>
              <a:xfrm flipH="1">
                <a:off x="5284264" y="3252922"/>
                <a:ext cx="294958"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53" name="Freeform 152"/>
              <p:cNvSpPr/>
              <p:nvPr/>
            </p:nvSpPr>
            <p:spPr>
              <a:xfrm flipH="1">
                <a:off x="5625043" y="3252922"/>
                <a:ext cx="294958"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54" name="Freeform 153"/>
              <p:cNvSpPr/>
              <p:nvPr/>
            </p:nvSpPr>
            <p:spPr>
              <a:xfrm flipH="1">
                <a:off x="5953201" y="3252922"/>
                <a:ext cx="294958"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55" name="Freeform 154"/>
              <p:cNvSpPr/>
              <p:nvPr/>
            </p:nvSpPr>
            <p:spPr>
              <a:xfrm flipH="1">
                <a:off x="6293980" y="3252922"/>
                <a:ext cx="294958"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56" name="Freeform 155"/>
              <p:cNvSpPr/>
              <p:nvPr/>
            </p:nvSpPr>
            <p:spPr>
              <a:xfrm flipH="1">
                <a:off x="6622138" y="3252922"/>
                <a:ext cx="294958"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57" name="Freeform 156"/>
              <p:cNvSpPr/>
              <p:nvPr/>
            </p:nvSpPr>
            <p:spPr>
              <a:xfrm flipH="1">
                <a:off x="6950295" y="3252922"/>
                <a:ext cx="294958"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58" name="Freeform 157"/>
              <p:cNvSpPr/>
              <p:nvPr/>
            </p:nvSpPr>
            <p:spPr>
              <a:xfrm flipH="1">
                <a:off x="7291074" y="3252922"/>
                <a:ext cx="294958"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59" name="Freeform 158"/>
              <p:cNvSpPr/>
              <p:nvPr/>
            </p:nvSpPr>
            <p:spPr>
              <a:xfrm flipH="1">
                <a:off x="7619233" y="3252922"/>
                <a:ext cx="294958"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60" name="Freeform 159"/>
              <p:cNvSpPr/>
              <p:nvPr/>
            </p:nvSpPr>
            <p:spPr>
              <a:xfrm flipH="1">
                <a:off x="7947391" y="3252922"/>
                <a:ext cx="294958"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61" name="Freeform 160"/>
              <p:cNvSpPr/>
              <p:nvPr/>
            </p:nvSpPr>
            <p:spPr>
              <a:xfrm flipH="1">
                <a:off x="8288170" y="3252922"/>
                <a:ext cx="294958"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42" name="Freeform 141"/>
              <p:cNvSpPr/>
              <p:nvPr/>
            </p:nvSpPr>
            <p:spPr>
              <a:xfrm flipH="1">
                <a:off x="5280582" y="3818582"/>
                <a:ext cx="294958"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43" name="Freeform 142"/>
              <p:cNvSpPr/>
              <p:nvPr/>
            </p:nvSpPr>
            <p:spPr>
              <a:xfrm flipH="1">
                <a:off x="5621361" y="3818582"/>
                <a:ext cx="294958"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44" name="Freeform 143"/>
              <p:cNvSpPr/>
              <p:nvPr/>
            </p:nvSpPr>
            <p:spPr>
              <a:xfrm flipH="1">
                <a:off x="5949519" y="3818582"/>
                <a:ext cx="294958"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45" name="Freeform 144"/>
              <p:cNvSpPr/>
              <p:nvPr/>
            </p:nvSpPr>
            <p:spPr>
              <a:xfrm flipH="1">
                <a:off x="6290298" y="3818582"/>
                <a:ext cx="294958"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46" name="Freeform 145"/>
              <p:cNvSpPr/>
              <p:nvPr/>
            </p:nvSpPr>
            <p:spPr>
              <a:xfrm flipH="1">
                <a:off x="6618456" y="3818582"/>
                <a:ext cx="294958"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47" name="Freeform 146"/>
              <p:cNvSpPr/>
              <p:nvPr/>
            </p:nvSpPr>
            <p:spPr>
              <a:xfrm flipH="1">
                <a:off x="6946613" y="3818582"/>
                <a:ext cx="294958"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48" name="Freeform 147"/>
              <p:cNvSpPr/>
              <p:nvPr/>
            </p:nvSpPr>
            <p:spPr>
              <a:xfrm flipH="1">
                <a:off x="7287392" y="3818582"/>
                <a:ext cx="294958"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49" name="Freeform 148"/>
              <p:cNvSpPr/>
              <p:nvPr/>
            </p:nvSpPr>
            <p:spPr>
              <a:xfrm flipH="1">
                <a:off x="7615550" y="3818582"/>
                <a:ext cx="294958"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50" name="Freeform 149"/>
              <p:cNvSpPr/>
              <p:nvPr/>
            </p:nvSpPr>
            <p:spPr>
              <a:xfrm flipH="1">
                <a:off x="7943709" y="3818582"/>
                <a:ext cx="294958"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51" name="Freeform 150"/>
              <p:cNvSpPr/>
              <p:nvPr/>
            </p:nvSpPr>
            <p:spPr>
              <a:xfrm flipH="1">
                <a:off x="8284488" y="3818582"/>
                <a:ext cx="294958"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21" name="Freeform 120"/>
              <p:cNvSpPr/>
              <p:nvPr/>
            </p:nvSpPr>
            <p:spPr>
              <a:xfrm flipH="1">
                <a:off x="5284878" y="4383619"/>
                <a:ext cx="294541"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22" name="Freeform 121"/>
              <p:cNvSpPr/>
              <p:nvPr/>
            </p:nvSpPr>
            <p:spPr>
              <a:xfrm flipH="1">
                <a:off x="5625441" y="4383619"/>
                <a:ext cx="294541"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23" name="Freeform 122"/>
              <p:cNvSpPr/>
              <p:nvPr/>
            </p:nvSpPr>
            <p:spPr>
              <a:xfrm flipH="1">
                <a:off x="5953732" y="4383619"/>
                <a:ext cx="294541"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24" name="Freeform 123"/>
              <p:cNvSpPr/>
              <p:nvPr/>
            </p:nvSpPr>
            <p:spPr>
              <a:xfrm flipH="1">
                <a:off x="6294295" y="4383619"/>
                <a:ext cx="294541"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25" name="Freeform 124"/>
              <p:cNvSpPr/>
              <p:nvPr/>
            </p:nvSpPr>
            <p:spPr>
              <a:xfrm flipH="1">
                <a:off x="6622586" y="4383619"/>
                <a:ext cx="294541"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26" name="Freeform 125"/>
              <p:cNvSpPr/>
              <p:nvPr/>
            </p:nvSpPr>
            <p:spPr>
              <a:xfrm flipH="1">
                <a:off x="6950877" y="4383619"/>
                <a:ext cx="294541"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27" name="Freeform 126"/>
              <p:cNvSpPr/>
              <p:nvPr/>
            </p:nvSpPr>
            <p:spPr>
              <a:xfrm flipH="1">
                <a:off x="7291441" y="4383619"/>
                <a:ext cx="294541"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28" name="Freeform 127"/>
              <p:cNvSpPr/>
              <p:nvPr/>
            </p:nvSpPr>
            <p:spPr>
              <a:xfrm flipH="1">
                <a:off x="7619732" y="4383619"/>
                <a:ext cx="294541"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sp>
            <p:nvSpPr>
              <p:cNvPr id="129" name="Freeform 128"/>
              <p:cNvSpPr/>
              <p:nvPr/>
            </p:nvSpPr>
            <p:spPr>
              <a:xfrm flipH="1">
                <a:off x="7947409" y="4383619"/>
                <a:ext cx="294541"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solidFill>
                <a:srgbClr val="000D4C"/>
              </a:solidFill>
              <a:ln>
                <a:noFill/>
              </a:ln>
            </p:spPr>
            <p:style>
              <a:lnRef idx="1">
                <a:schemeClr val="dk1"/>
              </a:lnRef>
              <a:fillRef idx="0">
                <a:schemeClr val="dk1"/>
              </a:fillRef>
              <a:effectRef idx="0">
                <a:schemeClr val="dk1"/>
              </a:effectRef>
              <a:fontRef idx="minor">
                <a:schemeClr val="tx1"/>
              </a:fontRef>
            </p:style>
            <p:txBody>
              <a:bodyPr rtlCol="0" anchor="ctr"/>
              <a:lstStyle/>
              <a:p>
                <a:pPr>
                  <a:lnSpc>
                    <a:spcPct val="115000"/>
                  </a:lnSpc>
                  <a:spcAft>
                    <a:spcPts val="1000"/>
                  </a:spcAft>
                </a:pPr>
                <a:r>
                  <a:rPr lang="en-GB" sz="1100">
                    <a:ea typeface="Times New Roman"/>
                    <a:cs typeface="Times New Roman"/>
                  </a:rPr>
                  <a:t> </a:t>
                </a:r>
                <a:endParaRPr lang="en-GB" sz="1100">
                  <a:ea typeface="Calibri"/>
                  <a:cs typeface="Times New Roman"/>
                </a:endParaRPr>
              </a:p>
            </p:txBody>
          </p:sp>
        </p:grpSp>
      </p:grpSp>
      <p:grpSp>
        <p:nvGrpSpPr>
          <p:cNvPr id="7" name="Group 6">
            <a:extLst>
              <a:ext uri="{FF2B5EF4-FFF2-40B4-BE49-F238E27FC236}">
                <a16:creationId xmlns:a16="http://schemas.microsoft.com/office/drawing/2014/main" id="{5DC6A576-6BDB-47BE-A13E-B8B59B4DC3CE}"/>
              </a:ext>
            </a:extLst>
          </p:cNvPr>
          <p:cNvGrpSpPr/>
          <p:nvPr/>
        </p:nvGrpSpPr>
        <p:grpSpPr>
          <a:xfrm>
            <a:off x="6646579" y="4449036"/>
            <a:ext cx="3768767" cy="1441337"/>
            <a:chOff x="5244076" y="4386731"/>
            <a:chExt cx="3382108" cy="1293462"/>
          </a:xfrm>
        </p:grpSpPr>
        <p:sp>
          <p:nvSpPr>
            <p:cNvPr id="116" name="Text Box 2"/>
            <p:cNvSpPr txBox="1">
              <a:spLocks noChangeArrowheads="1"/>
            </p:cNvSpPr>
            <p:nvPr/>
          </p:nvSpPr>
          <p:spPr bwMode="auto">
            <a:xfrm>
              <a:off x="5244076" y="4931498"/>
              <a:ext cx="3382108" cy="748695"/>
            </a:xfrm>
            <a:prstGeom prst="rect">
              <a:avLst/>
            </a:prstGeom>
            <a:noFill/>
            <a:ln w="9525">
              <a:noFill/>
              <a:miter lim="800000"/>
              <a:headEnd/>
              <a:tailEnd/>
            </a:ln>
          </p:spPr>
          <p:txBody>
            <a:bodyPr rot="0" vert="horz" wrap="square" lIns="91440" tIns="45720" rIns="91440" bIns="45720" anchor="t" anchorCtr="0">
              <a:noAutofit/>
            </a:bodyPr>
            <a:lstStyle/>
            <a:p>
              <a:pPr algn="r">
                <a:lnSpc>
                  <a:spcPct val="115000"/>
                </a:lnSpc>
                <a:spcAft>
                  <a:spcPts val="1000"/>
                </a:spcAft>
              </a:pPr>
              <a:r>
                <a:rPr lang="en-GB" sz="2400" b="1" dirty="0">
                  <a:ln w="9525" cap="rnd" cmpd="sng" algn="ctr">
                    <a:noFill/>
                    <a:prstDash val="solid"/>
                    <a:bevel/>
                  </a:ln>
                  <a:solidFill>
                    <a:srgbClr val="E69042"/>
                  </a:solidFill>
                  <a:ea typeface="Calibri"/>
                </a:rPr>
                <a:t>1% are accident deaths</a:t>
              </a:r>
              <a:endParaRPr lang="en-GB" sz="2400" dirty="0">
                <a:solidFill>
                  <a:srgbClr val="E69042"/>
                </a:solidFill>
                <a:ea typeface="Times New Roman"/>
              </a:endParaRPr>
            </a:p>
          </p:txBody>
        </p:sp>
        <p:sp>
          <p:nvSpPr>
            <p:cNvPr id="131" name="Freeform 130"/>
            <p:cNvSpPr/>
            <p:nvPr/>
          </p:nvSpPr>
          <p:spPr>
            <a:xfrm flipH="1">
              <a:off x="8285518" y="4386731"/>
              <a:ext cx="294541" cy="525833"/>
            </a:xfrm>
            <a:custGeom>
              <a:avLst/>
              <a:gdLst>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381000 w 2505075"/>
                <a:gd name="connsiteY43" fmla="*/ 1533525 h 4953000"/>
                <a:gd name="connsiteX0" fmla="*/ 85725 w 2505075"/>
                <a:gd name="connsiteY0" fmla="*/ 21050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381000 w 2505075"/>
                <a:gd name="connsiteY42" fmla="*/ 1533525 h 4953000"/>
                <a:gd name="connsiteX43" fmla="*/ 428625 w 2505075"/>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428625 w 2552700"/>
                <a:gd name="connsiteY42" fmla="*/ 1533525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476250 w 2552700"/>
                <a:gd name="connsiteY43" fmla="*/ 2019300 h 4953000"/>
                <a:gd name="connsiteX0" fmla="*/ 0 w 2552700"/>
                <a:gd name="connsiteY0" fmla="*/ 1762125 h 4953000"/>
                <a:gd name="connsiteX1" fmla="*/ 733425 w 2552700"/>
                <a:gd name="connsiteY1" fmla="*/ 923925 h 4953000"/>
                <a:gd name="connsiteX2" fmla="*/ 1123950 w 2552700"/>
                <a:gd name="connsiteY2" fmla="*/ 923925 h 4953000"/>
                <a:gd name="connsiteX3" fmla="*/ 1123950 w 2552700"/>
                <a:gd name="connsiteY3" fmla="*/ 857250 h 4953000"/>
                <a:gd name="connsiteX4" fmla="*/ 1028700 w 2552700"/>
                <a:gd name="connsiteY4" fmla="*/ 790575 h 4953000"/>
                <a:gd name="connsiteX5" fmla="*/ 942975 w 2552700"/>
                <a:gd name="connsiteY5" fmla="*/ 723900 h 4953000"/>
                <a:gd name="connsiteX6" fmla="*/ 885825 w 2552700"/>
                <a:gd name="connsiteY6" fmla="*/ 647700 h 4953000"/>
                <a:gd name="connsiteX7" fmla="*/ 847725 w 2552700"/>
                <a:gd name="connsiteY7" fmla="*/ 495300 h 4953000"/>
                <a:gd name="connsiteX8" fmla="*/ 847725 w 2552700"/>
                <a:gd name="connsiteY8" fmla="*/ 361950 h 4953000"/>
                <a:gd name="connsiteX9" fmla="*/ 895350 w 2552700"/>
                <a:gd name="connsiteY9" fmla="*/ 238125 h 4953000"/>
                <a:gd name="connsiteX10" fmla="*/ 952500 w 2552700"/>
                <a:gd name="connsiteY10" fmla="*/ 133350 h 4953000"/>
                <a:gd name="connsiteX11" fmla="*/ 1047750 w 2552700"/>
                <a:gd name="connsiteY11" fmla="*/ 66675 h 4953000"/>
                <a:gd name="connsiteX12" fmla="*/ 1133475 w 2552700"/>
                <a:gd name="connsiteY12" fmla="*/ 19050 h 4953000"/>
                <a:gd name="connsiteX13" fmla="*/ 1247775 w 2552700"/>
                <a:gd name="connsiteY13" fmla="*/ 0 h 4953000"/>
                <a:gd name="connsiteX14" fmla="*/ 1343025 w 2552700"/>
                <a:gd name="connsiteY14" fmla="*/ 0 h 4953000"/>
                <a:gd name="connsiteX15" fmla="*/ 1495425 w 2552700"/>
                <a:gd name="connsiteY15" fmla="*/ 57150 h 4953000"/>
                <a:gd name="connsiteX16" fmla="*/ 1552575 w 2552700"/>
                <a:gd name="connsiteY16" fmla="*/ 104775 h 4953000"/>
                <a:gd name="connsiteX17" fmla="*/ 1638300 w 2552700"/>
                <a:gd name="connsiteY17" fmla="*/ 180975 h 4953000"/>
                <a:gd name="connsiteX18" fmla="*/ 1695450 w 2552700"/>
                <a:gd name="connsiteY18" fmla="*/ 266700 h 4953000"/>
                <a:gd name="connsiteX19" fmla="*/ 1714500 w 2552700"/>
                <a:gd name="connsiteY19" fmla="*/ 342900 h 4953000"/>
                <a:gd name="connsiteX20" fmla="*/ 1714500 w 2552700"/>
                <a:gd name="connsiteY20" fmla="*/ 485775 h 4953000"/>
                <a:gd name="connsiteX21" fmla="*/ 1676400 w 2552700"/>
                <a:gd name="connsiteY21" fmla="*/ 609600 h 4953000"/>
                <a:gd name="connsiteX22" fmla="*/ 1590675 w 2552700"/>
                <a:gd name="connsiteY22" fmla="*/ 742950 h 4953000"/>
                <a:gd name="connsiteX23" fmla="*/ 1533525 w 2552700"/>
                <a:gd name="connsiteY23" fmla="*/ 790575 h 4953000"/>
                <a:gd name="connsiteX24" fmla="*/ 1438275 w 2552700"/>
                <a:gd name="connsiteY24" fmla="*/ 838200 h 4953000"/>
                <a:gd name="connsiteX25" fmla="*/ 1438275 w 2552700"/>
                <a:gd name="connsiteY25" fmla="*/ 838200 h 4953000"/>
                <a:gd name="connsiteX26" fmla="*/ 1447800 w 2552700"/>
                <a:gd name="connsiteY26" fmla="*/ 914400 h 4953000"/>
                <a:gd name="connsiteX27" fmla="*/ 1828800 w 2552700"/>
                <a:gd name="connsiteY27" fmla="*/ 914400 h 4953000"/>
                <a:gd name="connsiteX28" fmla="*/ 2428875 w 2552700"/>
                <a:gd name="connsiteY28" fmla="*/ 2114550 h 4953000"/>
                <a:gd name="connsiteX29" fmla="*/ 2552700 w 2552700"/>
                <a:gd name="connsiteY29" fmla="*/ 2390775 h 4953000"/>
                <a:gd name="connsiteX30" fmla="*/ 2219325 w 2552700"/>
                <a:gd name="connsiteY30" fmla="*/ 2562225 h 4953000"/>
                <a:gd name="connsiteX31" fmla="*/ 1781175 w 2552700"/>
                <a:gd name="connsiteY31" fmla="*/ 1666875 h 4953000"/>
                <a:gd name="connsiteX32" fmla="*/ 1685925 w 2552700"/>
                <a:gd name="connsiteY32" fmla="*/ 2695575 h 4953000"/>
                <a:gd name="connsiteX33" fmla="*/ 2238375 w 2552700"/>
                <a:gd name="connsiteY33" fmla="*/ 4933950 h 4953000"/>
                <a:gd name="connsiteX34" fmla="*/ 1695450 w 2552700"/>
                <a:gd name="connsiteY34" fmla="*/ 4933950 h 4953000"/>
                <a:gd name="connsiteX35" fmla="*/ 1276350 w 2552700"/>
                <a:gd name="connsiteY35" fmla="*/ 3324225 h 4953000"/>
                <a:gd name="connsiteX36" fmla="*/ 876300 w 2552700"/>
                <a:gd name="connsiteY36" fmla="*/ 4943475 h 4953000"/>
                <a:gd name="connsiteX37" fmla="*/ 323850 w 2552700"/>
                <a:gd name="connsiteY37" fmla="*/ 4953000 h 4953000"/>
                <a:gd name="connsiteX38" fmla="*/ 885825 w 2552700"/>
                <a:gd name="connsiteY38" fmla="*/ 2686050 h 4953000"/>
                <a:gd name="connsiteX39" fmla="*/ 781050 w 2552700"/>
                <a:gd name="connsiteY39" fmla="*/ 1685925 h 4953000"/>
                <a:gd name="connsiteX40" fmla="*/ 361950 w 2552700"/>
                <a:gd name="connsiteY40" fmla="*/ 2552700 h 4953000"/>
                <a:gd name="connsiteX41" fmla="*/ 47625 w 2552700"/>
                <a:gd name="connsiteY41" fmla="*/ 2295525 h 4953000"/>
                <a:gd name="connsiteX42" fmla="*/ 190500 w 2552700"/>
                <a:gd name="connsiteY42" fmla="*/ 2076450 h 4953000"/>
                <a:gd name="connsiteX43" fmla="*/ 381000 w 2552700"/>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43" fmla="*/ 333375 w 2505075"/>
                <a:gd name="connsiteY43" fmla="*/ 17716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42" fmla="*/ 142875 w 2505075"/>
                <a:gd name="connsiteY42" fmla="*/ 2076450 h 4953000"/>
                <a:gd name="connsiteX0" fmla="*/ 266700 w 2505075"/>
                <a:gd name="connsiteY0" fmla="*/ 1676400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19050 w 2505075"/>
                <a:gd name="connsiteY0" fmla="*/ 2219325 h 4953000"/>
                <a:gd name="connsiteX1" fmla="*/ 685800 w 2505075"/>
                <a:gd name="connsiteY1" fmla="*/ 923925 h 4953000"/>
                <a:gd name="connsiteX2" fmla="*/ 1076325 w 2505075"/>
                <a:gd name="connsiteY2" fmla="*/ 923925 h 4953000"/>
                <a:gd name="connsiteX3" fmla="*/ 1076325 w 2505075"/>
                <a:gd name="connsiteY3" fmla="*/ 857250 h 4953000"/>
                <a:gd name="connsiteX4" fmla="*/ 981075 w 2505075"/>
                <a:gd name="connsiteY4" fmla="*/ 790575 h 4953000"/>
                <a:gd name="connsiteX5" fmla="*/ 895350 w 2505075"/>
                <a:gd name="connsiteY5" fmla="*/ 723900 h 4953000"/>
                <a:gd name="connsiteX6" fmla="*/ 838200 w 2505075"/>
                <a:gd name="connsiteY6" fmla="*/ 647700 h 4953000"/>
                <a:gd name="connsiteX7" fmla="*/ 800100 w 2505075"/>
                <a:gd name="connsiteY7" fmla="*/ 495300 h 4953000"/>
                <a:gd name="connsiteX8" fmla="*/ 800100 w 2505075"/>
                <a:gd name="connsiteY8" fmla="*/ 361950 h 4953000"/>
                <a:gd name="connsiteX9" fmla="*/ 847725 w 2505075"/>
                <a:gd name="connsiteY9" fmla="*/ 238125 h 4953000"/>
                <a:gd name="connsiteX10" fmla="*/ 904875 w 2505075"/>
                <a:gd name="connsiteY10" fmla="*/ 133350 h 4953000"/>
                <a:gd name="connsiteX11" fmla="*/ 1000125 w 2505075"/>
                <a:gd name="connsiteY11" fmla="*/ 66675 h 4953000"/>
                <a:gd name="connsiteX12" fmla="*/ 1085850 w 2505075"/>
                <a:gd name="connsiteY12" fmla="*/ 19050 h 4953000"/>
                <a:gd name="connsiteX13" fmla="*/ 1200150 w 2505075"/>
                <a:gd name="connsiteY13" fmla="*/ 0 h 4953000"/>
                <a:gd name="connsiteX14" fmla="*/ 1295400 w 2505075"/>
                <a:gd name="connsiteY14" fmla="*/ 0 h 4953000"/>
                <a:gd name="connsiteX15" fmla="*/ 1447800 w 2505075"/>
                <a:gd name="connsiteY15" fmla="*/ 57150 h 4953000"/>
                <a:gd name="connsiteX16" fmla="*/ 1504950 w 2505075"/>
                <a:gd name="connsiteY16" fmla="*/ 104775 h 4953000"/>
                <a:gd name="connsiteX17" fmla="*/ 1590675 w 2505075"/>
                <a:gd name="connsiteY17" fmla="*/ 180975 h 4953000"/>
                <a:gd name="connsiteX18" fmla="*/ 1647825 w 2505075"/>
                <a:gd name="connsiteY18" fmla="*/ 266700 h 4953000"/>
                <a:gd name="connsiteX19" fmla="*/ 1666875 w 2505075"/>
                <a:gd name="connsiteY19" fmla="*/ 342900 h 4953000"/>
                <a:gd name="connsiteX20" fmla="*/ 1666875 w 2505075"/>
                <a:gd name="connsiteY20" fmla="*/ 485775 h 4953000"/>
                <a:gd name="connsiteX21" fmla="*/ 1628775 w 2505075"/>
                <a:gd name="connsiteY21" fmla="*/ 609600 h 4953000"/>
                <a:gd name="connsiteX22" fmla="*/ 1543050 w 2505075"/>
                <a:gd name="connsiteY22" fmla="*/ 742950 h 4953000"/>
                <a:gd name="connsiteX23" fmla="*/ 1485900 w 2505075"/>
                <a:gd name="connsiteY23" fmla="*/ 790575 h 4953000"/>
                <a:gd name="connsiteX24" fmla="*/ 1390650 w 2505075"/>
                <a:gd name="connsiteY24" fmla="*/ 838200 h 4953000"/>
                <a:gd name="connsiteX25" fmla="*/ 1390650 w 2505075"/>
                <a:gd name="connsiteY25" fmla="*/ 838200 h 4953000"/>
                <a:gd name="connsiteX26" fmla="*/ 1400175 w 2505075"/>
                <a:gd name="connsiteY26" fmla="*/ 914400 h 4953000"/>
                <a:gd name="connsiteX27" fmla="*/ 1781175 w 2505075"/>
                <a:gd name="connsiteY27" fmla="*/ 914400 h 4953000"/>
                <a:gd name="connsiteX28" fmla="*/ 2381250 w 2505075"/>
                <a:gd name="connsiteY28" fmla="*/ 2114550 h 4953000"/>
                <a:gd name="connsiteX29" fmla="*/ 2505075 w 2505075"/>
                <a:gd name="connsiteY29" fmla="*/ 2390775 h 4953000"/>
                <a:gd name="connsiteX30" fmla="*/ 2171700 w 2505075"/>
                <a:gd name="connsiteY30" fmla="*/ 2562225 h 4953000"/>
                <a:gd name="connsiteX31" fmla="*/ 1733550 w 2505075"/>
                <a:gd name="connsiteY31" fmla="*/ 1666875 h 4953000"/>
                <a:gd name="connsiteX32" fmla="*/ 1638300 w 2505075"/>
                <a:gd name="connsiteY32" fmla="*/ 2695575 h 4953000"/>
                <a:gd name="connsiteX33" fmla="*/ 2190750 w 2505075"/>
                <a:gd name="connsiteY33" fmla="*/ 4933950 h 4953000"/>
                <a:gd name="connsiteX34" fmla="*/ 1647825 w 2505075"/>
                <a:gd name="connsiteY34" fmla="*/ 4933950 h 4953000"/>
                <a:gd name="connsiteX35" fmla="*/ 1228725 w 2505075"/>
                <a:gd name="connsiteY35" fmla="*/ 3324225 h 4953000"/>
                <a:gd name="connsiteX36" fmla="*/ 828675 w 2505075"/>
                <a:gd name="connsiteY36" fmla="*/ 4943475 h 4953000"/>
                <a:gd name="connsiteX37" fmla="*/ 276225 w 2505075"/>
                <a:gd name="connsiteY37" fmla="*/ 4953000 h 4953000"/>
                <a:gd name="connsiteX38" fmla="*/ 838200 w 2505075"/>
                <a:gd name="connsiteY38" fmla="*/ 2686050 h 4953000"/>
                <a:gd name="connsiteX39" fmla="*/ 733425 w 2505075"/>
                <a:gd name="connsiteY39" fmla="*/ 1685925 h 4953000"/>
                <a:gd name="connsiteX40" fmla="*/ 314325 w 2505075"/>
                <a:gd name="connsiteY40" fmla="*/ 2552700 h 4953000"/>
                <a:gd name="connsiteX41" fmla="*/ 0 w 2505075"/>
                <a:gd name="connsiteY41" fmla="*/ 2295525 h 4953000"/>
                <a:gd name="connsiteX0" fmla="*/ 28575 w 2514600"/>
                <a:gd name="connsiteY0" fmla="*/ 2219325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9525 w 2514600"/>
                <a:gd name="connsiteY0" fmla="*/ 2362200 h 4953000"/>
                <a:gd name="connsiteX1" fmla="*/ 695325 w 2514600"/>
                <a:gd name="connsiteY1" fmla="*/ 923925 h 4953000"/>
                <a:gd name="connsiteX2" fmla="*/ 1085850 w 2514600"/>
                <a:gd name="connsiteY2" fmla="*/ 923925 h 4953000"/>
                <a:gd name="connsiteX3" fmla="*/ 1085850 w 2514600"/>
                <a:gd name="connsiteY3" fmla="*/ 857250 h 4953000"/>
                <a:gd name="connsiteX4" fmla="*/ 990600 w 2514600"/>
                <a:gd name="connsiteY4" fmla="*/ 790575 h 4953000"/>
                <a:gd name="connsiteX5" fmla="*/ 904875 w 2514600"/>
                <a:gd name="connsiteY5" fmla="*/ 723900 h 4953000"/>
                <a:gd name="connsiteX6" fmla="*/ 847725 w 2514600"/>
                <a:gd name="connsiteY6" fmla="*/ 647700 h 4953000"/>
                <a:gd name="connsiteX7" fmla="*/ 809625 w 2514600"/>
                <a:gd name="connsiteY7" fmla="*/ 495300 h 4953000"/>
                <a:gd name="connsiteX8" fmla="*/ 809625 w 2514600"/>
                <a:gd name="connsiteY8" fmla="*/ 361950 h 4953000"/>
                <a:gd name="connsiteX9" fmla="*/ 857250 w 2514600"/>
                <a:gd name="connsiteY9" fmla="*/ 238125 h 4953000"/>
                <a:gd name="connsiteX10" fmla="*/ 914400 w 2514600"/>
                <a:gd name="connsiteY10" fmla="*/ 133350 h 4953000"/>
                <a:gd name="connsiteX11" fmla="*/ 1009650 w 2514600"/>
                <a:gd name="connsiteY11" fmla="*/ 66675 h 4953000"/>
                <a:gd name="connsiteX12" fmla="*/ 1095375 w 2514600"/>
                <a:gd name="connsiteY12" fmla="*/ 19050 h 4953000"/>
                <a:gd name="connsiteX13" fmla="*/ 1209675 w 2514600"/>
                <a:gd name="connsiteY13" fmla="*/ 0 h 4953000"/>
                <a:gd name="connsiteX14" fmla="*/ 1304925 w 2514600"/>
                <a:gd name="connsiteY14" fmla="*/ 0 h 4953000"/>
                <a:gd name="connsiteX15" fmla="*/ 1457325 w 2514600"/>
                <a:gd name="connsiteY15" fmla="*/ 57150 h 4953000"/>
                <a:gd name="connsiteX16" fmla="*/ 1514475 w 2514600"/>
                <a:gd name="connsiteY16" fmla="*/ 104775 h 4953000"/>
                <a:gd name="connsiteX17" fmla="*/ 1600200 w 2514600"/>
                <a:gd name="connsiteY17" fmla="*/ 180975 h 4953000"/>
                <a:gd name="connsiteX18" fmla="*/ 1657350 w 2514600"/>
                <a:gd name="connsiteY18" fmla="*/ 266700 h 4953000"/>
                <a:gd name="connsiteX19" fmla="*/ 1676400 w 2514600"/>
                <a:gd name="connsiteY19" fmla="*/ 342900 h 4953000"/>
                <a:gd name="connsiteX20" fmla="*/ 1676400 w 2514600"/>
                <a:gd name="connsiteY20" fmla="*/ 485775 h 4953000"/>
                <a:gd name="connsiteX21" fmla="*/ 1638300 w 2514600"/>
                <a:gd name="connsiteY21" fmla="*/ 609600 h 4953000"/>
                <a:gd name="connsiteX22" fmla="*/ 1552575 w 2514600"/>
                <a:gd name="connsiteY22" fmla="*/ 742950 h 4953000"/>
                <a:gd name="connsiteX23" fmla="*/ 1495425 w 2514600"/>
                <a:gd name="connsiteY23" fmla="*/ 790575 h 4953000"/>
                <a:gd name="connsiteX24" fmla="*/ 1400175 w 2514600"/>
                <a:gd name="connsiteY24" fmla="*/ 838200 h 4953000"/>
                <a:gd name="connsiteX25" fmla="*/ 1400175 w 2514600"/>
                <a:gd name="connsiteY25" fmla="*/ 838200 h 4953000"/>
                <a:gd name="connsiteX26" fmla="*/ 1409700 w 2514600"/>
                <a:gd name="connsiteY26" fmla="*/ 914400 h 4953000"/>
                <a:gd name="connsiteX27" fmla="*/ 1790700 w 2514600"/>
                <a:gd name="connsiteY27" fmla="*/ 914400 h 4953000"/>
                <a:gd name="connsiteX28" fmla="*/ 2390775 w 2514600"/>
                <a:gd name="connsiteY28" fmla="*/ 2114550 h 4953000"/>
                <a:gd name="connsiteX29" fmla="*/ 2514600 w 2514600"/>
                <a:gd name="connsiteY29" fmla="*/ 2390775 h 4953000"/>
                <a:gd name="connsiteX30" fmla="*/ 2181225 w 2514600"/>
                <a:gd name="connsiteY30" fmla="*/ 2562225 h 4953000"/>
                <a:gd name="connsiteX31" fmla="*/ 1743075 w 2514600"/>
                <a:gd name="connsiteY31" fmla="*/ 1666875 h 4953000"/>
                <a:gd name="connsiteX32" fmla="*/ 1647825 w 2514600"/>
                <a:gd name="connsiteY32" fmla="*/ 2695575 h 4953000"/>
                <a:gd name="connsiteX33" fmla="*/ 2200275 w 2514600"/>
                <a:gd name="connsiteY33" fmla="*/ 4933950 h 4953000"/>
                <a:gd name="connsiteX34" fmla="*/ 1657350 w 2514600"/>
                <a:gd name="connsiteY34" fmla="*/ 4933950 h 4953000"/>
                <a:gd name="connsiteX35" fmla="*/ 1238250 w 2514600"/>
                <a:gd name="connsiteY35" fmla="*/ 3324225 h 4953000"/>
                <a:gd name="connsiteX36" fmla="*/ 838200 w 2514600"/>
                <a:gd name="connsiteY36" fmla="*/ 4943475 h 4953000"/>
                <a:gd name="connsiteX37" fmla="*/ 285750 w 2514600"/>
                <a:gd name="connsiteY37" fmla="*/ 4953000 h 4953000"/>
                <a:gd name="connsiteX38" fmla="*/ 847725 w 2514600"/>
                <a:gd name="connsiteY38" fmla="*/ 2686050 h 4953000"/>
                <a:gd name="connsiteX39" fmla="*/ 742950 w 2514600"/>
                <a:gd name="connsiteY39" fmla="*/ 1685925 h 4953000"/>
                <a:gd name="connsiteX40" fmla="*/ 323850 w 2514600"/>
                <a:gd name="connsiteY40" fmla="*/ 2552700 h 4953000"/>
                <a:gd name="connsiteX41" fmla="*/ 0 w 2514600"/>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104775 w 2619375"/>
                <a:gd name="connsiteY41" fmla="*/ 2381250 h 4953000"/>
                <a:gd name="connsiteX0" fmla="*/ 0 w 2619375"/>
                <a:gd name="connsiteY0" fmla="*/ 2257425 h 4953000"/>
                <a:gd name="connsiteX1" fmla="*/ 800100 w 2619375"/>
                <a:gd name="connsiteY1" fmla="*/ 923925 h 4953000"/>
                <a:gd name="connsiteX2" fmla="*/ 1190625 w 2619375"/>
                <a:gd name="connsiteY2" fmla="*/ 923925 h 4953000"/>
                <a:gd name="connsiteX3" fmla="*/ 1190625 w 2619375"/>
                <a:gd name="connsiteY3" fmla="*/ 857250 h 4953000"/>
                <a:gd name="connsiteX4" fmla="*/ 1095375 w 2619375"/>
                <a:gd name="connsiteY4" fmla="*/ 790575 h 4953000"/>
                <a:gd name="connsiteX5" fmla="*/ 1009650 w 2619375"/>
                <a:gd name="connsiteY5" fmla="*/ 723900 h 4953000"/>
                <a:gd name="connsiteX6" fmla="*/ 952500 w 2619375"/>
                <a:gd name="connsiteY6" fmla="*/ 647700 h 4953000"/>
                <a:gd name="connsiteX7" fmla="*/ 914400 w 2619375"/>
                <a:gd name="connsiteY7" fmla="*/ 495300 h 4953000"/>
                <a:gd name="connsiteX8" fmla="*/ 914400 w 2619375"/>
                <a:gd name="connsiteY8" fmla="*/ 361950 h 4953000"/>
                <a:gd name="connsiteX9" fmla="*/ 962025 w 2619375"/>
                <a:gd name="connsiteY9" fmla="*/ 238125 h 4953000"/>
                <a:gd name="connsiteX10" fmla="*/ 1019175 w 2619375"/>
                <a:gd name="connsiteY10" fmla="*/ 133350 h 4953000"/>
                <a:gd name="connsiteX11" fmla="*/ 1114425 w 2619375"/>
                <a:gd name="connsiteY11" fmla="*/ 66675 h 4953000"/>
                <a:gd name="connsiteX12" fmla="*/ 1200150 w 2619375"/>
                <a:gd name="connsiteY12" fmla="*/ 19050 h 4953000"/>
                <a:gd name="connsiteX13" fmla="*/ 1314450 w 2619375"/>
                <a:gd name="connsiteY13" fmla="*/ 0 h 4953000"/>
                <a:gd name="connsiteX14" fmla="*/ 1409700 w 2619375"/>
                <a:gd name="connsiteY14" fmla="*/ 0 h 4953000"/>
                <a:gd name="connsiteX15" fmla="*/ 1562100 w 2619375"/>
                <a:gd name="connsiteY15" fmla="*/ 57150 h 4953000"/>
                <a:gd name="connsiteX16" fmla="*/ 1619250 w 2619375"/>
                <a:gd name="connsiteY16" fmla="*/ 104775 h 4953000"/>
                <a:gd name="connsiteX17" fmla="*/ 1704975 w 2619375"/>
                <a:gd name="connsiteY17" fmla="*/ 180975 h 4953000"/>
                <a:gd name="connsiteX18" fmla="*/ 1762125 w 2619375"/>
                <a:gd name="connsiteY18" fmla="*/ 266700 h 4953000"/>
                <a:gd name="connsiteX19" fmla="*/ 1781175 w 2619375"/>
                <a:gd name="connsiteY19" fmla="*/ 342900 h 4953000"/>
                <a:gd name="connsiteX20" fmla="*/ 1781175 w 2619375"/>
                <a:gd name="connsiteY20" fmla="*/ 485775 h 4953000"/>
                <a:gd name="connsiteX21" fmla="*/ 1743075 w 2619375"/>
                <a:gd name="connsiteY21" fmla="*/ 609600 h 4953000"/>
                <a:gd name="connsiteX22" fmla="*/ 1657350 w 2619375"/>
                <a:gd name="connsiteY22" fmla="*/ 742950 h 4953000"/>
                <a:gd name="connsiteX23" fmla="*/ 1600200 w 2619375"/>
                <a:gd name="connsiteY23" fmla="*/ 790575 h 4953000"/>
                <a:gd name="connsiteX24" fmla="*/ 1504950 w 2619375"/>
                <a:gd name="connsiteY24" fmla="*/ 838200 h 4953000"/>
                <a:gd name="connsiteX25" fmla="*/ 1504950 w 2619375"/>
                <a:gd name="connsiteY25" fmla="*/ 838200 h 4953000"/>
                <a:gd name="connsiteX26" fmla="*/ 1514475 w 2619375"/>
                <a:gd name="connsiteY26" fmla="*/ 914400 h 4953000"/>
                <a:gd name="connsiteX27" fmla="*/ 1895475 w 2619375"/>
                <a:gd name="connsiteY27" fmla="*/ 914400 h 4953000"/>
                <a:gd name="connsiteX28" fmla="*/ 2495550 w 2619375"/>
                <a:gd name="connsiteY28" fmla="*/ 2114550 h 4953000"/>
                <a:gd name="connsiteX29" fmla="*/ 2619375 w 2619375"/>
                <a:gd name="connsiteY29" fmla="*/ 2390775 h 4953000"/>
                <a:gd name="connsiteX30" fmla="*/ 2286000 w 2619375"/>
                <a:gd name="connsiteY30" fmla="*/ 2562225 h 4953000"/>
                <a:gd name="connsiteX31" fmla="*/ 1847850 w 2619375"/>
                <a:gd name="connsiteY31" fmla="*/ 1666875 h 4953000"/>
                <a:gd name="connsiteX32" fmla="*/ 1752600 w 2619375"/>
                <a:gd name="connsiteY32" fmla="*/ 2695575 h 4953000"/>
                <a:gd name="connsiteX33" fmla="*/ 2305050 w 2619375"/>
                <a:gd name="connsiteY33" fmla="*/ 4933950 h 4953000"/>
                <a:gd name="connsiteX34" fmla="*/ 1762125 w 2619375"/>
                <a:gd name="connsiteY34" fmla="*/ 4933950 h 4953000"/>
                <a:gd name="connsiteX35" fmla="*/ 1343025 w 2619375"/>
                <a:gd name="connsiteY35" fmla="*/ 3324225 h 4953000"/>
                <a:gd name="connsiteX36" fmla="*/ 942975 w 2619375"/>
                <a:gd name="connsiteY36" fmla="*/ 4943475 h 4953000"/>
                <a:gd name="connsiteX37" fmla="*/ 390525 w 2619375"/>
                <a:gd name="connsiteY37" fmla="*/ 4953000 h 4953000"/>
                <a:gd name="connsiteX38" fmla="*/ 952500 w 2619375"/>
                <a:gd name="connsiteY38" fmla="*/ 2686050 h 4953000"/>
                <a:gd name="connsiteX39" fmla="*/ 847725 w 2619375"/>
                <a:gd name="connsiteY39" fmla="*/ 1685925 h 4953000"/>
                <a:gd name="connsiteX40" fmla="*/ 428625 w 2619375"/>
                <a:gd name="connsiteY40" fmla="*/ 2552700 h 4953000"/>
                <a:gd name="connsiteX41" fmla="*/ 66675 w 2619375"/>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19050 w 2571750"/>
                <a:gd name="connsiteY41" fmla="*/ 2371725 h 4953000"/>
                <a:gd name="connsiteX0" fmla="*/ 0 w 2571750"/>
                <a:gd name="connsiteY0" fmla="*/ 2390775 h 4953000"/>
                <a:gd name="connsiteX1" fmla="*/ 752475 w 2571750"/>
                <a:gd name="connsiteY1" fmla="*/ 923925 h 4953000"/>
                <a:gd name="connsiteX2" fmla="*/ 1143000 w 2571750"/>
                <a:gd name="connsiteY2" fmla="*/ 923925 h 4953000"/>
                <a:gd name="connsiteX3" fmla="*/ 1143000 w 2571750"/>
                <a:gd name="connsiteY3" fmla="*/ 857250 h 4953000"/>
                <a:gd name="connsiteX4" fmla="*/ 1047750 w 2571750"/>
                <a:gd name="connsiteY4" fmla="*/ 790575 h 4953000"/>
                <a:gd name="connsiteX5" fmla="*/ 962025 w 2571750"/>
                <a:gd name="connsiteY5" fmla="*/ 723900 h 4953000"/>
                <a:gd name="connsiteX6" fmla="*/ 904875 w 2571750"/>
                <a:gd name="connsiteY6" fmla="*/ 647700 h 4953000"/>
                <a:gd name="connsiteX7" fmla="*/ 866775 w 2571750"/>
                <a:gd name="connsiteY7" fmla="*/ 495300 h 4953000"/>
                <a:gd name="connsiteX8" fmla="*/ 866775 w 2571750"/>
                <a:gd name="connsiteY8" fmla="*/ 361950 h 4953000"/>
                <a:gd name="connsiteX9" fmla="*/ 914400 w 2571750"/>
                <a:gd name="connsiteY9" fmla="*/ 238125 h 4953000"/>
                <a:gd name="connsiteX10" fmla="*/ 971550 w 2571750"/>
                <a:gd name="connsiteY10" fmla="*/ 133350 h 4953000"/>
                <a:gd name="connsiteX11" fmla="*/ 1066800 w 2571750"/>
                <a:gd name="connsiteY11" fmla="*/ 66675 h 4953000"/>
                <a:gd name="connsiteX12" fmla="*/ 1152525 w 2571750"/>
                <a:gd name="connsiteY12" fmla="*/ 19050 h 4953000"/>
                <a:gd name="connsiteX13" fmla="*/ 1266825 w 2571750"/>
                <a:gd name="connsiteY13" fmla="*/ 0 h 4953000"/>
                <a:gd name="connsiteX14" fmla="*/ 1362075 w 2571750"/>
                <a:gd name="connsiteY14" fmla="*/ 0 h 4953000"/>
                <a:gd name="connsiteX15" fmla="*/ 1514475 w 2571750"/>
                <a:gd name="connsiteY15" fmla="*/ 57150 h 4953000"/>
                <a:gd name="connsiteX16" fmla="*/ 1571625 w 2571750"/>
                <a:gd name="connsiteY16" fmla="*/ 104775 h 4953000"/>
                <a:gd name="connsiteX17" fmla="*/ 1657350 w 2571750"/>
                <a:gd name="connsiteY17" fmla="*/ 180975 h 4953000"/>
                <a:gd name="connsiteX18" fmla="*/ 1714500 w 2571750"/>
                <a:gd name="connsiteY18" fmla="*/ 266700 h 4953000"/>
                <a:gd name="connsiteX19" fmla="*/ 1733550 w 2571750"/>
                <a:gd name="connsiteY19" fmla="*/ 342900 h 4953000"/>
                <a:gd name="connsiteX20" fmla="*/ 1733550 w 2571750"/>
                <a:gd name="connsiteY20" fmla="*/ 485775 h 4953000"/>
                <a:gd name="connsiteX21" fmla="*/ 1695450 w 2571750"/>
                <a:gd name="connsiteY21" fmla="*/ 609600 h 4953000"/>
                <a:gd name="connsiteX22" fmla="*/ 1609725 w 2571750"/>
                <a:gd name="connsiteY22" fmla="*/ 742950 h 4953000"/>
                <a:gd name="connsiteX23" fmla="*/ 1552575 w 2571750"/>
                <a:gd name="connsiteY23" fmla="*/ 790575 h 4953000"/>
                <a:gd name="connsiteX24" fmla="*/ 1457325 w 2571750"/>
                <a:gd name="connsiteY24" fmla="*/ 838200 h 4953000"/>
                <a:gd name="connsiteX25" fmla="*/ 1457325 w 2571750"/>
                <a:gd name="connsiteY25" fmla="*/ 838200 h 4953000"/>
                <a:gd name="connsiteX26" fmla="*/ 1466850 w 2571750"/>
                <a:gd name="connsiteY26" fmla="*/ 914400 h 4953000"/>
                <a:gd name="connsiteX27" fmla="*/ 1847850 w 2571750"/>
                <a:gd name="connsiteY27" fmla="*/ 914400 h 4953000"/>
                <a:gd name="connsiteX28" fmla="*/ 2447925 w 2571750"/>
                <a:gd name="connsiteY28" fmla="*/ 2114550 h 4953000"/>
                <a:gd name="connsiteX29" fmla="*/ 2571750 w 2571750"/>
                <a:gd name="connsiteY29" fmla="*/ 2390775 h 4953000"/>
                <a:gd name="connsiteX30" fmla="*/ 2238375 w 2571750"/>
                <a:gd name="connsiteY30" fmla="*/ 2562225 h 4953000"/>
                <a:gd name="connsiteX31" fmla="*/ 1800225 w 2571750"/>
                <a:gd name="connsiteY31" fmla="*/ 1666875 h 4953000"/>
                <a:gd name="connsiteX32" fmla="*/ 1704975 w 2571750"/>
                <a:gd name="connsiteY32" fmla="*/ 2695575 h 4953000"/>
                <a:gd name="connsiteX33" fmla="*/ 2257425 w 2571750"/>
                <a:gd name="connsiteY33" fmla="*/ 4933950 h 4953000"/>
                <a:gd name="connsiteX34" fmla="*/ 1714500 w 2571750"/>
                <a:gd name="connsiteY34" fmla="*/ 4933950 h 4953000"/>
                <a:gd name="connsiteX35" fmla="*/ 1295400 w 2571750"/>
                <a:gd name="connsiteY35" fmla="*/ 3324225 h 4953000"/>
                <a:gd name="connsiteX36" fmla="*/ 895350 w 2571750"/>
                <a:gd name="connsiteY36" fmla="*/ 4943475 h 4953000"/>
                <a:gd name="connsiteX37" fmla="*/ 342900 w 2571750"/>
                <a:gd name="connsiteY37" fmla="*/ 4953000 h 4953000"/>
                <a:gd name="connsiteX38" fmla="*/ 904875 w 2571750"/>
                <a:gd name="connsiteY38" fmla="*/ 2686050 h 4953000"/>
                <a:gd name="connsiteX39" fmla="*/ 800100 w 2571750"/>
                <a:gd name="connsiteY39" fmla="*/ 1685925 h 4953000"/>
                <a:gd name="connsiteX40" fmla="*/ 381000 w 2571750"/>
                <a:gd name="connsiteY40" fmla="*/ 2552700 h 4953000"/>
                <a:gd name="connsiteX41" fmla="*/ 28575 w 2571750"/>
                <a:gd name="connsiteY41" fmla="*/ 25431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543175 h 4953000"/>
                <a:gd name="connsiteX0" fmla="*/ 0 w 2533650"/>
                <a:gd name="connsiteY0" fmla="*/ 2324100 h 4953000"/>
                <a:gd name="connsiteX1" fmla="*/ 714375 w 2533650"/>
                <a:gd name="connsiteY1" fmla="*/ 923925 h 4953000"/>
                <a:gd name="connsiteX2" fmla="*/ 1104900 w 2533650"/>
                <a:gd name="connsiteY2" fmla="*/ 923925 h 4953000"/>
                <a:gd name="connsiteX3" fmla="*/ 1104900 w 2533650"/>
                <a:gd name="connsiteY3" fmla="*/ 857250 h 4953000"/>
                <a:gd name="connsiteX4" fmla="*/ 1009650 w 2533650"/>
                <a:gd name="connsiteY4" fmla="*/ 790575 h 4953000"/>
                <a:gd name="connsiteX5" fmla="*/ 923925 w 2533650"/>
                <a:gd name="connsiteY5" fmla="*/ 723900 h 4953000"/>
                <a:gd name="connsiteX6" fmla="*/ 866775 w 2533650"/>
                <a:gd name="connsiteY6" fmla="*/ 647700 h 4953000"/>
                <a:gd name="connsiteX7" fmla="*/ 828675 w 2533650"/>
                <a:gd name="connsiteY7" fmla="*/ 495300 h 4953000"/>
                <a:gd name="connsiteX8" fmla="*/ 828675 w 2533650"/>
                <a:gd name="connsiteY8" fmla="*/ 361950 h 4953000"/>
                <a:gd name="connsiteX9" fmla="*/ 876300 w 2533650"/>
                <a:gd name="connsiteY9" fmla="*/ 238125 h 4953000"/>
                <a:gd name="connsiteX10" fmla="*/ 933450 w 2533650"/>
                <a:gd name="connsiteY10" fmla="*/ 133350 h 4953000"/>
                <a:gd name="connsiteX11" fmla="*/ 1028700 w 2533650"/>
                <a:gd name="connsiteY11" fmla="*/ 66675 h 4953000"/>
                <a:gd name="connsiteX12" fmla="*/ 1114425 w 2533650"/>
                <a:gd name="connsiteY12" fmla="*/ 19050 h 4953000"/>
                <a:gd name="connsiteX13" fmla="*/ 1228725 w 2533650"/>
                <a:gd name="connsiteY13" fmla="*/ 0 h 4953000"/>
                <a:gd name="connsiteX14" fmla="*/ 1323975 w 2533650"/>
                <a:gd name="connsiteY14" fmla="*/ 0 h 4953000"/>
                <a:gd name="connsiteX15" fmla="*/ 1476375 w 2533650"/>
                <a:gd name="connsiteY15" fmla="*/ 57150 h 4953000"/>
                <a:gd name="connsiteX16" fmla="*/ 1533525 w 2533650"/>
                <a:gd name="connsiteY16" fmla="*/ 104775 h 4953000"/>
                <a:gd name="connsiteX17" fmla="*/ 1619250 w 2533650"/>
                <a:gd name="connsiteY17" fmla="*/ 180975 h 4953000"/>
                <a:gd name="connsiteX18" fmla="*/ 1676400 w 2533650"/>
                <a:gd name="connsiteY18" fmla="*/ 266700 h 4953000"/>
                <a:gd name="connsiteX19" fmla="*/ 1695450 w 2533650"/>
                <a:gd name="connsiteY19" fmla="*/ 342900 h 4953000"/>
                <a:gd name="connsiteX20" fmla="*/ 1695450 w 2533650"/>
                <a:gd name="connsiteY20" fmla="*/ 485775 h 4953000"/>
                <a:gd name="connsiteX21" fmla="*/ 1657350 w 2533650"/>
                <a:gd name="connsiteY21" fmla="*/ 609600 h 4953000"/>
                <a:gd name="connsiteX22" fmla="*/ 1571625 w 2533650"/>
                <a:gd name="connsiteY22" fmla="*/ 742950 h 4953000"/>
                <a:gd name="connsiteX23" fmla="*/ 1514475 w 2533650"/>
                <a:gd name="connsiteY23" fmla="*/ 790575 h 4953000"/>
                <a:gd name="connsiteX24" fmla="*/ 1419225 w 2533650"/>
                <a:gd name="connsiteY24" fmla="*/ 838200 h 4953000"/>
                <a:gd name="connsiteX25" fmla="*/ 1419225 w 2533650"/>
                <a:gd name="connsiteY25" fmla="*/ 838200 h 4953000"/>
                <a:gd name="connsiteX26" fmla="*/ 1428750 w 2533650"/>
                <a:gd name="connsiteY26" fmla="*/ 914400 h 4953000"/>
                <a:gd name="connsiteX27" fmla="*/ 1809750 w 2533650"/>
                <a:gd name="connsiteY27" fmla="*/ 914400 h 4953000"/>
                <a:gd name="connsiteX28" fmla="*/ 2409825 w 2533650"/>
                <a:gd name="connsiteY28" fmla="*/ 2114550 h 4953000"/>
                <a:gd name="connsiteX29" fmla="*/ 2533650 w 2533650"/>
                <a:gd name="connsiteY29" fmla="*/ 2390775 h 4953000"/>
                <a:gd name="connsiteX30" fmla="*/ 2200275 w 2533650"/>
                <a:gd name="connsiteY30" fmla="*/ 2562225 h 4953000"/>
                <a:gd name="connsiteX31" fmla="*/ 1762125 w 2533650"/>
                <a:gd name="connsiteY31" fmla="*/ 1666875 h 4953000"/>
                <a:gd name="connsiteX32" fmla="*/ 1666875 w 2533650"/>
                <a:gd name="connsiteY32" fmla="*/ 2695575 h 4953000"/>
                <a:gd name="connsiteX33" fmla="*/ 2219325 w 2533650"/>
                <a:gd name="connsiteY33" fmla="*/ 4933950 h 4953000"/>
                <a:gd name="connsiteX34" fmla="*/ 1676400 w 2533650"/>
                <a:gd name="connsiteY34" fmla="*/ 4933950 h 4953000"/>
                <a:gd name="connsiteX35" fmla="*/ 1257300 w 2533650"/>
                <a:gd name="connsiteY35" fmla="*/ 3324225 h 4953000"/>
                <a:gd name="connsiteX36" fmla="*/ 857250 w 2533650"/>
                <a:gd name="connsiteY36" fmla="*/ 4943475 h 4953000"/>
                <a:gd name="connsiteX37" fmla="*/ 304800 w 2533650"/>
                <a:gd name="connsiteY37" fmla="*/ 4953000 h 4953000"/>
                <a:gd name="connsiteX38" fmla="*/ 866775 w 2533650"/>
                <a:gd name="connsiteY38" fmla="*/ 2686050 h 4953000"/>
                <a:gd name="connsiteX39" fmla="*/ 762000 w 2533650"/>
                <a:gd name="connsiteY39" fmla="*/ 1685925 h 4953000"/>
                <a:gd name="connsiteX40" fmla="*/ 342900 w 2533650"/>
                <a:gd name="connsiteY40" fmla="*/ 2552700 h 4953000"/>
                <a:gd name="connsiteX41" fmla="*/ 0 w 2533650"/>
                <a:gd name="connsiteY41" fmla="*/ 2352675 h 4953000"/>
                <a:gd name="connsiteX0" fmla="*/ 9525 w 2543175"/>
                <a:gd name="connsiteY0" fmla="*/ 23241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543175"/>
                <a:gd name="connsiteY0" fmla="*/ 2362200 h 4953000"/>
                <a:gd name="connsiteX1" fmla="*/ 723900 w 2543175"/>
                <a:gd name="connsiteY1" fmla="*/ 923925 h 4953000"/>
                <a:gd name="connsiteX2" fmla="*/ 1114425 w 2543175"/>
                <a:gd name="connsiteY2" fmla="*/ 923925 h 4953000"/>
                <a:gd name="connsiteX3" fmla="*/ 1114425 w 2543175"/>
                <a:gd name="connsiteY3" fmla="*/ 857250 h 4953000"/>
                <a:gd name="connsiteX4" fmla="*/ 1019175 w 2543175"/>
                <a:gd name="connsiteY4" fmla="*/ 790575 h 4953000"/>
                <a:gd name="connsiteX5" fmla="*/ 933450 w 2543175"/>
                <a:gd name="connsiteY5" fmla="*/ 723900 h 4953000"/>
                <a:gd name="connsiteX6" fmla="*/ 876300 w 2543175"/>
                <a:gd name="connsiteY6" fmla="*/ 647700 h 4953000"/>
                <a:gd name="connsiteX7" fmla="*/ 838200 w 2543175"/>
                <a:gd name="connsiteY7" fmla="*/ 495300 h 4953000"/>
                <a:gd name="connsiteX8" fmla="*/ 838200 w 2543175"/>
                <a:gd name="connsiteY8" fmla="*/ 361950 h 4953000"/>
                <a:gd name="connsiteX9" fmla="*/ 885825 w 2543175"/>
                <a:gd name="connsiteY9" fmla="*/ 238125 h 4953000"/>
                <a:gd name="connsiteX10" fmla="*/ 942975 w 2543175"/>
                <a:gd name="connsiteY10" fmla="*/ 133350 h 4953000"/>
                <a:gd name="connsiteX11" fmla="*/ 1038225 w 2543175"/>
                <a:gd name="connsiteY11" fmla="*/ 66675 h 4953000"/>
                <a:gd name="connsiteX12" fmla="*/ 1123950 w 2543175"/>
                <a:gd name="connsiteY12" fmla="*/ 19050 h 4953000"/>
                <a:gd name="connsiteX13" fmla="*/ 1238250 w 2543175"/>
                <a:gd name="connsiteY13" fmla="*/ 0 h 4953000"/>
                <a:gd name="connsiteX14" fmla="*/ 1333500 w 2543175"/>
                <a:gd name="connsiteY14" fmla="*/ 0 h 4953000"/>
                <a:gd name="connsiteX15" fmla="*/ 1485900 w 2543175"/>
                <a:gd name="connsiteY15" fmla="*/ 57150 h 4953000"/>
                <a:gd name="connsiteX16" fmla="*/ 1543050 w 2543175"/>
                <a:gd name="connsiteY16" fmla="*/ 104775 h 4953000"/>
                <a:gd name="connsiteX17" fmla="*/ 1628775 w 2543175"/>
                <a:gd name="connsiteY17" fmla="*/ 180975 h 4953000"/>
                <a:gd name="connsiteX18" fmla="*/ 1685925 w 2543175"/>
                <a:gd name="connsiteY18" fmla="*/ 266700 h 4953000"/>
                <a:gd name="connsiteX19" fmla="*/ 1704975 w 2543175"/>
                <a:gd name="connsiteY19" fmla="*/ 342900 h 4953000"/>
                <a:gd name="connsiteX20" fmla="*/ 1704975 w 2543175"/>
                <a:gd name="connsiteY20" fmla="*/ 485775 h 4953000"/>
                <a:gd name="connsiteX21" fmla="*/ 1666875 w 2543175"/>
                <a:gd name="connsiteY21" fmla="*/ 609600 h 4953000"/>
                <a:gd name="connsiteX22" fmla="*/ 1581150 w 2543175"/>
                <a:gd name="connsiteY22" fmla="*/ 742950 h 4953000"/>
                <a:gd name="connsiteX23" fmla="*/ 1524000 w 2543175"/>
                <a:gd name="connsiteY23" fmla="*/ 790575 h 4953000"/>
                <a:gd name="connsiteX24" fmla="*/ 1428750 w 2543175"/>
                <a:gd name="connsiteY24" fmla="*/ 838200 h 4953000"/>
                <a:gd name="connsiteX25" fmla="*/ 1428750 w 2543175"/>
                <a:gd name="connsiteY25" fmla="*/ 838200 h 4953000"/>
                <a:gd name="connsiteX26" fmla="*/ 1438275 w 2543175"/>
                <a:gd name="connsiteY26" fmla="*/ 914400 h 4953000"/>
                <a:gd name="connsiteX27" fmla="*/ 1819275 w 2543175"/>
                <a:gd name="connsiteY27" fmla="*/ 914400 h 4953000"/>
                <a:gd name="connsiteX28" fmla="*/ 2419350 w 2543175"/>
                <a:gd name="connsiteY28" fmla="*/ 2114550 h 4953000"/>
                <a:gd name="connsiteX29" fmla="*/ 2543175 w 2543175"/>
                <a:gd name="connsiteY29" fmla="*/ 2390775 h 4953000"/>
                <a:gd name="connsiteX30" fmla="*/ 2209800 w 2543175"/>
                <a:gd name="connsiteY30" fmla="*/ 2562225 h 4953000"/>
                <a:gd name="connsiteX31" fmla="*/ 1771650 w 2543175"/>
                <a:gd name="connsiteY31" fmla="*/ 1666875 h 4953000"/>
                <a:gd name="connsiteX32" fmla="*/ 1676400 w 2543175"/>
                <a:gd name="connsiteY32" fmla="*/ 2695575 h 4953000"/>
                <a:gd name="connsiteX33" fmla="*/ 2228850 w 2543175"/>
                <a:gd name="connsiteY33" fmla="*/ 4933950 h 4953000"/>
                <a:gd name="connsiteX34" fmla="*/ 1685925 w 2543175"/>
                <a:gd name="connsiteY34" fmla="*/ 4933950 h 4953000"/>
                <a:gd name="connsiteX35" fmla="*/ 1266825 w 2543175"/>
                <a:gd name="connsiteY35" fmla="*/ 3324225 h 4953000"/>
                <a:gd name="connsiteX36" fmla="*/ 866775 w 2543175"/>
                <a:gd name="connsiteY36" fmla="*/ 4943475 h 4953000"/>
                <a:gd name="connsiteX37" fmla="*/ 314325 w 2543175"/>
                <a:gd name="connsiteY37" fmla="*/ 4953000 h 4953000"/>
                <a:gd name="connsiteX38" fmla="*/ 876300 w 2543175"/>
                <a:gd name="connsiteY38" fmla="*/ 2686050 h 4953000"/>
                <a:gd name="connsiteX39" fmla="*/ 771525 w 2543175"/>
                <a:gd name="connsiteY39" fmla="*/ 1685925 h 4953000"/>
                <a:gd name="connsiteX40" fmla="*/ 352425 w 2543175"/>
                <a:gd name="connsiteY40" fmla="*/ 2552700 h 4953000"/>
                <a:gd name="connsiteX41" fmla="*/ 0 w 2543175"/>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09800 w 2659656"/>
                <a:gd name="connsiteY30" fmla="*/ 2562225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352425 w 2659656"/>
                <a:gd name="connsiteY40" fmla="*/ 2552700 h 4953000"/>
                <a:gd name="connsiteX41" fmla="*/ 0 w 2659656"/>
                <a:gd name="connsiteY41" fmla="*/ 2343150 h 4953000"/>
                <a:gd name="connsiteX0" fmla="*/ 0 w 2659656"/>
                <a:gd name="connsiteY0" fmla="*/ 2362200 h 4953000"/>
                <a:gd name="connsiteX1" fmla="*/ 723900 w 2659656"/>
                <a:gd name="connsiteY1" fmla="*/ 923925 h 4953000"/>
                <a:gd name="connsiteX2" fmla="*/ 1114425 w 2659656"/>
                <a:gd name="connsiteY2" fmla="*/ 923925 h 4953000"/>
                <a:gd name="connsiteX3" fmla="*/ 1114425 w 2659656"/>
                <a:gd name="connsiteY3" fmla="*/ 857250 h 4953000"/>
                <a:gd name="connsiteX4" fmla="*/ 1019175 w 2659656"/>
                <a:gd name="connsiteY4" fmla="*/ 790575 h 4953000"/>
                <a:gd name="connsiteX5" fmla="*/ 933450 w 2659656"/>
                <a:gd name="connsiteY5" fmla="*/ 723900 h 4953000"/>
                <a:gd name="connsiteX6" fmla="*/ 876300 w 2659656"/>
                <a:gd name="connsiteY6" fmla="*/ 647700 h 4953000"/>
                <a:gd name="connsiteX7" fmla="*/ 838200 w 2659656"/>
                <a:gd name="connsiteY7" fmla="*/ 495300 h 4953000"/>
                <a:gd name="connsiteX8" fmla="*/ 838200 w 2659656"/>
                <a:gd name="connsiteY8" fmla="*/ 361950 h 4953000"/>
                <a:gd name="connsiteX9" fmla="*/ 885825 w 2659656"/>
                <a:gd name="connsiteY9" fmla="*/ 238125 h 4953000"/>
                <a:gd name="connsiteX10" fmla="*/ 942975 w 2659656"/>
                <a:gd name="connsiteY10" fmla="*/ 133350 h 4953000"/>
                <a:gd name="connsiteX11" fmla="*/ 1038225 w 2659656"/>
                <a:gd name="connsiteY11" fmla="*/ 66675 h 4953000"/>
                <a:gd name="connsiteX12" fmla="*/ 1123950 w 2659656"/>
                <a:gd name="connsiteY12" fmla="*/ 19050 h 4953000"/>
                <a:gd name="connsiteX13" fmla="*/ 1238250 w 2659656"/>
                <a:gd name="connsiteY13" fmla="*/ 0 h 4953000"/>
                <a:gd name="connsiteX14" fmla="*/ 1333500 w 2659656"/>
                <a:gd name="connsiteY14" fmla="*/ 0 h 4953000"/>
                <a:gd name="connsiteX15" fmla="*/ 1485900 w 2659656"/>
                <a:gd name="connsiteY15" fmla="*/ 57150 h 4953000"/>
                <a:gd name="connsiteX16" fmla="*/ 1543050 w 2659656"/>
                <a:gd name="connsiteY16" fmla="*/ 104775 h 4953000"/>
                <a:gd name="connsiteX17" fmla="*/ 1628775 w 2659656"/>
                <a:gd name="connsiteY17" fmla="*/ 180975 h 4953000"/>
                <a:gd name="connsiteX18" fmla="*/ 1685925 w 2659656"/>
                <a:gd name="connsiteY18" fmla="*/ 266700 h 4953000"/>
                <a:gd name="connsiteX19" fmla="*/ 1704975 w 2659656"/>
                <a:gd name="connsiteY19" fmla="*/ 342900 h 4953000"/>
                <a:gd name="connsiteX20" fmla="*/ 1704975 w 2659656"/>
                <a:gd name="connsiteY20" fmla="*/ 485775 h 4953000"/>
                <a:gd name="connsiteX21" fmla="*/ 1666875 w 2659656"/>
                <a:gd name="connsiteY21" fmla="*/ 609600 h 4953000"/>
                <a:gd name="connsiteX22" fmla="*/ 1581150 w 2659656"/>
                <a:gd name="connsiteY22" fmla="*/ 742950 h 4953000"/>
                <a:gd name="connsiteX23" fmla="*/ 1524000 w 2659656"/>
                <a:gd name="connsiteY23" fmla="*/ 790575 h 4953000"/>
                <a:gd name="connsiteX24" fmla="*/ 1428750 w 2659656"/>
                <a:gd name="connsiteY24" fmla="*/ 838200 h 4953000"/>
                <a:gd name="connsiteX25" fmla="*/ 1428750 w 2659656"/>
                <a:gd name="connsiteY25" fmla="*/ 838200 h 4953000"/>
                <a:gd name="connsiteX26" fmla="*/ 1438275 w 2659656"/>
                <a:gd name="connsiteY26" fmla="*/ 914400 h 4953000"/>
                <a:gd name="connsiteX27" fmla="*/ 1819275 w 2659656"/>
                <a:gd name="connsiteY27" fmla="*/ 914400 h 4953000"/>
                <a:gd name="connsiteX28" fmla="*/ 2419350 w 2659656"/>
                <a:gd name="connsiteY28" fmla="*/ 2114550 h 4953000"/>
                <a:gd name="connsiteX29" fmla="*/ 2659656 w 2659656"/>
                <a:gd name="connsiteY29" fmla="*/ 2604324 h 4953000"/>
                <a:gd name="connsiteX30" fmla="*/ 2297161 w 2659656"/>
                <a:gd name="connsiteY30" fmla="*/ 2746653 h 4953000"/>
                <a:gd name="connsiteX31" fmla="*/ 1771650 w 2659656"/>
                <a:gd name="connsiteY31" fmla="*/ 1666875 h 4953000"/>
                <a:gd name="connsiteX32" fmla="*/ 1676400 w 2659656"/>
                <a:gd name="connsiteY32" fmla="*/ 2695575 h 4953000"/>
                <a:gd name="connsiteX33" fmla="*/ 2228850 w 2659656"/>
                <a:gd name="connsiteY33" fmla="*/ 4933950 h 4953000"/>
                <a:gd name="connsiteX34" fmla="*/ 1685925 w 2659656"/>
                <a:gd name="connsiteY34" fmla="*/ 4933950 h 4953000"/>
                <a:gd name="connsiteX35" fmla="*/ 1266825 w 2659656"/>
                <a:gd name="connsiteY35" fmla="*/ 3324225 h 4953000"/>
                <a:gd name="connsiteX36" fmla="*/ 866775 w 2659656"/>
                <a:gd name="connsiteY36" fmla="*/ 4943475 h 4953000"/>
                <a:gd name="connsiteX37" fmla="*/ 314325 w 2659656"/>
                <a:gd name="connsiteY37" fmla="*/ 4953000 h 4953000"/>
                <a:gd name="connsiteX38" fmla="*/ 876300 w 2659656"/>
                <a:gd name="connsiteY38" fmla="*/ 2686050 h 4953000"/>
                <a:gd name="connsiteX39" fmla="*/ 771525 w 2659656"/>
                <a:gd name="connsiteY39" fmla="*/ 1685925 h 4953000"/>
                <a:gd name="connsiteX40" fmla="*/ 284477 w 2659656"/>
                <a:gd name="connsiteY40" fmla="*/ 2669182 h 4953000"/>
                <a:gd name="connsiteX41" fmla="*/ 0 w 2659656"/>
                <a:gd name="connsiteY41" fmla="*/ 2343150 h 4953000"/>
                <a:gd name="connsiteX0" fmla="*/ 38827 w 2698483"/>
                <a:gd name="connsiteY0" fmla="*/ 2362200 h 4953000"/>
                <a:gd name="connsiteX1" fmla="*/ 762727 w 2698483"/>
                <a:gd name="connsiteY1" fmla="*/ 923925 h 4953000"/>
                <a:gd name="connsiteX2" fmla="*/ 1153252 w 2698483"/>
                <a:gd name="connsiteY2" fmla="*/ 923925 h 4953000"/>
                <a:gd name="connsiteX3" fmla="*/ 1153252 w 2698483"/>
                <a:gd name="connsiteY3" fmla="*/ 857250 h 4953000"/>
                <a:gd name="connsiteX4" fmla="*/ 1058002 w 2698483"/>
                <a:gd name="connsiteY4" fmla="*/ 790575 h 4953000"/>
                <a:gd name="connsiteX5" fmla="*/ 972277 w 2698483"/>
                <a:gd name="connsiteY5" fmla="*/ 723900 h 4953000"/>
                <a:gd name="connsiteX6" fmla="*/ 915127 w 2698483"/>
                <a:gd name="connsiteY6" fmla="*/ 647700 h 4953000"/>
                <a:gd name="connsiteX7" fmla="*/ 877027 w 2698483"/>
                <a:gd name="connsiteY7" fmla="*/ 495300 h 4953000"/>
                <a:gd name="connsiteX8" fmla="*/ 877027 w 2698483"/>
                <a:gd name="connsiteY8" fmla="*/ 361950 h 4953000"/>
                <a:gd name="connsiteX9" fmla="*/ 924652 w 2698483"/>
                <a:gd name="connsiteY9" fmla="*/ 238125 h 4953000"/>
                <a:gd name="connsiteX10" fmla="*/ 981802 w 2698483"/>
                <a:gd name="connsiteY10" fmla="*/ 133350 h 4953000"/>
                <a:gd name="connsiteX11" fmla="*/ 1077052 w 2698483"/>
                <a:gd name="connsiteY11" fmla="*/ 66675 h 4953000"/>
                <a:gd name="connsiteX12" fmla="*/ 1162777 w 2698483"/>
                <a:gd name="connsiteY12" fmla="*/ 19050 h 4953000"/>
                <a:gd name="connsiteX13" fmla="*/ 1277077 w 2698483"/>
                <a:gd name="connsiteY13" fmla="*/ 0 h 4953000"/>
                <a:gd name="connsiteX14" fmla="*/ 1372327 w 2698483"/>
                <a:gd name="connsiteY14" fmla="*/ 0 h 4953000"/>
                <a:gd name="connsiteX15" fmla="*/ 1524727 w 2698483"/>
                <a:gd name="connsiteY15" fmla="*/ 57150 h 4953000"/>
                <a:gd name="connsiteX16" fmla="*/ 1581877 w 2698483"/>
                <a:gd name="connsiteY16" fmla="*/ 104775 h 4953000"/>
                <a:gd name="connsiteX17" fmla="*/ 1667602 w 2698483"/>
                <a:gd name="connsiteY17" fmla="*/ 180975 h 4953000"/>
                <a:gd name="connsiteX18" fmla="*/ 1724752 w 2698483"/>
                <a:gd name="connsiteY18" fmla="*/ 266700 h 4953000"/>
                <a:gd name="connsiteX19" fmla="*/ 1743802 w 2698483"/>
                <a:gd name="connsiteY19" fmla="*/ 342900 h 4953000"/>
                <a:gd name="connsiteX20" fmla="*/ 1743802 w 2698483"/>
                <a:gd name="connsiteY20" fmla="*/ 485775 h 4953000"/>
                <a:gd name="connsiteX21" fmla="*/ 1705702 w 2698483"/>
                <a:gd name="connsiteY21" fmla="*/ 609600 h 4953000"/>
                <a:gd name="connsiteX22" fmla="*/ 1619977 w 2698483"/>
                <a:gd name="connsiteY22" fmla="*/ 742950 h 4953000"/>
                <a:gd name="connsiteX23" fmla="*/ 1562827 w 2698483"/>
                <a:gd name="connsiteY23" fmla="*/ 790575 h 4953000"/>
                <a:gd name="connsiteX24" fmla="*/ 1467577 w 2698483"/>
                <a:gd name="connsiteY24" fmla="*/ 838200 h 4953000"/>
                <a:gd name="connsiteX25" fmla="*/ 1467577 w 2698483"/>
                <a:gd name="connsiteY25" fmla="*/ 838200 h 4953000"/>
                <a:gd name="connsiteX26" fmla="*/ 1477102 w 2698483"/>
                <a:gd name="connsiteY26" fmla="*/ 914400 h 4953000"/>
                <a:gd name="connsiteX27" fmla="*/ 1858102 w 2698483"/>
                <a:gd name="connsiteY27" fmla="*/ 914400 h 4953000"/>
                <a:gd name="connsiteX28" fmla="*/ 2458177 w 2698483"/>
                <a:gd name="connsiteY28" fmla="*/ 2114550 h 4953000"/>
                <a:gd name="connsiteX29" fmla="*/ 2698483 w 2698483"/>
                <a:gd name="connsiteY29" fmla="*/ 2604324 h 4953000"/>
                <a:gd name="connsiteX30" fmla="*/ 2335988 w 2698483"/>
                <a:gd name="connsiteY30" fmla="*/ 2746653 h 4953000"/>
                <a:gd name="connsiteX31" fmla="*/ 1810477 w 2698483"/>
                <a:gd name="connsiteY31" fmla="*/ 1666875 h 4953000"/>
                <a:gd name="connsiteX32" fmla="*/ 1715227 w 2698483"/>
                <a:gd name="connsiteY32" fmla="*/ 2695575 h 4953000"/>
                <a:gd name="connsiteX33" fmla="*/ 2267677 w 2698483"/>
                <a:gd name="connsiteY33" fmla="*/ 4933950 h 4953000"/>
                <a:gd name="connsiteX34" fmla="*/ 1724752 w 2698483"/>
                <a:gd name="connsiteY34" fmla="*/ 4933950 h 4953000"/>
                <a:gd name="connsiteX35" fmla="*/ 1305652 w 2698483"/>
                <a:gd name="connsiteY35" fmla="*/ 3324225 h 4953000"/>
                <a:gd name="connsiteX36" fmla="*/ 905602 w 2698483"/>
                <a:gd name="connsiteY36" fmla="*/ 4943475 h 4953000"/>
                <a:gd name="connsiteX37" fmla="*/ 353152 w 2698483"/>
                <a:gd name="connsiteY37" fmla="*/ 4953000 h 4953000"/>
                <a:gd name="connsiteX38" fmla="*/ 915127 w 2698483"/>
                <a:gd name="connsiteY38" fmla="*/ 2686050 h 4953000"/>
                <a:gd name="connsiteX39" fmla="*/ 810352 w 2698483"/>
                <a:gd name="connsiteY39" fmla="*/ 1685925 h 4953000"/>
                <a:gd name="connsiteX40" fmla="*/ 323304 w 2698483"/>
                <a:gd name="connsiteY40" fmla="*/ 2669182 h 4953000"/>
                <a:gd name="connsiteX41" fmla="*/ 0 w 2698483"/>
                <a:gd name="connsiteY41" fmla="*/ 2459632 h 4953000"/>
                <a:gd name="connsiteX0" fmla="*/ 0 w 2708190"/>
                <a:gd name="connsiteY0" fmla="*/ 2478681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33011 w 2708190"/>
                <a:gd name="connsiteY40" fmla="*/ 2669182 h 4953000"/>
                <a:gd name="connsiteX41" fmla="*/ 9707 w 2708190"/>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52425 w 2727604"/>
                <a:gd name="connsiteY40" fmla="*/ 2669182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459632 h 4953000"/>
                <a:gd name="connsiteX0" fmla="*/ 0 w 2727604"/>
                <a:gd name="connsiteY0" fmla="*/ 2342787 h 4953000"/>
                <a:gd name="connsiteX1" fmla="*/ 791848 w 2727604"/>
                <a:gd name="connsiteY1" fmla="*/ 923925 h 4953000"/>
                <a:gd name="connsiteX2" fmla="*/ 1182373 w 2727604"/>
                <a:gd name="connsiteY2" fmla="*/ 923925 h 4953000"/>
                <a:gd name="connsiteX3" fmla="*/ 1182373 w 2727604"/>
                <a:gd name="connsiteY3" fmla="*/ 857250 h 4953000"/>
                <a:gd name="connsiteX4" fmla="*/ 1087123 w 2727604"/>
                <a:gd name="connsiteY4" fmla="*/ 790575 h 4953000"/>
                <a:gd name="connsiteX5" fmla="*/ 1001398 w 2727604"/>
                <a:gd name="connsiteY5" fmla="*/ 723900 h 4953000"/>
                <a:gd name="connsiteX6" fmla="*/ 944248 w 2727604"/>
                <a:gd name="connsiteY6" fmla="*/ 647700 h 4953000"/>
                <a:gd name="connsiteX7" fmla="*/ 906148 w 2727604"/>
                <a:gd name="connsiteY7" fmla="*/ 495300 h 4953000"/>
                <a:gd name="connsiteX8" fmla="*/ 906148 w 2727604"/>
                <a:gd name="connsiteY8" fmla="*/ 361950 h 4953000"/>
                <a:gd name="connsiteX9" fmla="*/ 953773 w 2727604"/>
                <a:gd name="connsiteY9" fmla="*/ 238125 h 4953000"/>
                <a:gd name="connsiteX10" fmla="*/ 1010923 w 2727604"/>
                <a:gd name="connsiteY10" fmla="*/ 133350 h 4953000"/>
                <a:gd name="connsiteX11" fmla="*/ 1106173 w 2727604"/>
                <a:gd name="connsiteY11" fmla="*/ 66675 h 4953000"/>
                <a:gd name="connsiteX12" fmla="*/ 1191898 w 2727604"/>
                <a:gd name="connsiteY12" fmla="*/ 19050 h 4953000"/>
                <a:gd name="connsiteX13" fmla="*/ 1306198 w 2727604"/>
                <a:gd name="connsiteY13" fmla="*/ 0 h 4953000"/>
                <a:gd name="connsiteX14" fmla="*/ 1401448 w 2727604"/>
                <a:gd name="connsiteY14" fmla="*/ 0 h 4953000"/>
                <a:gd name="connsiteX15" fmla="*/ 1553848 w 2727604"/>
                <a:gd name="connsiteY15" fmla="*/ 57150 h 4953000"/>
                <a:gd name="connsiteX16" fmla="*/ 1610998 w 2727604"/>
                <a:gd name="connsiteY16" fmla="*/ 104775 h 4953000"/>
                <a:gd name="connsiteX17" fmla="*/ 1696723 w 2727604"/>
                <a:gd name="connsiteY17" fmla="*/ 180975 h 4953000"/>
                <a:gd name="connsiteX18" fmla="*/ 1753873 w 2727604"/>
                <a:gd name="connsiteY18" fmla="*/ 266700 h 4953000"/>
                <a:gd name="connsiteX19" fmla="*/ 1772923 w 2727604"/>
                <a:gd name="connsiteY19" fmla="*/ 342900 h 4953000"/>
                <a:gd name="connsiteX20" fmla="*/ 1772923 w 2727604"/>
                <a:gd name="connsiteY20" fmla="*/ 485775 h 4953000"/>
                <a:gd name="connsiteX21" fmla="*/ 1734823 w 2727604"/>
                <a:gd name="connsiteY21" fmla="*/ 609600 h 4953000"/>
                <a:gd name="connsiteX22" fmla="*/ 1649098 w 2727604"/>
                <a:gd name="connsiteY22" fmla="*/ 742950 h 4953000"/>
                <a:gd name="connsiteX23" fmla="*/ 1591948 w 2727604"/>
                <a:gd name="connsiteY23" fmla="*/ 790575 h 4953000"/>
                <a:gd name="connsiteX24" fmla="*/ 1496698 w 2727604"/>
                <a:gd name="connsiteY24" fmla="*/ 838200 h 4953000"/>
                <a:gd name="connsiteX25" fmla="*/ 1496698 w 2727604"/>
                <a:gd name="connsiteY25" fmla="*/ 838200 h 4953000"/>
                <a:gd name="connsiteX26" fmla="*/ 1506223 w 2727604"/>
                <a:gd name="connsiteY26" fmla="*/ 914400 h 4953000"/>
                <a:gd name="connsiteX27" fmla="*/ 1887223 w 2727604"/>
                <a:gd name="connsiteY27" fmla="*/ 914400 h 4953000"/>
                <a:gd name="connsiteX28" fmla="*/ 2487298 w 2727604"/>
                <a:gd name="connsiteY28" fmla="*/ 2114550 h 4953000"/>
                <a:gd name="connsiteX29" fmla="*/ 2727604 w 2727604"/>
                <a:gd name="connsiteY29" fmla="*/ 2604324 h 4953000"/>
                <a:gd name="connsiteX30" fmla="*/ 2365109 w 2727604"/>
                <a:gd name="connsiteY30" fmla="*/ 2746653 h 4953000"/>
                <a:gd name="connsiteX31" fmla="*/ 1839598 w 2727604"/>
                <a:gd name="connsiteY31" fmla="*/ 1666875 h 4953000"/>
                <a:gd name="connsiteX32" fmla="*/ 1744348 w 2727604"/>
                <a:gd name="connsiteY32" fmla="*/ 2695575 h 4953000"/>
                <a:gd name="connsiteX33" fmla="*/ 2296798 w 2727604"/>
                <a:gd name="connsiteY33" fmla="*/ 4933950 h 4953000"/>
                <a:gd name="connsiteX34" fmla="*/ 1753873 w 2727604"/>
                <a:gd name="connsiteY34" fmla="*/ 4933950 h 4953000"/>
                <a:gd name="connsiteX35" fmla="*/ 1334773 w 2727604"/>
                <a:gd name="connsiteY35" fmla="*/ 3324225 h 4953000"/>
                <a:gd name="connsiteX36" fmla="*/ 934723 w 2727604"/>
                <a:gd name="connsiteY36" fmla="*/ 4943475 h 4953000"/>
                <a:gd name="connsiteX37" fmla="*/ 382273 w 2727604"/>
                <a:gd name="connsiteY37" fmla="*/ 4953000 h 4953000"/>
                <a:gd name="connsiteX38" fmla="*/ 944248 w 2727604"/>
                <a:gd name="connsiteY38" fmla="*/ 2686050 h 4953000"/>
                <a:gd name="connsiteX39" fmla="*/ 839473 w 2727604"/>
                <a:gd name="connsiteY39" fmla="*/ 1685925 h 4953000"/>
                <a:gd name="connsiteX40" fmla="*/ 333011 w 2727604"/>
                <a:gd name="connsiteY40" fmla="*/ 2717716 h 4953000"/>
                <a:gd name="connsiteX41" fmla="*/ 29121 w 2727604"/>
                <a:gd name="connsiteY41" fmla="*/ 2546993 h 4953000"/>
                <a:gd name="connsiteX0" fmla="*/ 0 w 2756724"/>
                <a:gd name="connsiteY0" fmla="*/ 2517509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58241 w 2756724"/>
                <a:gd name="connsiteY41" fmla="*/ 2546993 h 4953000"/>
                <a:gd name="connsiteX0" fmla="*/ 0 w 2708190"/>
                <a:gd name="connsiteY0" fmla="*/ 2575750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9707 w 2708190"/>
                <a:gd name="connsiteY41" fmla="*/ 2546993 h 4953000"/>
                <a:gd name="connsiteX0" fmla="*/ 48534 w 2756724"/>
                <a:gd name="connsiteY0" fmla="*/ 2575750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48534 w 2756724"/>
                <a:gd name="connsiteY0" fmla="*/ 2536923 h 4953000"/>
                <a:gd name="connsiteX1" fmla="*/ 820968 w 2756724"/>
                <a:gd name="connsiteY1" fmla="*/ 923925 h 4953000"/>
                <a:gd name="connsiteX2" fmla="*/ 1211493 w 2756724"/>
                <a:gd name="connsiteY2" fmla="*/ 923925 h 4953000"/>
                <a:gd name="connsiteX3" fmla="*/ 1211493 w 2756724"/>
                <a:gd name="connsiteY3" fmla="*/ 857250 h 4953000"/>
                <a:gd name="connsiteX4" fmla="*/ 1116243 w 2756724"/>
                <a:gd name="connsiteY4" fmla="*/ 790575 h 4953000"/>
                <a:gd name="connsiteX5" fmla="*/ 1030518 w 2756724"/>
                <a:gd name="connsiteY5" fmla="*/ 723900 h 4953000"/>
                <a:gd name="connsiteX6" fmla="*/ 973368 w 2756724"/>
                <a:gd name="connsiteY6" fmla="*/ 647700 h 4953000"/>
                <a:gd name="connsiteX7" fmla="*/ 935268 w 2756724"/>
                <a:gd name="connsiteY7" fmla="*/ 495300 h 4953000"/>
                <a:gd name="connsiteX8" fmla="*/ 935268 w 2756724"/>
                <a:gd name="connsiteY8" fmla="*/ 361950 h 4953000"/>
                <a:gd name="connsiteX9" fmla="*/ 982893 w 2756724"/>
                <a:gd name="connsiteY9" fmla="*/ 238125 h 4953000"/>
                <a:gd name="connsiteX10" fmla="*/ 1040043 w 2756724"/>
                <a:gd name="connsiteY10" fmla="*/ 133350 h 4953000"/>
                <a:gd name="connsiteX11" fmla="*/ 1135293 w 2756724"/>
                <a:gd name="connsiteY11" fmla="*/ 66675 h 4953000"/>
                <a:gd name="connsiteX12" fmla="*/ 1221018 w 2756724"/>
                <a:gd name="connsiteY12" fmla="*/ 19050 h 4953000"/>
                <a:gd name="connsiteX13" fmla="*/ 1335318 w 2756724"/>
                <a:gd name="connsiteY13" fmla="*/ 0 h 4953000"/>
                <a:gd name="connsiteX14" fmla="*/ 1430568 w 2756724"/>
                <a:gd name="connsiteY14" fmla="*/ 0 h 4953000"/>
                <a:gd name="connsiteX15" fmla="*/ 1582968 w 2756724"/>
                <a:gd name="connsiteY15" fmla="*/ 57150 h 4953000"/>
                <a:gd name="connsiteX16" fmla="*/ 1640118 w 2756724"/>
                <a:gd name="connsiteY16" fmla="*/ 104775 h 4953000"/>
                <a:gd name="connsiteX17" fmla="*/ 1725843 w 2756724"/>
                <a:gd name="connsiteY17" fmla="*/ 180975 h 4953000"/>
                <a:gd name="connsiteX18" fmla="*/ 1782993 w 2756724"/>
                <a:gd name="connsiteY18" fmla="*/ 266700 h 4953000"/>
                <a:gd name="connsiteX19" fmla="*/ 1802043 w 2756724"/>
                <a:gd name="connsiteY19" fmla="*/ 342900 h 4953000"/>
                <a:gd name="connsiteX20" fmla="*/ 1802043 w 2756724"/>
                <a:gd name="connsiteY20" fmla="*/ 485775 h 4953000"/>
                <a:gd name="connsiteX21" fmla="*/ 1763943 w 2756724"/>
                <a:gd name="connsiteY21" fmla="*/ 609600 h 4953000"/>
                <a:gd name="connsiteX22" fmla="*/ 1678218 w 2756724"/>
                <a:gd name="connsiteY22" fmla="*/ 742950 h 4953000"/>
                <a:gd name="connsiteX23" fmla="*/ 1621068 w 2756724"/>
                <a:gd name="connsiteY23" fmla="*/ 790575 h 4953000"/>
                <a:gd name="connsiteX24" fmla="*/ 1525818 w 2756724"/>
                <a:gd name="connsiteY24" fmla="*/ 838200 h 4953000"/>
                <a:gd name="connsiteX25" fmla="*/ 1525818 w 2756724"/>
                <a:gd name="connsiteY25" fmla="*/ 838200 h 4953000"/>
                <a:gd name="connsiteX26" fmla="*/ 1535343 w 2756724"/>
                <a:gd name="connsiteY26" fmla="*/ 914400 h 4953000"/>
                <a:gd name="connsiteX27" fmla="*/ 1916343 w 2756724"/>
                <a:gd name="connsiteY27" fmla="*/ 914400 h 4953000"/>
                <a:gd name="connsiteX28" fmla="*/ 2516418 w 2756724"/>
                <a:gd name="connsiteY28" fmla="*/ 2114550 h 4953000"/>
                <a:gd name="connsiteX29" fmla="*/ 2756724 w 2756724"/>
                <a:gd name="connsiteY29" fmla="*/ 2604324 h 4953000"/>
                <a:gd name="connsiteX30" fmla="*/ 2394229 w 2756724"/>
                <a:gd name="connsiteY30" fmla="*/ 2746653 h 4953000"/>
                <a:gd name="connsiteX31" fmla="*/ 1868718 w 2756724"/>
                <a:gd name="connsiteY31" fmla="*/ 1666875 h 4953000"/>
                <a:gd name="connsiteX32" fmla="*/ 1773468 w 2756724"/>
                <a:gd name="connsiteY32" fmla="*/ 2695575 h 4953000"/>
                <a:gd name="connsiteX33" fmla="*/ 2325918 w 2756724"/>
                <a:gd name="connsiteY33" fmla="*/ 4933950 h 4953000"/>
                <a:gd name="connsiteX34" fmla="*/ 1782993 w 2756724"/>
                <a:gd name="connsiteY34" fmla="*/ 4933950 h 4953000"/>
                <a:gd name="connsiteX35" fmla="*/ 1363893 w 2756724"/>
                <a:gd name="connsiteY35" fmla="*/ 3324225 h 4953000"/>
                <a:gd name="connsiteX36" fmla="*/ 963843 w 2756724"/>
                <a:gd name="connsiteY36" fmla="*/ 4943475 h 4953000"/>
                <a:gd name="connsiteX37" fmla="*/ 411393 w 2756724"/>
                <a:gd name="connsiteY37" fmla="*/ 4953000 h 4953000"/>
                <a:gd name="connsiteX38" fmla="*/ 973368 w 2756724"/>
                <a:gd name="connsiteY38" fmla="*/ 2686050 h 4953000"/>
                <a:gd name="connsiteX39" fmla="*/ 868593 w 2756724"/>
                <a:gd name="connsiteY39" fmla="*/ 1685925 h 4953000"/>
                <a:gd name="connsiteX40" fmla="*/ 362131 w 2756724"/>
                <a:gd name="connsiteY40" fmla="*/ 2717716 h 4953000"/>
                <a:gd name="connsiteX41" fmla="*/ 0 w 2756724"/>
                <a:gd name="connsiteY41" fmla="*/ 2653768 h 4953000"/>
                <a:gd name="connsiteX0" fmla="*/ 0 w 2708190"/>
                <a:gd name="connsiteY0" fmla="*/ 2536923 h 4953000"/>
                <a:gd name="connsiteX1" fmla="*/ 772434 w 2708190"/>
                <a:gd name="connsiteY1" fmla="*/ 923925 h 4953000"/>
                <a:gd name="connsiteX2" fmla="*/ 1162959 w 2708190"/>
                <a:gd name="connsiteY2" fmla="*/ 923925 h 4953000"/>
                <a:gd name="connsiteX3" fmla="*/ 1162959 w 2708190"/>
                <a:gd name="connsiteY3" fmla="*/ 857250 h 4953000"/>
                <a:gd name="connsiteX4" fmla="*/ 1067709 w 2708190"/>
                <a:gd name="connsiteY4" fmla="*/ 790575 h 4953000"/>
                <a:gd name="connsiteX5" fmla="*/ 981984 w 2708190"/>
                <a:gd name="connsiteY5" fmla="*/ 723900 h 4953000"/>
                <a:gd name="connsiteX6" fmla="*/ 924834 w 2708190"/>
                <a:gd name="connsiteY6" fmla="*/ 647700 h 4953000"/>
                <a:gd name="connsiteX7" fmla="*/ 886734 w 2708190"/>
                <a:gd name="connsiteY7" fmla="*/ 495300 h 4953000"/>
                <a:gd name="connsiteX8" fmla="*/ 886734 w 2708190"/>
                <a:gd name="connsiteY8" fmla="*/ 361950 h 4953000"/>
                <a:gd name="connsiteX9" fmla="*/ 934359 w 2708190"/>
                <a:gd name="connsiteY9" fmla="*/ 238125 h 4953000"/>
                <a:gd name="connsiteX10" fmla="*/ 991509 w 2708190"/>
                <a:gd name="connsiteY10" fmla="*/ 133350 h 4953000"/>
                <a:gd name="connsiteX11" fmla="*/ 1086759 w 2708190"/>
                <a:gd name="connsiteY11" fmla="*/ 66675 h 4953000"/>
                <a:gd name="connsiteX12" fmla="*/ 1172484 w 2708190"/>
                <a:gd name="connsiteY12" fmla="*/ 19050 h 4953000"/>
                <a:gd name="connsiteX13" fmla="*/ 1286784 w 2708190"/>
                <a:gd name="connsiteY13" fmla="*/ 0 h 4953000"/>
                <a:gd name="connsiteX14" fmla="*/ 1382034 w 2708190"/>
                <a:gd name="connsiteY14" fmla="*/ 0 h 4953000"/>
                <a:gd name="connsiteX15" fmla="*/ 1534434 w 2708190"/>
                <a:gd name="connsiteY15" fmla="*/ 57150 h 4953000"/>
                <a:gd name="connsiteX16" fmla="*/ 1591584 w 2708190"/>
                <a:gd name="connsiteY16" fmla="*/ 104775 h 4953000"/>
                <a:gd name="connsiteX17" fmla="*/ 1677309 w 2708190"/>
                <a:gd name="connsiteY17" fmla="*/ 180975 h 4953000"/>
                <a:gd name="connsiteX18" fmla="*/ 1734459 w 2708190"/>
                <a:gd name="connsiteY18" fmla="*/ 266700 h 4953000"/>
                <a:gd name="connsiteX19" fmla="*/ 1753509 w 2708190"/>
                <a:gd name="connsiteY19" fmla="*/ 342900 h 4953000"/>
                <a:gd name="connsiteX20" fmla="*/ 1753509 w 2708190"/>
                <a:gd name="connsiteY20" fmla="*/ 485775 h 4953000"/>
                <a:gd name="connsiteX21" fmla="*/ 1715409 w 2708190"/>
                <a:gd name="connsiteY21" fmla="*/ 609600 h 4953000"/>
                <a:gd name="connsiteX22" fmla="*/ 1629684 w 2708190"/>
                <a:gd name="connsiteY22" fmla="*/ 742950 h 4953000"/>
                <a:gd name="connsiteX23" fmla="*/ 1572534 w 2708190"/>
                <a:gd name="connsiteY23" fmla="*/ 790575 h 4953000"/>
                <a:gd name="connsiteX24" fmla="*/ 1477284 w 2708190"/>
                <a:gd name="connsiteY24" fmla="*/ 838200 h 4953000"/>
                <a:gd name="connsiteX25" fmla="*/ 1477284 w 2708190"/>
                <a:gd name="connsiteY25" fmla="*/ 838200 h 4953000"/>
                <a:gd name="connsiteX26" fmla="*/ 1486809 w 2708190"/>
                <a:gd name="connsiteY26" fmla="*/ 914400 h 4953000"/>
                <a:gd name="connsiteX27" fmla="*/ 1867809 w 2708190"/>
                <a:gd name="connsiteY27" fmla="*/ 914400 h 4953000"/>
                <a:gd name="connsiteX28" fmla="*/ 2467884 w 2708190"/>
                <a:gd name="connsiteY28" fmla="*/ 2114550 h 4953000"/>
                <a:gd name="connsiteX29" fmla="*/ 2708190 w 2708190"/>
                <a:gd name="connsiteY29" fmla="*/ 2604324 h 4953000"/>
                <a:gd name="connsiteX30" fmla="*/ 2345695 w 2708190"/>
                <a:gd name="connsiteY30" fmla="*/ 2746653 h 4953000"/>
                <a:gd name="connsiteX31" fmla="*/ 1820184 w 2708190"/>
                <a:gd name="connsiteY31" fmla="*/ 1666875 h 4953000"/>
                <a:gd name="connsiteX32" fmla="*/ 1724934 w 2708190"/>
                <a:gd name="connsiteY32" fmla="*/ 2695575 h 4953000"/>
                <a:gd name="connsiteX33" fmla="*/ 2277384 w 2708190"/>
                <a:gd name="connsiteY33" fmla="*/ 4933950 h 4953000"/>
                <a:gd name="connsiteX34" fmla="*/ 1734459 w 2708190"/>
                <a:gd name="connsiteY34" fmla="*/ 4933950 h 4953000"/>
                <a:gd name="connsiteX35" fmla="*/ 1315359 w 2708190"/>
                <a:gd name="connsiteY35" fmla="*/ 3324225 h 4953000"/>
                <a:gd name="connsiteX36" fmla="*/ 915309 w 2708190"/>
                <a:gd name="connsiteY36" fmla="*/ 4943475 h 4953000"/>
                <a:gd name="connsiteX37" fmla="*/ 362859 w 2708190"/>
                <a:gd name="connsiteY37" fmla="*/ 4953000 h 4953000"/>
                <a:gd name="connsiteX38" fmla="*/ 924834 w 2708190"/>
                <a:gd name="connsiteY38" fmla="*/ 2686050 h 4953000"/>
                <a:gd name="connsiteX39" fmla="*/ 820059 w 2708190"/>
                <a:gd name="connsiteY39" fmla="*/ 1685925 h 4953000"/>
                <a:gd name="connsiteX40" fmla="*/ 313597 w 2708190"/>
                <a:gd name="connsiteY40" fmla="*/ 2717716 h 4953000"/>
                <a:gd name="connsiteX41" fmla="*/ 0 w 2708190"/>
                <a:gd name="connsiteY41" fmla="*/ 2556700 h 4953000"/>
                <a:gd name="connsiteX0" fmla="*/ 0 w 2698483"/>
                <a:gd name="connsiteY0" fmla="*/ 2536923 h 4953000"/>
                <a:gd name="connsiteX1" fmla="*/ 772434 w 2698483"/>
                <a:gd name="connsiteY1" fmla="*/ 923925 h 4953000"/>
                <a:gd name="connsiteX2" fmla="*/ 1162959 w 2698483"/>
                <a:gd name="connsiteY2" fmla="*/ 923925 h 4953000"/>
                <a:gd name="connsiteX3" fmla="*/ 1162959 w 2698483"/>
                <a:gd name="connsiteY3" fmla="*/ 857250 h 4953000"/>
                <a:gd name="connsiteX4" fmla="*/ 1067709 w 2698483"/>
                <a:gd name="connsiteY4" fmla="*/ 790575 h 4953000"/>
                <a:gd name="connsiteX5" fmla="*/ 981984 w 2698483"/>
                <a:gd name="connsiteY5" fmla="*/ 723900 h 4953000"/>
                <a:gd name="connsiteX6" fmla="*/ 924834 w 2698483"/>
                <a:gd name="connsiteY6" fmla="*/ 647700 h 4953000"/>
                <a:gd name="connsiteX7" fmla="*/ 886734 w 2698483"/>
                <a:gd name="connsiteY7" fmla="*/ 495300 h 4953000"/>
                <a:gd name="connsiteX8" fmla="*/ 886734 w 2698483"/>
                <a:gd name="connsiteY8" fmla="*/ 361950 h 4953000"/>
                <a:gd name="connsiteX9" fmla="*/ 934359 w 2698483"/>
                <a:gd name="connsiteY9" fmla="*/ 238125 h 4953000"/>
                <a:gd name="connsiteX10" fmla="*/ 991509 w 2698483"/>
                <a:gd name="connsiteY10" fmla="*/ 133350 h 4953000"/>
                <a:gd name="connsiteX11" fmla="*/ 1086759 w 2698483"/>
                <a:gd name="connsiteY11" fmla="*/ 66675 h 4953000"/>
                <a:gd name="connsiteX12" fmla="*/ 1172484 w 2698483"/>
                <a:gd name="connsiteY12" fmla="*/ 19050 h 4953000"/>
                <a:gd name="connsiteX13" fmla="*/ 1286784 w 2698483"/>
                <a:gd name="connsiteY13" fmla="*/ 0 h 4953000"/>
                <a:gd name="connsiteX14" fmla="*/ 1382034 w 2698483"/>
                <a:gd name="connsiteY14" fmla="*/ 0 h 4953000"/>
                <a:gd name="connsiteX15" fmla="*/ 1534434 w 2698483"/>
                <a:gd name="connsiteY15" fmla="*/ 57150 h 4953000"/>
                <a:gd name="connsiteX16" fmla="*/ 1591584 w 2698483"/>
                <a:gd name="connsiteY16" fmla="*/ 104775 h 4953000"/>
                <a:gd name="connsiteX17" fmla="*/ 1677309 w 2698483"/>
                <a:gd name="connsiteY17" fmla="*/ 180975 h 4953000"/>
                <a:gd name="connsiteX18" fmla="*/ 1734459 w 2698483"/>
                <a:gd name="connsiteY18" fmla="*/ 266700 h 4953000"/>
                <a:gd name="connsiteX19" fmla="*/ 1753509 w 2698483"/>
                <a:gd name="connsiteY19" fmla="*/ 342900 h 4953000"/>
                <a:gd name="connsiteX20" fmla="*/ 1753509 w 2698483"/>
                <a:gd name="connsiteY20" fmla="*/ 485775 h 4953000"/>
                <a:gd name="connsiteX21" fmla="*/ 1715409 w 2698483"/>
                <a:gd name="connsiteY21" fmla="*/ 609600 h 4953000"/>
                <a:gd name="connsiteX22" fmla="*/ 1629684 w 2698483"/>
                <a:gd name="connsiteY22" fmla="*/ 742950 h 4953000"/>
                <a:gd name="connsiteX23" fmla="*/ 1572534 w 2698483"/>
                <a:gd name="connsiteY23" fmla="*/ 790575 h 4953000"/>
                <a:gd name="connsiteX24" fmla="*/ 1477284 w 2698483"/>
                <a:gd name="connsiteY24" fmla="*/ 838200 h 4953000"/>
                <a:gd name="connsiteX25" fmla="*/ 1477284 w 2698483"/>
                <a:gd name="connsiteY25" fmla="*/ 838200 h 4953000"/>
                <a:gd name="connsiteX26" fmla="*/ 1486809 w 2698483"/>
                <a:gd name="connsiteY26" fmla="*/ 914400 h 4953000"/>
                <a:gd name="connsiteX27" fmla="*/ 1867809 w 2698483"/>
                <a:gd name="connsiteY27" fmla="*/ 914400 h 4953000"/>
                <a:gd name="connsiteX28" fmla="*/ 2467884 w 2698483"/>
                <a:gd name="connsiteY28" fmla="*/ 2114550 h 4953000"/>
                <a:gd name="connsiteX29" fmla="*/ 2698483 w 2698483"/>
                <a:gd name="connsiteY29" fmla="*/ 2580057 h 4953000"/>
                <a:gd name="connsiteX30" fmla="*/ 2345695 w 2698483"/>
                <a:gd name="connsiteY30" fmla="*/ 2746653 h 4953000"/>
                <a:gd name="connsiteX31" fmla="*/ 1820184 w 2698483"/>
                <a:gd name="connsiteY31" fmla="*/ 1666875 h 4953000"/>
                <a:gd name="connsiteX32" fmla="*/ 1724934 w 2698483"/>
                <a:gd name="connsiteY32" fmla="*/ 2695575 h 4953000"/>
                <a:gd name="connsiteX33" fmla="*/ 2277384 w 2698483"/>
                <a:gd name="connsiteY33" fmla="*/ 4933950 h 4953000"/>
                <a:gd name="connsiteX34" fmla="*/ 1734459 w 2698483"/>
                <a:gd name="connsiteY34" fmla="*/ 4933950 h 4953000"/>
                <a:gd name="connsiteX35" fmla="*/ 1315359 w 2698483"/>
                <a:gd name="connsiteY35" fmla="*/ 3324225 h 4953000"/>
                <a:gd name="connsiteX36" fmla="*/ 915309 w 2698483"/>
                <a:gd name="connsiteY36" fmla="*/ 4943475 h 4953000"/>
                <a:gd name="connsiteX37" fmla="*/ 362859 w 2698483"/>
                <a:gd name="connsiteY37" fmla="*/ 4953000 h 4953000"/>
                <a:gd name="connsiteX38" fmla="*/ 924834 w 2698483"/>
                <a:gd name="connsiteY38" fmla="*/ 2686050 h 4953000"/>
                <a:gd name="connsiteX39" fmla="*/ 820059 w 2698483"/>
                <a:gd name="connsiteY39" fmla="*/ 1685925 h 4953000"/>
                <a:gd name="connsiteX40" fmla="*/ 313597 w 2698483"/>
                <a:gd name="connsiteY40" fmla="*/ 2717716 h 4953000"/>
                <a:gd name="connsiteX41" fmla="*/ 0 w 2698483"/>
                <a:gd name="connsiteY41" fmla="*/ 2556700 h 4953000"/>
                <a:gd name="connsiteX0" fmla="*/ 0 w 2737310"/>
                <a:gd name="connsiteY0" fmla="*/ 2502950 h 4953000"/>
                <a:gd name="connsiteX1" fmla="*/ 811261 w 2737310"/>
                <a:gd name="connsiteY1" fmla="*/ 923925 h 4953000"/>
                <a:gd name="connsiteX2" fmla="*/ 1201786 w 2737310"/>
                <a:gd name="connsiteY2" fmla="*/ 923925 h 4953000"/>
                <a:gd name="connsiteX3" fmla="*/ 1201786 w 2737310"/>
                <a:gd name="connsiteY3" fmla="*/ 857250 h 4953000"/>
                <a:gd name="connsiteX4" fmla="*/ 1106536 w 2737310"/>
                <a:gd name="connsiteY4" fmla="*/ 790575 h 4953000"/>
                <a:gd name="connsiteX5" fmla="*/ 1020811 w 2737310"/>
                <a:gd name="connsiteY5" fmla="*/ 723900 h 4953000"/>
                <a:gd name="connsiteX6" fmla="*/ 963661 w 2737310"/>
                <a:gd name="connsiteY6" fmla="*/ 647700 h 4953000"/>
                <a:gd name="connsiteX7" fmla="*/ 925561 w 2737310"/>
                <a:gd name="connsiteY7" fmla="*/ 495300 h 4953000"/>
                <a:gd name="connsiteX8" fmla="*/ 925561 w 2737310"/>
                <a:gd name="connsiteY8" fmla="*/ 361950 h 4953000"/>
                <a:gd name="connsiteX9" fmla="*/ 973186 w 2737310"/>
                <a:gd name="connsiteY9" fmla="*/ 238125 h 4953000"/>
                <a:gd name="connsiteX10" fmla="*/ 1030336 w 2737310"/>
                <a:gd name="connsiteY10" fmla="*/ 133350 h 4953000"/>
                <a:gd name="connsiteX11" fmla="*/ 1125586 w 2737310"/>
                <a:gd name="connsiteY11" fmla="*/ 66675 h 4953000"/>
                <a:gd name="connsiteX12" fmla="*/ 1211311 w 2737310"/>
                <a:gd name="connsiteY12" fmla="*/ 19050 h 4953000"/>
                <a:gd name="connsiteX13" fmla="*/ 1325611 w 2737310"/>
                <a:gd name="connsiteY13" fmla="*/ 0 h 4953000"/>
                <a:gd name="connsiteX14" fmla="*/ 1420861 w 2737310"/>
                <a:gd name="connsiteY14" fmla="*/ 0 h 4953000"/>
                <a:gd name="connsiteX15" fmla="*/ 1573261 w 2737310"/>
                <a:gd name="connsiteY15" fmla="*/ 57150 h 4953000"/>
                <a:gd name="connsiteX16" fmla="*/ 1630411 w 2737310"/>
                <a:gd name="connsiteY16" fmla="*/ 104775 h 4953000"/>
                <a:gd name="connsiteX17" fmla="*/ 1716136 w 2737310"/>
                <a:gd name="connsiteY17" fmla="*/ 180975 h 4953000"/>
                <a:gd name="connsiteX18" fmla="*/ 1773286 w 2737310"/>
                <a:gd name="connsiteY18" fmla="*/ 266700 h 4953000"/>
                <a:gd name="connsiteX19" fmla="*/ 1792336 w 2737310"/>
                <a:gd name="connsiteY19" fmla="*/ 342900 h 4953000"/>
                <a:gd name="connsiteX20" fmla="*/ 1792336 w 2737310"/>
                <a:gd name="connsiteY20" fmla="*/ 485775 h 4953000"/>
                <a:gd name="connsiteX21" fmla="*/ 1754236 w 2737310"/>
                <a:gd name="connsiteY21" fmla="*/ 609600 h 4953000"/>
                <a:gd name="connsiteX22" fmla="*/ 1668511 w 2737310"/>
                <a:gd name="connsiteY22" fmla="*/ 742950 h 4953000"/>
                <a:gd name="connsiteX23" fmla="*/ 1611361 w 2737310"/>
                <a:gd name="connsiteY23" fmla="*/ 790575 h 4953000"/>
                <a:gd name="connsiteX24" fmla="*/ 1516111 w 2737310"/>
                <a:gd name="connsiteY24" fmla="*/ 838200 h 4953000"/>
                <a:gd name="connsiteX25" fmla="*/ 1516111 w 2737310"/>
                <a:gd name="connsiteY25" fmla="*/ 838200 h 4953000"/>
                <a:gd name="connsiteX26" fmla="*/ 1525636 w 2737310"/>
                <a:gd name="connsiteY26" fmla="*/ 914400 h 4953000"/>
                <a:gd name="connsiteX27" fmla="*/ 1906636 w 2737310"/>
                <a:gd name="connsiteY27" fmla="*/ 914400 h 4953000"/>
                <a:gd name="connsiteX28" fmla="*/ 2506711 w 2737310"/>
                <a:gd name="connsiteY28" fmla="*/ 2114550 h 4953000"/>
                <a:gd name="connsiteX29" fmla="*/ 2737310 w 2737310"/>
                <a:gd name="connsiteY29" fmla="*/ 2580057 h 4953000"/>
                <a:gd name="connsiteX30" fmla="*/ 2384522 w 2737310"/>
                <a:gd name="connsiteY30" fmla="*/ 2746653 h 4953000"/>
                <a:gd name="connsiteX31" fmla="*/ 1859011 w 2737310"/>
                <a:gd name="connsiteY31" fmla="*/ 1666875 h 4953000"/>
                <a:gd name="connsiteX32" fmla="*/ 1763761 w 2737310"/>
                <a:gd name="connsiteY32" fmla="*/ 2695575 h 4953000"/>
                <a:gd name="connsiteX33" fmla="*/ 2316211 w 2737310"/>
                <a:gd name="connsiteY33" fmla="*/ 4933950 h 4953000"/>
                <a:gd name="connsiteX34" fmla="*/ 1773286 w 2737310"/>
                <a:gd name="connsiteY34" fmla="*/ 4933950 h 4953000"/>
                <a:gd name="connsiteX35" fmla="*/ 1354186 w 2737310"/>
                <a:gd name="connsiteY35" fmla="*/ 3324225 h 4953000"/>
                <a:gd name="connsiteX36" fmla="*/ 954136 w 2737310"/>
                <a:gd name="connsiteY36" fmla="*/ 4943475 h 4953000"/>
                <a:gd name="connsiteX37" fmla="*/ 401686 w 2737310"/>
                <a:gd name="connsiteY37" fmla="*/ 4953000 h 4953000"/>
                <a:gd name="connsiteX38" fmla="*/ 963661 w 2737310"/>
                <a:gd name="connsiteY38" fmla="*/ 2686050 h 4953000"/>
                <a:gd name="connsiteX39" fmla="*/ 858886 w 2737310"/>
                <a:gd name="connsiteY39" fmla="*/ 1685925 h 4953000"/>
                <a:gd name="connsiteX40" fmla="*/ 352424 w 2737310"/>
                <a:gd name="connsiteY40" fmla="*/ 2717716 h 4953000"/>
                <a:gd name="connsiteX41" fmla="*/ 38827 w 2737310"/>
                <a:gd name="connsiteY41" fmla="*/ 2556700 h 4953000"/>
                <a:gd name="connsiteX0" fmla="*/ 0 w 2703336"/>
                <a:gd name="connsiteY0" fmla="*/ 2551484 h 4953000"/>
                <a:gd name="connsiteX1" fmla="*/ 777287 w 2703336"/>
                <a:gd name="connsiteY1" fmla="*/ 923925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556700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0229 h 4953000"/>
                <a:gd name="connsiteX0" fmla="*/ 95773 w 2799109"/>
                <a:gd name="connsiteY0" fmla="*/ 2551484 h 4953000"/>
                <a:gd name="connsiteX1" fmla="*/ 323 w 2799109"/>
                <a:gd name="connsiteY1" fmla="*/ 2475228 h 4953000"/>
                <a:gd name="connsiteX2" fmla="*/ 843940 w 2799109"/>
                <a:gd name="connsiteY2" fmla="*/ 933631 h 4953000"/>
                <a:gd name="connsiteX3" fmla="*/ 1263585 w 2799109"/>
                <a:gd name="connsiteY3" fmla="*/ 923925 h 4953000"/>
                <a:gd name="connsiteX4" fmla="*/ 1263585 w 2799109"/>
                <a:gd name="connsiteY4" fmla="*/ 857250 h 4953000"/>
                <a:gd name="connsiteX5" fmla="*/ 1168335 w 2799109"/>
                <a:gd name="connsiteY5" fmla="*/ 790575 h 4953000"/>
                <a:gd name="connsiteX6" fmla="*/ 1082610 w 2799109"/>
                <a:gd name="connsiteY6" fmla="*/ 723900 h 4953000"/>
                <a:gd name="connsiteX7" fmla="*/ 1025460 w 2799109"/>
                <a:gd name="connsiteY7" fmla="*/ 647700 h 4953000"/>
                <a:gd name="connsiteX8" fmla="*/ 987360 w 2799109"/>
                <a:gd name="connsiteY8" fmla="*/ 495300 h 4953000"/>
                <a:gd name="connsiteX9" fmla="*/ 987360 w 2799109"/>
                <a:gd name="connsiteY9" fmla="*/ 361950 h 4953000"/>
                <a:gd name="connsiteX10" fmla="*/ 1034985 w 2799109"/>
                <a:gd name="connsiteY10" fmla="*/ 238125 h 4953000"/>
                <a:gd name="connsiteX11" fmla="*/ 1092135 w 2799109"/>
                <a:gd name="connsiteY11" fmla="*/ 133350 h 4953000"/>
                <a:gd name="connsiteX12" fmla="*/ 1187385 w 2799109"/>
                <a:gd name="connsiteY12" fmla="*/ 66675 h 4953000"/>
                <a:gd name="connsiteX13" fmla="*/ 1273110 w 2799109"/>
                <a:gd name="connsiteY13" fmla="*/ 19050 h 4953000"/>
                <a:gd name="connsiteX14" fmla="*/ 1387410 w 2799109"/>
                <a:gd name="connsiteY14" fmla="*/ 0 h 4953000"/>
                <a:gd name="connsiteX15" fmla="*/ 1482660 w 2799109"/>
                <a:gd name="connsiteY15" fmla="*/ 0 h 4953000"/>
                <a:gd name="connsiteX16" fmla="*/ 1635060 w 2799109"/>
                <a:gd name="connsiteY16" fmla="*/ 57150 h 4953000"/>
                <a:gd name="connsiteX17" fmla="*/ 1692210 w 2799109"/>
                <a:gd name="connsiteY17" fmla="*/ 104775 h 4953000"/>
                <a:gd name="connsiteX18" fmla="*/ 1777935 w 2799109"/>
                <a:gd name="connsiteY18" fmla="*/ 180975 h 4953000"/>
                <a:gd name="connsiteX19" fmla="*/ 1835085 w 2799109"/>
                <a:gd name="connsiteY19" fmla="*/ 266700 h 4953000"/>
                <a:gd name="connsiteX20" fmla="*/ 1854135 w 2799109"/>
                <a:gd name="connsiteY20" fmla="*/ 342900 h 4953000"/>
                <a:gd name="connsiteX21" fmla="*/ 1854135 w 2799109"/>
                <a:gd name="connsiteY21" fmla="*/ 485775 h 4953000"/>
                <a:gd name="connsiteX22" fmla="*/ 1816035 w 2799109"/>
                <a:gd name="connsiteY22" fmla="*/ 609600 h 4953000"/>
                <a:gd name="connsiteX23" fmla="*/ 1730310 w 2799109"/>
                <a:gd name="connsiteY23" fmla="*/ 742950 h 4953000"/>
                <a:gd name="connsiteX24" fmla="*/ 1673160 w 2799109"/>
                <a:gd name="connsiteY24" fmla="*/ 790575 h 4953000"/>
                <a:gd name="connsiteX25" fmla="*/ 1577910 w 2799109"/>
                <a:gd name="connsiteY25" fmla="*/ 838200 h 4953000"/>
                <a:gd name="connsiteX26" fmla="*/ 1577910 w 2799109"/>
                <a:gd name="connsiteY26" fmla="*/ 838200 h 4953000"/>
                <a:gd name="connsiteX27" fmla="*/ 1587435 w 2799109"/>
                <a:gd name="connsiteY27" fmla="*/ 914400 h 4953000"/>
                <a:gd name="connsiteX28" fmla="*/ 1968435 w 2799109"/>
                <a:gd name="connsiteY28" fmla="*/ 914400 h 4953000"/>
                <a:gd name="connsiteX29" fmla="*/ 2568510 w 2799109"/>
                <a:gd name="connsiteY29" fmla="*/ 2114550 h 4953000"/>
                <a:gd name="connsiteX30" fmla="*/ 2799109 w 2799109"/>
                <a:gd name="connsiteY30" fmla="*/ 2580057 h 4953000"/>
                <a:gd name="connsiteX31" fmla="*/ 2446321 w 2799109"/>
                <a:gd name="connsiteY31" fmla="*/ 2746653 h 4953000"/>
                <a:gd name="connsiteX32" fmla="*/ 1920810 w 2799109"/>
                <a:gd name="connsiteY32" fmla="*/ 1666875 h 4953000"/>
                <a:gd name="connsiteX33" fmla="*/ 1825560 w 2799109"/>
                <a:gd name="connsiteY33" fmla="*/ 2695575 h 4953000"/>
                <a:gd name="connsiteX34" fmla="*/ 2378010 w 2799109"/>
                <a:gd name="connsiteY34" fmla="*/ 4933950 h 4953000"/>
                <a:gd name="connsiteX35" fmla="*/ 1835085 w 2799109"/>
                <a:gd name="connsiteY35" fmla="*/ 4933950 h 4953000"/>
                <a:gd name="connsiteX36" fmla="*/ 1415985 w 2799109"/>
                <a:gd name="connsiteY36" fmla="*/ 3324225 h 4953000"/>
                <a:gd name="connsiteX37" fmla="*/ 1015935 w 2799109"/>
                <a:gd name="connsiteY37" fmla="*/ 4943475 h 4953000"/>
                <a:gd name="connsiteX38" fmla="*/ 463485 w 2799109"/>
                <a:gd name="connsiteY38" fmla="*/ 4953000 h 4953000"/>
                <a:gd name="connsiteX39" fmla="*/ 1025460 w 2799109"/>
                <a:gd name="connsiteY39" fmla="*/ 2686050 h 4953000"/>
                <a:gd name="connsiteX40" fmla="*/ 920685 w 2799109"/>
                <a:gd name="connsiteY40" fmla="*/ 1685925 h 4953000"/>
                <a:gd name="connsiteX41" fmla="*/ 414223 w 2799109"/>
                <a:gd name="connsiteY41" fmla="*/ 2717716 h 4953000"/>
                <a:gd name="connsiteX42" fmla="*/ 81212 w 2799109"/>
                <a:gd name="connsiteY42" fmla="*/ 2550229 h 4953000"/>
                <a:gd name="connsiteX0" fmla="*/ 25129 w 2728465"/>
                <a:gd name="connsiteY0" fmla="*/ 2551484 h 4953000"/>
                <a:gd name="connsiteX1" fmla="*/ 862 w 2728465"/>
                <a:gd name="connsiteY1" fmla="*/ 2559353 h 4953000"/>
                <a:gd name="connsiteX2" fmla="*/ 773296 w 2728465"/>
                <a:gd name="connsiteY2" fmla="*/ 933631 h 4953000"/>
                <a:gd name="connsiteX3" fmla="*/ 1192941 w 2728465"/>
                <a:gd name="connsiteY3" fmla="*/ 923925 h 4953000"/>
                <a:gd name="connsiteX4" fmla="*/ 1192941 w 2728465"/>
                <a:gd name="connsiteY4" fmla="*/ 857250 h 4953000"/>
                <a:gd name="connsiteX5" fmla="*/ 1097691 w 2728465"/>
                <a:gd name="connsiteY5" fmla="*/ 790575 h 4953000"/>
                <a:gd name="connsiteX6" fmla="*/ 1011966 w 2728465"/>
                <a:gd name="connsiteY6" fmla="*/ 723900 h 4953000"/>
                <a:gd name="connsiteX7" fmla="*/ 954816 w 2728465"/>
                <a:gd name="connsiteY7" fmla="*/ 647700 h 4953000"/>
                <a:gd name="connsiteX8" fmla="*/ 916716 w 2728465"/>
                <a:gd name="connsiteY8" fmla="*/ 495300 h 4953000"/>
                <a:gd name="connsiteX9" fmla="*/ 916716 w 2728465"/>
                <a:gd name="connsiteY9" fmla="*/ 361950 h 4953000"/>
                <a:gd name="connsiteX10" fmla="*/ 964341 w 2728465"/>
                <a:gd name="connsiteY10" fmla="*/ 238125 h 4953000"/>
                <a:gd name="connsiteX11" fmla="*/ 1021491 w 2728465"/>
                <a:gd name="connsiteY11" fmla="*/ 133350 h 4953000"/>
                <a:gd name="connsiteX12" fmla="*/ 1116741 w 2728465"/>
                <a:gd name="connsiteY12" fmla="*/ 66675 h 4953000"/>
                <a:gd name="connsiteX13" fmla="*/ 1202466 w 2728465"/>
                <a:gd name="connsiteY13" fmla="*/ 19050 h 4953000"/>
                <a:gd name="connsiteX14" fmla="*/ 1316766 w 2728465"/>
                <a:gd name="connsiteY14" fmla="*/ 0 h 4953000"/>
                <a:gd name="connsiteX15" fmla="*/ 1412016 w 2728465"/>
                <a:gd name="connsiteY15" fmla="*/ 0 h 4953000"/>
                <a:gd name="connsiteX16" fmla="*/ 1564416 w 2728465"/>
                <a:gd name="connsiteY16" fmla="*/ 57150 h 4953000"/>
                <a:gd name="connsiteX17" fmla="*/ 1621566 w 2728465"/>
                <a:gd name="connsiteY17" fmla="*/ 104775 h 4953000"/>
                <a:gd name="connsiteX18" fmla="*/ 1707291 w 2728465"/>
                <a:gd name="connsiteY18" fmla="*/ 180975 h 4953000"/>
                <a:gd name="connsiteX19" fmla="*/ 1764441 w 2728465"/>
                <a:gd name="connsiteY19" fmla="*/ 266700 h 4953000"/>
                <a:gd name="connsiteX20" fmla="*/ 1783491 w 2728465"/>
                <a:gd name="connsiteY20" fmla="*/ 342900 h 4953000"/>
                <a:gd name="connsiteX21" fmla="*/ 1783491 w 2728465"/>
                <a:gd name="connsiteY21" fmla="*/ 485775 h 4953000"/>
                <a:gd name="connsiteX22" fmla="*/ 1745391 w 2728465"/>
                <a:gd name="connsiteY22" fmla="*/ 609600 h 4953000"/>
                <a:gd name="connsiteX23" fmla="*/ 1659666 w 2728465"/>
                <a:gd name="connsiteY23" fmla="*/ 742950 h 4953000"/>
                <a:gd name="connsiteX24" fmla="*/ 1602516 w 2728465"/>
                <a:gd name="connsiteY24" fmla="*/ 790575 h 4953000"/>
                <a:gd name="connsiteX25" fmla="*/ 1507266 w 2728465"/>
                <a:gd name="connsiteY25" fmla="*/ 838200 h 4953000"/>
                <a:gd name="connsiteX26" fmla="*/ 1507266 w 2728465"/>
                <a:gd name="connsiteY26" fmla="*/ 838200 h 4953000"/>
                <a:gd name="connsiteX27" fmla="*/ 1516791 w 2728465"/>
                <a:gd name="connsiteY27" fmla="*/ 914400 h 4953000"/>
                <a:gd name="connsiteX28" fmla="*/ 1897791 w 2728465"/>
                <a:gd name="connsiteY28" fmla="*/ 914400 h 4953000"/>
                <a:gd name="connsiteX29" fmla="*/ 2497866 w 2728465"/>
                <a:gd name="connsiteY29" fmla="*/ 2114550 h 4953000"/>
                <a:gd name="connsiteX30" fmla="*/ 2728465 w 2728465"/>
                <a:gd name="connsiteY30" fmla="*/ 2580057 h 4953000"/>
                <a:gd name="connsiteX31" fmla="*/ 2375677 w 2728465"/>
                <a:gd name="connsiteY31" fmla="*/ 2746653 h 4953000"/>
                <a:gd name="connsiteX32" fmla="*/ 1850166 w 2728465"/>
                <a:gd name="connsiteY32" fmla="*/ 1666875 h 4953000"/>
                <a:gd name="connsiteX33" fmla="*/ 1754916 w 2728465"/>
                <a:gd name="connsiteY33" fmla="*/ 2695575 h 4953000"/>
                <a:gd name="connsiteX34" fmla="*/ 2307366 w 2728465"/>
                <a:gd name="connsiteY34" fmla="*/ 4933950 h 4953000"/>
                <a:gd name="connsiteX35" fmla="*/ 1764441 w 2728465"/>
                <a:gd name="connsiteY35" fmla="*/ 4933950 h 4953000"/>
                <a:gd name="connsiteX36" fmla="*/ 1345341 w 2728465"/>
                <a:gd name="connsiteY36" fmla="*/ 3324225 h 4953000"/>
                <a:gd name="connsiteX37" fmla="*/ 945291 w 2728465"/>
                <a:gd name="connsiteY37" fmla="*/ 4943475 h 4953000"/>
                <a:gd name="connsiteX38" fmla="*/ 392841 w 2728465"/>
                <a:gd name="connsiteY38" fmla="*/ 4953000 h 4953000"/>
                <a:gd name="connsiteX39" fmla="*/ 954816 w 2728465"/>
                <a:gd name="connsiteY39" fmla="*/ 2686050 h 4953000"/>
                <a:gd name="connsiteX40" fmla="*/ 850041 w 2728465"/>
                <a:gd name="connsiteY40" fmla="*/ 1685925 h 4953000"/>
                <a:gd name="connsiteX41" fmla="*/ 343579 w 2728465"/>
                <a:gd name="connsiteY41" fmla="*/ 2717716 h 4953000"/>
                <a:gd name="connsiteX42" fmla="*/ 10568 w 2728465"/>
                <a:gd name="connsiteY42" fmla="*/ 2550229 h 4953000"/>
                <a:gd name="connsiteX0" fmla="*/ 46917 w 2750253"/>
                <a:gd name="connsiteY0" fmla="*/ 2551484 h 4953000"/>
                <a:gd name="connsiteX1" fmla="*/ 22650 w 2750253"/>
                <a:gd name="connsiteY1" fmla="*/ 255935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87362 w 2750253"/>
                <a:gd name="connsiteY1" fmla="*/ 2669363 h 4953000"/>
                <a:gd name="connsiteX2" fmla="*/ 795084 w 2750253"/>
                <a:gd name="connsiteY2" fmla="*/ 933631 h 4953000"/>
                <a:gd name="connsiteX3" fmla="*/ 1214729 w 2750253"/>
                <a:gd name="connsiteY3" fmla="*/ 923925 h 4953000"/>
                <a:gd name="connsiteX4" fmla="*/ 1214729 w 2750253"/>
                <a:gd name="connsiteY4" fmla="*/ 857250 h 4953000"/>
                <a:gd name="connsiteX5" fmla="*/ 1119479 w 2750253"/>
                <a:gd name="connsiteY5" fmla="*/ 790575 h 4953000"/>
                <a:gd name="connsiteX6" fmla="*/ 1033754 w 2750253"/>
                <a:gd name="connsiteY6" fmla="*/ 723900 h 4953000"/>
                <a:gd name="connsiteX7" fmla="*/ 976604 w 2750253"/>
                <a:gd name="connsiteY7" fmla="*/ 647700 h 4953000"/>
                <a:gd name="connsiteX8" fmla="*/ 938504 w 2750253"/>
                <a:gd name="connsiteY8" fmla="*/ 495300 h 4953000"/>
                <a:gd name="connsiteX9" fmla="*/ 938504 w 2750253"/>
                <a:gd name="connsiteY9" fmla="*/ 361950 h 4953000"/>
                <a:gd name="connsiteX10" fmla="*/ 986129 w 2750253"/>
                <a:gd name="connsiteY10" fmla="*/ 238125 h 4953000"/>
                <a:gd name="connsiteX11" fmla="*/ 1043279 w 2750253"/>
                <a:gd name="connsiteY11" fmla="*/ 133350 h 4953000"/>
                <a:gd name="connsiteX12" fmla="*/ 1138529 w 2750253"/>
                <a:gd name="connsiteY12" fmla="*/ 66675 h 4953000"/>
                <a:gd name="connsiteX13" fmla="*/ 1224254 w 2750253"/>
                <a:gd name="connsiteY13" fmla="*/ 19050 h 4953000"/>
                <a:gd name="connsiteX14" fmla="*/ 1338554 w 2750253"/>
                <a:gd name="connsiteY14" fmla="*/ 0 h 4953000"/>
                <a:gd name="connsiteX15" fmla="*/ 1433804 w 2750253"/>
                <a:gd name="connsiteY15" fmla="*/ 0 h 4953000"/>
                <a:gd name="connsiteX16" fmla="*/ 1586204 w 2750253"/>
                <a:gd name="connsiteY16" fmla="*/ 57150 h 4953000"/>
                <a:gd name="connsiteX17" fmla="*/ 1643354 w 2750253"/>
                <a:gd name="connsiteY17" fmla="*/ 104775 h 4953000"/>
                <a:gd name="connsiteX18" fmla="*/ 1729079 w 2750253"/>
                <a:gd name="connsiteY18" fmla="*/ 180975 h 4953000"/>
                <a:gd name="connsiteX19" fmla="*/ 1786229 w 2750253"/>
                <a:gd name="connsiteY19" fmla="*/ 266700 h 4953000"/>
                <a:gd name="connsiteX20" fmla="*/ 1805279 w 2750253"/>
                <a:gd name="connsiteY20" fmla="*/ 342900 h 4953000"/>
                <a:gd name="connsiteX21" fmla="*/ 1805279 w 2750253"/>
                <a:gd name="connsiteY21" fmla="*/ 485775 h 4953000"/>
                <a:gd name="connsiteX22" fmla="*/ 1767179 w 2750253"/>
                <a:gd name="connsiteY22" fmla="*/ 609600 h 4953000"/>
                <a:gd name="connsiteX23" fmla="*/ 1681454 w 2750253"/>
                <a:gd name="connsiteY23" fmla="*/ 742950 h 4953000"/>
                <a:gd name="connsiteX24" fmla="*/ 1624304 w 2750253"/>
                <a:gd name="connsiteY24" fmla="*/ 790575 h 4953000"/>
                <a:gd name="connsiteX25" fmla="*/ 1529054 w 2750253"/>
                <a:gd name="connsiteY25" fmla="*/ 838200 h 4953000"/>
                <a:gd name="connsiteX26" fmla="*/ 1529054 w 2750253"/>
                <a:gd name="connsiteY26" fmla="*/ 838200 h 4953000"/>
                <a:gd name="connsiteX27" fmla="*/ 1538579 w 2750253"/>
                <a:gd name="connsiteY27" fmla="*/ 914400 h 4953000"/>
                <a:gd name="connsiteX28" fmla="*/ 1919579 w 2750253"/>
                <a:gd name="connsiteY28" fmla="*/ 914400 h 4953000"/>
                <a:gd name="connsiteX29" fmla="*/ 2519654 w 2750253"/>
                <a:gd name="connsiteY29" fmla="*/ 2114550 h 4953000"/>
                <a:gd name="connsiteX30" fmla="*/ 2750253 w 2750253"/>
                <a:gd name="connsiteY30" fmla="*/ 2580057 h 4953000"/>
                <a:gd name="connsiteX31" fmla="*/ 2397465 w 2750253"/>
                <a:gd name="connsiteY31" fmla="*/ 2746653 h 4953000"/>
                <a:gd name="connsiteX32" fmla="*/ 1871954 w 2750253"/>
                <a:gd name="connsiteY32" fmla="*/ 1666875 h 4953000"/>
                <a:gd name="connsiteX33" fmla="*/ 1776704 w 2750253"/>
                <a:gd name="connsiteY33" fmla="*/ 2695575 h 4953000"/>
                <a:gd name="connsiteX34" fmla="*/ 2329154 w 2750253"/>
                <a:gd name="connsiteY34" fmla="*/ 4933950 h 4953000"/>
                <a:gd name="connsiteX35" fmla="*/ 1786229 w 2750253"/>
                <a:gd name="connsiteY35" fmla="*/ 4933950 h 4953000"/>
                <a:gd name="connsiteX36" fmla="*/ 1367129 w 2750253"/>
                <a:gd name="connsiteY36" fmla="*/ 3324225 h 4953000"/>
                <a:gd name="connsiteX37" fmla="*/ 967079 w 2750253"/>
                <a:gd name="connsiteY37" fmla="*/ 4943475 h 4953000"/>
                <a:gd name="connsiteX38" fmla="*/ 414629 w 2750253"/>
                <a:gd name="connsiteY38" fmla="*/ 4953000 h 4953000"/>
                <a:gd name="connsiteX39" fmla="*/ 976604 w 2750253"/>
                <a:gd name="connsiteY39" fmla="*/ 2686050 h 4953000"/>
                <a:gd name="connsiteX40" fmla="*/ 871829 w 2750253"/>
                <a:gd name="connsiteY40" fmla="*/ 1685925 h 4953000"/>
                <a:gd name="connsiteX41" fmla="*/ 365367 w 2750253"/>
                <a:gd name="connsiteY41" fmla="*/ 2717716 h 4953000"/>
                <a:gd name="connsiteX42" fmla="*/ 0 w 2750253"/>
                <a:gd name="connsiteY42" fmla="*/ 2692595 h 4953000"/>
                <a:gd name="connsiteX0" fmla="*/ 46917 w 2750253"/>
                <a:gd name="connsiteY0" fmla="*/ 2551484 h 4953000"/>
                <a:gd name="connsiteX1" fmla="*/ 795084 w 2750253"/>
                <a:gd name="connsiteY1" fmla="*/ 933631 h 4953000"/>
                <a:gd name="connsiteX2" fmla="*/ 1214729 w 2750253"/>
                <a:gd name="connsiteY2" fmla="*/ 923925 h 4953000"/>
                <a:gd name="connsiteX3" fmla="*/ 1214729 w 2750253"/>
                <a:gd name="connsiteY3" fmla="*/ 857250 h 4953000"/>
                <a:gd name="connsiteX4" fmla="*/ 1119479 w 2750253"/>
                <a:gd name="connsiteY4" fmla="*/ 790575 h 4953000"/>
                <a:gd name="connsiteX5" fmla="*/ 1033754 w 2750253"/>
                <a:gd name="connsiteY5" fmla="*/ 723900 h 4953000"/>
                <a:gd name="connsiteX6" fmla="*/ 976604 w 2750253"/>
                <a:gd name="connsiteY6" fmla="*/ 647700 h 4953000"/>
                <a:gd name="connsiteX7" fmla="*/ 938504 w 2750253"/>
                <a:gd name="connsiteY7" fmla="*/ 495300 h 4953000"/>
                <a:gd name="connsiteX8" fmla="*/ 938504 w 2750253"/>
                <a:gd name="connsiteY8" fmla="*/ 361950 h 4953000"/>
                <a:gd name="connsiteX9" fmla="*/ 986129 w 2750253"/>
                <a:gd name="connsiteY9" fmla="*/ 238125 h 4953000"/>
                <a:gd name="connsiteX10" fmla="*/ 1043279 w 2750253"/>
                <a:gd name="connsiteY10" fmla="*/ 133350 h 4953000"/>
                <a:gd name="connsiteX11" fmla="*/ 1138529 w 2750253"/>
                <a:gd name="connsiteY11" fmla="*/ 66675 h 4953000"/>
                <a:gd name="connsiteX12" fmla="*/ 1224254 w 2750253"/>
                <a:gd name="connsiteY12" fmla="*/ 19050 h 4953000"/>
                <a:gd name="connsiteX13" fmla="*/ 1338554 w 2750253"/>
                <a:gd name="connsiteY13" fmla="*/ 0 h 4953000"/>
                <a:gd name="connsiteX14" fmla="*/ 1433804 w 2750253"/>
                <a:gd name="connsiteY14" fmla="*/ 0 h 4953000"/>
                <a:gd name="connsiteX15" fmla="*/ 1586204 w 2750253"/>
                <a:gd name="connsiteY15" fmla="*/ 57150 h 4953000"/>
                <a:gd name="connsiteX16" fmla="*/ 1643354 w 2750253"/>
                <a:gd name="connsiteY16" fmla="*/ 104775 h 4953000"/>
                <a:gd name="connsiteX17" fmla="*/ 1729079 w 2750253"/>
                <a:gd name="connsiteY17" fmla="*/ 180975 h 4953000"/>
                <a:gd name="connsiteX18" fmla="*/ 1786229 w 2750253"/>
                <a:gd name="connsiteY18" fmla="*/ 266700 h 4953000"/>
                <a:gd name="connsiteX19" fmla="*/ 1805279 w 2750253"/>
                <a:gd name="connsiteY19" fmla="*/ 342900 h 4953000"/>
                <a:gd name="connsiteX20" fmla="*/ 1805279 w 2750253"/>
                <a:gd name="connsiteY20" fmla="*/ 485775 h 4953000"/>
                <a:gd name="connsiteX21" fmla="*/ 1767179 w 2750253"/>
                <a:gd name="connsiteY21" fmla="*/ 609600 h 4953000"/>
                <a:gd name="connsiteX22" fmla="*/ 1681454 w 2750253"/>
                <a:gd name="connsiteY22" fmla="*/ 742950 h 4953000"/>
                <a:gd name="connsiteX23" fmla="*/ 1624304 w 2750253"/>
                <a:gd name="connsiteY23" fmla="*/ 790575 h 4953000"/>
                <a:gd name="connsiteX24" fmla="*/ 1529054 w 2750253"/>
                <a:gd name="connsiteY24" fmla="*/ 838200 h 4953000"/>
                <a:gd name="connsiteX25" fmla="*/ 1529054 w 2750253"/>
                <a:gd name="connsiteY25" fmla="*/ 838200 h 4953000"/>
                <a:gd name="connsiteX26" fmla="*/ 1538579 w 2750253"/>
                <a:gd name="connsiteY26" fmla="*/ 914400 h 4953000"/>
                <a:gd name="connsiteX27" fmla="*/ 1919579 w 2750253"/>
                <a:gd name="connsiteY27" fmla="*/ 914400 h 4953000"/>
                <a:gd name="connsiteX28" fmla="*/ 2519654 w 2750253"/>
                <a:gd name="connsiteY28" fmla="*/ 2114550 h 4953000"/>
                <a:gd name="connsiteX29" fmla="*/ 2750253 w 2750253"/>
                <a:gd name="connsiteY29" fmla="*/ 2580057 h 4953000"/>
                <a:gd name="connsiteX30" fmla="*/ 2397465 w 2750253"/>
                <a:gd name="connsiteY30" fmla="*/ 2746653 h 4953000"/>
                <a:gd name="connsiteX31" fmla="*/ 1871954 w 2750253"/>
                <a:gd name="connsiteY31" fmla="*/ 1666875 h 4953000"/>
                <a:gd name="connsiteX32" fmla="*/ 1776704 w 2750253"/>
                <a:gd name="connsiteY32" fmla="*/ 2695575 h 4953000"/>
                <a:gd name="connsiteX33" fmla="*/ 2329154 w 2750253"/>
                <a:gd name="connsiteY33" fmla="*/ 4933950 h 4953000"/>
                <a:gd name="connsiteX34" fmla="*/ 1786229 w 2750253"/>
                <a:gd name="connsiteY34" fmla="*/ 4933950 h 4953000"/>
                <a:gd name="connsiteX35" fmla="*/ 1367129 w 2750253"/>
                <a:gd name="connsiteY35" fmla="*/ 3324225 h 4953000"/>
                <a:gd name="connsiteX36" fmla="*/ 967079 w 2750253"/>
                <a:gd name="connsiteY36" fmla="*/ 4943475 h 4953000"/>
                <a:gd name="connsiteX37" fmla="*/ 414629 w 2750253"/>
                <a:gd name="connsiteY37" fmla="*/ 4953000 h 4953000"/>
                <a:gd name="connsiteX38" fmla="*/ 976604 w 2750253"/>
                <a:gd name="connsiteY38" fmla="*/ 2686050 h 4953000"/>
                <a:gd name="connsiteX39" fmla="*/ 871829 w 2750253"/>
                <a:gd name="connsiteY39" fmla="*/ 1685925 h 4953000"/>
                <a:gd name="connsiteX40" fmla="*/ 365367 w 2750253"/>
                <a:gd name="connsiteY40" fmla="*/ 2717716 h 4953000"/>
                <a:gd name="connsiteX41" fmla="*/ 0 w 2750253"/>
                <a:gd name="connsiteY41" fmla="*/ 2692595 h 4953000"/>
                <a:gd name="connsiteX0" fmla="*/ 14561 w 2717897"/>
                <a:gd name="connsiteY0" fmla="*/ 2551484 h 4953000"/>
                <a:gd name="connsiteX1" fmla="*/ 762728 w 2717897"/>
                <a:gd name="connsiteY1" fmla="*/ 933631 h 4953000"/>
                <a:gd name="connsiteX2" fmla="*/ 1182373 w 2717897"/>
                <a:gd name="connsiteY2" fmla="*/ 923925 h 4953000"/>
                <a:gd name="connsiteX3" fmla="*/ 1182373 w 2717897"/>
                <a:gd name="connsiteY3" fmla="*/ 857250 h 4953000"/>
                <a:gd name="connsiteX4" fmla="*/ 1087123 w 2717897"/>
                <a:gd name="connsiteY4" fmla="*/ 790575 h 4953000"/>
                <a:gd name="connsiteX5" fmla="*/ 1001398 w 2717897"/>
                <a:gd name="connsiteY5" fmla="*/ 723900 h 4953000"/>
                <a:gd name="connsiteX6" fmla="*/ 944248 w 2717897"/>
                <a:gd name="connsiteY6" fmla="*/ 647700 h 4953000"/>
                <a:gd name="connsiteX7" fmla="*/ 906148 w 2717897"/>
                <a:gd name="connsiteY7" fmla="*/ 495300 h 4953000"/>
                <a:gd name="connsiteX8" fmla="*/ 906148 w 2717897"/>
                <a:gd name="connsiteY8" fmla="*/ 361950 h 4953000"/>
                <a:gd name="connsiteX9" fmla="*/ 953773 w 2717897"/>
                <a:gd name="connsiteY9" fmla="*/ 238125 h 4953000"/>
                <a:gd name="connsiteX10" fmla="*/ 1010923 w 2717897"/>
                <a:gd name="connsiteY10" fmla="*/ 133350 h 4953000"/>
                <a:gd name="connsiteX11" fmla="*/ 1106173 w 2717897"/>
                <a:gd name="connsiteY11" fmla="*/ 66675 h 4953000"/>
                <a:gd name="connsiteX12" fmla="*/ 1191898 w 2717897"/>
                <a:gd name="connsiteY12" fmla="*/ 19050 h 4953000"/>
                <a:gd name="connsiteX13" fmla="*/ 1306198 w 2717897"/>
                <a:gd name="connsiteY13" fmla="*/ 0 h 4953000"/>
                <a:gd name="connsiteX14" fmla="*/ 1401448 w 2717897"/>
                <a:gd name="connsiteY14" fmla="*/ 0 h 4953000"/>
                <a:gd name="connsiteX15" fmla="*/ 1553848 w 2717897"/>
                <a:gd name="connsiteY15" fmla="*/ 57150 h 4953000"/>
                <a:gd name="connsiteX16" fmla="*/ 1610998 w 2717897"/>
                <a:gd name="connsiteY16" fmla="*/ 104775 h 4953000"/>
                <a:gd name="connsiteX17" fmla="*/ 1696723 w 2717897"/>
                <a:gd name="connsiteY17" fmla="*/ 180975 h 4953000"/>
                <a:gd name="connsiteX18" fmla="*/ 1753873 w 2717897"/>
                <a:gd name="connsiteY18" fmla="*/ 266700 h 4953000"/>
                <a:gd name="connsiteX19" fmla="*/ 1772923 w 2717897"/>
                <a:gd name="connsiteY19" fmla="*/ 342900 h 4953000"/>
                <a:gd name="connsiteX20" fmla="*/ 1772923 w 2717897"/>
                <a:gd name="connsiteY20" fmla="*/ 485775 h 4953000"/>
                <a:gd name="connsiteX21" fmla="*/ 1734823 w 2717897"/>
                <a:gd name="connsiteY21" fmla="*/ 609600 h 4953000"/>
                <a:gd name="connsiteX22" fmla="*/ 1649098 w 2717897"/>
                <a:gd name="connsiteY22" fmla="*/ 742950 h 4953000"/>
                <a:gd name="connsiteX23" fmla="*/ 1591948 w 2717897"/>
                <a:gd name="connsiteY23" fmla="*/ 790575 h 4953000"/>
                <a:gd name="connsiteX24" fmla="*/ 1496698 w 2717897"/>
                <a:gd name="connsiteY24" fmla="*/ 838200 h 4953000"/>
                <a:gd name="connsiteX25" fmla="*/ 1496698 w 2717897"/>
                <a:gd name="connsiteY25" fmla="*/ 838200 h 4953000"/>
                <a:gd name="connsiteX26" fmla="*/ 1506223 w 2717897"/>
                <a:gd name="connsiteY26" fmla="*/ 914400 h 4953000"/>
                <a:gd name="connsiteX27" fmla="*/ 1887223 w 2717897"/>
                <a:gd name="connsiteY27" fmla="*/ 914400 h 4953000"/>
                <a:gd name="connsiteX28" fmla="*/ 2487298 w 2717897"/>
                <a:gd name="connsiteY28" fmla="*/ 2114550 h 4953000"/>
                <a:gd name="connsiteX29" fmla="*/ 2717897 w 2717897"/>
                <a:gd name="connsiteY29" fmla="*/ 2580057 h 4953000"/>
                <a:gd name="connsiteX30" fmla="*/ 2365109 w 2717897"/>
                <a:gd name="connsiteY30" fmla="*/ 2746653 h 4953000"/>
                <a:gd name="connsiteX31" fmla="*/ 1839598 w 2717897"/>
                <a:gd name="connsiteY31" fmla="*/ 1666875 h 4953000"/>
                <a:gd name="connsiteX32" fmla="*/ 1744348 w 2717897"/>
                <a:gd name="connsiteY32" fmla="*/ 2695575 h 4953000"/>
                <a:gd name="connsiteX33" fmla="*/ 2296798 w 2717897"/>
                <a:gd name="connsiteY33" fmla="*/ 4933950 h 4953000"/>
                <a:gd name="connsiteX34" fmla="*/ 1753873 w 2717897"/>
                <a:gd name="connsiteY34" fmla="*/ 4933950 h 4953000"/>
                <a:gd name="connsiteX35" fmla="*/ 1334773 w 2717897"/>
                <a:gd name="connsiteY35" fmla="*/ 3324225 h 4953000"/>
                <a:gd name="connsiteX36" fmla="*/ 934723 w 2717897"/>
                <a:gd name="connsiteY36" fmla="*/ 4943475 h 4953000"/>
                <a:gd name="connsiteX37" fmla="*/ 382273 w 2717897"/>
                <a:gd name="connsiteY37" fmla="*/ 4953000 h 4953000"/>
                <a:gd name="connsiteX38" fmla="*/ 944248 w 2717897"/>
                <a:gd name="connsiteY38" fmla="*/ 2686050 h 4953000"/>
                <a:gd name="connsiteX39" fmla="*/ 839473 w 2717897"/>
                <a:gd name="connsiteY39" fmla="*/ 1685925 h 4953000"/>
                <a:gd name="connsiteX40" fmla="*/ 333011 w 2717897"/>
                <a:gd name="connsiteY40" fmla="*/ 2717716 h 4953000"/>
                <a:gd name="connsiteX41" fmla="*/ 0 w 2717897"/>
                <a:gd name="connsiteY41" fmla="*/ 2556700 h 4953000"/>
                <a:gd name="connsiteX0" fmla="*/ 0 w 2703336"/>
                <a:gd name="connsiteY0" fmla="*/ 2551484 h 4953000"/>
                <a:gd name="connsiteX1" fmla="*/ 748167 w 2703336"/>
                <a:gd name="connsiteY1" fmla="*/ 933631 h 4953000"/>
                <a:gd name="connsiteX2" fmla="*/ 1167812 w 2703336"/>
                <a:gd name="connsiteY2" fmla="*/ 923925 h 4953000"/>
                <a:gd name="connsiteX3" fmla="*/ 1167812 w 2703336"/>
                <a:gd name="connsiteY3" fmla="*/ 857250 h 4953000"/>
                <a:gd name="connsiteX4" fmla="*/ 1072562 w 2703336"/>
                <a:gd name="connsiteY4" fmla="*/ 790575 h 4953000"/>
                <a:gd name="connsiteX5" fmla="*/ 986837 w 2703336"/>
                <a:gd name="connsiteY5" fmla="*/ 723900 h 4953000"/>
                <a:gd name="connsiteX6" fmla="*/ 929687 w 2703336"/>
                <a:gd name="connsiteY6" fmla="*/ 647700 h 4953000"/>
                <a:gd name="connsiteX7" fmla="*/ 891587 w 2703336"/>
                <a:gd name="connsiteY7" fmla="*/ 495300 h 4953000"/>
                <a:gd name="connsiteX8" fmla="*/ 891587 w 2703336"/>
                <a:gd name="connsiteY8" fmla="*/ 361950 h 4953000"/>
                <a:gd name="connsiteX9" fmla="*/ 939212 w 2703336"/>
                <a:gd name="connsiteY9" fmla="*/ 238125 h 4953000"/>
                <a:gd name="connsiteX10" fmla="*/ 996362 w 2703336"/>
                <a:gd name="connsiteY10" fmla="*/ 133350 h 4953000"/>
                <a:gd name="connsiteX11" fmla="*/ 1091612 w 2703336"/>
                <a:gd name="connsiteY11" fmla="*/ 66675 h 4953000"/>
                <a:gd name="connsiteX12" fmla="*/ 1177337 w 2703336"/>
                <a:gd name="connsiteY12" fmla="*/ 19050 h 4953000"/>
                <a:gd name="connsiteX13" fmla="*/ 1291637 w 2703336"/>
                <a:gd name="connsiteY13" fmla="*/ 0 h 4953000"/>
                <a:gd name="connsiteX14" fmla="*/ 1386887 w 2703336"/>
                <a:gd name="connsiteY14" fmla="*/ 0 h 4953000"/>
                <a:gd name="connsiteX15" fmla="*/ 1539287 w 2703336"/>
                <a:gd name="connsiteY15" fmla="*/ 57150 h 4953000"/>
                <a:gd name="connsiteX16" fmla="*/ 1596437 w 2703336"/>
                <a:gd name="connsiteY16" fmla="*/ 104775 h 4953000"/>
                <a:gd name="connsiteX17" fmla="*/ 1682162 w 2703336"/>
                <a:gd name="connsiteY17" fmla="*/ 180975 h 4953000"/>
                <a:gd name="connsiteX18" fmla="*/ 1739312 w 2703336"/>
                <a:gd name="connsiteY18" fmla="*/ 266700 h 4953000"/>
                <a:gd name="connsiteX19" fmla="*/ 1758362 w 2703336"/>
                <a:gd name="connsiteY19" fmla="*/ 342900 h 4953000"/>
                <a:gd name="connsiteX20" fmla="*/ 1758362 w 2703336"/>
                <a:gd name="connsiteY20" fmla="*/ 485775 h 4953000"/>
                <a:gd name="connsiteX21" fmla="*/ 1720262 w 2703336"/>
                <a:gd name="connsiteY21" fmla="*/ 609600 h 4953000"/>
                <a:gd name="connsiteX22" fmla="*/ 1634537 w 2703336"/>
                <a:gd name="connsiteY22" fmla="*/ 742950 h 4953000"/>
                <a:gd name="connsiteX23" fmla="*/ 1577387 w 2703336"/>
                <a:gd name="connsiteY23" fmla="*/ 790575 h 4953000"/>
                <a:gd name="connsiteX24" fmla="*/ 1482137 w 2703336"/>
                <a:gd name="connsiteY24" fmla="*/ 838200 h 4953000"/>
                <a:gd name="connsiteX25" fmla="*/ 1482137 w 2703336"/>
                <a:gd name="connsiteY25" fmla="*/ 838200 h 4953000"/>
                <a:gd name="connsiteX26" fmla="*/ 1491662 w 2703336"/>
                <a:gd name="connsiteY26" fmla="*/ 914400 h 4953000"/>
                <a:gd name="connsiteX27" fmla="*/ 1872662 w 2703336"/>
                <a:gd name="connsiteY27" fmla="*/ 914400 h 4953000"/>
                <a:gd name="connsiteX28" fmla="*/ 2472737 w 2703336"/>
                <a:gd name="connsiteY28" fmla="*/ 2114550 h 4953000"/>
                <a:gd name="connsiteX29" fmla="*/ 2703336 w 2703336"/>
                <a:gd name="connsiteY29" fmla="*/ 2580057 h 4953000"/>
                <a:gd name="connsiteX30" fmla="*/ 2350548 w 2703336"/>
                <a:gd name="connsiteY30" fmla="*/ 2746653 h 4953000"/>
                <a:gd name="connsiteX31" fmla="*/ 1825037 w 2703336"/>
                <a:gd name="connsiteY31" fmla="*/ 1666875 h 4953000"/>
                <a:gd name="connsiteX32" fmla="*/ 1729787 w 2703336"/>
                <a:gd name="connsiteY32" fmla="*/ 2695575 h 4953000"/>
                <a:gd name="connsiteX33" fmla="*/ 2282237 w 2703336"/>
                <a:gd name="connsiteY33" fmla="*/ 4933950 h 4953000"/>
                <a:gd name="connsiteX34" fmla="*/ 1739312 w 2703336"/>
                <a:gd name="connsiteY34" fmla="*/ 4933950 h 4953000"/>
                <a:gd name="connsiteX35" fmla="*/ 1320212 w 2703336"/>
                <a:gd name="connsiteY35" fmla="*/ 3324225 h 4953000"/>
                <a:gd name="connsiteX36" fmla="*/ 920162 w 2703336"/>
                <a:gd name="connsiteY36" fmla="*/ 4943475 h 4953000"/>
                <a:gd name="connsiteX37" fmla="*/ 367712 w 2703336"/>
                <a:gd name="connsiteY37" fmla="*/ 4953000 h 4953000"/>
                <a:gd name="connsiteX38" fmla="*/ 929687 w 2703336"/>
                <a:gd name="connsiteY38" fmla="*/ 2686050 h 4953000"/>
                <a:gd name="connsiteX39" fmla="*/ 824912 w 2703336"/>
                <a:gd name="connsiteY39" fmla="*/ 1685925 h 4953000"/>
                <a:gd name="connsiteX40" fmla="*/ 318450 w 2703336"/>
                <a:gd name="connsiteY40" fmla="*/ 2717716 h 4953000"/>
                <a:gd name="connsiteX41" fmla="*/ 4853 w 2703336"/>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24267 w 2722750"/>
                <a:gd name="connsiteY41" fmla="*/ 2640826 h 4953000"/>
                <a:gd name="connsiteX0" fmla="*/ 0 w 2722750"/>
                <a:gd name="connsiteY0" fmla="*/ 2564426 h 4953000"/>
                <a:gd name="connsiteX1" fmla="*/ 767581 w 2722750"/>
                <a:gd name="connsiteY1" fmla="*/ 933631 h 4953000"/>
                <a:gd name="connsiteX2" fmla="*/ 1187226 w 2722750"/>
                <a:gd name="connsiteY2" fmla="*/ 923925 h 4953000"/>
                <a:gd name="connsiteX3" fmla="*/ 1187226 w 2722750"/>
                <a:gd name="connsiteY3" fmla="*/ 857250 h 4953000"/>
                <a:gd name="connsiteX4" fmla="*/ 1091976 w 2722750"/>
                <a:gd name="connsiteY4" fmla="*/ 790575 h 4953000"/>
                <a:gd name="connsiteX5" fmla="*/ 1006251 w 2722750"/>
                <a:gd name="connsiteY5" fmla="*/ 723900 h 4953000"/>
                <a:gd name="connsiteX6" fmla="*/ 949101 w 2722750"/>
                <a:gd name="connsiteY6" fmla="*/ 647700 h 4953000"/>
                <a:gd name="connsiteX7" fmla="*/ 911001 w 2722750"/>
                <a:gd name="connsiteY7" fmla="*/ 495300 h 4953000"/>
                <a:gd name="connsiteX8" fmla="*/ 911001 w 2722750"/>
                <a:gd name="connsiteY8" fmla="*/ 361950 h 4953000"/>
                <a:gd name="connsiteX9" fmla="*/ 958626 w 2722750"/>
                <a:gd name="connsiteY9" fmla="*/ 238125 h 4953000"/>
                <a:gd name="connsiteX10" fmla="*/ 1015776 w 2722750"/>
                <a:gd name="connsiteY10" fmla="*/ 133350 h 4953000"/>
                <a:gd name="connsiteX11" fmla="*/ 1111026 w 2722750"/>
                <a:gd name="connsiteY11" fmla="*/ 66675 h 4953000"/>
                <a:gd name="connsiteX12" fmla="*/ 1196751 w 2722750"/>
                <a:gd name="connsiteY12" fmla="*/ 19050 h 4953000"/>
                <a:gd name="connsiteX13" fmla="*/ 1311051 w 2722750"/>
                <a:gd name="connsiteY13" fmla="*/ 0 h 4953000"/>
                <a:gd name="connsiteX14" fmla="*/ 1406301 w 2722750"/>
                <a:gd name="connsiteY14" fmla="*/ 0 h 4953000"/>
                <a:gd name="connsiteX15" fmla="*/ 1558701 w 2722750"/>
                <a:gd name="connsiteY15" fmla="*/ 57150 h 4953000"/>
                <a:gd name="connsiteX16" fmla="*/ 1615851 w 2722750"/>
                <a:gd name="connsiteY16" fmla="*/ 104775 h 4953000"/>
                <a:gd name="connsiteX17" fmla="*/ 1701576 w 2722750"/>
                <a:gd name="connsiteY17" fmla="*/ 180975 h 4953000"/>
                <a:gd name="connsiteX18" fmla="*/ 1758726 w 2722750"/>
                <a:gd name="connsiteY18" fmla="*/ 266700 h 4953000"/>
                <a:gd name="connsiteX19" fmla="*/ 1777776 w 2722750"/>
                <a:gd name="connsiteY19" fmla="*/ 342900 h 4953000"/>
                <a:gd name="connsiteX20" fmla="*/ 1777776 w 2722750"/>
                <a:gd name="connsiteY20" fmla="*/ 485775 h 4953000"/>
                <a:gd name="connsiteX21" fmla="*/ 1739676 w 2722750"/>
                <a:gd name="connsiteY21" fmla="*/ 609600 h 4953000"/>
                <a:gd name="connsiteX22" fmla="*/ 1653951 w 2722750"/>
                <a:gd name="connsiteY22" fmla="*/ 742950 h 4953000"/>
                <a:gd name="connsiteX23" fmla="*/ 1596801 w 2722750"/>
                <a:gd name="connsiteY23" fmla="*/ 790575 h 4953000"/>
                <a:gd name="connsiteX24" fmla="*/ 1501551 w 2722750"/>
                <a:gd name="connsiteY24" fmla="*/ 838200 h 4953000"/>
                <a:gd name="connsiteX25" fmla="*/ 1501551 w 2722750"/>
                <a:gd name="connsiteY25" fmla="*/ 838200 h 4953000"/>
                <a:gd name="connsiteX26" fmla="*/ 1511076 w 2722750"/>
                <a:gd name="connsiteY26" fmla="*/ 914400 h 4953000"/>
                <a:gd name="connsiteX27" fmla="*/ 1892076 w 2722750"/>
                <a:gd name="connsiteY27" fmla="*/ 914400 h 4953000"/>
                <a:gd name="connsiteX28" fmla="*/ 2492151 w 2722750"/>
                <a:gd name="connsiteY28" fmla="*/ 2114550 h 4953000"/>
                <a:gd name="connsiteX29" fmla="*/ 2722750 w 2722750"/>
                <a:gd name="connsiteY29" fmla="*/ 2580057 h 4953000"/>
                <a:gd name="connsiteX30" fmla="*/ 2369962 w 2722750"/>
                <a:gd name="connsiteY30" fmla="*/ 2746653 h 4953000"/>
                <a:gd name="connsiteX31" fmla="*/ 1844451 w 2722750"/>
                <a:gd name="connsiteY31" fmla="*/ 1666875 h 4953000"/>
                <a:gd name="connsiteX32" fmla="*/ 1749201 w 2722750"/>
                <a:gd name="connsiteY32" fmla="*/ 2695575 h 4953000"/>
                <a:gd name="connsiteX33" fmla="*/ 2301651 w 2722750"/>
                <a:gd name="connsiteY33" fmla="*/ 4933950 h 4953000"/>
                <a:gd name="connsiteX34" fmla="*/ 1758726 w 2722750"/>
                <a:gd name="connsiteY34" fmla="*/ 4933950 h 4953000"/>
                <a:gd name="connsiteX35" fmla="*/ 1339626 w 2722750"/>
                <a:gd name="connsiteY35" fmla="*/ 3324225 h 4953000"/>
                <a:gd name="connsiteX36" fmla="*/ 939576 w 2722750"/>
                <a:gd name="connsiteY36" fmla="*/ 4943475 h 4953000"/>
                <a:gd name="connsiteX37" fmla="*/ 387126 w 2722750"/>
                <a:gd name="connsiteY37" fmla="*/ 4953000 h 4953000"/>
                <a:gd name="connsiteX38" fmla="*/ 949101 w 2722750"/>
                <a:gd name="connsiteY38" fmla="*/ 2686050 h 4953000"/>
                <a:gd name="connsiteX39" fmla="*/ 844326 w 2722750"/>
                <a:gd name="connsiteY39" fmla="*/ 1685925 h 4953000"/>
                <a:gd name="connsiteX40" fmla="*/ 337864 w 2722750"/>
                <a:gd name="connsiteY40" fmla="*/ 2717716 h 4953000"/>
                <a:gd name="connsiteX41" fmla="*/ 4854 w 2722750"/>
                <a:gd name="connsiteY41" fmla="*/ 2563172 h 49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722750" h="4953000">
                  <a:moveTo>
                    <a:pt x="0" y="2564426"/>
                  </a:moveTo>
                  <a:cubicBezTo>
                    <a:pt x="155868" y="2227373"/>
                    <a:pt x="572946" y="1204891"/>
                    <a:pt x="767581" y="933631"/>
                  </a:cubicBezTo>
                  <a:lnTo>
                    <a:pt x="1187226" y="923925"/>
                  </a:lnTo>
                  <a:lnTo>
                    <a:pt x="1187226" y="857250"/>
                  </a:lnTo>
                  <a:lnTo>
                    <a:pt x="1091976" y="790575"/>
                  </a:lnTo>
                  <a:lnTo>
                    <a:pt x="1006251" y="723900"/>
                  </a:lnTo>
                  <a:lnTo>
                    <a:pt x="949101" y="647700"/>
                  </a:lnTo>
                  <a:lnTo>
                    <a:pt x="911001" y="495300"/>
                  </a:lnTo>
                  <a:lnTo>
                    <a:pt x="911001" y="361950"/>
                  </a:lnTo>
                  <a:lnTo>
                    <a:pt x="958626" y="238125"/>
                  </a:lnTo>
                  <a:lnTo>
                    <a:pt x="1015776" y="133350"/>
                  </a:lnTo>
                  <a:lnTo>
                    <a:pt x="1111026" y="66675"/>
                  </a:lnTo>
                  <a:lnTo>
                    <a:pt x="1196751" y="19050"/>
                  </a:lnTo>
                  <a:lnTo>
                    <a:pt x="1311051" y="0"/>
                  </a:lnTo>
                  <a:lnTo>
                    <a:pt x="1406301" y="0"/>
                  </a:lnTo>
                  <a:lnTo>
                    <a:pt x="1558701" y="57150"/>
                  </a:lnTo>
                  <a:lnTo>
                    <a:pt x="1615851" y="104775"/>
                  </a:lnTo>
                  <a:lnTo>
                    <a:pt x="1701576" y="180975"/>
                  </a:lnTo>
                  <a:lnTo>
                    <a:pt x="1758726" y="266700"/>
                  </a:lnTo>
                  <a:lnTo>
                    <a:pt x="1777776" y="342900"/>
                  </a:lnTo>
                  <a:lnTo>
                    <a:pt x="1777776" y="485775"/>
                  </a:lnTo>
                  <a:lnTo>
                    <a:pt x="1739676" y="609600"/>
                  </a:lnTo>
                  <a:lnTo>
                    <a:pt x="1653951" y="742950"/>
                  </a:lnTo>
                  <a:lnTo>
                    <a:pt x="1596801" y="790575"/>
                  </a:lnTo>
                  <a:lnTo>
                    <a:pt x="1501551" y="838200"/>
                  </a:lnTo>
                  <a:lnTo>
                    <a:pt x="1501551" y="838200"/>
                  </a:lnTo>
                  <a:lnTo>
                    <a:pt x="1511076" y="914400"/>
                  </a:lnTo>
                  <a:lnTo>
                    <a:pt x="1892076" y="914400"/>
                  </a:lnTo>
                  <a:lnTo>
                    <a:pt x="2492151" y="2114550"/>
                  </a:lnTo>
                  <a:lnTo>
                    <a:pt x="2722750" y="2580057"/>
                  </a:lnTo>
                  <a:lnTo>
                    <a:pt x="2369962" y="2746653"/>
                  </a:lnTo>
                  <a:lnTo>
                    <a:pt x="1844451" y="1666875"/>
                  </a:lnTo>
                  <a:lnTo>
                    <a:pt x="1749201" y="2695575"/>
                  </a:lnTo>
                  <a:lnTo>
                    <a:pt x="2301651" y="4933950"/>
                  </a:lnTo>
                  <a:lnTo>
                    <a:pt x="1758726" y="4933950"/>
                  </a:lnTo>
                  <a:lnTo>
                    <a:pt x="1339626" y="3324225"/>
                  </a:lnTo>
                  <a:lnTo>
                    <a:pt x="939576" y="4943475"/>
                  </a:lnTo>
                  <a:lnTo>
                    <a:pt x="387126" y="4953000"/>
                  </a:lnTo>
                  <a:lnTo>
                    <a:pt x="949101" y="2686050"/>
                  </a:lnTo>
                  <a:lnTo>
                    <a:pt x="844326" y="1685925"/>
                  </a:lnTo>
                  <a:lnTo>
                    <a:pt x="337864" y="2717716"/>
                  </a:lnTo>
                  <a:lnTo>
                    <a:pt x="4854" y="2563172"/>
                  </a:lnTo>
                </a:path>
              </a:pathLst>
            </a:custGeom>
            <a:noFill/>
            <a:ln>
              <a:solidFill>
                <a:srgbClr val="E69042"/>
              </a:solidFill>
            </a:ln>
          </p:spPr>
          <p:style>
            <a:lnRef idx="1">
              <a:schemeClr val="dk1"/>
            </a:lnRef>
            <a:fillRef idx="0">
              <a:schemeClr val="dk1"/>
            </a:fillRef>
            <a:effectRef idx="0">
              <a:schemeClr val="dk1"/>
            </a:effectRef>
            <a:fontRef idx="minor">
              <a:schemeClr val="tx1"/>
            </a:fontRef>
          </p:style>
          <p:txBody>
            <a:bodyPr rtlCol="0" anchor="ctr"/>
            <a:lstStyle/>
            <a:p>
              <a:endParaRPr lang="en-GB"/>
            </a:p>
          </p:txBody>
        </p:sp>
      </p:grpSp>
      <p:sp>
        <p:nvSpPr>
          <p:cNvPr id="223" name="TextBox 222">
            <a:extLst>
              <a:ext uri="{FF2B5EF4-FFF2-40B4-BE49-F238E27FC236}">
                <a16:creationId xmlns:a16="http://schemas.microsoft.com/office/drawing/2014/main" id="{B2127843-CE8A-44F6-B2AF-EC6BE674A9D2}"/>
              </a:ext>
            </a:extLst>
          </p:cNvPr>
          <p:cNvSpPr txBox="1"/>
          <p:nvPr/>
        </p:nvSpPr>
        <p:spPr>
          <a:xfrm>
            <a:off x="2674647" y="179671"/>
            <a:ext cx="6468067" cy="523220"/>
          </a:xfrm>
          <a:prstGeom prst="rect">
            <a:avLst/>
          </a:prstGeom>
          <a:noFill/>
        </p:spPr>
        <p:txBody>
          <a:bodyPr wrap="square" rtlCol="0">
            <a:spAutoFit/>
          </a:bodyPr>
          <a:lstStyle/>
          <a:p>
            <a:r>
              <a:rPr lang="en-GB" sz="2800" b="1" dirty="0">
                <a:solidFill>
                  <a:srgbClr val="000D50"/>
                </a:solidFill>
              </a:rPr>
              <a:t>UK work-related deaths each year</a:t>
            </a:r>
          </a:p>
        </p:txBody>
      </p:sp>
      <p:grpSp>
        <p:nvGrpSpPr>
          <p:cNvPr id="12" name="Group 11">
            <a:extLst>
              <a:ext uri="{FF2B5EF4-FFF2-40B4-BE49-F238E27FC236}">
                <a16:creationId xmlns:a16="http://schemas.microsoft.com/office/drawing/2014/main" id="{118B4ABB-469B-4DC0-B85B-183FECE1EEC3}"/>
              </a:ext>
            </a:extLst>
          </p:cNvPr>
          <p:cNvGrpSpPr/>
          <p:nvPr/>
        </p:nvGrpSpPr>
        <p:grpSpPr>
          <a:xfrm>
            <a:off x="2901646" y="5216283"/>
            <a:ext cx="4800301" cy="1289275"/>
            <a:chOff x="2821549" y="5004858"/>
            <a:chExt cx="4800301" cy="1289275"/>
          </a:xfrm>
        </p:grpSpPr>
        <p:sp>
          <p:nvSpPr>
            <p:cNvPr id="224" name="Text Box 2">
              <a:extLst>
                <a:ext uri="{FF2B5EF4-FFF2-40B4-BE49-F238E27FC236}">
                  <a16:creationId xmlns:a16="http://schemas.microsoft.com/office/drawing/2014/main" id="{DAAC596E-240A-4186-BC5F-B11C75FAF492}"/>
                </a:ext>
              </a:extLst>
            </p:cNvPr>
            <p:cNvSpPr txBox="1">
              <a:spLocks noChangeArrowheads="1"/>
            </p:cNvSpPr>
            <p:nvPr/>
          </p:nvSpPr>
          <p:spPr bwMode="auto">
            <a:xfrm>
              <a:off x="3341297" y="5263132"/>
              <a:ext cx="4280553" cy="601973"/>
            </a:xfrm>
            <a:prstGeom prst="rect">
              <a:avLst/>
            </a:prstGeom>
            <a:noFill/>
            <a:ln w="9525">
              <a:noFill/>
              <a:miter lim="800000"/>
              <a:headEnd/>
              <a:tailEnd/>
            </a:ln>
          </p:spPr>
          <p:txBody>
            <a:bodyPr rot="0" vert="horz" wrap="square" lIns="91440" tIns="45720" rIns="91440" bIns="45720" anchor="t" anchorCtr="0">
              <a:noAutofit/>
            </a:bodyPr>
            <a:lstStyle/>
            <a:p>
              <a:pPr>
                <a:lnSpc>
                  <a:spcPct val="115000"/>
                </a:lnSpc>
                <a:spcAft>
                  <a:spcPts val="1000"/>
                </a:spcAft>
              </a:pPr>
              <a:r>
                <a:rPr lang="en-GB" sz="2800" b="1" dirty="0">
                  <a:solidFill>
                    <a:srgbClr val="000D4C"/>
                  </a:solidFill>
                  <a:ea typeface="Calibri"/>
                </a:rPr>
                <a:t>at least 13,000 per annum</a:t>
              </a:r>
              <a:endParaRPr lang="en-GB" sz="2800" dirty="0">
                <a:solidFill>
                  <a:srgbClr val="000D4C"/>
                </a:solidFill>
                <a:ea typeface="Times New Roman"/>
              </a:endParaRPr>
            </a:p>
          </p:txBody>
        </p:sp>
        <p:grpSp>
          <p:nvGrpSpPr>
            <p:cNvPr id="11" name="Group 10">
              <a:extLst>
                <a:ext uri="{FF2B5EF4-FFF2-40B4-BE49-F238E27FC236}">
                  <a16:creationId xmlns:a16="http://schemas.microsoft.com/office/drawing/2014/main" id="{B7922561-7170-4956-A135-45E787410D83}"/>
                </a:ext>
              </a:extLst>
            </p:cNvPr>
            <p:cNvGrpSpPr/>
            <p:nvPr/>
          </p:nvGrpSpPr>
          <p:grpSpPr>
            <a:xfrm>
              <a:off x="2821549" y="5004858"/>
              <a:ext cx="558725" cy="1289275"/>
              <a:chOff x="1120140" y="3375660"/>
              <a:chExt cx="571500" cy="1607820"/>
            </a:xfrm>
          </p:grpSpPr>
          <p:sp>
            <p:nvSpPr>
              <p:cNvPr id="10" name="Trapezoid 9">
                <a:extLst>
                  <a:ext uri="{FF2B5EF4-FFF2-40B4-BE49-F238E27FC236}">
                    <a16:creationId xmlns:a16="http://schemas.microsoft.com/office/drawing/2014/main" id="{8FA9055D-806A-4264-8C32-958D4C0A6201}"/>
                  </a:ext>
                </a:extLst>
              </p:cNvPr>
              <p:cNvSpPr/>
              <p:nvPr/>
            </p:nvSpPr>
            <p:spPr>
              <a:xfrm>
                <a:off x="1120140" y="3375660"/>
                <a:ext cx="571500" cy="505236"/>
              </a:xfrm>
              <a:prstGeom prst="trapezoid">
                <a:avLst/>
              </a:prstGeom>
              <a:solidFill>
                <a:srgbClr val="000D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5" name="Trapezoid 224">
                <a:extLst>
                  <a:ext uri="{FF2B5EF4-FFF2-40B4-BE49-F238E27FC236}">
                    <a16:creationId xmlns:a16="http://schemas.microsoft.com/office/drawing/2014/main" id="{6DF960E2-8743-4553-A48F-76BF7CA53068}"/>
                  </a:ext>
                </a:extLst>
              </p:cNvPr>
              <p:cNvSpPr/>
              <p:nvPr/>
            </p:nvSpPr>
            <p:spPr>
              <a:xfrm flipV="1">
                <a:off x="1120140" y="3880896"/>
                <a:ext cx="571500" cy="1102584"/>
              </a:xfrm>
              <a:prstGeom prst="trapezoid">
                <a:avLst/>
              </a:prstGeom>
              <a:solidFill>
                <a:srgbClr val="000D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Tree>
    <p:extLst>
      <p:ext uri="{BB962C8B-B14F-4D97-AF65-F5344CB8AC3E}">
        <p14:creationId xmlns:p14="http://schemas.microsoft.com/office/powerpoint/2010/main" val="142422146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left)">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wipe(left)">
                                      <p:cBhvr>
                                        <p:cTn id="1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Jenny HD">
            <a:hlinkClick r:id="" action="ppaction://media"/>
            <a:extLst>
              <a:ext uri="{FF2B5EF4-FFF2-40B4-BE49-F238E27FC236}">
                <a16:creationId xmlns:a16="http://schemas.microsoft.com/office/drawing/2014/main" id="{1BCD370C-2546-436A-8E50-450CCF7C4EDC}"/>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2674647" y="1013962"/>
            <a:ext cx="7841672" cy="4410941"/>
          </a:xfrm>
          <a:prstGeom prst="rect">
            <a:avLst/>
          </a:prstGeom>
        </p:spPr>
      </p:pic>
      <p:pic>
        <p:nvPicPr>
          <p:cNvPr id="3" name="Picture 2">
            <a:extLst>
              <a:ext uri="{FF2B5EF4-FFF2-40B4-BE49-F238E27FC236}">
                <a16:creationId xmlns:a16="http://schemas.microsoft.com/office/drawing/2014/main" id="{DE8B93A4-51BF-48BE-B36A-97A57AEAA828}"/>
              </a:ext>
            </a:extLst>
          </p:cNvPr>
          <p:cNvPicPr>
            <a:picLocks noChangeAspect="1"/>
          </p:cNvPicPr>
          <p:nvPr/>
        </p:nvPicPr>
        <p:blipFill rotWithShape="1">
          <a:blip r:embed="rId6">
            <a:extLst>
              <a:ext uri="{BEBA8EAE-BF5A-486C-A8C5-ECC9F3942E4B}">
                <a14:imgProps xmlns:a14="http://schemas.microsoft.com/office/drawing/2010/main">
                  <a14:imgLayer r:embed="rId7">
                    <a14:imgEffect>
                      <a14:brightnessContrast bright="20000"/>
                    </a14:imgEffect>
                  </a14:imgLayer>
                </a14:imgProps>
              </a:ext>
            </a:extLst>
          </a:blip>
          <a:srcRect l="13694" t="17147" r="14148" b="21968"/>
          <a:stretch/>
        </p:blipFill>
        <p:spPr>
          <a:xfrm>
            <a:off x="2674648" y="1013961"/>
            <a:ext cx="7841672" cy="4410941"/>
          </a:xfrm>
          <a:prstGeom prst="rect">
            <a:avLst/>
          </a:prstGeom>
        </p:spPr>
      </p:pic>
      <p:sp>
        <p:nvSpPr>
          <p:cNvPr id="5" name="TextBox 4">
            <a:extLst>
              <a:ext uri="{FF2B5EF4-FFF2-40B4-BE49-F238E27FC236}">
                <a16:creationId xmlns:a16="http://schemas.microsoft.com/office/drawing/2014/main" id="{4C42132F-38A6-4D6F-AC12-4C600126C048}"/>
              </a:ext>
            </a:extLst>
          </p:cNvPr>
          <p:cNvSpPr txBox="1"/>
          <p:nvPr/>
        </p:nvSpPr>
        <p:spPr>
          <a:xfrm>
            <a:off x="2674647" y="179671"/>
            <a:ext cx="6468067" cy="523220"/>
          </a:xfrm>
          <a:prstGeom prst="rect">
            <a:avLst/>
          </a:prstGeom>
          <a:noFill/>
        </p:spPr>
        <p:txBody>
          <a:bodyPr wrap="square" rtlCol="0">
            <a:spAutoFit/>
          </a:bodyPr>
          <a:lstStyle/>
          <a:p>
            <a:r>
              <a:rPr lang="en-GB" sz="2800" b="1" dirty="0">
                <a:solidFill>
                  <a:srgbClr val="000D50"/>
                </a:solidFill>
              </a:rPr>
              <a:t>It’s not just ‘Grandad’s disease’</a:t>
            </a:r>
          </a:p>
        </p:txBody>
      </p:sp>
    </p:spTree>
    <p:extLst>
      <p:ext uri="{BB962C8B-B14F-4D97-AF65-F5344CB8AC3E}">
        <p14:creationId xmlns:p14="http://schemas.microsoft.com/office/powerpoint/2010/main" val="1577879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09342" fill="hold"/>
                                        <p:tgtEl>
                                          <p:spTgt spid="2"/>
                                        </p:tgtEl>
                                      </p:cBhvr>
                                    </p:cmd>
                                  </p:childTnLst>
                                </p:cTn>
                              </p:par>
                            </p:childTnLst>
                          </p:cTn>
                        </p:par>
                      </p:childTnLst>
                    </p:cTn>
                  </p:par>
                  <p:par>
                    <p:cTn id="7" fill="hold">
                      <p:stCondLst>
                        <p:cond delay="indefinite"/>
                      </p:stCondLst>
                      <p:childTnLst>
                        <p:par>
                          <p:cTn id="8" fill="hold">
                            <p:stCondLst>
                              <p:cond delay="0"/>
                            </p:stCondLst>
                            <p:childTnLst>
                              <p:par>
                                <p:cTn id="9" presetID="10" presetClass="exit" presetSubtype="0" fill="hold" nodeType="clickEffect">
                                  <p:stCondLst>
                                    <p:cond delay="0"/>
                                  </p:stCondLst>
                                  <p:childTnLst>
                                    <p:animEffect transition="out" filter="fade">
                                      <p:cBhvr>
                                        <p:cTn id="10" dur="500"/>
                                        <p:tgtEl>
                                          <p:spTgt spid="3"/>
                                        </p:tgtEl>
                                      </p:cBhvr>
                                    </p:animEffect>
                                    <p:set>
                                      <p:cBhvr>
                                        <p:cTn id="11" dur="1" fill="hold">
                                          <p:stCondLst>
                                            <p:cond delay="499"/>
                                          </p:stCondLst>
                                        </p:cTn>
                                        <p:tgtEl>
                                          <p:spTgt spid="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video>
              <p:cMediaNode vol="80000">
                <p:cTn id="12" fill="hold" display="0">
                  <p:stCondLst>
                    <p:cond delay="indefinite"/>
                  </p:stCondLst>
                </p:cTn>
                <p:tgtEl>
                  <p:spTgt spid="2"/>
                </p:tgtEl>
              </p:cMediaNode>
            </p:video>
            <p:seq concurrent="1" nextAc="seek">
              <p:cTn id="13" restart="whenNotActive" fill="hold" evtFilter="cancelBubble" nodeType="interactiveSeq">
                <p:stCondLst>
                  <p:cond evt="onClick" delay="0">
                    <p:tgtEl>
                      <p:spTgt spid="2"/>
                    </p:tgtEl>
                  </p:cond>
                </p:stCondLst>
                <p:endSync evt="end" delay="0">
                  <p:rtn val="all"/>
                </p:endSync>
                <p:childTnLst>
                  <p:par>
                    <p:cTn id="14" fill="hold">
                      <p:stCondLst>
                        <p:cond delay="0"/>
                      </p:stCondLst>
                      <p:childTnLst>
                        <p:par>
                          <p:cTn id="15" fill="hold">
                            <p:stCondLst>
                              <p:cond delay="0"/>
                            </p:stCondLst>
                            <p:childTnLst>
                              <p:par>
                                <p:cTn id="16" presetID="2" presetClass="mediacall" presetSubtype="0" fill="hold" nodeType="clickEffect">
                                  <p:stCondLst>
                                    <p:cond delay="0"/>
                                  </p:stCondLst>
                                  <p:childTnLst>
                                    <p:cmd type="call" cmd="togglePause">
                                      <p:cBhvr>
                                        <p:cTn id="17" dur="1" fill="hold"/>
                                        <p:tgtEl>
                                          <p:spTgt spid="2"/>
                                        </p:tgtEl>
                                      </p:cBhvr>
                                    </p:cmd>
                                  </p:childTnLst>
                                </p:cTn>
                              </p:par>
                            </p:childTnLst>
                          </p:cTn>
                        </p:par>
                      </p:childTnLst>
                    </p:cTn>
                  </p:par>
                </p:childTnLst>
              </p:cTn>
              <p:nextCondLst>
                <p:cond evt="onClick" delay="0">
                  <p:tgtEl>
                    <p:spTgt spid="2"/>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27B651B-92D3-4B79-9DAB-D8DEBE901359}"/>
              </a:ext>
            </a:extLst>
          </p:cNvPr>
          <p:cNvPicPr>
            <a:picLocks noChangeAspect="1"/>
          </p:cNvPicPr>
          <p:nvPr/>
        </p:nvPicPr>
        <p:blipFill rotWithShape="1">
          <a:blip r:embed="rId3">
            <a:extLst>
              <a:ext uri="{28A0092B-C50C-407E-A947-70E740481C1C}">
                <a14:useLocalDpi xmlns:a14="http://schemas.microsoft.com/office/drawing/2010/main" val="0"/>
              </a:ext>
            </a:extLst>
          </a:blip>
          <a:srcRect l="3039" r="978"/>
          <a:stretch/>
        </p:blipFill>
        <p:spPr>
          <a:xfrm>
            <a:off x="2732370" y="1301261"/>
            <a:ext cx="8376207" cy="4255477"/>
          </a:xfrm>
          <a:prstGeom prst="rect">
            <a:avLst/>
          </a:prstGeom>
        </p:spPr>
      </p:pic>
      <p:sp>
        <p:nvSpPr>
          <p:cNvPr id="2" name="Rectangle 1">
            <a:extLst>
              <a:ext uri="{FF2B5EF4-FFF2-40B4-BE49-F238E27FC236}">
                <a16:creationId xmlns:a16="http://schemas.microsoft.com/office/drawing/2014/main" id="{DA2F53A5-B072-4C05-B727-E404B7715592}"/>
              </a:ext>
            </a:extLst>
          </p:cNvPr>
          <p:cNvSpPr/>
          <p:nvPr/>
        </p:nvSpPr>
        <p:spPr>
          <a:xfrm>
            <a:off x="4215296" y="3587279"/>
            <a:ext cx="3119893" cy="523220"/>
          </a:xfrm>
          <a:prstGeom prst="rect">
            <a:avLst/>
          </a:prstGeom>
        </p:spPr>
        <p:txBody>
          <a:bodyPr wrap="none">
            <a:spAutoFit/>
          </a:bodyPr>
          <a:lstStyle/>
          <a:p>
            <a:r>
              <a:rPr lang="en-GB" sz="2800" b="1" dirty="0">
                <a:solidFill>
                  <a:schemeClr val="bg1"/>
                </a:solidFill>
                <a:ea typeface="Calibri"/>
              </a:rPr>
              <a:t>3,500</a:t>
            </a:r>
            <a:r>
              <a:rPr lang="en-GB" sz="2800" dirty="0">
                <a:solidFill>
                  <a:schemeClr val="bg1"/>
                </a:solidFill>
                <a:ea typeface="Calibri"/>
              </a:rPr>
              <a:t> cancer deaths</a:t>
            </a:r>
            <a:endParaRPr lang="en-GB" sz="2800" dirty="0">
              <a:solidFill>
                <a:schemeClr val="bg1"/>
              </a:solidFill>
            </a:endParaRPr>
          </a:p>
        </p:txBody>
      </p:sp>
      <p:sp>
        <p:nvSpPr>
          <p:cNvPr id="222" name="Rectangle 221">
            <a:extLst>
              <a:ext uri="{FF2B5EF4-FFF2-40B4-BE49-F238E27FC236}">
                <a16:creationId xmlns:a16="http://schemas.microsoft.com/office/drawing/2014/main" id="{57B8EF27-FD08-4C98-9617-9D11B2B494DD}"/>
              </a:ext>
            </a:extLst>
          </p:cNvPr>
          <p:cNvSpPr/>
          <p:nvPr/>
        </p:nvSpPr>
        <p:spPr>
          <a:xfrm>
            <a:off x="4215293" y="4103258"/>
            <a:ext cx="3761414" cy="523220"/>
          </a:xfrm>
          <a:prstGeom prst="rect">
            <a:avLst/>
          </a:prstGeom>
        </p:spPr>
        <p:txBody>
          <a:bodyPr wrap="none">
            <a:spAutoFit/>
          </a:bodyPr>
          <a:lstStyle/>
          <a:p>
            <a:r>
              <a:rPr lang="en-GB" sz="2800" b="1" dirty="0">
                <a:solidFill>
                  <a:schemeClr val="bg1"/>
                </a:solidFill>
                <a:ea typeface="Calibri"/>
              </a:rPr>
              <a:t>5,500</a:t>
            </a:r>
            <a:r>
              <a:rPr lang="en-GB" sz="2800" dirty="0">
                <a:solidFill>
                  <a:schemeClr val="bg1"/>
                </a:solidFill>
                <a:ea typeface="Calibri"/>
              </a:rPr>
              <a:t> new cancer cases</a:t>
            </a:r>
            <a:endParaRPr lang="en-GB" sz="2800" dirty="0">
              <a:solidFill>
                <a:schemeClr val="bg1"/>
              </a:solidFill>
            </a:endParaRPr>
          </a:p>
        </p:txBody>
      </p:sp>
      <p:sp>
        <p:nvSpPr>
          <p:cNvPr id="231" name="Rectangle 230">
            <a:extLst>
              <a:ext uri="{FF2B5EF4-FFF2-40B4-BE49-F238E27FC236}">
                <a16:creationId xmlns:a16="http://schemas.microsoft.com/office/drawing/2014/main" id="{567C14FC-A149-44C6-8387-FC6C1AF054A2}"/>
              </a:ext>
            </a:extLst>
          </p:cNvPr>
          <p:cNvSpPr/>
          <p:nvPr/>
        </p:nvSpPr>
        <p:spPr>
          <a:xfrm>
            <a:off x="4194197" y="4616880"/>
            <a:ext cx="4229556" cy="523220"/>
          </a:xfrm>
          <a:prstGeom prst="rect">
            <a:avLst/>
          </a:prstGeom>
        </p:spPr>
        <p:txBody>
          <a:bodyPr wrap="none">
            <a:spAutoFit/>
          </a:bodyPr>
          <a:lstStyle/>
          <a:p>
            <a:r>
              <a:rPr lang="en-GB" sz="2800" b="1" dirty="0">
                <a:solidFill>
                  <a:schemeClr val="bg1"/>
                </a:solidFill>
                <a:ea typeface="Calibri"/>
              </a:rPr>
              <a:t>82,000</a:t>
            </a:r>
            <a:r>
              <a:rPr lang="en-GB" sz="2800" dirty="0">
                <a:solidFill>
                  <a:schemeClr val="bg1"/>
                </a:solidFill>
                <a:ea typeface="Calibri"/>
              </a:rPr>
              <a:t> workers with illness</a:t>
            </a:r>
            <a:endParaRPr lang="en-GB" sz="2800" dirty="0">
              <a:solidFill>
                <a:schemeClr val="bg1"/>
              </a:solidFill>
            </a:endParaRPr>
          </a:p>
        </p:txBody>
      </p:sp>
      <p:sp>
        <p:nvSpPr>
          <p:cNvPr id="7" name="TextBox 6">
            <a:extLst>
              <a:ext uri="{FF2B5EF4-FFF2-40B4-BE49-F238E27FC236}">
                <a16:creationId xmlns:a16="http://schemas.microsoft.com/office/drawing/2014/main" id="{68D6C964-C67B-4686-8A04-1455EA6849DF}"/>
              </a:ext>
            </a:extLst>
          </p:cNvPr>
          <p:cNvSpPr txBox="1"/>
          <p:nvPr/>
        </p:nvSpPr>
        <p:spPr>
          <a:xfrm>
            <a:off x="2674647" y="181500"/>
            <a:ext cx="7636999" cy="523220"/>
          </a:xfrm>
          <a:prstGeom prst="rect">
            <a:avLst/>
          </a:prstGeom>
          <a:noFill/>
        </p:spPr>
        <p:txBody>
          <a:bodyPr wrap="square" rtlCol="0">
            <a:spAutoFit/>
          </a:bodyPr>
          <a:lstStyle/>
          <a:p>
            <a:r>
              <a:rPr lang="en-GB" sz="2800" b="1" dirty="0">
                <a:solidFill>
                  <a:srgbClr val="000D50"/>
                </a:solidFill>
              </a:rPr>
              <a:t>Construction ill-health and disease each year</a:t>
            </a:r>
          </a:p>
        </p:txBody>
      </p:sp>
    </p:spTree>
    <p:extLst>
      <p:ext uri="{BB962C8B-B14F-4D97-AF65-F5344CB8AC3E}">
        <p14:creationId xmlns:p14="http://schemas.microsoft.com/office/powerpoint/2010/main" val="21082781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22"/>
                                        </p:tgtEl>
                                        <p:attrNameLst>
                                          <p:attrName>style.visibility</p:attrName>
                                        </p:attrNameLst>
                                      </p:cBhvr>
                                      <p:to>
                                        <p:strVal val="visible"/>
                                      </p:to>
                                    </p:set>
                                    <p:animEffect transition="in" filter="fade">
                                      <p:cBhvr>
                                        <p:cTn id="12" dur="500"/>
                                        <p:tgtEl>
                                          <p:spTgt spid="222"/>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31"/>
                                        </p:tgtEl>
                                        <p:attrNameLst>
                                          <p:attrName>style.visibility</p:attrName>
                                        </p:attrNameLst>
                                      </p:cBhvr>
                                      <p:to>
                                        <p:strVal val="visible"/>
                                      </p:to>
                                    </p:set>
                                    <p:animEffect transition="in" filter="fade">
                                      <p:cBhvr>
                                        <p:cTn id="17" dur="500"/>
                                        <p:tgtEl>
                                          <p:spTgt spid="2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22" grpId="0"/>
      <p:bldP spid="231"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0B55E366-A84C-48F2-AFBF-23DAB00E9D13}"/>
              </a:ext>
            </a:extLst>
          </p:cNvPr>
          <p:cNvSpPr txBox="1"/>
          <p:nvPr/>
        </p:nvSpPr>
        <p:spPr>
          <a:xfrm>
            <a:off x="2674647" y="181500"/>
            <a:ext cx="4075781" cy="523220"/>
          </a:xfrm>
          <a:prstGeom prst="rect">
            <a:avLst/>
          </a:prstGeom>
          <a:noFill/>
        </p:spPr>
        <p:txBody>
          <a:bodyPr wrap="square" rtlCol="0">
            <a:spAutoFit/>
          </a:bodyPr>
          <a:lstStyle/>
          <a:p>
            <a:r>
              <a:rPr lang="en-GB" sz="1200" b="1" dirty="0">
                <a:solidFill>
                  <a:srgbClr val="000D50"/>
                </a:solidFill>
              </a:rPr>
              <a:t>Health &amp;</a:t>
            </a:r>
            <a:r>
              <a:rPr lang="en-GB" sz="2800" b="1" dirty="0">
                <a:solidFill>
                  <a:srgbClr val="000D50"/>
                </a:solidFill>
              </a:rPr>
              <a:t> Safety is a priority</a:t>
            </a:r>
            <a:endParaRPr lang="en-GB" sz="1200" b="1" dirty="0">
              <a:solidFill>
                <a:srgbClr val="000D50"/>
              </a:solidFill>
            </a:endParaRPr>
          </a:p>
        </p:txBody>
      </p:sp>
      <p:pic>
        <p:nvPicPr>
          <p:cNvPr id="4" name="Picture 3">
            <a:extLst>
              <a:ext uri="{FF2B5EF4-FFF2-40B4-BE49-F238E27FC236}">
                <a16:creationId xmlns:a16="http://schemas.microsoft.com/office/drawing/2014/main" id="{B19F13B2-39E2-41B8-AF1C-8F1F2CE14B5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762545" y="860225"/>
            <a:ext cx="7375367" cy="4940780"/>
          </a:xfrm>
          <a:prstGeom prst="rect">
            <a:avLst/>
          </a:prstGeom>
        </p:spPr>
      </p:pic>
    </p:spTree>
    <p:extLst>
      <p:ext uri="{BB962C8B-B14F-4D97-AF65-F5344CB8AC3E}">
        <p14:creationId xmlns:p14="http://schemas.microsoft.com/office/powerpoint/2010/main" val="3452545596"/>
      </p:ext>
    </p:extLst>
  </p:cSld>
  <p:clrMapOvr>
    <a:masterClrMapping/>
  </p:clrMapOvr>
  <p:transition spd="med">
    <p:pull/>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0B55E366-A84C-48F2-AFBF-23DAB00E9D13}"/>
              </a:ext>
            </a:extLst>
          </p:cNvPr>
          <p:cNvSpPr txBox="1"/>
          <p:nvPr/>
        </p:nvSpPr>
        <p:spPr>
          <a:xfrm>
            <a:off x="2674647" y="181500"/>
            <a:ext cx="6468067" cy="523220"/>
          </a:xfrm>
          <a:prstGeom prst="rect">
            <a:avLst/>
          </a:prstGeom>
          <a:noFill/>
        </p:spPr>
        <p:txBody>
          <a:bodyPr wrap="square" rtlCol="0">
            <a:spAutoFit/>
          </a:bodyPr>
          <a:lstStyle/>
          <a:p>
            <a:r>
              <a:rPr lang="en-GB" sz="2800" b="1" dirty="0">
                <a:solidFill>
                  <a:srgbClr val="000D50"/>
                </a:solidFill>
              </a:rPr>
              <a:t>Why is </a:t>
            </a:r>
            <a:r>
              <a:rPr lang="en-GB" sz="1200" b="1" dirty="0">
                <a:solidFill>
                  <a:srgbClr val="000D50"/>
                </a:solidFill>
              </a:rPr>
              <a:t>health</a:t>
            </a:r>
            <a:r>
              <a:rPr lang="en-GB" sz="2800" b="1" dirty="0">
                <a:solidFill>
                  <a:srgbClr val="000D50"/>
                </a:solidFill>
              </a:rPr>
              <a:t> the Cinderella to safety?</a:t>
            </a:r>
            <a:endParaRPr lang="en-GB" sz="1200" b="1" dirty="0">
              <a:solidFill>
                <a:srgbClr val="000D50"/>
              </a:solidFill>
            </a:endParaRPr>
          </a:p>
        </p:txBody>
      </p:sp>
      <p:pic>
        <p:nvPicPr>
          <p:cNvPr id="17" name="Picture 16">
            <a:extLst>
              <a:ext uri="{FF2B5EF4-FFF2-40B4-BE49-F238E27FC236}">
                <a16:creationId xmlns:a16="http://schemas.microsoft.com/office/drawing/2014/main" id="{67FEC719-1F42-4A1A-A797-A2A744A15DAA}"/>
              </a:ext>
            </a:extLst>
          </p:cNvPr>
          <p:cNvPicPr>
            <a:picLocks noChangeAspect="1"/>
          </p:cNvPicPr>
          <p:nvPr/>
        </p:nvPicPr>
        <p:blipFill rotWithShape="1">
          <a:blip r:embed="rId3">
            <a:extLst>
              <a:ext uri="{28A0092B-C50C-407E-A947-70E740481C1C}">
                <a14:useLocalDpi xmlns:a14="http://schemas.microsoft.com/office/drawing/2010/main" val="0"/>
              </a:ext>
            </a:extLst>
          </a:blip>
          <a:srcRect l="11777" r="15431"/>
          <a:stretch/>
        </p:blipFill>
        <p:spPr>
          <a:xfrm>
            <a:off x="2762545" y="860225"/>
            <a:ext cx="7375366" cy="4940780"/>
          </a:xfrm>
          <a:prstGeom prst="rect">
            <a:avLst/>
          </a:prstGeom>
        </p:spPr>
      </p:pic>
    </p:spTree>
    <p:extLst>
      <p:ext uri="{BB962C8B-B14F-4D97-AF65-F5344CB8AC3E}">
        <p14:creationId xmlns:p14="http://schemas.microsoft.com/office/powerpoint/2010/main" val="3827544905"/>
      </p:ext>
    </p:extLst>
  </p:cSld>
  <p:clrMapOvr>
    <a:masterClrMapping/>
  </p:clrMapOvr>
  <p:transition spd="med">
    <p:pull/>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0B55E366-A84C-48F2-AFBF-23DAB00E9D13}"/>
              </a:ext>
            </a:extLst>
          </p:cNvPr>
          <p:cNvSpPr txBox="1"/>
          <p:nvPr/>
        </p:nvSpPr>
        <p:spPr>
          <a:xfrm>
            <a:off x="2674647" y="181500"/>
            <a:ext cx="8467202" cy="523220"/>
          </a:xfrm>
          <a:prstGeom prst="rect">
            <a:avLst/>
          </a:prstGeom>
          <a:noFill/>
        </p:spPr>
        <p:txBody>
          <a:bodyPr wrap="square" rtlCol="0">
            <a:spAutoFit/>
          </a:bodyPr>
          <a:lstStyle/>
          <a:p>
            <a:r>
              <a:rPr lang="en-GB" sz="2800" b="1" dirty="0">
                <a:solidFill>
                  <a:srgbClr val="000D50"/>
                </a:solidFill>
              </a:rPr>
              <a:t>Health is on the regulator’s agenda</a:t>
            </a:r>
          </a:p>
        </p:txBody>
      </p:sp>
      <p:pic>
        <p:nvPicPr>
          <p:cNvPr id="5" name="Picture 4">
            <a:extLst>
              <a:ext uri="{FF2B5EF4-FFF2-40B4-BE49-F238E27FC236}">
                <a16:creationId xmlns:a16="http://schemas.microsoft.com/office/drawing/2014/main" id="{D47CFA65-0ECD-4919-A8B2-8A9A0EA4392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754407" y="3801918"/>
            <a:ext cx="4563483" cy="1432157"/>
          </a:xfrm>
          <a:prstGeom prst="rect">
            <a:avLst/>
          </a:prstGeom>
          <a:ln>
            <a:noFill/>
          </a:ln>
          <a:effectLst>
            <a:outerShdw blurRad="292100" dist="139700" dir="2700000" algn="tl" rotWithShape="0">
              <a:srgbClr val="333333">
                <a:alpha val="65000"/>
              </a:srgbClr>
            </a:outerShdw>
          </a:effectLst>
        </p:spPr>
      </p:pic>
      <p:pic>
        <p:nvPicPr>
          <p:cNvPr id="22" name="Picture 21">
            <a:extLst>
              <a:ext uri="{FF2B5EF4-FFF2-40B4-BE49-F238E27FC236}">
                <a16:creationId xmlns:a16="http://schemas.microsoft.com/office/drawing/2014/main" id="{8EF596C6-0DAF-413E-9CD2-D627B1369EFC}"/>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437489" y="1392433"/>
            <a:ext cx="5242857" cy="2035462"/>
          </a:xfrm>
          <a:prstGeom prst="rect">
            <a:avLst/>
          </a:prstGeom>
        </p:spPr>
      </p:pic>
      <p:pic>
        <p:nvPicPr>
          <p:cNvPr id="10" name="Picture 9">
            <a:extLst>
              <a:ext uri="{FF2B5EF4-FFF2-40B4-BE49-F238E27FC236}">
                <a16:creationId xmlns:a16="http://schemas.microsoft.com/office/drawing/2014/main" id="{408A4D30-777C-4219-86B7-0FE008F67ABC}"/>
              </a:ext>
            </a:extLst>
          </p:cNvPr>
          <p:cNvPicPr>
            <a:picLocks noChangeAspect="1"/>
          </p:cNvPicPr>
          <p:nvPr/>
        </p:nvPicPr>
        <p:blipFill rotWithShape="1">
          <a:blip r:embed="rId5"/>
          <a:srcRect l="31159" t="16135" r="32098" b="13990"/>
          <a:stretch/>
        </p:blipFill>
        <p:spPr>
          <a:xfrm>
            <a:off x="7876902" y="1623925"/>
            <a:ext cx="2847590" cy="3610150"/>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686187059"/>
      </p:ext>
    </p:extLst>
  </p:cSld>
  <p:clrMapOvr>
    <a:masterClrMapping/>
  </p:clrMapOvr>
  <p:transition spd="med">
    <p:pull/>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0B55E366-A84C-48F2-AFBF-23DAB00E9D13}"/>
              </a:ext>
            </a:extLst>
          </p:cNvPr>
          <p:cNvSpPr txBox="1"/>
          <p:nvPr/>
        </p:nvSpPr>
        <p:spPr>
          <a:xfrm>
            <a:off x="2674647" y="181500"/>
            <a:ext cx="7044895" cy="523220"/>
          </a:xfrm>
          <a:prstGeom prst="rect">
            <a:avLst/>
          </a:prstGeom>
          <a:noFill/>
        </p:spPr>
        <p:txBody>
          <a:bodyPr wrap="square" rtlCol="0">
            <a:spAutoFit/>
          </a:bodyPr>
          <a:lstStyle/>
          <a:p>
            <a:r>
              <a:rPr lang="en-GB" sz="2800" b="1" dirty="0">
                <a:solidFill>
                  <a:srgbClr val="000D50"/>
                </a:solidFill>
              </a:rPr>
              <a:t>Why protect your worker’s health</a:t>
            </a:r>
          </a:p>
        </p:txBody>
      </p:sp>
      <p:pic>
        <p:nvPicPr>
          <p:cNvPr id="17" name="Picture 16">
            <a:extLst>
              <a:ext uri="{FF2B5EF4-FFF2-40B4-BE49-F238E27FC236}">
                <a16:creationId xmlns:a16="http://schemas.microsoft.com/office/drawing/2014/main" id="{84BAB7C3-C2CC-4FF1-930E-E1F7DA66F61D}"/>
              </a:ext>
            </a:extLst>
          </p:cNvPr>
          <p:cNvPicPr>
            <a:picLocks noChangeAspect="1"/>
          </p:cNvPicPr>
          <p:nvPr/>
        </p:nvPicPr>
        <p:blipFill rotWithShape="1">
          <a:blip r:embed="rId3">
            <a:extLst>
              <a:ext uri="{28A0092B-C50C-407E-A947-70E740481C1C}">
                <a14:useLocalDpi xmlns:a14="http://schemas.microsoft.com/office/drawing/2010/main" val="0"/>
              </a:ext>
            </a:extLst>
          </a:blip>
          <a:srcRect l="7360" r="8673"/>
          <a:stretch/>
        </p:blipFill>
        <p:spPr>
          <a:xfrm>
            <a:off x="2762545" y="860225"/>
            <a:ext cx="7375369" cy="4940780"/>
          </a:xfrm>
          <a:prstGeom prst="rect">
            <a:avLst/>
          </a:prstGeom>
        </p:spPr>
      </p:pic>
    </p:spTree>
    <p:extLst>
      <p:ext uri="{BB962C8B-B14F-4D97-AF65-F5344CB8AC3E}">
        <p14:creationId xmlns:p14="http://schemas.microsoft.com/office/powerpoint/2010/main" val="2950708936"/>
      </p:ext>
    </p:extLst>
  </p:cSld>
  <p:clrMapOvr>
    <a:masterClrMapping/>
  </p:clrMapOvr>
  <p:transition spd="med">
    <p:pull/>
  </p:transition>
</p:sld>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Parallax">
  <a:themeElements>
    <a:clrScheme name="Parallax">
      <a:dk1>
        <a:sysClr val="windowText" lastClr="000000"/>
      </a:dk1>
      <a:lt1>
        <a:sysClr val="window" lastClr="FFFFFF"/>
      </a:lt1>
      <a:dk2>
        <a:srgbClr val="212121"/>
      </a:dk2>
      <a:lt2>
        <a:srgbClr val="CDD0D1"/>
      </a:lt2>
      <a:accent1>
        <a:srgbClr val="30ACEC"/>
      </a:accent1>
      <a:accent2>
        <a:srgbClr val="80C34F"/>
      </a:accent2>
      <a:accent3>
        <a:srgbClr val="E29D3E"/>
      </a:accent3>
      <a:accent4>
        <a:srgbClr val="D64A3B"/>
      </a:accent4>
      <a:accent5>
        <a:srgbClr val="D64787"/>
      </a:accent5>
      <a:accent6>
        <a:srgbClr val="A666E1"/>
      </a:accent6>
      <a:hlink>
        <a:srgbClr val="3085ED"/>
      </a:hlink>
      <a:folHlink>
        <a:srgbClr val="82B6F4"/>
      </a:folHlink>
    </a:clrScheme>
    <a:fontScheme name="Parallax">
      <a:majorFont>
        <a:latin typeface="Corbel" panose="020B0503020204020204"/>
        <a:ea typeface=""/>
        <a:cs typeface=""/>
        <a:font script="Jpan" typeface="HGｺﾞｼｯｸM"/>
        <a:font script="Hang" typeface="HY엽서L"/>
        <a:font script="Hans" typeface="华文楷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Corbel" panose="020B0503020204020204"/>
        <a:ea typeface=""/>
        <a:cs typeface=""/>
        <a:font script="Jpan" typeface="HGｺﾞｼｯｸM"/>
        <a:font script="Hang" typeface="HY엽서L"/>
        <a:font script="Hans" typeface="华文楷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Parallax">
      <a:fillStyleLst>
        <a:solidFill>
          <a:schemeClr val="phClr"/>
        </a:solidFill>
        <a:gradFill rotWithShape="1">
          <a:gsLst>
            <a:gs pos="0">
              <a:schemeClr val="phClr">
                <a:tint val="60000"/>
                <a:lumMod val="104000"/>
              </a:schemeClr>
            </a:gs>
            <a:gs pos="100000">
              <a:schemeClr val="phClr">
                <a:tint val="84000"/>
              </a:schemeClr>
            </a:gs>
          </a:gsLst>
          <a:lin ang="5400000" scaled="0"/>
        </a:gradFill>
        <a:gradFill rotWithShape="1">
          <a:gsLst>
            <a:gs pos="0">
              <a:schemeClr val="phClr">
                <a:tint val="96000"/>
                <a:lumMod val="102000"/>
              </a:schemeClr>
            </a:gs>
            <a:gs pos="100000">
              <a:schemeClr val="phClr">
                <a:shade val="88000"/>
                <a:lumMod val="94000"/>
              </a:schemeClr>
            </a:gs>
          </a:gsLst>
          <a:path path="circle">
            <a:fillToRect l="50000" t="100000" r="100000" b="50000"/>
          </a:path>
        </a:gradFill>
      </a:fillStyleLst>
      <a:lnStyleLst>
        <a:ln w="9525" cap="rnd" cmpd="sng" algn="ctr">
          <a:solidFill>
            <a:schemeClr val="phClr">
              <a:tint val="60000"/>
            </a:schemeClr>
          </a:solidFill>
          <a:prstDash val="solid"/>
        </a:ln>
        <a:ln w="15875" cap="rnd" cmpd="sng" algn="ctr">
          <a:solidFill>
            <a:schemeClr val="phClr"/>
          </a:solidFill>
          <a:prstDash val="solid"/>
        </a:ln>
        <a:ln w="22225" cap="rnd" cmpd="sng" algn="ctr">
          <a:solidFill>
            <a:schemeClr val="phClr"/>
          </a:solidFill>
          <a:prstDash val="solid"/>
        </a:ln>
      </a:lnStyleLst>
      <a:effectStyleLst>
        <a:effectStyle>
          <a:effectLst/>
        </a:effectStyle>
        <a:effectStyle>
          <a:effectLst>
            <a:reflection blurRad="12700" stA="26000" endPos="32000" dist="12700" dir="5400000" sy="-100000" rotWithShape="0"/>
          </a:effectLst>
        </a:effectStyle>
        <a:effectStyle>
          <a:effectLst>
            <a:outerShdw blurRad="38100" dist="25400" dir="5400000" rotWithShape="0">
              <a:srgbClr val="000000">
                <a:alpha val="64000"/>
              </a:srgbClr>
            </a:outerShdw>
          </a:effectLst>
          <a:scene3d>
            <a:camera prst="orthographicFront">
              <a:rot lat="0" lon="0" rev="0"/>
            </a:camera>
            <a:lightRig rig="threePt" dir="tl">
              <a:rot lat="0" lon="0" rev="1200000"/>
            </a:lightRig>
          </a:scene3d>
          <a:sp3d>
            <a:bevelT w="25400" h="12700"/>
          </a:sp3d>
        </a:effectStyle>
      </a:effectStyleLst>
      <a:bgFillStyleLst>
        <a:solidFill>
          <a:schemeClr val="phClr"/>
        </a:solidFill>
        <a:gradFill rotWithShape="1">
          <a:gsLst>
            <a:gs pos="0">
              <a:schemeClr val="phClr">
                <a:tint val="90000"/>
                <a:lumMod val="110000"/>
              </a:schemeClr>
            </a:gs>
            <a:gs pos="100000">
              <a:schemeClr val="phClr">
                <a:shade val="64000"/>
                <a:lumMod val="98000"/>
              </a:schemeClr>
            </a:gs>
          </a:gsLst>
          <a:lin ang="5400000" scaled="0"/>
        </a:gradFill>
        <a:blipFill rotWithShape="1">
          <a:blip xmlns:r="http://schemas.openxmlformats.org/officeDocument/2006/relationships" r:embed="rId1">
            <a:duotone>
              <a:schemeClr val="phClr">
                <a:shade val="76000"/>
                <a:satMod val="180000"/>
              </a:schemeClr>
              <a:schemeClr val="phClr">
                <a:tint val="80000"/>
                <a:satMod val="120000"/>
                <a:lumMod val="180000"/>
              </a:schemeClr>
            </a:duotone>
          </a:blip>
          <a:stretch/>
        </a:blipFill>
      </a:bgFillStyleLst>
    </a:fmtScheme>
  </a:themeElements>
  <a:objectDefaults/>
  <a:extraClrSchemeLst/>
  <a:extLst>
    <a:ext uri="{05A4C25C-085E-4340-85A3-A5531E510DB2}">
      <thm15:themeFamily xmlns:thm15="http://schemas.microsoft.com/office/thememl/2012/main" name="Parallax" id="{3388167B-A2EB-4685-9635-1831D9AEF8C4}" vid="{4F7A876A-7598-49CA-AFC8-8EDA2551E4A7}"/>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Parallax</Template>
  <TotalTime>1</TotalTime>
  <Words>6259</Words>
  <Application>Microsoft Office PowerPoint</Application>
  <PresentationFormat>Widescreen</PresentationFormat>
  <Paragraphs>432</Paragraphs>
  <Slides>23</Slides>
  <Notes>23</Notes>
  <HiddenSlides>0</HiddenSlides>
  <MMClips>1</MMClips>
  <ScaleCrop>false</ScaleCrop>
  <HeadingPairs>
    <vt:vector size="6" baseType="variant">
      <vt:variant>
        <vt:lpstr>Fonts Used</vt:lpstr>
      </vt:variant>
      <vt:variant>
        <vt:i4>3</vt:i4>
      </vt:variant>
      <vt:variant>
        <vt:lpstr>Theme</vt:lpstr>
      </vt:variant>
      <vt:variant>
        <vt:i4>1</vt:i4>
      </vt:variant>
      <vt:variant>
        <vt:lpstr>Slide Titles</vt:lpstr>
      </vt:variant>
      <vt:variant>
        <vt:i4>23</vt:i4>
      </vt:variant>
    </vt:vector>
  </HeadingPairs>
  <TitlesOfParts>
    <vt:vector size="27" baseType="lpstr">
      <vt:lpstr>Arial</vt:lpstr>
      <vt:lpstr>Calibri</vt:lpstr>
      <vt:lpstr>Corbel</vt:lpstr>
      <vt:lpstr>Parallax</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steve.perkins@bohs.org</dc:creator>
  <cp:lastModifiedBy>Potter, Doug</cp:lastModifiedBy>
  <cp:revision>928</cp:revision>
  <cp:lastPrinted>2019-07-23T15:38:06Z</cp:lastPrinted>
  <dcterms:created xsi:type="dcterms:W3CDTF">2013-03-13T12:25:02Z</dcterms:created>
  <dcterms:modified xsi:type="dcterms:W3CDTF">2019-07-25T09:07:00Z</dcterms:modified>
</cp:coreProperties>
</file>