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1" r:id="rId2"/>
    <p:sldId id="274" r:id="rId3"/>
    <p:sldId id="275" r:id="rId4"/>
    <p:sldId id="267" r:id="rId5"/>
    <p:sldId id="259" r:id="rId6"/>
    <p:sldId id="27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CB"/>
    <a:srgbClr val="4A4A4A"/>
    <a:srgbClr val="009FD7"/>
    <a:srgbClr val="002E5F"/>
    <a:srgbClr val="CB2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48"/>
      </p:cViewPr>
      <p:guideLst>
        <p:guide orient="horz" pos="2160"/>
        <p:guide pos="3840"/>
        <p:guide pos="415"/>
        <p:guide pos="72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92CB-7B22-4B19-8043-C7DC223868FC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4B73D-144E-4479-B300-F3AE3BB6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1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00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43EC78-88E8-451A-854F-761A6A1D0151}"/>
              </a:ext>
            </a:extLst>
          </p:cNvPr>
          <p:cNvSpPr/>
          <p:nvPr userDrawn="1"/>
        </p:nvSpPr>
        <p:spPr>
          <a:xfrm>
            <a:off x="4" y="0"/>
            <a:ext cx="9078065" cy="4430812"/>
          </a:xfrm>
          <a:custGeom>
            <a:avLst/>
            <a:gdLst>
              <a:gd name="connsiteX0" fmla="*/ 0 w 9078065"/>
              <a:gd name="connsiteY0" fmla="*/ 0 h 4430812"/>
              <a:gd name="connsiteX1" fmla="*/ 9078065 w 9078065"/>
              <a:gd name="connsiteY1" fmla="*/ 0 h 4430812"/>
              <a:gd name="connsiteX2" fmla="*/ 8614924 w 9078065"/>
              <a:gd name="connsiteY2" fmla="*/ 3393971 h 4430812"/>
              <a:gd name="connsiteX3" fmla="*/ 0 w 9078065"/>
              <a:gd name="connsiteY3" fmla="*/ 4430812 h 44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8065" h="4430812">
                <a:moveTo>
                  <a:pt x="0" y="0"/>
                </a:moveTo>
                <a:lnTo>
                  <a:pt x="9078065" y="0"/>
                </a:lnTo>
                <a:lnTo>
                  <a:pt x="8614924" y="3393971"/>
                </a:lnTo>
                <a:lnTo>
                  <a:pt x="0" y="4430812"/>
                </a:lnTo>
                <a:close/>
              </a:path>
            </a:pathLst>
          </a:custGeom>
          <a:solidFill>
            <a:srgbClr val="00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/>
              <a:t>          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39166A-4ED9-47E3-A08F-F204B210E7B7}"/>
              </a:ext>
            </a:extLst>
          </p:cNvPr>
          <p:cNvSpPr/>
          <p:nvPr userDrawn="1"/>
        </p:nvSpPr>
        <p:spPr>
          <a:xfrm>
            <a:off x="0" y="-3445"/>
            <a:ext cx="12182984" cy="1633217"/>
          </a:xfrm>
          <a:custGeom>
            <a:avLst/>
            <a:gdLst>
              <a:gd name="connsiteX0" fmla="*/ 0 w 12182984"/>
              <a:gd name="connsiteY0" fmla="*/ 0 h 1633217"/>
              <a:gd name="connsiteX1" fmla="*/ 12182984 w 12182984"/>
              <a:gd name="connsiteY1" fmla="*/ 0 h 1633217"/>
              <a:gd name="connsiteX2" fmla="*/ 12182984 w 12182984"/>
              <a:gd name="connsiteY2" fmla="*/ 851811 h 1633217"/>
              <a:gd name="connsiteX3" fmla="*/ 0 w 12182984"/>
              <a:gd name="connsiteY3" fmla="*/ 1633217 h 16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2984" h="1633217">
                <a:moveTo>
                  <a:pt x="0" y="0"/>
                </a:moveTo>
                <a:lnTo>
                  <a:pt x="12182984" y="0"/>
                </a:lnTo>
                <a:lnTo>
                  <a:pt x="12182984" y="851811"/>
                </a:lnTo>
                <a:lnTo>
                  <a:pt x="0" y="16332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D73EC22-356F-46D4-8F83-97C16950632C}"/>
              </a:ext>
            </a:extLst>
          </p:cNvPr>
          <p:cNvSpPr/>
          <p:nvPr/>
        </p:nvSpPr>
        <p:spPr>
          <a:xfrm>
            <a:off x="8103039" y="2952212"/>
            <a:ext cx="4086532" cy="3905788"/>
          </a:xfrm>
          <a:custGeom>
            <a:avLst/>
            <a:gdLst>
              <a:gd name="connsiteX0" fmla="*/ 4079474 w 4086532"/>
              <a:gd name="connsiteY0" fmla="*/ 0 h 3905788"/>
              <a:gd name="connsiteX1" fmla="*/ 4086030 w 4086532"/>
              <a:gd name="connsiteY1" fmla="*/ 3694368 h 3905788"/>
              <a:gd name="connsiteX2" fmla="*/ 4086532 w 4086532"/>
              <a:gd name="connsiteY2" fmla="*/ 3905788 h 3905788"/>
              <a:gd name="connsiteX3" fmla="*/ 0 w 4086532"/>
              <a:gd name="connsiteY3" fmla="*/ 3905788 h 3905788"/>
              <a:gd name="connsiteX4" fmla="*/ 510083 w 4086532"/>
              <a:gd name="connsiteY4" fmla="*/ 443323 h 39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532" h="3905788">
                <a:moveTo>
                  <a:pt x="4079474" y="0"/>
                </a:moveTo>
                <a:cubicBezTo>
                  <a:pt x="4083337" y="1242406"/>
                  <a:pt x="4083845" y="2462912"/>
                  <a:pt x="4086030" y="3694368"/>
                </a:cubicBezTo>
                <a:lnTo>
                  <a:pt x="4086532" y="3905788"/>
                </a:lnTo>
                <a:lnTo>
                  <a:pt x="0" y="3905788"/>
                </a:lnTo>
                <a:lnTo>
                  <a:pt x="510083" y="443323"/>
                </a:lnTo>
                <a:close/>
              </a:path>
            </a:pathLst>
          </a:custGeom>
          <a:solidFill>
            <a:srgbClr val="5BB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62927" y="2007605"/>
            <a:ext cx="8505915" cy="1876362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main        </a:t>
            </a:r>
            <a:br>
              <a:rPr lang="en-US" dirty="0"/>
            </a:br>
            <a:r>
              <a:rPr lang="en-US" dirty="0"/>
              <a:t>Keep text within the shape.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2927" y="4622539"/>
            <a:ext cx="8505915" cy="139555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You can add sub-header</a:t>
            </a:r>
          </a:p>
          <a:p>
            <a:r>
              <a:rPr lang="en-US" dirty="0"/>
              <a:t>information here.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4F8153-4C69-4DE2-80DA-9CA1D5886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15448" r="7590" b="15448"/>
          <a:stretch/>
        </p:blipFill>
        <p:spPr>
          <a:xfrm>
            <a:off x="319318" y="367292"/>
            <a:ext cx="2677791" cy="92420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67894DC-124B-4273-99C9-5A16A90A4EA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62929" y="6018096"/>
            <a:ext cx="85151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12 February 2019</a:t>
            </a:r>
          </a:p>
        </p:txBody>
      </p:sp>
    </p:spTree>
    <p:extLst>
      <p:ext uri="{BB962C8B-B14F-4D97-AF65-F5344CB8AC3E}">
        <p14:creationId xmlns:p14="http://schemas.microsoft.com/office/powerpoint/2010/main" val="68721391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57934"/>
            <a:ext cx="11090275" cy="44920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592852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457934"/>
            <a:ext cx="5292095" cy="44920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042" y="1457934"/>
            <a:ext cx="5292095" cy="44920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491295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2031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36433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2DFCE-F0CD-4680-825B-E531E78843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59" y="5805916"/>
            <a:ext cx="2294438" cy="9720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65126"/>
            <a:ext cx="11090275" cy="942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57934"/>
            <a:ext cx="11090275" cy="447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122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4" r:id="rId2"/>
    <p:sldLayoutId id="2147483676" r:id="rId3"/>
    <p:sldLayoutId id="2147483678" r:id="rId4"/>
    <p:sldLayoutId id="2147483679" r:id="rId5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E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5576" indent="-255576" algn="l" defTabSz="914354" rtl="0" eaLnBrk="1" latinLnBrk="0" hangingPunct="1">
        <a:lnSpc>
          <a:spcPct val="100000"/>
        </a:lnSpc>
        <a:spcBef>
          <a:spcPts val="1000"/>
        </a:spcBef>
        <a:buClr>
          <a:srgbClr val="008BCB"/>
        </a:buClr>
        <a:buFont typeface="Wingdings" panose="05000000000000000000" pitchFamily="2" charset="2"/>
        <a:buChar char="§"/>
        <a:defRPr sz="24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5438" indent="-249226" algn="l" defTabSz="914354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−"/>
        <a:defRPr sz="20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0528" indent="-165092" algn="l" defTabSz="914354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8634" indent="-138107" algn="l" defTabSz="914354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2614" indent="-153980" algn="l" defTabSz="914354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47" userDrawn="1">
          <p15:clr>
            <a:srgbClr val="F26B43"/>
          </p15:clr>
        </p15:guide>
        <p15:guide id="7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tructionindustryhelpline.com/our-app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927" y="2007605"/>
            <a:ext cx="9403194" cy="1876362"/>
          </a:xfrm>
        </p:spPr>
        <p:txBody>
          <a:bodyPr/>
          <a:lstStyle/>
          <a:p>
            <a:r>
              <a:rPr lang="en-GB" dirty="0"/>
              <a:t>Principal Designer Working Group</a:t>
            </a:r>
            <a:br>
              <a:rPr lang="en-GB" dirty="0"/>
            </a:br>
            <a:r>
              <a:rPr lang="en-GB" sz="2800" dirty="0"/>
              <a:t>Event No 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Supporting Home Safe and Well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July 2019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BE58A24-5B56-4309-BAF8-C50041D95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1457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584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86F3CB2-38B4-4097-B6BB-E4AC15DAD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1432010"/>
            <a:ext cx="364116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584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7170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929" y="1552638"/>
            <a:ext cx="8505915" cy="1876362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Welcome </a:t>
            </a:r>
            <a:br>
              <a:rPr lang="en-GB" sz="4900" dirty="0"/>
            </a:br>
            <a:br>
              <a:rPr lang="en-GB" dirty="0"/>
            </a:br>
            <a:r>
              <a:rPr lang="en-GB" sz="2700" dirty="0"/>
              <a:t>Apologies</a:t>
            </a:r>
            <a:br>
              <a:rPr lang="en-GB" sz="2700" dirty="0"/>
            </a:br>
            <a:r>
              <a:rPr lang="en-GB" sz="2700" dirty="0"/>
              <a:t>Agenda Change</a:t>
            </a:r>
            <a:br>
              <a:rPr lang="en-GB" sz="2700" dirty="0"/>
            </a:br>
            <a:r>
              <a:rPr lang="en-GB" sz="2700" dirty="0"/>
              <a:t>House keeping and Safety Moment </a:t>
            </a:r>
            <a:br>
              <a:rPr lang="en-GB" sz="2400" dirty="0"/>
            </a:br>
            <a:br>
              <a:rPr lang="en-GB" sz="2400" dirty="0"/>
            </a:br>
            <a:r>
              <a:rPr lang="en-GB" u="sng" dirty="0">
                <a:hlinkClick r:id="rId2"/>
              </a:rPr>
              <a:t>Safety Moment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July 2019</a:t>
            </a:r>
          </a:p>
        </p:txBody>
      </p:sp>
    </p:spTree>
    <p:extLst>
      <p:ext uri="{BB962C8B-B14F-4D97-AF65-F5344CB8AC3E}">
        <p14:creationId xmlns:p14="http://schemas.microsoft.com/office/powerpoint/2010/main" val="224863313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New CDM Procedures</a:t>
            </a:r>
            <a:br>
              <a:rPr lang="en-GB" dirty="0"/>
            </a:br>
            <a:r>
              <a:rPr lang="en-GB" dirty="0"/>
              <a:t> </a:t>
            </a:r>
            <a:r>
              <a:rPr lang="en-GB" sz="2400" dirty="0"/>
              <a:t>(formerly IAN 105)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Update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July 2019</a:t>
            </a:r>
          </a:p>
        </p:txBody>
      </p:sp>
    </p:spTree>
    <p:extLst>
      <p:ext uri="{BB962C8B-B14F-4D97-AF65-F5344CB8AC3E}">
        <p14:creationId xmlns:p14="http://schemas.microsoft.com/office/powerpoint/2010/main" val="223245784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E14F8-3B85-4D21-9189-2EA11A8C3FD9}"/>
              </a:ext>
            </a:extLst>
          </p:cNvPr>
          <p:cNvSpPr/>
          <p:nvPr/>
        </p:nvSpPr>
        <p:spPr>
          <a:xfrm>
            <a:off x="9" y="7016"/>
            <a:ext cx="12193200" cy="5896800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67361-2921-4DBF-8629-B6183B39675E}"/>
              </a:ext>
            </a:extLst>
          </p:cNvPr>
          <p:cNvSpPr txBox="1"/>
          <p:nvPr/>
        </p:nvSpPr>
        <p:spPr>
          <a:xfrm>
            <a:off x="609600" y="336884"/>
            <a:ext cx="47965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Current Targets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B16D3-F90D-45EC-B917-748152D07F6A}"/>
              </a:ext>
            </a:extLst>
          </p:cNvPr>
          <p:cNvSpPr txBox="1"/>
          <p:nvPr/>
        </p:nvSpPr>
        <p:spPr>
          <a:xfrm>
            <a:off x="509014" y="1075115"/>
            <a:ext cx="9391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New standards in development</a:t>
            </a:r>
          </a:p>
          <a:p>
            <a:endParaRPr lang="en-GB" sz="2400" b="1" dirty="0"/>
          </a:p>
          <a:p>
            <a:r>
              <a:rPr lang="en-GB" sz="2400" b="1" dirty="0"/>
              <a:t>Draft PCI and H&amp;S File format available August</a:t>
            </a:r>
          </a:p>
          <a:p>
            <a:endParaRPr lang="en-GB" sz="2400" b="1" dirty="0"/>
          </a:p>
          <a:p>
            <a:r>
              <a:rPr lang="en-GB" sz="2400" b="1" dirty="0"/>
              <a:t>Internal Review August /September</a:t>
            </a:r>
          </a:p>
          <a:p>
            <a:endParaRPr lang="en-GB" sz="2400" b="1" dirty="0"/>
          </a:p>
          <a:p>
            <a:r>
              <a:rPr lang="en-GB" sz="2400" b="1" dirty="0"/>
              <a:t>Consultation (incl. PDWG) September</a:t>
            </a:r>
          </a:p>
          <a:p>
            <a:endParaRPr lang="en-GB" sz="2400" b="1" dirty="0"/>
          </a:p>
          <a:p>
            <a:r>
              <a:rPr lang="en-GB" sz="2400" b="1" dirty="0"/>
              <a:t>Proposed formal issue in October</a:t>
            </a:r>
          </a:p>
          <a:p>
            <a:endParaRPr lang="en-GB" sz="2400" b="1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7155293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Home safe and well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July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BE4003-C0D9-4C5C-81B2-1A7C2BB61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7213" r="41747" b="19408"/>
          <a:stretch/>
        </p:blipFill>
        <p:spPr>
          <a:xfrm>
            <a:off x="5962389" y="576198"/>
            <a:ext cx="5666682" cy="59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6334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E14F8-3B85-4D21-9189-2EA11A8C3FD9}"/>
              </a:ext>
            </a:extLst>
          </p:cNvPr>
          <p:cNvSpPr/>
          <p:nvPr/>
        </p:nvSpPr>
        <p:spPr>
          <a:xfrm>
            <a:off x="9" y="7016"/>
            <a:ext cx="12193200" cy="5896800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67361-2921-4DBF-8629-B6183B39675E}"/>
              </a:ext>
            </a:extLst>
          </p:cNvPr>
          <p:cNvSpPr txBox="1"/>
          <p:nvPr/>
        </p:nvSpPr>
        <p:spPr>
          <a:xfrm>
            <a:off x="609600" y="1719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of Success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71F81-C26B-4CBC-8446-E4CC7AE6B6FC}"/>
              </a:ext>
            </a:extLst>
          </p:cNvPr>
          <p:cNvSpPr txBox="1"/>
          <p:nvPr/>
        </p:nvSpPr>
        <p:spPr>
          <a:xfrm>
            <a:off x="609600" y="829327"/>
            <a:ext cx="867877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By 2025, Highways England aim to:</a:t>
            </a:r>
          </a:p>
          <a:p>
            <a:endParaRPr lang="en-GB" sz="2400" dirty="0"/>
          </a:p>
          <a:p>
            <a:pPr lvl="0"/>
            <a:r>
              <a:rPr lang="en-GB" sz="2000" b="1" dirty="0"/>
              <a:t>Reduce the number of those killed or seriously injured on our roads by 20%</a:t>
            </a:r>
            <a:endParaRPr lang="en-GB" sz="2000" dirty="0"/>
          </a:p>
          <a:p>
            <a:pPr lvl="0"/>
            <a:endParaRPr lang="en-GB" sz="2000" b="1" dirty="0"/>
          </a:p>
          <a:p>
            <a:pPr lvl="0"/>
            <a:r>
              <a:rPr lang="en-GB" sz="2000" b="1" dirty="0"/>
              <a:t>Reduce by at least 50%: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Lost-time incidents</a:t>
            </a: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Suicides on our roads</a:t>
            </a: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Service strikes</a:t>
            </a: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Vehicle incursions into road works</a:t>
            </a: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Bridge strikes</a:t>
            </a:r>
            <a:endParaRPr lang="en-GB" sz="2000" dirty="0"/>
          </a:p>
          <a:p>
            <a:pPr lvl="0"/>
            <a:endParaRPr lang="en-GB" sz="2000" b="1" dirty="0"/>
          </a:p>
          <a:p>
            <a:pPr lvl="0"/>
            <a:r>
              <a:rPr lang="en-GB" sz="2000" b="1" dirty="0"/>
              <a:t>And also: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Achieve the workplace wellbeing charter for England</a:t>
            </a: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Double their hazard and near miss reporting</a:t>
            </a: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Achieve level 4 cultural maturity – by moving </a:t>
            </a:r>
          </a:p>
          <a:p>
            <a:pPr lvl="0"/>
            <a:r>
              <a:rPr lang="en-GB" sz="2000" b="1" dirty="0"/>
              <a:t> cumulative to </a:t>
            </a:r>
            <a:r>
              <a:rPr lang="en-GB" sz="2000" b="1" dirty="0">
                <a:highlight>
                  <a:srgbClr val="FFFF00"/>
                </a:highlight>
              </a:rPr>
              <a:t>Proactive</a:t>
            </a:r>
            <a:endParaRPr lang="en-GB" sz="2000" dirty="0">
              <a:highlight>
                <a:srgbClr val="FFFF00"/>
              </a:highlight>
            </a:endParaRPr>
          </a:p>
          <a:p>
            <a:r>
              <a:rPr lang="en-GB" sz="2000" dirty="0"/>
              <a:t> 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597625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E14F8-3B85-4D21-9189-2EA11A8C3FD9}"/>
              </a:ext>
            </a:extLst>
          </p:cNvPr>
          <p:cNvSpPr/>
          <p:nvPr/>
        </p:nvSpPr>
        <p:spPr>
          <a:xfrm>
            <a:off x="9" y="7016"/>
            <a:ext cx="12193200" cy="5896800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67361-2921-4DBF-8629-B6183B39675E}"/>
              </a:ext>
            </a:extLst>
          </p:cNvPr>
          <p:cNvSpPr txBox="1"/>
          <p:nvPr/>
        </p:nvSpPr>
        <p:spPr>
          <a:xfrm>
            <a:off x="609600" y="336884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Highways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England focus areas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71F81-C26B-4CBC-8446-E4CC7AE6B6FC}"/>
              </a:ext>
            </a:extLst>
          </p:cNvPr>
          <p:cNvSpPr txBox="1"/>
          <p:nvPr/>
        </p:nvSpPr>
        <p:spPr>
          <a:xfrm>
            <a:off x="609600" y="1251527"/>
            <a:ext cx="50372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Effective leadership</a:t>
            </a:r>
          </a:p>
          <a:p>
            <a:endParaRPr lang="en-GB" sz="2400" dirty="0"/>
          </a:p>
          <a:p>
            <a:r>
              <a:rPr lang="en-GB" sz="2400" dirty="0"/>
              <a:t>Capable people</a:t>
            </a:r>
          </a:p>
          <a:p>
            <a:endParaRPr lang="en-GB" sz="2400" dirty="0"/>
          </a:p>
          <a:p>
            <a:r>
              <a:rPr lang="en-GB" sz="2400" dirty="0"/>
              <a:t>Clear expectations</a:t>
            </a:r>
          </a:p>
          <a:p>
            <a:endParaRPr lang="en-GB" sz="2400" dirty="0"/>
          </a:p>
          <a:p>
            <a:r>
              <a:rPr lang="en-GB" sz="2400" dirty="0"/>
              <a:t>Engaged stakeholders</a:t>
            </a:r>
          </a:p>
          <a:p>
            <a:endParaRPr lang="en-GB" sz="2400" dirty="0"/>
          </a:p>
          <a:p>
            <a:r>
              <a:rPr lang="en-GB" sz="2400" dirty="0"/>
              <a:t>A learning organisation</a:t>
            </a:r>
          </a:p>
          <a:p>
            <a:endParaRPr lang="en-GB" sz="2400" dirty="0"/>
          </a:p>
          <a:p>
            <a:r>
              <a:rPr lang="en-GB" sz="2400" dirty="0"/>
              <a:t>Health, safety and wellbeing by design</a:t>
            </a:r>
          </a:p>
        </p:txBody>
      </p:sp>
    </p:spTree>
    <p:extLst>
      <p:ext uri="{BB962C8B-B14F-4D97-AF65-F5344CB8AC3E}">
        <p14:creationId xmlns:p14="http://schemas.microsoft.com/office/powerpoint/2010/main" val="109798497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E14F8-3B85-4D21-9189-2EA11A8C3FD9}"/>
              </a:ext>
            </a:extLst>
          </p:cNvPr>
          <p:cNvSpPr/>
          <p:nvPr/>
        </p:nvSpPr>
        <p:spPr>
          <a:xfrm>
            <a:off x="9" y="7016"/>
            <a:ext cx="12193200" cy="5896800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67361-2921-4DBF-8629-B6183B39675E}"/>
              </a:ext>
            </a:extLst>
          </p:cNvPr>
          <p:cNvSpPr txBox="1"/>
          <p:nvPr/>
        </p:nvSpPr>
        <p:spPr>
          <a:xfrm>
            <a:off x="609600" y="336884"/>
            <a:ext cx="4796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Clear expectations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71F81-C26B-4CBC-8446-E4CC7AE6B6FC}"/>
              </a:ext>
            </a:extLst>
          </p:cNvPr>
          <p:cNvSpPr txBox="1"/>
          <p:nvPr/>
        </p:nvSpPr>
        <p:spPr>
          <a:xfrm>
            <a:off x="609600" y="1235242"/>
            <a:ext cx="667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Ensure everyone is clear on what is expected of them and has access to systems they trust: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B16D3-F90D-45EC-B917-748152D07F6A}"/>
              </a:ext>
            </a:extLst>
          </p:cNvPr>
          <p:cNvSpPr txBox="1"/>
          <p:nvPr/>
        </p:nvSpPr>
        <p:spPr>
          <a:xfrm>
            <a:off x="681790" y="2318083"/>
            <a:ext cx="74746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Passport Scheme</a:t>
            </a:r>
          </a:p>
          <a:p>
            <a:endParaRPr lang="en-GB" sz="2400" dirty="0"/>
          </a:p>
          <a:p>
            <a:r>
              <a:rPr lang="en-GB" sz="2400" dirty="0"/>
              <a:t>Reducing the number of procedures</a:t>
            </a:r>
          </a:p>
          <a:p>
            <a:endParaRPr lang="en-GB" sz="2400" dirty="0"/>
          </a:p>
          <a:p>
            <a:r>
              <a:rPr lang="en-GB" sz="2400" dirty="0"/>
              <a:t>Achieving ISO45001 certification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3200" b="1" dirty="0"/>
              <a:t>Any thoughts or comments on the Launch?</a:t>
            </a:r>
          </a:p>
        </p:txBody>
      </p:sp>
    </p:spTree>
    <p:extLst>
      <p:ext uri="{BB962C8B-B14F-4D97-AF65-F5344CB8AC3E}">
        <p14:creationId xmlns:p14="http://schemas.microsoft.com/office/powerpoint/2010/main" val="315991038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5213AA3-7731-41A8-A990-ED7D1BBCC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61" y="740798"/>
            <a:ext cx="6119878" cy="3242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1D366D-9B0E-4F28-84B1-2784400C68A1}"/>
              </a:ext>
            </a:extLst>
          </p:cNvPr>
          <p:cNvSpPr txBox="1"/>
          <p:nvPr/>
        </p:nvSpPr>
        <p:spPr>
          <a:xfrm>
            <a:off x="3127756" y="4152900"/>
            <a:ext cx="593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8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Customers. Employees. Supply Chain.</a:t>
            </a:r>
          </a:p>
        </p:txBody>
      </p:sp>
    </p:spTree>
    <p:extLst>
      <p:ext uri="{BB962C8B-B14F-4D97-AF65-F5344CB8AC3E}">
        <p14:creationId xmlns:p14="http://schemas.microsoft.com/office/powerpoint/2010/main" val="37974573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LC 2018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203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SLC 2018 template</vt:lpstr>
      <vt:lpstr>Principal Designer Working Group Event No 13</vt:lpstr>
      <vt:lpstr>Welcome   Apologies Agenda Change House keeping and Safety Moment   Safety Moment</vt:lpstr>
      <vt:lpstr>New CDM Procedures  (formerly IAN 105)   Update</vt:lpstr>
      <vt:lpstr>PowerPoint Presentation</vt:lpstr>
      <vt:lpstr>Home safe and well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Designer Working Group Event No 13</dc:title>
  <dc:creator>Potter, Doug</dc:creator>
  <cp:lastModifiedBy>Potter, Doug</cp:lastModifiedBy>
  <cp:revision>7</cp:revision>
  <dcterms:created xsi:type="dcterms:W3CDTF">2019-07-23T13:25:15Z</dcterms:created>
  <dcterms:modified xsi:type="dcterms:W3CDTF">2019-08-08T09:14:48Z</dcterms:modified>
</cp:coreProperties>
</file>