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4"/>
    <p:sldMasterId id="2147483687" r:id="rId5"/>
    <p:sldMasterId id="2147483706" r:id="rId6"/>
  </p:sldMasterIdLst>
  <p:notesMasterIdLst>
    <p:notesMasterId r:id="rId18"/>
  </p:notesMasterIdLst>
  <p:handoutMasterIdLst>
    <p:handoutMasterId r:id="rId19"/>
  </p:handoutMasterIdLst>
  <p:sldIdLst>
    <p:sldId id="269" r:id="rId7"/>
    <p:sldId id="282" r:id="rId8"/>
    <p:sldId id="293" r:id="rId9"/>
    <p:sldId id="283" r:id="rId10"/>
    <p:sldId id="289" r:id="rId11"/>
    <p:sldId id="285" r:id="rId12"/>
    <p:sldId id="286" r:id="rId13"/>
    <p:sldId id="290" r:id="rId14"/>
    <p:sldId id="288" r:id="rId15"/>
    <p:sldId id="279" r:id="rId16"/>
    <p:sldId id="29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15" userDrawn="1">
          <p15:clr>
            <a:srgbClr val="A4A3A4"/>
          </p15:clr>
        </p15:guide>
        <p15:guide id="4" pos="726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6AA"/>
    <a:srgbClr val="008BCB"/>
    <a:srgbClr val="002E5F"/>
    <a:srgbClr val="009FD7"/>
    <a:srgbClr val="4A4A4A"/>
    <a:srgbClr val="CB26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5360" autoAdjust="0"/>
  </p:normalViewPr>
  <p:slideViewPr>
    <p:cSldViewPr snapToGrid="0" showGuides="1">
      <p:cViewPr varScale="1">
        <p:scale>
          <a:sx n="122" d="100"/>
          <a:sy n="122" d="100"/>
        </p:scale>
        <p:origin x="96" y="144"/>
      </p:cViewPr>
      <p:guideLst>
        <p:guide orient="horz" pos="2160"/>
        <p:guide pos="3840"/>
        <p:guide pos="415"/>
        <p:guide pos="726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22" d="100"/>
          <a:sy n="122" d="100"/>
        </p:scale>
        <p:origin x="500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AD9F8AF-89DB-4878-A41D-E3A6CE1F1E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31679D-8C69-4603-B4FE-59D86AA5C68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054E6E-6013-4FCC-9997-AAB942AF1C5E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8D541B-379C-48AF-BA94-661C2CAD878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D74BF6-7CE9-469C-A532-19552D53545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A658BA-741A-4464-B2BB-6A94D1D9E4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7527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7F92CB-7B22-4B19-8043-C7DC223868FC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44B73D-144E-4479-B300-F3AE3BB680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317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467651-F24B-42FD-9DDA-AFDB6EAD599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3651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rgbClr val="009F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743EC78-88E8-451A-854F-761A6A1D0151}"/>
              </a:ext>
            </a:extLst>
          </p:cNvPr>
          <p:cNvSpPr/>
          <p:nvPr userDrawn="1"/>
        </p:nvSpPr>
        <p:spPr>
          <a:xfrm>
            <a:off x="5" y="1"/>
            <a:ext cx="9078065" cy="4430812"/>
          </a:xfrm>
          <a:custGeom>
            <a:avLst/>
            <a:gdLst>
              <a:gd name="connsiteX0" fmla="*/ 0 w 9078065"/>
              <a:gd name="connsiteY0" fmla="*/ 0 h 4430812"/>
              <a:gd name="connsiteX1" fmla="*/ 9078065 w 9078065"/>
              <a:gd name="connsiteY1" fmla="*/ 0 h 4430812"/>
              <a:gd name="connsiteX2" fmla="*/ 8614924 w 9078065"/>
              <a:gd name="connsiteY2" fmla="*/ 3393971 h 4430812"/>
              <a:gd name="connsiteX3" fmla="*/ 0 w 9078065"/>
              <a:gd name="connsiteY3" fmla="*/ 4430812 h 4430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78065" h="4430812">
                <a:moveTo>
                  <a:pt x="0" y="0"/>
                </a:moveTo>
                <a:lnTo>
                  <a:pt x="9078065" y="0"/>
                </a:lnTo>
                <a:lnTo>
                  <a:pt x="8614924" y="3393971"/>
                </a:lnTo>
                <a:lnTo>
                  <a:pt x="0" y="4430812"/>
                </a:lnTo>
                <a:close/>
              </a:path>
            </a:pathLst>
          </a:custGeom>
          <a:solidFill>
            <a:srgbClr val="008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457189"/>
            <a:r>
              <a:rPr lang="en-GB" sz="1800" dirty="0">
                <a:solidFill>
                  <a:prstClr val="white"/>
                </a:solidFill>
              </a:rPr>
              <a:t>           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F39166A-4ED9-47E3-A08F-F204B210E7B7}"/>
              </a:ext>
            </a:extLst>
          </p:cNvPr>
          <p:cNvSpPr/>
          <p:nvPr userDrawn="1"/>
        </p:nvSpPr>
        <p:spPr>
          <a:xfrm>
            <a:off x="0" y="-3445"/>
            <a:ext cx="12182984" cy="1633217"/>
          </a:xfrm>
          <a:custGeom>
            <a:avLst/>
            <a:gdLst>
              <a:gd name="connsiteX0" fmla="*/ 0 w 12182984"/>
              <a:gd name="connsiteY0" fmla="*/ 0 h 1633217"/>
              <a:gd name="connsiteX1" fmla="*/ 12182984 w 12182984"/>
              <a:gd name="connsiteY1" fmla="*/ 0 h 1633217"/>
              <a:gd name="connsiteX2" fmla="*/ 12182984 w 12182984"/>
              <a:gd name="connsiteY2" fmla="*/ 851811 h 1633217"/>
              <a:gd name="connsiteX3" fmla="*/ 0 w 12182984"/>
              <a:gd name="connsiteY3" fmla="*/ 1633217 h 163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82984" h="1633217">
                <a:moveTo>
                  <a:pt x="0" y="0"/>
                </a:moveTo>
                <a:lnTo>
                  <a:pt x="12182984" y="0"/>
                </a:lnTo>
                <a:lnTo>
                  <a:pt x="12182984" y="851811"/>
                </a:lnTo>
                <a:lnTo>
                  <a:pt x="0" y="163321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GB" sz="1800" dirty="0">
              <a:solidFill>
                <a:prstClr val="white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D73EC22-356F-46D4-8F83-97C16950632C}"/>
              </a:ext>
            </a:extLst>
          </p:cNvPr>
          <p:cNvSpPr/>
          <p:nvPr/>
        </p:nvSpPr>
        <p:spPr>
          <a:xfrm>
            <a:off x="8103039" y="2952213"/>
            <a:ext cx="4086532" cy="3905788"/>
          </a:xfrm>
          <a:custGeom>
            <a:avLst/>
            <a:gdLst>
              <a:gd name="connsiteX0" fmla="*/ 4079474 w 4086532"/>
              <a:gd name="connsiteY0" fmla="*/ 0 h 3905788"/>
              <a:gd name="connsiteX1" fmla="*/ 4086030 w 4086532"/>
              <a:gd name="connsiteY1" fmla="*/ 3694368 h 3905788"/>
              <a:gd name="connsiteX2" fmla="*/ 4086532 w 4086532"/>
              <a:gd name="connsiteY2" fmla="*/ 3905788 h 3905788"/>
              <a:gd name="connsiteX3" fmla="*/ 0 w 4086532"/>
              <a:gd name="connsiteY3" fmla="*/ 3905788 h 3905788"/>
              <a:gd name="connsiteX4" fmla="*/ 510083 w 4086532"/>
              <a:gd name="connsiteY4" fmla="*/ 443323 h 3905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6532" h="3905788">
                <a:moveTo>
                  <a:pt x="4079474" y="0"/>
                </a:moveTo>
                <a:cubicBezTo>
                  <a:pt x="4083337" y="1242406"/>
                  <a:pt x="4083845" y="2462912"/>
                  <a:pt x="4086030" y="3694368"/>
                </a:cubicBezTo>
                <a:lnTo>
                  <a:pt x="4086532" y="3905788"/>
                </a:lnTo>
                <a:lnTo>
                  <a:pt x="0" y="3905788"/>
                </a:lnTo>
                <a:lnTo>
                  <a:pt x="510083" y="443323"/>
                </a:lnTo>
                <a:close/>
              </a:path>
            </a:pathLst>
          </a:custGeom>
          <a:solidFill>
            <a:srgbClr val="5BB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457189"/>
            <a:r>
              <a:rPr lang="en-GB" sz="180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562928" y="2007605"/>
            <a:ext cx="8505915" cy="1876363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3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your main        </a:t>
            </a:r>
            <a:br>
              <a:rPr lang="en-US" dirty="0"/>
            </a:br>
            <a:r>
              <a:rPr lang="en-US" dirty="0"/>
              <a:t>Keep text within the shape.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62928" y="4622540"/>
            <a:ext cx="8505915" cy="1395557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457167" indent="0" algn="ctr">
              <a:buNone/>
              <a:defRPr sz="2000"/>
            </a:lvl2pPr>
            <a:lvl3pPr marL="914332" indent="0" algn="ctr">
              <a:buNone/>
              <a:defRPr sz="18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4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r>
              <a:rPr lang="en-US" dirty="0"/>
              <a:t>You can add sub-header</a:t>
            </a:r>
          </a:p>
          <a:p>
            <a:r>
              <a:rPr lang="en-US" dirty="0"/>
              <a:t>information here.</a:t>
            </a:r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24F8153-4C69-4DE2-80DA-9CA1D58862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0" t="15448" r="7590" b="15448"/>
          <a:stretch/>
        </p:blipFill>
        <p:spPr>
          <a:xfrm>
            <a:off x="319319" y="367292"/>
            <a:ext cx="2677791" cy="924208"/>
          </a:xfrm>
          <a:prstGeom prst="rect">
            <a:avLst/>
          </a:prstGeom>
        </p:spPr>
      </p:pic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D67894DC-124B-4273-99C9-5A16A90A4EAA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562930" y="6018096"/>
            <a:ext cx="851514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189"/>
            <a:r>
              <a:rPr lang="en-GB">
                <a:solidFill>
                  <a:prstClr val="white"/>
                </a:solidFill>
              </a:rPr>
              <a:t>12 February 2019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747289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265268BE-4AD7-43C0-A601-F3A13E6EE5CA}" type="datetimeFigureOut">
              <a:rPr lang="en-GB" smtClean="0">
                <a:solidFill>
                  <a:prstClr val="white"/>
                </a:solidFill>
              </a:rPr>
              <a:pPr defTabSz="1219140"/>
              <a:t>21/01/2021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B649C094-2054-4B21-BD24-6666FEF65F0F}" type="slidenum">
              <a:rPr lang="en-GB" smtClean="0">
                <a:solidFill>
                  <a:prstClr val="white"/>
                </a:solidFill>
              </a:rPr>
              <a:pPr defTabSz="1219140"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873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265268BE-4AD7-43C0-A601-F3A13E6EE5CA}" type="datetimeFigureOut">
              <a:rPr lang="en-GB" smtClean="0">
                <a:solidFill>
                  <a:prstClr val="white"/>
                </a:solidFill>
              </a:rPr>
              <a:pPr defTabSz="1219140"/>
              <a:t>21/01/2021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B649C094-2054-4B21-BD24-6666FEF65F0F}" type="slidenum">
              <a:rPr lang="en-GB" smtClean="0">
                <a:solidFill>
                  <a:prstClr val="white"/>
                </a:solidFill>
              </a:rPr>
              <a:pPr defTabSz="1219140"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482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265268BE-4AD7-43C0-A601-F3A13E6EE5CA}" type="datetimeFigureOut">
              <a:rPr lang="en-GB" smtClean="0">
                <a:solidFill>
                  <a:prstClr val="white"/>
                </a:solidFill>
              </a:rPr>
              <a:pPr defTabSz="1219140"/>
              <a:t>21/01/2021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B649C094-2054-4B21-BD24-6666FEF65F0F}" type="slidenum">
              <a:rPr lang="en-GB" smtClean="0">
                <a:solidFill>
                  <a:prstClr val="white"/>
                </a:solidFill>
              </a:rPr>
              <a:pPr defTabSz="1219140"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9499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265268BE-4AD7-43C0-A601-F3A13E6EE5CA}" type="datetimeFigureOut">
              <a:rPr lang="en-GB" smtClean="0">
                <a:solidFill>
                  <a:prstClr val="white"/>
                </a:solidFill>
              </a:rPr>
              <a:pPr defTabSz="1219140"/>
              <a:t>21/01/2021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B649C094-2054-4B21-BD24-6666FEF65F0F}" type="slidenum">
              <a:rPr lang="en-GB" smtClean="0">
                <a:solidFill>
                  <a:prstClr val="white"/>
                </a:solidFill>
              </a:rPr>
              <a:pPr defTabSz="1219140"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695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265268BE-4AD7-43C0-A601-F3A13E6EE5CA}" type="datetimeFigureOut">
              <a:rPr lang="en-GB" smtClean="0">
                <a:solidFill>
                  <a:prstClr val="white"/>
                </a:solidFill>
              </a:rPr>
              <a:pPr defTabSz="1219140"/>
              <a:t>21/01/2021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B649C094-2054-4B21-BD24-6666FEF65F0F}" type="slidenum">
              <a:rPr lang="en-GB" smtClean="0">
                <a:solidFill>
                  <a:prstClr val="white"/>
                </a:solidFill>
              </a:rPr>
              <a:pPr defTabSz="1219140"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109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265268BE-4AD7-43C0-A601-F3A13E6EE5CA}" type="datetimeFigureOut">
              <a:rPr lang="en-GB" smtClean="0">
                <a:solidFill>
                  <a:prstClr val="white"/>
                </a:solidFill>
              </a:rPr>
              <a:pPr defTabSz="1219140"/>
              <a:t>21/01/2021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B649C094-2054-4B21-BD24-6666FEF65F0F}" type="slidenum">
              <a:rPr lang="en-GB" smtClean="0">
                <a:solidFill>
                  <a:prstClr val="white"/>
                </a:solidFill>
              </a:rPr>
              <a:pPr defTabSz="1219140"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8299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265268BE-4AD7-43C0-A601-F3A13E6EE5CA}" type="datetimeFigureOut">
              <a:rPr lang="en-GB" smtClean="0">
                <a:solidFill>
                  <a:prstClr val="white"/>
                </a:solidFill>
              </a:rPr>
              <a:pPr defTabSz="1219140"/>
              <a:t>21/01/2021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B649C094-2054-4B21-BD24-6666FEF65F0F}" type="slidenum">
              <a:rPr lang="en-GB" smtClean="0">
                <a:solidFill>
                  <a:prstClr val="white"/>
                </a:solidFill>
              </a:rPr>
              <a:pPr defTabSz="1219140"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5591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rgbClr val="009F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743EC78-88E8-451A-854F-761A6A1D0151}"/>
              </a:ext>
            </a:extLst>
          </p:cNvPr>
          <p:cNvSpPr/>
          <p:nvPr userDrawn="1"/>
        </p:nvSpPr>
        <p:spPr>
          <a:xfrm>
            <a:off x="6" y="1"/>
            <a:ext cx="9078065" cy="4430812"/>
          </a:xfrm>
          <a:custGeom>
            <a:avLst/>
            <a:gdLst>
              <a:gd name="connsiteX0" fmla="*/ 0 w 9078065"/>
              <a:gd name="connsiteY0" fmla="*/ 0 h 4430812"/>
              <a:gd name="connsiteX1" fmla="*/ 9078065 w 9078065"/>
              <a:gd name="connsiteY1" fmla="*/ 0 h 4430812"/>
              <a:gd name="connsiteX2" fmla="*/ 8614924 w 9078065"/>
              <a:gd name="connsiteY2" fmla="*/ 3393971 h 4430812"/>
              <a:gd name="connsiteX3" fmla="*/ 0 w 9078065"/>
              <a:gd name="connsiteY3" fmla="*/ 4430812 h 4430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78065" h="4430812">
                <a:moveTo>
                  <a:pt x="0" y="0"/>
                </a:moveTo>
                <a:lnTo>
                  <a:pt x="9078065" y="0"/>
                </a:lnTo>
                <a:lnTo>
                  <a:pt x="8614924" y="3393971"/>
                </a:lnTo>
                <a:lnTo>
                  <a:pt x="0" y="4430812"/>
                </a:lnTo>
                <a:close/>
              </a:path>
            </a:pathLst>
          </a:custGeom>
          <a:solidFill>
            <a:srgbClr val="008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3428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F39166A-4ED9-47E3-A08F-F204B210E7B7}"/>
              </a:ext>
            </a:extLst>
          </p:cNvPr>
          <p:cNvSpPr/>
          <p:nvPr userDrawn="1"/>
        </p:nvSpPr>
        <p:spPr>
          <a:xfrm>
            <a:off x="0" y="-3444"/>
            <a:ext cx="12182984" cy="1633217"/>
          </a:xfrm>
          <a:custGeom>
            <a:avLst/>
            <a:gdLst>
              <a:gd name="connsiteX0" fmla="*/ 0 w 12182984"/>
              <a:gd name="connsiteY0" fmla="*/ 0 h 1633217"/>
              <a:gd name="connsiteX1" fmla="*/ 12182984 w 12182984"/>
              <a:gd name="connsiteY1" fmla="*/ 0 h 1633217"/>
              <a:gd name="connsiteX2" fmla="*/ 12182984 w 12182984"/>
              <a:gd name="connsiteY2" fmla="*/ 851811 h 1633217"/>
              <a:gd name="connsiteX3" fmla="*/ 0 w 12182984"/>
              <a:gd name="connsiteY3" fmla="*/ 1633217 h 163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82984" h="1633217">
                <a:moveTo>
                  <a:pt x="0" y="0"/>
                </a:moveTo>
                <a:lnTo>
                  <a:pt x="12182984" y="0"/>
                </a:lnTo>
                <a:lnTo>
                  <a:pt x="12182984" y="851811"/>
                </a:lnTo>
                <a:lnTo>
                  <a:pt x="0" y="163321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8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D73EC22-356F-46D4-8F83-97C16950632C}"/>
              </a:ext>
            </a:extLst>
          </p:cNvPr>
          <p:cNvSpPr/>
          <p:nvPr/>
        </p:nvSpPr>
        <p:spPr>
          <a:xfrm>
            <a:off x="8103040" y="2952213"/>
            <a:ext cx="4086532" cy="3905788"/>
          </a:xfrm>
          <a:custGeom>
            <a:avLst/>
            <a:gdLst>
              <a:gd name="connsiteX0" fmla="*/ 4079474 w 4086532"/>
              <a:gd name="connsiteY0" fmla="*/ 0 h 3905788"/>
              <a:gd name="connsiteX1" fmla="*/ 4086030 w 4086532"/>
              <a:gd name="connsiteY1" fmla="*/ 3694368 h 3905788"/>
              <a:gd name="connsiteX2" fmla="*/ 4086532 w 4086532"/>
              <a:gd name="connsiteY2" fmla="*/ 3905788 h 3905788"/>
              <a:gd name="connsiteX3" fmla="*/ 0 w 4086532"/>
              <a:gd name="connsiteY3" fmla="*/ 3905788 h 3905788"/>
              <a:gd name="connsiteX4" fmla="*/ 510083 w 4086532"/>
              <a:gd name="connsiteY4" fmla="*/ 443323 h 3905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6532" h="3905788">
                <a:moveTo>
                  <a:pt x="4079474" y="0"/>
                </a:moveTo>
                <a:cubicBezTo>
                  <a:pt x="4083337" y="1242406"/>
                  <a:pt x="4083845" y="2462912"/>
                  <a:pt x="4086030" y="3694368"/>
                </a:cubicBezTo>
                <a:lnTo>
                  <a:pt x="4086532" y="3905788"/>
                </a:lnTo>
                <a:lnTo>
                  <a:pt x="0" y="3905788"/>
                </a:lnTo>
                <a:lnTo>
                  <a:pt x="510083" y="443323"/>
                </a:lnTo>
                <a:close/>
              </a:path>
            </a:pathLst>
          </a:custGeom>
          <a:solidFill>
            <a:srgbClr val="5BB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3428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562929" y="2007606"/>
            <a:ext cx="8505915" cy="1876363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2850" b="1">
                <a:solidFill>
                  <a:schemeClr val="bg1"/>
                </a:solidFill>
              </a:defRPr>
            </a:lvl1pPr>
          </a:lstStyle>
          <a:p>
            <a:r>
              <a:rPr lang="en-US"/>
              <a:t>Add your main        </a:t>
            </a:r>
            <a:br>
              <a:rPr lang="en-US"/>
            </a:br>
            <a:r>
              <a:rPr lang="en-US"/>
              <a:t>Keep text within the shape.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62929" y="4622541"/>
            <a:ext cx="8505915" cy="1395557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100">
                <a:solidFill>
                  <a:schemeClr val="bg1"/>
                </a:solidFill>
              </a:defRPr>
            </a:lvl1pPr>
            <a:lvl2pPr marL="342882" indent="0" algn="ctr">
              <a:buNone/>
              <a:defRPr sz="1500"/>
            </a:lvl2pPr>
            <a:lvl3pPr marL="685763" indent="0" algn="ctr">
              <a:buNone/>
              <a:defRPr sz="1350"/>
            </a:lvl3pPr>
            <a:lvl4pPr marL="1028644" indent="0" algn="ctr">
              <a:buNone/>
              <a:defRPr sz="1200"/>
            </a:lvl4pPr>
            <a:lvl5pPr marL="1371525" indent="0" algn="ctr">
              <a:buNone/>
              <a:defRPr sz="1200"/>
            </a:lvl5pPr>
            <a:lvl6pPr marL="1714407" indent="0" algn="ctr">
              <a:buNone/>
              <a:defRPr sz="1200"/>
            </a:lvl6pPr>
            <a:lvl7pPr marL="2057287" indent="0" algn="ctr">
              <a:buNone/>
              <a:defRPr sz="1200"/>
            </a:lvl7pPr>
            <a:lvl8pPr marL="2400168" indent="0" algn="ctr">
              <a:buNone/>
              <a:defRPr sz="1200"/>
            </a:lvl8pPr>
            <a:lvl9pPr marL="2743050" indent="0" algn="ctr">
              <a:buNone/>
              <a:defRPr sz="1200"/>
            </a:lvl9pPr>
          </a:lstStyle>
          <a:p>
            <a:r>
              <a:rPr lang="en-US"/>
              <a:t>You can add sub-header</a:t>
            </a:r>
          </a:p>
          <a:p>
            <a:r>
              <a:rPr lang="en-US"/>
              <a:t>information here.</a:t>
            </a:r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24F8153-4C69-4DE2-80DA-9CA1D58862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0" t="15448" r="7590" b="15448"/>
          <a:stretch/>
        </p:blipFill>
        <p:spPr>
          <a:xfrm>
            <a:off x="319320" y="367292"/>
            <a:ext cx="2677791" cy="924208"/>
          </a:xfrm>
          <a:prstGeom prst="rect">
            <a:avLst/>
          </a:prstGeom>
        </p:spPr>
      </p:pic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D67894DC-124B-4273-99C9-5A16A90A4EAA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562931" y="6018097"/>
            <a:ext cx="851514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342898"/>
            <a:r>
              <a:rPr lang="en-GB" sz="1350">
                <a:solidFill>
                  <a:prstClr val="white"/>
                </a:solidFill>
              </a:rPr>
              <a:t>12 February 2019</a:t>
            </a:r>
          </a:p>
        </p:txBody>
      </p:sp>
    </p:spTree>
    <p:extLst>
      <p:ext uri="{BB962C8B-B14F-4D97-AF65-F5344CB8AC3E}">
        <p14:creationId xmlns:p14="http://schemas.microsoft.com/office/powerpoint/2010/main" val="1747775549"/>
      </p:ext>
    </p:extLst>
  </p:cSld>
  <p:clrMapOvr>
    <a:masterClrMapping/>
  </p:clrMapOvr>
  <p:transition spd="slow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BD600-678B-4590-82A6-7E3F097F54EF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66D3D-EF29-46B4-8CBB-01DF97358F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5706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4" y="1457935"/>
            <a:ext cx="11090275" cy="449201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90888270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0865" y="1457935"/>
            <a:ext cx="5292095" cy="449201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9043" y="1457935"/>
            <a:ext cx="5292095" cy="449201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40710896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403752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7191684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887755" cy="2132392"/>
          </a:xfrm>
          <a:prstGeom prst="rect">
            <a:avLst/>
          </a:prstGeom>
        </p:spPr>
      </p:pic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-8467"/>
            <a:ext cx="12192000" cy="686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40"/>
            <a:endParaRPr lang="en-GB" sz="2400">
              <a:solidFill>
                <a:prstClr val="black"/>
              </a:solidFill>
            </a:endParaRPr>
          </a:p>
        </p:txBody>
      </p:sp>
      <p:sp>
        <p:nvSpPr>
          <p:cNvPr id="7" name="Freeform 5"/>
          <p:cNvSpPr>
            <a:spLocks/>
          </p:cNvSpPr>
          <p:nvPr userDrawn="1"/>
        </p:nvSpPr>
        <p:spPr bwMode="auto">
          <a:xfrm>
            <a:off x="0" y="-8467"/>
            <a:ext cx="12192000" cy="6866467"/>
          </a:xfrm>
          <a:custGeom>
            <a:avLst/>
            <a:gdLst>
              <a:gd name="T0" fmla="*/ 2880 w 5760"/>
              <a:gd name="T1" fmla="*/ 0 h 3244"/>
              <a:gd name="T2" fmla="*/ 2964 w 5760"/>
              <a:gd name="T3" fmla="*/ 797 h 3244"/>
              <a:gd name="T4" fmla="*/ 0 w 5760"/>
              <a:gd name="T5" fmla="*/ 1227 h 3244"/>
              <a:gd name="T6" fmla="*/ 0 w 5760"/>
              <a:gd name="T7" fmla="*/ 3244 h 3244"/>
              <a:gd name="T8" fmla="*/ 4220 w 5760"/>
              <a:gd name="T9" fmla="*/ 3244 h 3244"/>
              <a:gd name="T10" fmla="*/ 4200 w 5760"/>
              <a:gd name="T11" fmla="*/ 3239 h 3244"/>
              <a:gd name="T12" fmla="*/ 5760 w 5760"/>
              <a:gd name="T13" fmla="*/ 2854 h 3244"/>
              <a:gd name="T14" fmla="*/ 5760 w 5760"/>
              <a:gd name="T15" fmla="*/ 392 h 3244"/>
              <a:gd name="T16" fmla="*/ 5760 w 5760"/>
              <a:gd name="T17" fmla="*/ 0 h 3244"/>
              <a:gd name="T18" fmla="*/ 2880 w 5760"/>
              <a:gd name="T19" fmla="*/ 0 h 3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760" h="3244">
                <a:moveTo>
                  <a:pt x="2880" y="0"/>
                </a:moveTo>
                <a:lnTo>
                  <a:pt x="2964" y="797"/>
                </a:lnTo>
                <a:lnTo>
                  <a:pt x="0" y="1227"/>
                </a:lnTo>
                <a:lnTo>
                  <a:pt x="0" y="3244"/>
                </a:lnTo>
                <a:lnTo>
                  <a:pt x="4220" y="3244"/>
                </a:lnTo>
                <a:lnTo>
                  <a:pt x="4200" y="3239"/>
                </a:lnTo>
                <a:lnTo>
                  <a:pt x="5760" y="2854"/>
                </a:lnTo>
                <a:lnTo>
                  <a:pt x="5760" y="392"/>
                </a:lnTo>
                <a:lnTo>
                  <a:pt x="5760" y="0"/>
                </a:lnTo>
                <a:lnTo>
                  <a:pt x="2880" y="0"/>
                </a:lnTo>
                <a:close/>
              </a:path>
            </a:pathLst>
          </a:custGeom>
          <a:solidFill>
            <a:srgbClr val="002E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40"/>
            <a:endParaRPr lang="en-GB" sz="2400">
              <a:solidFill>
                <a:prstClr val="black"/>
              </a:solidFill>
            </a:endParaRPr>
          </a:p>
        </p:txBody>
      </p:sp>
      <p:sp>
        <p:nvSpPr>
          <p:cNvPr id="8" name="Freeform 6"/>
          <p:cNvSpPr>
            <a:spLocks/>
          </p:cNvSpPr>
          <p:nvPr userDrawn="1"/>
        </p:nvSpPr>
        <p:spPr bwMode="auto">
          <a:xfrm>
            <a:off x="0" y="821269"/>
            <a:ext cx="12192000" cy="6026151"/>
          </a:xfrm>
          <a:custGeom>
            <a:avLst/>
            <a:gdLst>
              <a:gd name="T0" fmla="*/ 5760 w 5760"/>
              <a:gd name="T1" fmla="*/ 2462 h 2847"/>
              <a:gd name="T2" fmla="*/ 4200 w 5760"/>
              <a:gd name="T3" fmla="*/ 2847 h 2847"/>
              <a:gd name="T4" fmla="*/ 0 w 5760"/>
              <a:gd name="T5" fmla="*/ 1808 h 2847"/>
              <a:gd name="T6" fmla="*/ 0 w 5760"/>
              <a:gd name="T7" fmla="*/ 835 h 2847"/>
              <a:gd name="T8" fmla="*/ 5760 w 5760"/>
              <a:gd name="T9" fmla="*/ 0 h 2847"/>
              <a:gd name="T10" fmla="*/ 5760 w 5760"/>
              <a:gd name="T11" fmla="*/ 2462 h 28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60" h="2847">
                <a:moveTo>
                  <a:pt x="5760" y="2462"/>
                </a:moveTo>
                <a:lnTo>
                  <a:pt x="4200" y="2847"/>
                </a:lnTo>
                <a:lnTo>
                  <a:pt x="0" y="1808"/>
                </a:lnTo>
                <a:lnTo>
                  <a:pt x="0" y="835"/>
                </a:lnTo>
                <a:lnTo>
                  <a:pt x="5760" y="0"/>
                </a:lnTo>
                <a:lnTo>
                  <a:pt x="5760" y="2462"/>
                </a:lnTo>
                <a:close/>
              </a:path>
            </a:pathLst>
          </a:custGeom>
          <a:solidFill>
            <a:srgbClr val="008B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40"/>
            <a:endParaRPr lang="en-GB" sz="240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727062"/>
            <a:ext cx="10363200" cy="1470025"/>
          </a:xfrm>
          <a:noFill/>
        </p:spPr>
        <p:txBody>
          <a:bodyPr>
            <a:normAutofit/>
          </a:bodyPr>
          <a:lstStyle>
            <a:lvl1pPr algn="ctr">
              <a:defRPr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6229" y="4224670"/>
            <a:ext cx="7318176" cy="1752601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92663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265268BE-4AD7-43C0-A601-F3A13E6EE5CA}" type="datetimeFigureOut">
              <a:rPr lang="en-GB" smtClean="0">
                <a:solidFill>
                  <a:prstClr val="white"/>
                </a:solidFill>
              </a:rPr>
              <a:pPr defTabSz="1219140"/>
              <a:t>21/01/2021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B649C094-2054-4B21-BD24-6666FEF65F0F}" type="slidenum">
              <a:rPr lang="en-GB" smtClean="0">
                <a:solidFill>
                  <a:prstClr val="white"/>
                </a:solidFill>
              </a:rPr>
              <a:pPr defTabSz="1219140"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566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265268BE-4AD7-43C0-A601-F3A13E6EE5CA}" type="datetimeFigureOut">
              <a:rPr lang="en-GB" smtClean="0">
                <a:solidFill>
                  <a:prstClr val="white"/>
                </a:solidFill>
              </a:rPr>
              <a:pPr defTabSz="1219140"/>
              <a:t>21/01/2021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B649C094-2054-4B21-BD24-6666FEF65F0F}" type="slidenum">
              <a:rPr lang="en-GB" smtClean="0">
                <a:solidFill>
                  <a:prstClr val="white"/>
                </a:solidFill>
              </a:rPr>
              <a:pPr defTabSz="1219140"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789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265268BE-4AD7-43C0-A601-F3A13E6EE5CA}" type="datetimeFigureOut">
              <a:rPr lang="en-GB" smtClean="0">
                <a:solidFill>
                  <a:prstClr val="white"/>
                </a:solidFill>
              </a:rPr>
              <a:pPr defTabSz="1219140"/>
              <a:t>21/01/2021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B649C094-2054-4B21-BD24-6666FEF65F0F}" type="slidenum">
              <a:rPr lang="en-GB" smtClean="0">
                <a:solidFill>
                  <a:prstClr val="white"/>
                </a:solidFill>
              </a:rPr>
              <a:pPr defTabSz="1219140"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322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4B2DFCE-F0CD-4680-825B-E531E78843D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959" y="5805917"/>
            <a:ext cx="2294439" cy="97200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0864" y="365126"/>
            <a:ext cx="11090275" cy="9423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4" y="1457935"/>
            <a:ext cx="11090275" cy="4477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80560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</p:sldLayoutIdLst>
  <p:hf sldNum="0" hdr="0" ftr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2E5F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55570" indent="-255570" algn="l" defTabSz="914332" rtl="0" eaLnBrk="1" latinLnBrk="0" hangingPunct="1">
        <a:lnSpc>
          <a:spcPct val="100000"/>
        </a:lnSpc>
        <a:spcBef>
          <a:spcPts val="1000"/>
        </a:spcBef>
        <a:buClr>
          <a:srgbClr val="008BCB"/>
        </a:buClr>
        <a:buFont typeface="Wingdings" panose="05000000000000000000" pitchFamily="2" charset="2"/>
        <a:buChar char="§"/>
        <a:defRPr sz="2400" kern="1200">
          <a:solidFill>
            <a:srgbClr val="4A4A4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25426" indent="-249220" algn="l" defTabSz="914332" rtl="0" eaLnBrk="1" latinLnBrk="0" hangingPunct="1">
        <a:lnSpc>
          <a:spcPct val="100000"/>
        </a:lnSpc>
        <a:spcBef>
          <a:spcPts val="500"/>
        </a:spcBef>
        <a:buClr>
          <a:srgbClr val="008BCB"/>
        </a:buClr>
        <a:buFont typeface="Arial" panose="020B0604020202020204" pitchFamily="34" charset="0"/>
        <a:buChar char="−"/>
        <a:defRPr sz="2000" kern="1200">
          <a:solidFill>
            <a:srgbClr val="4A4A4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90511" indent="-165088" algn="l" defTabSz="914332" rtl="0" eaLnBrk="1" latinLnBrk="0" hangingPunct="1">
        <a:lnSpc>
          <a:spcPct val="100000"/>
        </a:lnSpc>
        <a:spcBef>
          <a:spcPts val="500"/>
        </a:spcBef>
        <a:buClr>
          <a:srgbClr val="008BCB"/>
        </a:buClr>
        <a:buFont typeface="Arial" panose="020B0604020202020204" pitchFamily="34" charset="0"/>
        <a:buChar char="•"/>
        <a:defRPr sz="1800" kern="1200">
          <a:solidFill>
            <a:srgbClr val="4A4A4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28614" indent="-138103" algn="l" defTabSz="914332" rtl="0" eaLnBrk="1" latinLnBrk="0" hangingPunct="1">
        <a:lnSpc>
          <a:spcPct val="90000"/>
        </a:lnSpc>
        <a:spcBef>
          <a:spcPts val="500"/>
        </a:spcBef>
        <a:buClr>
          <a:srgbClr val="008BCB"/>
        </a:buClr>
        <a:buFont typeface="Arial" panose="020B0604020202020204" pitchFamily="34" charset="0"/>
        <a:buChar char="•"/>
        <a:defRPr sz="1600" kern="1200">
          <a:solidFill>
            <a:srgbClr val="4A4A4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982590" indent="-153976" algn="l" defTabSz="914332" rtl="0" eaLnBrk="1" latinLnBrk="0" hangingPunct="1">
        <a:lnSpc>
          <a:spcPct val="90000"/>
        </a:lnSpc>
        <a:spcBef>
          <a:spcPts val="500"/>
        </a:spcBef>
        <a:buClr>
          <a:srgbClr val="008BCB"/>
        </a:buClr>
        <a:buFont typeface="Arial" panose="020B0604020202020204" pitchFamily="34" charset="0"/>
        <a:buChar char="•"/>
        <a:defRPr sz="1600" kern="1200">
          <a:solidFill>
            <a:srgbClr val="4A4A4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913">
          <p15:clr>
            <a:srgbClr val="F26B43"/>
          </p15:clr>
        </p15:guide>
        <p15:guide id="4" orient="horz" pos="3748">
          <p15:clr>
            <a:srgbClr val="F26B43"/>
          </p15:clr>
        </p15:guide>
        <p15:guide id="5" pos="347">
          <p15:clr>
            <a:srgbClr val="F26B43"/>
          </p15:clr>
        </p15:guide>
        <p15:guide id="6" pos="733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5712136" y="5829270"/>
            <a:ext cx="6479864" cy="1028732"/>
            <a:chOff x="1676798" y="3360573"/>
            <a:chExt cx="6289675" cy="998538"/>
          </a:xfrm>
        </p:grpSpPr>
        <p:sp>
          <p:nvSpPr>
            <p:cNvPr id="5" name="Freeform 6"/>
            <p:cNvSpPr>
              <a:spLocks/>
            </p:cNvSpPr>
            <p:nvPr userDrawn="1"/>
          </p:nvSpPr>
          <p:spPr bwMode="auto">
            <a:xfrm>
              <a:off x="1676798" y="3576473"/>
              <a:ext cx="6289675" cy="782638"/>
            </a:xfrm>
            <a:custGeom>
              <a:avLst/>
              <a:gdLst>
                <a:gd name="T0" fmla="*/ 3962 w 3962"/>
                <a:gd name="T1" fmla="*/ 0 h 493"/>
                <a:gd name="T2" fmla="*/ 0 w 3962"/>
                <a:gd name="T3" fmla="*/ 493 h 493"/>
                <a:gd name="T4" fmla="*/ 2696 w 3962"/>
                <a:gd name="T5" fmla="*/ 493 h 493"/>
                <a:gd name="T6" fmla="*/ 3962 w 3962"/>
                <a:gd name="T7" fmla="*/ 493 h 493"/>
                <a:gd name="T8" fmla="*/ 3962 w 3962"/>
                <a:gd name="T9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62" h="493">
                  <a:moveTo>
                    <a:pt x="3962" y="0"/>
                  </a:moveTo>
                  <a:lnTo>
                    <a:pt x="0" y="493"/>
                  </a:lnTo>
                  <a:lnTo>
                    <a:pt x="2696" y="493"/>
                  </a:lnTo>
                  <a:lnTo>
                    <a:pt x="3962" y="493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002E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40"/>
              <a:endParaRPr lang="en-GB" sz="2400">
                <a:solidFill>
                  <a:prstClr val="white"/>
                </a:solidFill>
              </a:endParaRPr>
            </a:p>
          </p:txBody>
        </p:sp>
        <p:sp>
          <p:nvSpPr>
            <p:cNvPr id="6" name="Freeform 7"/>
            <p:cNvSpPr>
              <a:spLocks noEditPoints="1"/>
            </p:cNvSpPr>
            <p:nvPr userDrawn="1"/>
          </p:nvSpPr>
          <p:spPr bwMode="auto">
            <a:xfrm>
              <a:off x="6688535" y="3882860"/>
              <a:ext cx="1125538" cy="330200"/>
            </a:xfrm>
            <a:custGeom>
              <a:avLst/>
              <a:gdLst>
                <a:gd name="T0" fmla="*/ 108 w 709"/>
                <a:gd name="T1" fmla="*/ 72 h 208"/>
                <a:gd name="T2" fmla="*/ 144 w 709"/>
                <a:gd name="T3" fmla="*/ 15 h 208"/>
                <a:gd name="T4" fmla="*/ 260 w 709"/>
                <a:gd name="T5" fmla="*/ 46 h 208"/>
                <a:gd name="T6" fmla="*/ 264 w 709"/>
                <a:gd name="T7" fmla="*/ 34 h 208"/>
                <a:gd name="T8" fmla="*/ 270 w 709"/>
                <a:gd name="T9" fmla="*/ 61 h 208"/>
                <a:gd name="T10" fmla="*/ 300 w 709"/>
                <a:gd name="T11" fmla="*/ 15 h 208"/>
                <a:gd name="T12" fmla="*/ 314 w 709"/>
                <a:gd name="T13" fmla="*/ 27 h 208"/>
                <a:gd name="T14" fmla="*/ 315 w 709"/>
                <a:gd name="T15" fmla="*/ 93 h 208"/>
                <a:gd name="T16" fmla="*/ 341 w 709"/>
                <a:gd name="T17" fmla="*/ 37 h 208"/>
                <a:gd name="T18" fmla="*/ 380 w 709"/>
                <a:gd name="T19" fmla="*/ 94 h 208"/>
                <a:gd name="T20" fmla="*/ 341 w 709"/>
                <a:gd name="T21" fmla="*/ 114 h 208"/>
                <a:gd name="T22" fmla="*/ 363 w 709"/>
                <a:gd name="T23" fmla="*/ 96 h 208"/>
                <a:gd name="T24" fmla="*/ 332 w 709"/>
                <a:gd name="T25" fmla="*/ 85 h 208"/>
                <a:gd name="T26" fmla="*/ 345 w 709"/>
                <a:gd name="T27" fmla="*/ 76 h 208"/>
                <a:gd name="T28" fmla="*/ 354 w 709"/>
                <a:gd name="T29" fmla="*/ 46 h 208"/>
                <a:gd name="T30" fmla="*/ 410 w 709"/>
                <a:gd name="T31" fmla="*/ 93 h 208"/>
                <a:gd name="T32" fmla="*/ 437 w 709"/>
                <a:gd name="T33" fmla="*/ 39 h 208"/>
                <a:gd name="T34" fmla="*/ 428 w 709"/>
                <a:gd name="T35" fmla="*/ 49 h 208"/>
                <a:gd name="T36" fmla="*/ 470 w 709"/>
                <a:gd name="T37" fmla="*/ 93 h 208"/>
                <a:gd name="T38" fmla="*/ 544 w 709"/>
                <a:gd name="T39" fmla="*/ 84 h 208"/>
                <a:gd name="T40" fmla="*/ 569 w 709"/>
                <a:gd name="T41" fmla="*/ 57 h 208"/>
                <a:gd name="T42" fmla="*/ 550 w 709"/>
                <a:gd name="T43" fmla="*/ 51 h 208"/>
                <a:gd name="T44" fmla="*/ 595 w 709"/>
                <a:gd name="T45" fmla="*/ 46 h 208"/>
                <a:gd name="T46" fmla="*/ 574 w 709"/>
                <a:gd name="T47" fmla="*/ 81 h 208"/>
                <a:gd name="T48" fmla="*/ 560 w 709"/>
                <a:gd name="T49" fmla="*/ 79 h 208"/>
                <a:gd name="T50" fmla="*/ 631 w 709"/>
                <a:gd name="T51" fmla="*/ 114 h 208"/>
                <a:gd name="T52" fmla="*/ 683 w 709"/>
                <a:gd name="T53" fmla="*/ 82 h 208"/>
                <a:gd name="T54" fmla="*/ 686 w 709"/>
                <a:gd name="T55" fmla="*/ 70 h 208"/>
                <a:gd name="T56" fmla="*/ 677 w 709"/>
                <a:gd name="T57" fmla="*/ 36 h 208"/>
                <a:gd name="T58" fmla="*/ 682 w 709"/>
                <a:gd name="T59" fmla="*/ 48 h 208"/>
                <a:gd name="T60" fmla="*/ 704 w 709"/>
                <a:gd name="T61" fmla="*/ 66 h 208"/>
                <a:gd name="T62" fmla="*/ 240 w 709"/>
                <a:gd name="T63" fmla="*/ 157 h 208"/>
                <a:gd name="T64" fmla="*/ 272 w 709"/>
                <a:gd name="T65" fmla="*/ 175 h 208"/>
                <a:gd name="T66" fmla="*/ 233 w 709"/>
                <a:gd name="T67" fmla="*/ 165 h 208"/>
                <a:gd name="T68" fmla="*/ 254 w 709"/>
                <a:gd name="T69" fmla="*/ 129 h 208"/>
                <a:gd name="T70" fmla="*/ 276 w 709"/>
                <a:gd name="T71" fmla="*/ 154 h 208"/>
                <a:gd name="T72" fmla="*/ 254 w 709"/>
                <a:gd name="T73" fmla="*/ 136 h 208"/>
                <a:gd name="T74" fmla="*/ 293 w 709"/>
                <a:gd name="T75" fmla="*/ 142 h 208"/>
                <a:gd name="T76" fmla="*/ 321 w 709"/>
                <a:gd name="T77" fmla="*/ 135 h 208"/>
                <a:gd name="T78" fmla="*/ 312 w 709"/>
                <a:gd name="T79" fmla="*/ 136 h 208"/>
                <a:gd name="T80" fmla="*/ 368 w 709"/>
                <a:gd name="T81" fmla="*/ 196 h 208"/>
                <a:gd name="T82" fmla="*/ 369 w 709"/>
                <a:gd name="T83" fmla="*/ 187 h 208"/>
                <a:gd name="T84" fmla="*/ 350 w 709"/>
                <a:gd name="T85" fmla="*/ 177 h 208"/>
                <a:gd name="T86" fmla="*/ 338 w 709"/>
                <a:gd name="T87" fmla="*/ 144 h 208"/>
                <a:gd name="T88" fmla="*/ 372 w 709"/>
                <a:gd name="T89" fmla="*/ 133 h 208"/>
                <a:gd name="T90" fmla="*/ 348 w 709"/>
                <a:gd name="T91" fmla="*/ 141 h 208"/>
                <a:gd name="T92" fmla="*/ 359 w 709"/>
                <a:gd name="T93" fmla="*/ 172 h 208"/>
                <a:gd name="T94" fmla="*/ 430 w 709"/>
                <a:gd name="T95" fmla="*/ 180 h 208"/>
                <a:gd name="T96" fmla="*/ 422 w 709"/>
                <a:gd name="T97" fmla="*/ 150 h 208"/>
                <a:gd name="T98" fmla="*/ 422 w 709"/>
                <a:gd name="T99" fmla="*/ 136 h 208"/>
                <a:gd name="T100" fmla="*/ 451 w 709"/>
                <a:gd name="T101" fmla="*/ 138 h 208"/>
                <a:gd name="T102" fmla="*/ 430 w 709"/>
                <a:gd name="T103" fmla="*/ 172 h 208"/>
                <a:gd name="T104" fmla="*/ 418 w 709"/>
                <a:gd name="T105" fmla="*/ 163 h 208"/>
                <a:gd name="T106" fmla="*/ 476 w 709"/>
                <a:gd name="T107" fmla="*/ 138 h 208"/>
                <a:gd name="T108" fmla="*/ 494 w 709"/>
                <a:gd name="T109" fmla="*/ 130 h 208"/>
                <a:gd name="T110" fmla="*/ 494 w 709"/>
                <a:gd name="T111" fmla="*/ 139 h 208"/>
                <a:gd name="T112" fmla="*/ 529 w 709"/>
                <a:gd name="T113" fmla="*/ 178 h 208"/>
                <a:gd name="T114" fmla="*/ 517 w 709"/>
                <a:gd name="T115" fmla="*/ 144 h 208"/>
                <a:gd name="T116" fmla="*/ 551 w 709"/>
                <a:gd name="T117" fmla="*/ 133 h 208"/>
                <a:gd name="T118" fmla="*/ 538 w 709"/>
                <a:gd name="T119" fmla="*/ 136 h 208"/>
                <a:gd name="T120" fmla="*/ 527 w 709"/>
                <a:gd name="T121" fmla="*/ 1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9" h="208">
                  <a:moveTo>
                    <a:pt x="186" y="93"/>
                  </a:moveTo>
                  <a:lnTo>
                    <a:pt x="153" y="91"/>
                  </a:lnTo>
                  <a:lnTo>
                    <a:pt x="179" y="76"/>
                  </a:lnTo>
                  <a:lnTo>
                    <a:pt x="164" y="43"/>
                  </a:lnTo>
                  <a:lnTo>
                    <a:pt x="143" y="40"/>
                  </a:lnTo>
                  <a:lnTo>
                    <a:pt x="159" y="33"/>
                  </a:lnTo>
                  <a:lnTo>
                    <a:pt x="147" y="6"/>
                  </a:lnTo>
                  <a:lnTo>
                    <a:pt x="116" y="0"/>
                  </a:lnTo>
                  <a:lnTo>
                    <a:pt x="119" y="18"/>
                  </a:lnTo>
                  <a:lnTo>
                    <a:pt x="86" y="31"/>
                  </a:lnTo>
                  <a:lnTo>
                    <a:pt x="83" y="70"/>
                  </a:lnTo>
                  <a:lnTo>
                    <a:pt x="108" y="72"/>
                  </a:lnTo>
                  <a:lnTo>
                    <a:pt x="81" y="87"/>
                  </a:lnTo>
                  <a:lnTo>
                    <a:pt x="75" y="136"/>
                  </a:lnTo>
                  <a:lnTo>
                    <a:pt x="119" y="135"/>
                  </a:lnTo>
                  <a:lnTo>
                    <a:pt x="0" y="208"/>
                  </a:lnTo>
                  <a:lnTo>
                    <a:pt x="113" y="196"/>
                  </a:lnTo>
                  <a:lnTo>
                    <a:pt x="203" y="132"/>
                  </a:lnTo>
                  <a:lnTo>
                    <a:pt x="186" y="93"/>
                  </a:lnTo>
                  <a:close/>
                  <a:moveTo>
                    <a:pt x="144" y="15"/>
                  </a:moveTo>
                  <a:lnTo>
                    <a:pt x="150" y="30"/>
                  </a:lnTo>
                  <a:lnTo>
                    <a:pt x="132" y="39"/>
                  </a:lnTo>
                  <a:lnTo>
                    <a:pt x="99" y="34"/>
                  </a:lnTo>
                  <a:lnTo>
                    <a:pt x="144" y="15"/>
                  </a:lnTo>
                  <a:close/>
                  <a:moveTo>
                    <a:pt x="161" y="54"/>
                  </a:moveTo>
                  <a:lnTo>
                    <a:pt x="168" y="73"/>
                  </a:lnTo>
                  <a:lnTo>
                    <a:pt x="140" y="90"/>
                  </a:lnTo>
                  <a:lnTo>
                    <a:pt x="96" y="87"/>
                  </a:lnTo>
                  <a:lnTo>
                    <a:pt x="161" y="54"/>
                  </a:lnTo>
                  <a:close/>
                  <a:moveTo>
                    <a:pt x="108" y="187"/>
                  </a:moveTo>
                  <a:lnTo>
                    <a:pt x="41" y="195"/>
                  </a:lnTo>
                  <a:lnTo>
                    <a:pt x="182" y="106"/>
                  </a:lnTo>
                  <a:lnTo>
                    <a:pt x="191" y="129"/>
                  </a:lnTo>
                  <a:lnTo>
                    <a:pt x="108" y="187"/>
                  </a:lnTo>
                  <a:close/>
                  <a:moveTo>
                    <a:pt x="260" y="46"/>
                  </a:moveTo>
                  <a:lnTo>
                    <a:pt x="260" y="46"/>
                  </a:lnTo>
                  <a:lnTo>
                    <a:pt x="254" y="48"/>
                  </a:lnTo>
                  <a:lnTo>
                    <a:pt x="254" y="48"/>
                  </a:lnTo>
                  <a:lnTo>
                    <a:pt x="249" y="51"/>
                  </a:lnTo>
                  <a:lnTo>
                    <a:pt x="249" y="93"/>
                  </a:lnTo>
                  <a:lnTo>
                    <a:pt x="233" y="93"/>
                  </a:lnTo>
                  <a:lnTo>
                    <a:pt x="233" y="13"/>
                  </a:lnTo>
                  <a:lnTo>
                    <a:pt x="249" y="13"/>
                  </a:lnTo>
                  <a:lnTo>
                    <a:pt x="249" y="40"/>
                  </a:lnTo>
                  <a:lnTo>
                    <a:pt x="249" y="40"/>
                  </a:lnTo>
                  <a:lnTo>
                    <a:pt x="255" y="36"/>
                  </a:lnTo>
                  <a:lnTo>
                    <a:pt x="255" y="36"/>
                  </a:lnTo>
                  <a:lnTo>
                    <a:pt x="264" y="34"/>
                  </a:lnTo>
                  <a:lnTo>
                    <a:pt x="264" y="34"/>
                  </a:lnTo>
                  <a:lnTo>
                    <a:pt x="269" y="36"/>
                  </a:lnTo>
                  <a:lnTo>
                    <a:pt x="273" y="36"/>
                  </a:lnTo>
                  <a:lnTo>
                    <a:pt x="278" y="39"/>
                  </a:lnTo>
                  <a:lnTo>
                    <a:pt x="281" y="42"/>
                  </a:lnTo>
                  <a:lnTo>
                    <a:pt x="281" y="42"/>
                  </a:lnTo>
                  <a:lnTo>
                    <a:pt x="284" y="45"/>
                  </a:lnTo>
                  <a:lnTo>
                    <a:pt x="285" y="49"/>
                  </a:lnTo>
                  <a:lnTo>
                    <a:pt x="287" y="61"/>
                  </a:lnTo>
                  <a:lnTo>
                    <a:pt x="287" y="93"/>
                  </a:lnTo>
                  <a:lnTo>
                    <a:pt x="270" y="93"/>
                  </a:lnTo>
                  <a:lnTo>
                    <a:pt x="270" y="61"/>
                  </a:lnTo>
                  <a:lnTo>
                    <a:pt x="270" y="61"/>
                  </a:lnTo>
                  <a:lnTo>
                    <a:pt x="270" y="55"/>
                  </a:lnTo>
                  <a:lnTo>
                    <a:pt x="267" y="49"/>
                  </a:lnTo>
                  <a:lnTo>
                    <a:pt x="267" y="49"/>
                  </a:lnTo>
                  <a:lnTo>
                    <a:pt x="264" y="48"/>
                  </a:lnTo>
                  <a:lnTo>
                    <a:pt x="260" y="46"/>
                  </a:lnTo>
                  <a:lnTo>
                    <a:pt x="260" y="46"/>
                  </a:lnTo>
                  <a:close/>
                  <a:moveTo>
                    <a:pt x="297" y="21"/>
                  </a:moveTo>
                  <a:lnTo>
                    <a:pt x="297" y="21"/>
                  </a:lnTo>
                  <a:lnTo>
                    <a:pt x="299" y="18"/>
                  </a:lnTo>
                  <a:lnTo>
                    <a:pt x="300" y="15"/>
                  </a:lnTo>
                  <a:lnTo>
                    <a:pt x="300" y="15"/>
                  </a:lnTo>
                  <a:lnTo>
                    <a:pt x="303" y="13"/>
                  </a:lnTo>
                  <a:lnTo>
                    <a:pt x="308" y="13"/>
                  </a:lnTo>
                  <a:lnTo>
                    <a:pt x="308" y="13"/>
                  </a:lnTo>
                  <a:lnTo>
                    <a:pt x="311" y="13"/>
                  </a:lnTo>
                  <a:lnTo>
                    <a:pt x="314" y="15"/>
                  </a:lnTo>
                  <a:lnTo>
                    <a:pt x="314" y="15"/>
                  </a:lnTo>
                  <a:lnTo>
                    <a:pt x="315" y="18"/>
                  </a:lnTo>
                  <a:lnTo>
                    <a:pt x="317" y="21"/>
                  </a:lnTo>
                  <a:lnTo>
                    <a:pt x="317" y="21"/>
                  </a:lnTo>
                  <a:lnTo>
                    <a:pt x="315" y="25"/>
                  </a:lnTo>
                  <a:lnTo>
                    <a:pt x="314" y="27"/>
                  </a:lnTo>
                  <a:lnTo>
                    <a:pt x="314" y="27"/>
                  </a:lnTo>
                  <a:lnTo>
                    <a:pt x="311" y="28"/>
                  </a:lnTo>
                  <a:lnTo>
                    <a:pt x="308" y="30"/>
                  </a:lnTo>
                  <a:lnTo>
                    <a:pt x="308" y="30"/>
                  </a:lnTo>
                  <a:lnTo>
                    <a:pt x="303" y="28"/>
                  </a:lnTo>
                  <a:lnTo>
                    <a:pt x="300" y="27"/>
                  </a:lnTo>
                  <a:lnTo>
                    <a:pt x="300" y="27"/>
                  </a:lnTo>
                  <a:lnTo>
                    <a:pt x="299" y="25"/>
                  </a:lnTo>
                  <a:lnTo>
                    <a:pt x="297" y="21"/>
                  </a:lnTo>
                  <a:lnTo>
                    <a:pt x="297" y="21"/>
                  </a:lnTo>
                  <a:close/>
                  <a:moveTo>
                    <a:pt x="299" y="36"/>
                  </a:moveTo>
                  <a:lnTo>
                    <a:pt x="315" y="36"/>
                  </a:lnTo>
                  <a:lnTo>
                    <a:pt x="315" y="93"/>
                  </a:lnTo>
                  <a:lnTo>
                    <a:pt x="299" y="93"/>
                  </a:lnTo>
                  <a:lnTo>
                    <a:pt x="299" y="36"/>
                  </a:lnTo>
                  <a:close/>
                  <a:moveTo>
                    <a:pt x="324" y="64"/>
                  </a:moveTo>
                  <a:lnTo>
                    <a:pt x="324" y="64"/>
                  </a:lnTo>
                  <a:lnTo>
                    <a:pt x="326" y="57"/>
                  </a:lnTo>
                  <a:lnTo>
                    <a:pt x="327" y="52"/>
                  </a:lnTo>
                  <a:lnTo>
                    <a:pt x="327" y="52"/>
                  </a:lnTo>
                  <a:lnTo>
                    <a:pt x="329" y="46"/>
                  </a:lnTo>
                  <a:lnTo>
                    <a:pt x="332" y="43"/>
                  </a:lnTo>
                  <a:lnTo>
                    <a:pt x="332" y="43"/>
                  </a:lnTo>
                  <a:lnTo>
                    <a:pt x="336" y="39"/>
                  </a:lnTo>
                  <a:lnTo>
                    <a:pt x="341" y="37"/>
                  </a:lnTo>
                  <a:lnTo>
                    <a:pt x="341" y="37"/>
                  </a:lnTo>
                  <a:lnTo>
                    <a:pt x="345" y="36"/>
                  </a:lnTo>
                  <a:lnTo>
                    <a:pt x="350" y="34"/>
                  </a:lnTo>
                  <a:lnTo>
                    <a:pt x="350" y="34"/>
                  </a:lnTo>
                  <a:lnTo>
                    <a:pt x="357" y="36"/>
                  </a:lnTo>
                  <a:lnTo>
                    <a:pt x="357" y="36"/>
                  </a:lnTo>
                  <a:lnTo>
                    <a:pt x="363" y="40"/>
                  </a:lnTo>
                  <a:lnTo>
                    <a:pt x="363" y="36"/>
                  </a:lnTo>
                  <a:lnTo>
                    <a:pt x="380" y="36"/>
                  </a:lnTo>
                  <a:lnTo>
                    <a:pt x="380" y="87"/>
                  </a:lnTo>
                  <a:lnTo>
                    <a:pt x="380" y="87"/>
                  </a:lnTo>
                  <a:lnTo>
                    <a:pt x="380" y="94"/>
                  </a:lnTo>
                  <a:lnTo>
                    <a:pt x="378" y="99"/>
                  </a:lnTo>
                  <a:lnTo>
                    <a:pt x="378" y="99"/>
                  </a:lnTo>
                  <a:lnTo>
                    <a:pt x="377" y="105"/>
                  </a:lnTo>
                  <a:lnTo>
                    <a:pt x="374" y="108"/>
                  </a:lnTo>
                  <a:lnTo>
                    <a:pt x="374" y="108"/>
                  </a:lnTo>
                  <a:lnTo>
                    <a:pt x="369" y="111"/>
                  </a:lnTo>
                  <a:lnTo>
                    <a:pt x="365" y="112"/>
                  </a:lnTo>
                  <a:lnTo>
                    <a:pt x="365" y="112"/>
                  </a:lnTo>
                  <a:lnTo>
                    <a:pt x="359" y="114"/>
                  </a:lnTo>
                  <a:lnTo>
                    <a:pt x="351" y="114"/>
                  </a:lnTo>
                  <a:lnTo>
                    <a:pt x="351" y="114"/>
                  </a:lnTo>
                  <a:lnTo>
                    <a:pt x="341" y="114"/>
                  </a:lnTo>
                  <a:lnTo>
                    <a:pt x="341" y="114"/>
                  </a:lnTo>
                  <a:lnTo>
                    <a:pt x="330" y="111"/>
                  </a:lnTo>
                  <a:lnTo>
                    <a:pt x="332" y="97"/>
                  </a:lnTo>
                  <a:lnTo>
                    <a:pt x="332" y="97"/>
                  </a:lnTo>
                  <a:lnTo>
                    <a:pt x="341" y="102"/>
                  </a:lnTo>
                  <a:lnTo>
                    <a:pt x="341" y="102"/>
                  </a:lnTo>
                  <a:lnTo>
                    <a:pt x="350" y="103"/>
                  </a:lnTo>
                  <a:lnTo>
                    <a:pt x="350" y="103"/>
                  </a:lnTo>
                  <a:lnTo>
                    <a:pt x="356" y="102"/>
                  </a:lnTo>
                  <a:lnTo>
                    <a:pt x="360" y="100"/>
                  </a:lnTo>
                  <a:lnTo>
                    <a:pt x="360" y="100"/>
                  </a:lnTo>
                  <a:lnTo>
                    <a:pt x="363" y="96"/>
                  </a:lnTo>
                  <a:lnTo>
                    <a:pt x="363" y="90"/>
                  </a:lnTo>
                  <a:lnTo>
                    <a:pt x="363" y="88"/>
                  </a:lnTo>
                  <a:lnTo>
                    <a:pt x="363" y="88"/>
                  </a:lnTo>
                  <a:lnTo>
                    <a:pt x="357" y="91"/>
                  </a:lnTo>
                  <a:lnTo>
                    <a:pt x="357" y="91"/>
                  </a:lnTo>
                  <a:lnTo>
                    <a:pt x="350" y="93"/>
                  </a:lnTo>
                  <a:lnTo>
                    <a:pt x="350" y="93"/>
                  </a:lnTo>
                  <a:lnTo>
                    <a:pt x="345" y="93"/>
                  </a:lnTo>
                  <a:lnTo>
                    <a:pt x="341" y="91"/>
                  </a:lnTo>
                  <a:lnTo>
                    <a:pt x="341" y="91"/>
                  </a:lnTo>
                  <a:lnTo>
                    <a:pt x="336" y="88"/>
                  </a:lnTo>
                  <a:lnTo>
                    <a:pt x="332" y="85"/>
                  </a:lnTo>
                  <a:lnTo>
                    <a:pt x="332" y="85"/>
                  </a:lnTo>
                  <a:lnTo>
                    <a:pt x="329" y="81"/>
                  </a:lnTo>
                  <a:lnTo>
                    <a:pt x="327" y="76"/>
                  </a:lnTo>
                  <a:lnTo>
                    <a:pt x="327" y="76"/>
                  </a:lnTo>
                  <a:lnTo>
                    <a:pt x="326" y="70"/>
                  </a:lnTo>
                  <a:lnTo>
                    <a:pt x="324" y="64"/>
                  </a:lnTo>
                  <a:lnTo>
                    <a:pt x="324" y="64"/>
                  </a:lnTo>
                  <a:close/>
                  <a:moveTo>
                    <a:pt x="341" y="64"/>
                  </a:moveTo>
                  <a:lnTo>
                    <a:pt x="341" y="64"/>
                  </a:lnTo>
                  <a:lnTo>
                    <a:pt x="342" y="72"/>
                  </a:lnTo>
                  <a:lnTo>
                    <a:pt x="345" y="76"/>
                  </a:lnTo>
                  <a:lnTo>
                    <a:pt x="345" y="76"/>
                  </a:lnTo>
                  <a:lnTo>
                    <a:pt x="348" y="79"/>
                  </a:lnTo>
                  <a:lnTo>
                    <a:pt x="354" y="81"/>
                  </a:lnTo>
                  <a:lnTo>
                    <a:pt x="354" y="81"/>
                  </a:lnTo>
                  <a:lnTo>
                    <a:pt x="359" y="79"/>
                  </a:lnTo>
                  <a:lnTo>
                    <a:pt x="359" y="79"/>
                  </a:lnTo>
                  <a:lnTo>
                    <a:pt x="363" y="76"/>
                  </a:lnTo>
                  <a:lnTo>
                    <a:pt x="363" y="51"/>
                  </a:lnTo>
                  <a:lnTo>
                    <a:pt x="363" y="51"/>
                  </a:lnTo>
                  <a:lnTo>
                    <a:pt x="359" y="48"/>
                  </a:lnTo>
                  <a:lnTo>
                    <a:pt x="359" y="48"/>
                  </a:lnTo>
                  <a:lnTo>
                    <a:pt x="354" y="46"/>
                  </a:lnTo>
                  <a:lnTo>
                    <a:pt x="354" y="46"/>
                  </a:lnTo>
                  <a:lnTo>
                    <a:pt x="348" y="48"/>
                  </a:lnTo>
                  <a:lnTo>
                    <a:pt x="345" y="51"/>
                  </a:lnTo>
                  <a:lnTo>
                    <a:pt x="345" y="51"/>
                  </a:lnTo>
                  <a:lnTo>
                    <a:pt x="342" y="57"/>
                  </a:lnTo>
                  <a:lnTo>
                    <a:pt x="341" y="64"/>
                  </a:lnTo>
                  <a:lnTo>
                    <a:pt x="341" y="64"/>
                  </a:lnTo>
                  <a:close/>
                  <a:moveTo>
                    <a:pt x="419" y="46"/>
                  </a:moveTo>
                  <a:lnTo>
                    <a:pt x="419" y="46"/>
                  </a:lnTo>
                  <a:lnTo>
                    <a:pt x="413" y="48"/>
                  </a:lnTo>
                  <a:lnTo>
                    <a:pt x="413" y="48"/>
                  </a:lnTo>
                  <a:lnTo>
                    <a:pt x="410" y="51"/>
                  </a:lnTo>
                  <a:lnTo>
                    <a:pt x="410" y="93"/>
                  </a:lnTo>
                  <a:lnTo>
                    <a:pt x="394" y="93"/>
                  </a:lnTo>
                  <a:lnTo>
                    <a:pt x="394" y="13"/>
                  </a:lnTo>
                  <a:lnTo>
                    <a:pt x="410" y="13"/>
                  </a:lnTo>
                  <a:lnTo>
                    <a:pt x="410" y="40"/>
                  </a:lnTo>
                  <a:lnTo>
                    <a:pt x="410" y="40"/>
                  </a:lnTo>
                  <a:lnTo>
                    <a:pt x="416" y="36"/>
                  </a:lnTo>
                  <a:lnTo>
                    <a:pt x="416" y="36"/>
                  </a:lnTo>
                  <a:lnTo>
                    <a:pt x="424" y="34"/>
                  </a:lnTo>
                  <a:lnTo>
                    <a:pt x="424" y="34"/>
                  </a:lnTo>
                  <a:lnTo>
                    <a:pt x="430" y="36"/>
                  </a:lnTo>
                  <a:lnTo>
                    <a:pt x="434" y="36"/>
                  </a:lnTo>
                  <a:lnTo>
                    <a:pt x="437" y="39"/>
                  </a:lnTo>
                  <a:lnTo>
                    <a:pt x="442" y="42"/>
                  </a:lnTo>
                  <a:lnTo>
                    <a:pt x="442" y="42"/>
                  </a:lnTo>
                  <a:lnTo>
                    <a:pt x="443" y="45"/>
                  </a:lnTo>
                  <a:lnTo>
                    <a:pt x="446" y="49"/>
                  </a:lnTo>
                  <a:lnTo>
                    <a:pt x="448" y="61"/>
                  </a:lnTo>
                  <a:lnTo>
                    <a:pt x="448" y="93"/>
                  </a:lnTo>
                  <a:lnTo>
                    <a:pt x="431" y="93"/>
                  </a:lnTo>
                  <a:lnTo>
                    <a:pt x="431" y="61"/>
                  </a:lnTo>
                  <a:lnTo>
                    <a:pt x="431" y="61"/>
                  </a:lnTo>
                  <a:lnTo>
                    <a:pt x="430" y="55"/>
                  </a:lnTo>
                  <a:lnTo>
                    <a:pt x="428" y="49"/>
                  </a:lnTo>
                  <a:lnTo>
                    <a:pt x="428" y="49"/>
                  </a:lnTo>
                  <a:lnTo>
                    <a:pt x="425" y="48"/>
                  </a:lnTo>
                  <a:lnTo>
                    <a:pt x="419" y="46"/>
                  </a:lnTo>
                  <a:lnTo>
                    <a:pt x="419" y="46"/>
                  </a:lnTo>
                  <a:close/>
                  <a:moveTo>
                    <a:pt x="503" y="36"/>
                  </a:moveTo>
                  <a:lnTo>
                    <a:pt x="514" y="73"/>
                  </a:lnTo>
                  <a:lnTo>
                    <a:pt x="524" y="36"/>
                  </a:lnTo>
                  <a:lnTo>
                    <a:pt x="541" y="36"/>
                  </a:lnTo>
                  <a:lnTo>
                    <a:pt x="523" y="93"/>
                  </a:lnTo>
                  <a:lnTo>
                    <a:pt x="506" y="93"/>
                  </a:lnTo>
                  <a:lnTo>
                    <a:pt x="496" y="57"/>
                  </a:lnTo>
                  <a:lnTo>
                    <a:pt x="487" y="93"/>
                  </a:lnTo>
                  <a:lnTo>
                    <a:pt x="470" y="93"/>
                  </a:lnTo>
                  <a:lnTo>
                    <a:pt x="452" y="36"/>
                  </a:lnTo>
                  <a:lnTo>
                    <a:pt x="469" y="36"/>
                  </a:lnTo>
                  <a:lnTo>
                    <a:pt x="479" y="73"/>
                  </a:lnTo>
                  <a:lnTo>
                    <a:pt x="488" y="36"/>
                  </a:lnTo>
                  <a:lnTo>
                    <a:pt x="503" y="36"/>
                  </a:lnTo>
                  <a:close/>
                  <a:moveTo>
                    <a:pt x="563" y="94"/>
                  </a:moveTo>
                  <a:lnTo>
                    <a:pt x="563" y="94"/>
                  </a:lnTo>
                  <a:lnTo>
                    <a:pt x="556" y="93"/>
                  </a:lnTo>
                  <a:lnTo>
                    <a:pt x="556" y="93"/>
                  </a:lnTo>
                  <a:lnTo>
                    <a:pt x="548" y="90"/>
                  </a:lnTo>
                  <a:lnTo>
                    <a:pt x="548" y="90"/>
                  </a:lnTo>
                  <a:lnTo>
                    <a:pt x="544" y="84"/>
                  </a:lnTo>
                  <a:lnTo>
                    <a:pt x="544" y="84"/>
                  </a:lnTo>
                  <a:lnTo>
                    <a:pt x="544" y="79"/>
                  </a:lnTo>
                  <a:lnTo>
                    <a:pt x="542" y="76"/>
                  </a:lnTo>
                  <a:lnTo>
                    <a:pt x="542" y="76"/>
                  </a:lnTo>
                  <a:lnTo>
                    <a:pt x="544" y="72"/>
                  </a:lnTo>
                  <a:lnTo>
                    <a:pt x="544" y="67"/>
                  </a:lnTo>
                  <a:lnTo>
                    <a:pt x="547" y="64"/>
                  </a:lnTo>
                  <a:lnTo>
                    <a:pt x="550" y="61"/>
                  </a:lnTo>
                  <a:lnTo>
                    <a:pt x="550" y="61"/>
                  </a:lnTo>
                  <a:lnTo>
                    <a:pt x="553" y="60"/>
                  </a:lnTo>
                  <a:lnTo>
                    <a:pt x="557" y="58"/>
                  </a:lnTo>
                  <a:lnTo>
                    <a:pt x="569" y="57"/>
                  </a:lnTo>
                  <a:lnTo>
                    <a:pt x="580" y="57"/>
                  </a:lnTo>
                  <a:lnTo>
                    <a:pt x="580" y="54"/>
                  </a:lnTo>
                  <a:lnTo>
                    <a:pt x="580" y="54"/>
                  </a:lnTo>
                  <a:lnTo>
                    <a:pt x="578" y="51"/>
                  </a:lnTo>
                  <a:lnTo>
                    <a:pt x="577" y="48"/>
                  </a:lnTo>
                  <a:lnTo>
                    <a:pt x="577" y="48"/>
                  </a:lnTo>
                  <a:lnTo>
                    <a:pt x="574" y="46"/>
                  </a:lnTo>
                  <a:lnTo>
                    <a:pt x="569" y="46"/>
                  </a:lnTo>
                  <a:lnTo>
                    <a:pt x="569" y="46"/>
                  </a:lnTo>
                  <a:lnTo>
                    <a:pt x="559" y="48"/>
                  </a:lnTo>
                  <a:lnTo>
                    <a:pt x="559" y="48"/>
                  </a:lnTo>
                  <a:lnTo>
                    <a:pt x="550" y="51"/>
                  </a:lnTo>
                  <a:lnTo>
                    <a:pt x="548" y="40"/>
                  </a:lnTo>
                  <a:lnTo>
                    <a:pt x="548" y="40"/>
                  </a:lnTo>
                  <a:lnTo>
                    <a:pt x="557" y="36"/>
                  </a:lnTo>
                  <a:lnTo>
                    <a:pt x="557" y="36"/>
                  </a:lnTo>
                  <a:lnTo>
                    <a:pt x="571" y="34"/>
                  </a:lnTo>
                  <a:lnTo>
                    <a:pt x="571" y="34"/>
                  </a:lnTo>
                  <a:lnTo>
                    <a:pt x="581" y="36"/>
                  </a:lnTo>
                  <a:lnTo>
                    <a:pt x="586" y="37"/>
                  </a:lnTo>
                  <a:lnTo>
                    <a:pt x="589" y="40"/>
                  </a:lnTo>
                  <a:lnTo>
                    <a:pt x="589" y="40"/>
                  </a:lnTo>
                  <a:lnTo>
                    <a:pt x="592" y="43"/>
                  </a:lnTo>
                  <a:lnTo>
                    <a:pt x="595" y="46"/>
                  </a:lnTo>
                  <a:lnTo>
                    <a:pt x="596" y="57"/>
                  </a:lnTo>
                  <a:lnTo>
                    <a:pt x="596" y="93"/>
                  </a:lnTo>
                  <a:lnTo>
                    <a:pt x="580" y="93"/>
                  </a:lnTo>
                  <a:lnTo>
                    <a:pt x="580" y="88"/>
                  </a:lnTo>
                  <a:lnTo>
                    <a:pt x="580" y="88"/>
                  </a:lnTo>
                  <a:lnTo>
                    <a:pt x="572" y="93"/>
                  </a:lnTo>
                  <a:lnTo>
                    <a:pt x="572" y="93"/>
                  </a:lnTo>
                  <a:lnTo>
                    <a:pt x="563" y="94"/>
                  </a:lnTo>
                  <a:lnTo>
                    <a:pt x="563" y="94"/>
                  </a:lnTo>
                  <a:close/>
                  <a:moveTo>
                    <a:pt x="568" y="82"/>
                  </a:moveTo>
                  <a:lnTo>
                    <a:pt x="568" y="82"/>
                  </a:lnTo>
                  <a:lnTo>
                    <a:pt x="574" y="81"/>
                  </a:lnTo>
                  <a:lnTo>
                    <a:pt x="574" y="81"/>
                  </a:lnTo>
                  <a:lnTo>
                    <a:pt x="580" y="78"/>
                  </a:lnTo>
                  <a:lnTo>
                    <a:pt x="580" y="67"/>
                  </a:lnTo>
                  <a:lnTo>
                    <a:pt x="569" y="67"/>
                  </a:lnTo>
                  <a:lnTo>
                    <a:pt x="569" y="67"/>
                  </a:lnTo>
                  <a:lnTo>
                    <a:pt x="565" y="69"/>
                  </a:lnTo>
                  <a:lnTo>
                    <a:pt x="562" y="70"/>
                  </a:lnTo>
                  <a:lnTo>
                    <a:pt x="562" y="70"/>
                  </a:lnTo>
                  <a:lnTo>
                    <a:pt x="560" y="72"/>
                  </a:lnTo>
                  <a:lnTo>
                    <a:pt x="559" y="75"/>
                  </a:lnTo>
                  <a:lnTo>
                    <a:pt x="559" y="75"/>
                  </a:lnTo>
                  <a:lnTo>
                    <a:pt x="560" y="79"/>
                  </a:lnTo>
                  <a:lnTo>
                    <a:pt x="562" y="81"/>
                  </a:lnTo>
                  <a:lnTo>
                    <a:pt x="562" y="81"/>
                  </a:lnTo>
                  <a:lnTo>
                    <a:pt x="565" y="82"/>
                  </a:lnTo>
                  <a:lnTo>
                    <a:pt x="568" y="82"/>
                  </a:lnTo>
                  <a:lnTo>
                    <a:pt x="568" y="82"/>
                  </a:lnTo>
                  <a:close/>
                  <a:moveTo>
                    <a:pt x="622" y="93"/>
                  </a:moveTo>
                  <a:lnTo>
                    <a:pt x="599" y="36"/>
                  </a:lnTo>
                  <a:lnTo>
                    <a:pt x="617" y="36"/>
                  </a:lnTo>
                  <a:lnTo>
                    <a:pt x="631" y="73"/>
                  </a:lnTo>
                  <a:lnTo>
                    <a:pt x="643" y="36"/>
                  </a:lnTo>
                  <a:lnTo>
                    <a:pt x="661" y="36"/>
                  </a:lnTo>
                  <a:lnTo>
                    <a:pt x="631" y="114"/>
                  </a:lnTo>
                  <a:lnTo>
                    <a:pt x="614" y="114"/>
                  </a:lnTo>
                  <a:lnTo>
                    <a:pt x="622" y="93"/>
                  </a:lnTo>
                  <a:close/>
                  <a:moveTo>
                    <a:pt x="685" y="94"/>
                  </a:moveTo>
                  <a:lnTo>
                    <a:pt x="685" y="94"/>
                  </a:lnTo>
                  <a:lnTo>
                    <a:pt x="674" y="93"/>
                  </a:lnTo>
                  <a:lnTo>
                    <a:pt x="674" y="93"/>
                  </a:lnTo>
                  <a:lnTo>
                    <a:pt x="664" y="90"/>
                  </a:lnTo>
                  <a:lnTo>
                    <a:pt x="665" y="76"/>
                  </a:lnTo>
                  <a:lnTo>
                    <a:pt x="665" y="76"/>
                  </a:lnTo>
                  <a:lnTo>
                    <a:pt x="673" y="81"/>
                  </a:lnTo>
                  <a:lnTo>
                    <a:pt x="673" y="81"/>
                  </a:lnTo>
                  <a:lnTo>
                    <a:pt x="683" y="82"/>
                  </a:lnTo>
                  <a:lnTo>
                    <a:pt x="683" y="82"/>
                  </a:lnTo>
                  <a:lnTo>
                    <a:pt x="688" y="82"/>
                  </a:lnTo>
                  <a:lnTo>
                    <a:pt x="689" y="81"/>
                  </a:lnTo>
                  <a:lnTo>
                    <a:pt x="692" y="79"/>
                  </a:lnTo>
                  <a:lnTo>
                    <a:pt x="692" y="76"/>
                  </a:lnTo>
                  <a:lnTo>
                    <a:pt x="692" y="76"/>
                  </a:lnTo>
                  <a:lnTo>
                    <a:pt x="692" y="75"/>
                  </a:lnTo>
                  <a:lnTo>
                    <a:pt x="692" y="75"/>
                  </a:lnTo>
                  <a:lnTo>
                    <a:pt x="689" y="72"/>
                  </a:lnTo>
                  <a:lnTo>
                    <a:pt x="689" y="72"/>
                  </a:lnTo>
                  <a:lnTo>
                    <a:pt x="686" y="70"/>
                  </a:lnTo>
                  <a:lnTo>
                    <a:pt x="686" y="70"/>
                  </a:lnTo>
                  <a:lnTo>
                    <a:pt x="680" y="69"/>
                  </a:lnTo>
                  <a:lnTo>
                    <a:pt x="680" y="69"/>
                  </a:lnTo>
                  <a:lnTo>
                    <a:pt x="673" y="66"/>
                  </a:lnTo>
                  <a:lnTo>
                    <a:pt x="668" y="61"/>
                  </a:lnTo>
                  <a:lnTo>
                    <a:pt x="668" y="61"/>
                  </a:lnTo>
                  <a:lnTo>
                    <a:pt x="665" y="57"/>
                  </a:lnTo>
                  <a:lnTo>
                    <a:pt x="664" y="51"/>
                  </a:lnTo>
                  <a:lnTo>
                    <a:pt x="664" y="51"/>
                  </a:lnTo>
                  <a:lnTo>
                    <a:pt x="665" y="45"/>
                  </a:lnTo>
                  <a:lnTo>
                    <a:pt x="670" y="39"/>
                  </a:lnTo>
                  <a:lnTo>
                    <a:pt x="670" y="39"/>
                  </a:lnTo>
                  <a:lnTo>
                    <a:pt x="677" y="36"/>
                  </a:lnTo>
                  <a:lnTo>
                    <a:pt x="688" y="34"/>
                  </a:lnTo>
                  <a:lnTo>
                    <a:pt x="688" y="34"/>
                  </a:lnTo>
                  <a:lnTo>
                    <a:pt x="697" y="36"/>
                  </a:lnTo>
                  <a:lnTo>
                    <a:pt x="697" y="36"/>
                  </a:lnTo>
                  <a:lnTo>
                    <a:pt x="706" y="39"/>
                  </a:lnTo>
                  <a:lnTo>
                    <a:pt x="704" y="51"/>
                  </a:lnTo>
                  <a:lnTo>
                    <a:pt x="704" y="51"/>
                  </a:lnTo>
                  <a:lnTo>
                    <a:pt x="697" y="48"/>
                  </a:lnTo>
                  <a:lnTo>
                    <a:pt x="697" y="48"/>
                  </a:lnTo>
                  <a:lnTo>
                    <a:pt x="689" y="46"/>
                  </a:lnTo>
                  <a:lnTo>
                    <a:pt x="689" y="46"/>
                  </a:lnTo>
                  <a:lnTo>
                    <a:pt x="682" y="48"/>
                  </a:lnTo>
                  <a:lnTo>
                    <a:pt x="682" y="48"/>
                  </a:lnTo>
                  <a:lnTo>
                    <a:pt x="680" y="49"/>
                  </a:lnTo>
                  <a:lnTo>
                    <a:pt x="680" y="51"/>
                  </a:lnTo>
                  <a:lnTo>
                    <a:pt x="680" y="51"/>
                  </a:lnTo>
                  <a:lnTo>
                    <a:pt x="682" y="54"/>
                  </a:lnTo>
                  <a:lnTo>
                    <a:pt x="683" y="55"/>
                  </a:lnTo>
                  <a:lnTo>
                    <a:pt x="683" y="55"/>
                  </a:lnTo>
                  <a:lnTo>
                    <a:pt x="691" y="58"/>
                  </a:lnTo>
                  <a:lnTo>
                    <a:pt x="691" y="58"/>
                  </a:lnTo>
                  <a:lnTo>
                    <a:pt x="700" y="61"/>
                  </a:lnTo>
                  <a:lnTo>
                    <a:pt x="700" y="61"/>
                  </a:lnTo>
                  <a:lnTo>
                    <a:pt x="704" y="66"/>
                  </a:lnTo>
                  <a:lnTo>
                    <a:pt x="704" y="66"/>
                  </a:lnTo>
                  <a:lnTo>
                    <a:pt x="707" y="70"/>
                  </a:lnTo>
                  <a:lnTo>
                    <a:pt x="707" y="70"/>
                  </a:lnTo>
                  <a:lnTo>
                    <a:pt x="709" y="76"/>
                  </a:lnTo>
                  <a:lnTo>
                    <a:pt x="709" y="76"/>
                  </a:lnTo>
                  <a:lnTo>
                    <a:pt x="707" y="84"/>
                  </a:lnTo>
                  <a:lnTo>
                    <a:pt x="703" y="90"/>
                  </a:lnTo>
                  <a:lnTo>
                    <a:pt x="703" y="90"/>
                  </a:lnTo>
                  <a:lnTo>
                    <a:pt x="695" y="93"/>
                  </a:lnTo>
                  <a:lnTo>
                    <a:pt x="685" y="94"/>
                  </a:lnTo>
                  <a:lnTo>
                    <a:pt x="685" y="94"/>
                  </a:lnTo>
                  <a:close/>
                  <a:moveTo>
                    <a:pt x="240" y="157"/>
                  </a:moveTo>
                  <a:lnTo>
                    <a:pt x="240" y="157"/>
                  </a:lnTo>
                  <a:lnTo>
                    <a:pt x="242" y="163"/>
                  </a:lnTo>
                  <a:lnTo>
                    <a:pt x="245" y="168"/>
                  </a:lnTo>
                  <a:lnTo>
                    <a:pt x="245" y="168"/>
                  </a:lnTo>
                  <a:lnTo>
                    <a:pt x="249" y="172"/>
                  </a:lnTo>
                  <a:lnTo>
                    <a:pt x="257" y="172"/>
                  </a:lnTo>
                  <a:lnTo>
                    <a:pt x="257" y="172"/>
                  </a:lnTo>
                  <a:lnTo>
                    <a:pt x="264" y="172"/>
                  </a:lnTo>
                  <a:lnTo>
                    <a:pt x="264" y="172"/>
                  </a:lnTo>
                  <a:lnTo>
                    <a:pt x="270" y="168"/>
                  </a:lnTo>
                  <a:lnTo>
                    <a:pt x="272" y="175"/>
                  </a:lnTo>
                  <a:lnTo>
                    <a:pt x="272" y="175"/>
                  </a:lnTo>
                  <a:lnTo>
                    <a:pt x="264" y="178"/>
                  </a:lnTo>
                  <a:lnTo>
                    <a:pt x="264" y="178"/>
                  </a:lnTo>
                  <a:lnTo>
                    <a:pt x="255" y="180"/>
                  </a:lnTo>
                  <a:lnTo>
                    <a:pt x="255" y="180"/>
                  </a:lnTo>
                  <a:lnTo>
                    <a:pt x="251" y="180"/>
                  </a:lnTo>
                  <a:lnTo>
                    <a:pt x="245" y="178"/>
                  </a:lnTo>
                  <a:lnTo>
                    <a:pt x="245" y="178"/>
                  </a:lnTo>
                  <a:lnTo>
                    <a:pt x="242" y="175"/>
                  </a:lnTo>
                  <a:lnTo>
                    <a:pt x="237" y="172"/>
                  </a:lnTo>
                  <a:lnTo>
                    <a:pt x="237" y="172"/>
                  </a:lnTo>
                  <a:lnTo>
                    <a:pt x="234" y="168"/>
                  </a:lnTo>
                  <a:lnTo>
                    <a:pt x="233" y="165"/>
                  </a:lnTo>
                  <a:lnTo>
                    <a:pt x="233" y="165"/>
                  </a:lnTo>
                  <a:lnTo>
                    <a:pt x="231" y="154"/>
                  </a:lnTo>
                  <a:lnTo>
                    <a:pt x="231" y="154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237" y="136"/>
                  </a:lnTo>
                  <a:lnTo>
                    <a:pt x="237" y="136"/>
                  </a:lnTo>
                  <a:lnTo>
                    <a:pt x="240" y="133"/>
                  </a:lnTo>
                  <a:lnTo>
                    <a:pt x="245" y="130"/>
                  </a:lnTo>
                  <a:lnTo>
                    <a:pt x="245" y="130"/>
                  </a:lnTo>
                  <a:lnTo>
                    <a:pt x="249" y="129"/>
                  </a:lnTo>
                  <a:lnTo>
                    <a:pt x="254" y="129"/>
                  </a:lnTo>
                  <a:lnTo>
                    <a:pt x="254" y="129"/>
                  </a:lnTo>
                  <a:lnTo>
                    <a:pt x="258" y="129"/>
                  </a:lnTo>
                  <a:lnTo>
                    <a:pt x="263" y="130"/>
                  </a:lnTo>
                  <a:lnTo>
                    <a:pt x="263" y="130"/>
                  </a:lnTo>
                  <a:lnTo>
                    <a:pt x="267" y="133"/>
                  </a:lnTo>
                  <a:lnTo>
                    <a:pt x="270" y="136"/>
                  </a:lnTo>
                  <a:lnTo>
                    <a:pt x="270" y="136"/>
                  </a:lnTo>
                  <a:lnTo>
                    <a:pt x="272" y="139"/>
                  </a:lnTo>
                  <a:lnTo>
                    <a:pt x="275" y="144"/>
                  </a:lnTo>
                  <a:lnTo>
                    <a:pt x="275" y="144"/>
                  </a:lnTo>
                  <a:lnTo>
                    <a:pt x="276" y="154"/>
                  </a:lnTo>
                  <a:lnTo>
                    <a:pt x="276" y="154"/>
                  </a:lnTo>
                  <a:lnTo>
                    <a:pt x="276" y="156"/>
                  </a:lnTo>
                  <a:lnTo>
                    <a:pt x="276" y="156"/>
                  </a:lnTo>
                  <a:lnTo>
                    <a:pt x="276" y="157"/>
                  </a:lnTo>
                  <a:lnTo>
                    <a:pt x="240" y="157"/>
                  </a:lnTo>
                  <a:close/>
                  <a:moveTo>
                    <a:pt x="267" y="151"/>
                  </a:moveTo>
                  <a:lnTo>
                    <a:pt x="267" y="151"/>
                  </a:lnTo>
                  <a:lnTo>
                    <a:pt x="266" y="144"/>
                  </a:lnTo>
                  <a:lnTo>
                    <a:pt x="263" y="139"/>
                  </a:lnTo>
                  <a:lnTo>
                    <a:pt x="263" y="139"/>
                  </a:lnTo>
                  <a:lnTo>
                    <a:pt x="260" y="136"/>
                  </a:lnTo>
                  <a:lnTo>
                    <a:pt x="254" y="136"/>
                  </a:lnTo>
                  <a:lnTo>
                    <a:pt x="254" y="136"/>
                  </a:lnTo>
                  <a:lnTo>
                    <a:pt x="248" y="136"/>
                  </a:lnTo>
                  <a:lnTo>
                    <a:pt x="243" y="139"/>
                  </a:lnTo>
                  <a:lnTo>
                    <a:pt x="243" y="139"/>
                  </a:lnTo>
                  <a:lnTo>
                    <a:pt x="240" y="144"/>
                  </a:lnTo>
                  <a:lnTo>
                    <a:pt x="240" y="151"/>
                  </a:lnTo>
                  <a:lnTo>
                    <a:pt x="267" y="151"/>
                  </a:lnTo>
                  <a:close/>
                  <a:moveTo>
                    <a:pt x="306" y="136"/>
                  </a:moveTo>
                  <a:lnTo>
                    <a:pt x="306" y="136"/>
                  </a:lnTo>
                  <a:lnTo>
                    <a:pt x="302" y="136"/>
                  </a:lnTo>
                  <a:lnTo>
                    <a:pt x="299" y="138"/>
                  </a:lnTo>
                  <a:lnTo>
                    <a:pt x="299" y="138"/>
                  </a:lnTo>
                  <a:lnTo>
                    <a:pt x="293" y="142"/>
                  </a:lnTo>
                  <a:lnTo>
                    <a:pt x="293" y="178"/>
                  </a:lnTo>
                  <a:lnTo>
                    <a:pt x="285" y="178"/>
                  </a:lnTo>
                  <a:lnTo>
                    <a:pt x="285" y="130"/>
                  </a:lnTo>
                  <a:lnTo>
                    <a:pt x="293" y="130"/>
                  </a:lnTo>
                  <a:lnTo>
                    <a:pt x="293" y="133"/>
                  </a:lnTo>
                  <a:lnTo>
                    <a:pt x="293" y="133"/>
                  </a:lnTo>
                  <a:lnTo>
                    <a:pt x="299" y="130"/>
                  </a:lnTo>
                  <a:lnTo>
                    <a:pt x="299" y="130"/>
                  </a:lnTo>
                  <a:lnTo>
                    <a:pt x="306" y="129"/>
                  </a:lnTo>
                  <a:lnTo>
                    <a:pt x="306" y="129"/>
                  </a:lnTo>
                  <a:lnTo>
                    <a:pt x="315" y="130"/>
                  </a:lnTo>
                  <a:lnTo>
                    <a:pt x="321" y="135"/>
                  </a:lnTo>
                  <a:lnTo>
                    <a:pt x="321" y="135"/>
                  </a:lnTo>
                  <a:lnTo>
                    <a:pt x="324" y="138"/>
                  </a:lnTo>
                  <a:lnTo>
                    <a:pt x="326" y="141"/>
                  </a:lnTo>
                  <a:lnTo>
                    <a:pt x="327" y="151"/>
                  </a:lnTo>
                  <a:lnTo>
                    <a:pt x="327" y="178"/>
                  </a:lnTo>
                  <a:lnTo>
                    <a:pt x="320" y="178"/>
                  </a:lnTo>
                  <a:lnTo>
                    <a:pt x="320" y="151"/>
                  </a:lnTo>
                  <a:lnTo>
                    <a:pt x="320" y="151"/>
                  </a:lnTo>
                  <a:lnTo>
                    <a:pt x="318" y="144"/>
                  </a:lnTo>
                  <a:lnTo>
                    <a:pt x="315" y="139"/>
                  </a:lnTo>
                  <a:lnTo>
                    <a:pt x="315" y="139"/>
                  </a:lnTo>
                  <a:lnTo>
                    <a:pt x="312" y="136"/>
                  </a:lnTo>
                  <a:lnTo>
                    <a:pt x="306" y="136"/>
                  </a:lnTo>
                  <a:lnTo>
                    <a:pt x="306" y="136"/>
                  </a:lnTo>
                  <a:close/>
                  <a:moveTo>
                    <a:pt x="372" y="130"/>
                  </a:moveTo>
                  <a:lnTo>
                    <a:pt x="380" y="130"/>
                  </a:lnTo>
                  <a:lnTo>
                    <a:pt x="380" y="175"/>
                  </a:lnTo>
                  <a:lnTo>
                    <a:pt x="380" y="175"/>
                  </a:lnTo>
                  <a:lnTo>
                    <a:pt x="378" y="186"/>
                  </a:lnTo>
                  <a:lnTo>
                    <a:pt x="377" y="189"/>
                  </a:lnTo>
                  <a:lnTo>
                    <a:pt x="375" y="192"/>
                  </a:lnTo>
                  <a:lnTo>
                    <a:pt x="375" y="192"/>
                  </a:lnTo>
                  <a:lnTo>
                    <a:pt x="372" y="195"/>
                  </a:lnTo>
                  <a:lnTo>
                    <a:pt x="368" y="196"/>
                  </a:lnTo>
                  <a:lnTo>
                    <a:pt x="357" y="198"/>
                  </a:lnTo>
                  <a:lnTo>
                    <a:pt x="357" y="198"/>
                  </a:lnTo>
                  <a:lnTo>
                    <a:pt x="348" y="196"/>
                  </a:lnTo>
                  <a:lnTo>
                    <a:pt x="341" y="193"/>
                  </a:lnTo>
                  <a:lnTo>
                    <a:pt x="342" y="186"/>
                  </a:lnTo>
                  <a:lnTo>
                    <a:pt x="342" y="186"/>
                  </a:lnTo>
                  <a:lnTo>
                    <a:pt x="350" y="189"/>
                  </a:lnTo>
                  <a:lnTo>
                    <a:pt x="350" y="189"/>
                  </a:lnTo>
                  <a:lnTo>
                    <a:pt x="357" y="190"/>
                  </a:lnTo>
                  <a:lnTo>
                    <a:pt x="357" y="190"/>
                  </a:lnTo>
                  <a:lnTo>
                    <a:pt x="365" y="190"/>
                  </a:lnTo>
                  <a:lnTo>
                    <a:pt x="369" y="187"/>
                  </a:lnTo>
                  <a:lnTo>
                    <a:pt x="369" y="187"/>
                  </a:lnTo>
                  <a:lnTo>
                    <a:pt x="371" y="183"/>
                  </a:lnTo>
                  <a:lnTo>
                    <a:pt x="372" y="177"/>
                  </a:lnTo>
                  <a:lnTo>
                    <a:pt x="372" y="174"/>
                  </a:lnTo>
                  <a:lnTo>
                    <a:pt x="372" y="174"/>
                  </a:lnTo>
                  <a:lnTo>
                    <a:pt x="366" y="177"/>
                  </a:lnTo>
                  <a:lnTo>
                    <a:pt x="366" y="177"/>
                  </a:lnTo>
                  <a:lnTo>
                    <a:pt x="359" y="178"/>
                  </a:lnTo>
                  <a:lnTo>
                    <a:pt x="359" y="178"/>
                  </a:lnTo>
                  <a:lnTo>
                    <a:pt x="354" y="178"/>
                  </a:lnTo>
                  <a:lnTo>
                    <a:pt x="350" y="177"/>
                  </a:lnTo>
                  <a:lnTo>
                    <a:pt x="350" y="177"/>
                  </a:lnTo>
                  <a:lnTo>
                    <a:pt x="347" y="175"/>
                  </a:lnTo>
                  <a:lnTo>
                    <a:pt x="342" y="172"/>
                  </a:lnTo>
                  <a:lnTo>
                    <a:pt x="342" y="172"/>
                  </a:lnTo>
                  <a:lnTo>
                    <a:pt x="341" y="168"/>
                  </a:lnTo>
                  <a:lnTo>
                    <a:pt x="338" y="165"/>
                  </a:lnTo>
                  <a:lnTo>
                    <a:pt x="338" y="165"/>
                  </a:lnTo>
                  <a:lnTo>
                    <a:pt x="336" y="159"/>
                  </a:lnTo>
                  <a:lnTo>
                    <a:pt x="336" y="154"/>
                  </a:lnTo>
                  <a:lnTo>
                    <a:pt x="336" y="154"/>
                  </a:lnTo>
                  <a:lnTo>
                    <a:pt x="336" y="148"/>
                  </a:lnTo>
                  <a:lnTo>
                    <a:pt x="338" y="144"/>
                  </a:lnTo>
                  <a:lnTo>
                    <a:pt x="338" y="144"/>
                  </a:lnTo>
                  <a:lnTo>
                    <a:pt x="341" y="139"/>
                  </a:lnTo>
                  <a:lnTo>
                    <a:pt x="342" y="135"/>
                  </a:lnTo>
                  <a:lnTo>
                    <a:pt x="342" y="135"/>
                  </a:lnTo>
                  <a:lnTo>
                    <a:pt x="347" y="132"/>
                  </a:lnTo>
                  <a:lnTo>
                    <a:pt x="350" y="130"/>
                  </a:lnTo>
                  <a:lnTo>
                    <a:pt x="350" y="130"/>
                  </a:lnTo>
                  <a:lnTo>
                    <a:pt x="354" y="129"/>
                  </a:lnTo>
                  <a:lnTo>
                    <a:pt x="359" y="129"/>
                  </a:lnTo>
                  <a:lnTo>
                    <a:pt x="359" y="129"/>
                  </a:lnTo>
                  <a:lnTo>
                    <a:pt x="366" y="130"/>
                  </a:lnTo>
                  <a:lnTo>
                    <a:pt x="366" y="130"/>
                  </a:lnTo>
                  <a:lnTo>
                    <a:pt x="372" y="133"/>
                  </a:lnTo>
                  <a:lnTo>
                    <a:pt x="372" y="130"/>
                  </a:lnTo>
                  <a:close/>
                  <a:moveTo>
                    <a:pt x="372" y="142"/>
                  </a:moveTo>
                  <a:lnTo>
                    <a:pt x="372" y="142"/>
                  </a:lnTo>
                  <a:lnTo>
                    <a:pt x="369" y="139"/>
                  </a:lnTo>
                  <a:lnTo>
                    <a:pt x="366" y="136"/>
                  </a:lnTo>
                  <a:lnTo>
                    <a:pt x="366" y="136"/>
                  </a:lnTo>
                  <a:lnTo>
                    <a:pt x="359" y="135"/>
                  </a:lnTo>
                  <a:lnTo>
                    <a:pt x="359" y="135"/>
                  </a:lnTo>
                  <a:lnTo>
                    <a:pt x="353" y="136"/>
                  </a:lnTo>
                  <a:lnTo>
                    <a:pt x="353" y="136"/>
                  </a:lnTo>
                  <a:lnTo>
                    <a:pt x="348" y="141"/>
                  </a:lnTo>
                  <a:lnTo>
                    <a:pt x="348" y="141"/>
                  </a:lnTo>
                  <a:lnTo>
                    <a:pt x="345" y="145"/>
                  </a:lnTo>
                  <a:lnTo>
                    <a:pt x="345" y="145"/>
                  </a:lnTo>
                  <a:lnTo>
                    <a:pt x="344" y="154"/>
                  </a:lnTo>
                  <a:lnTo>
                    <a:pt x="344" y="154"/>
                  </a:lnTo>
                  <a:lnTo>
                    <a:pt x="345" y="162"/>
                  </a:lnTo>
                  <a:lnTo>
                    <a:pt x="345" y="162"/>
                  </a:lnTo>
                  <a:lnTo>
                    <a:pt x="348" y="168"/>
                  </a:lnTo>
                  <a:lnTo>
                    <a:pt x="348" y="168"/>
                  </a:lnTo>
                  <a:lnTo>
                    <a:pt x="353" y="171"/>
                  </a:lnTo>
                  <a:lnTo>
                    <a:pt x="353" y="171"/>
                  </a:lnTo>
                  <a:lnTo>
                    <a:pt x="359" y="172"/>
                  </a:lnTo>
                  <a:lnTo>
                    <a:pt x="359" y="172"/>
                  </a:lnTo>
                  <a:lnTo>
                    <a:pt x="366" y="171"/>
                  </a:lnTo>
                  <a:lnTo>
                    <a:pt x="366" y="171"/>
                  </a:lnTo>
                  <a:lnTo>
                    <a:pt x="369" y="168"/>
                  </a:lnTo>
                  <a:lnTo>
                    <a:pt x="372" y="166"/>
                  </a:lnTo>
                  <a:lnTo>
                    <a:pt x="372" y="142"/>
                  </a:lnTo>
                  <a:close/>
                  <a:moveTo>
                    <a:pt x="394" y="109"/>
                  </a:moveTo>
                  <a:lnTo>
                    <a:pt x="401" y="109"/>
                  </a:lnTo>
                  <a:lnTo>
                    <a:pt x="401" y="178"/>
                  </a:lnTo>
                  <a:lnTo>
                    <a:pt x="394" y="178"/>
                  </a:lnTo>
                  <a:lnTo>
                    <a:pt x="394" y="109"/>
                  </a:lnTo>
                  <a:close/>
                  <a:moveTo>
                    <a:pt x="430" y="180"/>
                  </a:moveTo>
                  <a:lnTo>
                    <a:pt x="430" y="180"/>
                  </a:lnTo>
                  <a:lnTo>
                    <a:pt x="422" y="178"/>
                  </a:lnTo>
                  <a:lnTo>
                    <a:pt x="422" y="178"/>
                  </a:lnTo>
                  <a:lnTo>
                    <a:pt x="416" y="175"/>
                  </a:lnTo>
                  <a:lnTo>
                    <a:pt x="416" y="175"/>
                  </a:lnTo>
                  <a:lnTo>
                    <a:pt x="412" y="171"/>
                  </a:lnTo>
                  <a:lnTo>
                    <a:pt x="412" y="171"/>
                  </a:lnTo>
                  <a:lnTo>
                    <a:pt x="410" y="165"/>
                  </a:lnTo>
                  <a:lnTo>
                    <a:pt x="410" y="165"/>
                  </a:lnTo>
                  <a:lnTo>
                    <a:pt x="412" y="157"/>
                  </a:lnTo>
                  <a:lnTo>
                    <a:pt x="416" y="153"/>
                  </a:lnTo>
                  <a:lnTo>
                    <a:pt x="416" y="153"/>
                  </a:lnTo>
                  <a:lnTo>
                    <a:pt x="422" y="150"/>
                  </a:lnTo>
                  <a:lnTo>
                    <a:pt x="431" y="148"/>
                  </a:lnTo>
                  <a:lnTo>
                    <a:pt x="443" y="148"/>
                  </a:lnTo>
                  <a:lnTo>
                    <a:pt x="443" y="145"/>
                  </a:lnTo>
                  <a:lnTo>
                    <a:pt x="443" y="145"/>
                  </a:lnTo>
                  <a:lnTo>
                    <a:pt x="443" y="141"/>
                  </a:lnTo>
                  <a:lnTo>
                    <a:pt x="440" y="138"/>
                  </a:lnTo>
                  <a:lnTo>
                    <a:pt x="440" y="138"/>
                  </a:lnTo>
                  <a:lnTo>
                    <a:pt x="437" y="136"/>
                  </a:lnTo>
                  <a:lnTo>
                    <a:pt x="431" y="136"/>
                  </a:lnTo>
                  <a:lnTo>
                    <a:pt x="431" y="136"/>
                  </a:lnTo>
                  <a:lnTo>
                    <a:pt x="422" y="136"/>
                  </a:lnTo>
                  <a:lnTo>
                    <a:pt x="422" y="136"/>
                  </a:lnTo>
                  <a:lnTo>
                    <a:pt x="415" y="139"/>
                  </a:lnTo>
                  <a:lnTo>
                    <a:pt x="415" y="132"/>
                  </a:lnTo>
                  <a:lnTo>
                    <a:pt x="415" y="132"/>
                  </a:lnTo>
                  <a:lnTo>
                    <a:pt x="422" y="130"/>
                  </a:lnTo>
                  <a:lnTo>
                    <a:pt x="422" y="130"/>
                  </a:lnTo>
                  <a:lnTo>
                    <a:pt x="431" y="129"/>
                  </a:lnTo>
                  <a:lnTo>
                    <a:pt x="431" y="129"/>
                  </a:lnTo>
                  <a:lnTo>
                    <a:pt x="440" y="129"/>
                  </a:lnTo>
                  <a:lnTo>
                    <a:pt x="440" y="129"/>
                  </a:lnTo>
                  <a:lnTo>
                    <a:pt x="446" y="133"/>
                  </a:lnTo>
                  <a:lnTo>
                    <a:pt x="446" y="133"/>
                  </a:lnTo>
                  <a:lnTo>
                    <a:pt x="451" y="138"/>
                  </a:lnTo>
                  <a:lnTo>
                    <a:pt x="451" y="138"/>
                  </a:lnTo>
                  <a:lnTo>
                    <a:pt x="452" y="147"/>
                  </a:lnTo>
                  <a:lnTo>
                    <a:pt x="452" y="178"/>
                  </a:lnTo>
                  <a:lnTo>
                    <a:pt x="443" y="178"/>
                  </a:lnTo>
                  <a:lnTo>
                    <a:pt x="443" y="175"/>
                  </a:lnTo>
                  <a:lnTo>
                    <a:pt x="443" y="175"/>
                  </a:lnTo>
                  <a:lnTo>
                    <a:pt x="437" y="178"/>
                  </a:lnTo>
                  <a:lnTo>
                    <a:pt x="437" y="178"/>
                  </a:lnTo>
                  <a:lnTo>
                    <a:pt x="430" y="180"/>
                  </a:lnTo>
                  <a:lnTo>
                    <a:pt x="430" y="180"/>
                  </a:lnTo>
                  <a:close/>
                  <a:moveTo>
                    <a:pt x="430" y="172"/>
                  </a:moveTo>
                  <a:lnTo>
                    <a:pt x="430" y="172"/>
                  </a:lnTo>
                  <a:lnTo>
                    <a:pt x="439" y="171"/>
                  </a:lnTo>
                  <a:lnTo>
                    <a:pt x="439" y="171"/>
                  </a:lnTo>
                  <a:lnTo>
                    <a:pt x="442" y="169"/>
                  </a:lnTo>
                  <a:lnTo>
                    <a:pt x="443" y="166"/>
                  </a:lnTo>
                  <a:lnTo>
                    <a:pt x="443" y="154"/>
                  </a:lnTo>
                  <a:lnTo>
                    <a:pt x="431" y="154"/>
                  </a:lnTo>
                  <a:lnTo>
                    <a:pt x="431" y="154"/>
                  </a:lnTo>
                  <a:lnTo>
                    <a:pt x="425" y="156"/>
                  </a:lnTo>
                  <a:lnTo>
                    <a:pt x="422" y="157"/>
                  </a:lnTo>
                  <a:lnTo>
                    <a:pt x="422" y="157"/>
                  </a:lnTo>
                  <a:lnTo>
                    <a:pt x="419" y="160"/>
                  </a:lnTo>
                  <a:lnTo>
                    <a:pt x="418" y="163"/>
                  </a:lnTo>
                  <a:lnTo>
                    <a:pt x="418" y="163"/>
                  </a:lnTo>
                  <a:lnTo>
                    <a:pt x="419" y="168"/>
                  </a:lnTo>
                  <a:lnTo>
                    <a:pt x="421" y="171"/>
                  </a:lnTo>
                  <a:lnTo>
                    <a:pt x="421" y="171"/>
                  </a:lnTo>
                  <a:lnTo>
                    <a:pt x="425" y="172"/>
                  </a:lnTo>
                  <a:lnTo>
                    <a:pt x="430" y="172"/>
                  </a:lnTo>
                  <a:lnTo>
                    <a:pt x="430" y="172"/>
                  </a:lnTo>
                  <a:close/>
                  <a:moveTo>
                    <a:pt x="484" y="136"/>
                  </a:moveTo>
                  <a:lnTo>
                    <a:pt x="484" y="136"/>
                  </a:lnTo>
                  <a:lnTo>
                    <a:pt x="481" y="136"/>
                  </a:lnTo>
                  <a:lnTo>
                    <a:pt x="476" y="138"/>
                  </a:lnTo>
                  <a:lnTo>
                    <a:pt x="476" y="138"/>
                  </a:lnTo>
                  <a:lnTo>
                    <a:pt x="472" y="142"/>
                  </a:lnTo>
                  <a:lnTo>
                    <a:pt x="472" y="178"/>
                  </a:lnTo>
                  <a:lnTo>
                    <a:pt x="463" y="178"/>
                  </a:lnTo>
                  <a:lnTo>
                    <a:pt x="463" y="130"/>
                  </a:lnTo>
                  <a:lnTo>
                    <a:pt x="472" y="130"/>
                  </a:lnTo>
                  <a:lnTo>
                    <a:pt x="472" y="133"/>
                  </a:lnTo>
                  <a:lnTo>
                    <a:pt x="472" y="133"/>
                  </a:lnTo>
                  <a:lnTo>
                    <a:pt x="478" y="130"/>
                  </a:lnTo>
                  <a:lnTo>
                    <a:pt x="478" y="130"/>
                  </a:lnTo>
                  <a:lnTo>
                    <a:pt x="485" y="129"/>
                  </a:lnTo>
                  <a:lnTo>
                    <a:pt x="485" y="129"/>
                  </a:lnTo>
                  <a:lnTo>
                    <a:pt x="494" y="130"/>
                  </a:lnTo>
                  <a:lnTo>
                    <a:pt x="500" y="135"/>
                  </a:lnTo>
                  <a:lnTo>
                    <a:pt x="500" y="135"/>
                  </a:lnTo>
                  <a:lnTo>
                    <a:pt x="503" y="138"/>
                  </a:lnTo>
                  <a:lnTo>
                    <a:pt x="505" y="141"/>
                  </a:lnTo>
                  <a:lnTo>
                    <a:pt x="506" y="151"/>
                  </a:lnTo>
                  <a:lnTo>
                    <a:pt x="506" y="178"/>
                  </a:lnTo>
                  <a:lnTo>
                    <a:pt x="497" y="178"/>
                  </a:lnTo>
                  <a:lnTo>
                    <a:pt x="497" y="151"/>
                  </a:lnTo>
                  <a:lnTo>
                    <a:pt x="497" y="151"/>
                  </a:lnTo>
                  <a:lnTo>
                    <a:pt x="497" y="144"/>
                  </a:lnTo>
                  <a:lnTo>
                    <a:pt x="494" y="139"/>
                  </a:lnTo>
                  <a:lnTo>
                    <a:pt x="494" y="139"/>
                  </a:lnTo>
                  <a:lnTo>
                    <a:pt x="490" y="136"/>
                  </a:lnTo>
                  <a:lnTo>
                    <a:pt x="484" y="136"/>
                  </a:lnTo>
                  <a:lnTo>
                    <a:pt x="484" y="136"/>
                  </a:lnTo>
                  <a:close/>
                  <a:moveTo>
                    <a:pt x="551" y="175"/>
                  </a:moveTo>
                  <a:lnTo>
                    <a:pt x="551" y="175"/>
                  </a:lnTo>
                  <a:lnTo>
                    <a:pt x="545" y="178"/>
                  </a:lnTo>
                  <a:lnTo>
                    <a:pt x="545" y="178"/>
                  </a:lnTo>
                  <a:lnTo>
                    <a:pt x="538" y="180"/>
                  </a:lnTo>
                  <a:lnTo>
                    <a:pt x="538" y="180"/>
                  </a:lnTo>
                  <a:lnTo>
                    <a:pt x="533" y="180"/>
                  </a:lnTo>
                  <a:lnTo>
                    <a:pt x="529" y="178"/>
                  </a:lnTo>
                  <a:lnTo>
                    <a:pt x="529" y="178"/>
                  </a:lnTo>
                  <a:lnTo>
                    <a:pt x="524" y="175"/>
                  </a:lnTo>
                  <a:lnTo>
                    <a:pt x="521" y="172"/>
                  </a:lnTo>
                  <a:lnTo>
                    <a:pt x="521" y="172"/>
                  </a:lnTo>
                  <a:lnTo>
                    <a:pt x="518" y="169"/>
                  </a:lnTo>
                  <a:lnTo>
                    <a:pt x="517" y="165"/>
                  </a:lnTo>
                  <a:lnTo>
                    <a:pt x="517" y="165"/>
                  </a:lnTo>
                  <a:lnTo>
                    <a:pt x="515" y="160"/>
                  </a:lnTo>
                  <a:lnTo>
                    <a:pt x="515" y="154"/>
                  </a:lnTo>
                  <a:lnTo>
                    <a:pt x="515" y="154"/>
                  </a:lnTo>
                  <a:lnTo>
                    <a:pt x="515" y="148"/>
                  </a:lnTo>
                  <a:lnTo>
                    <a:pt x="517" y="144"/>
                  </a:lnTo>
                  <a:lnTo>
                    <a:pt x="517" y="144"/>
                  </a:lnTo>
                  <a:lnTo>
                    <a:pt x="518" y="139"/>
                  </a:lnTo>
                  <a:lnTo>
                    <a:pt x="521" y="135"/>
                  </a:lnTo>
                  <a:lnTo>
                    <a:pt x="521" y="135"/>
                  </a:lnTo>
                  <a:lnTo>
                    <a:pt x="524" y="132"/>
                  </a:lnTo>
                  <a:lnTo>
                    <a:pt x="529" y="130"/>
                  </a:lnTo>
                  <a:lnTo>
                    <a:pt x="529" y="130"/>
                  </a:lnTo>
                  <a:lnTo>
                    <a:pt x="533" y="129"/>
                  </a:lnTo>
                  <a:lnTo>
                    <a:pt x="538" y="129"/>
                  </a:lnTo>
                  <a:lnTo>
                    <a:pt x="538" y="129"/>
                  </a:lnTo>
                  <a:lnTo>
                    <a:pt x="545" y="130"/>
                  </a:lnTo>
                  <a:lnTo>
                    <a:pt x="545" y="130"/>
                  </a:lnTo>
                  <a:lnTo>
                    <a:pt x="551" y="133"/>
                  </a:lnTo>
                  <a:lnTo>
                    <a:pt x="551" y="109"/>
                  </a:lnTo>
                  <a:lnTo>
                    <a:pt x="559" y="109"/>
                  </a:lnTo>
                  <a:lnTo>
                    <a:pt x="559" y="178"/>
                  </a:lnTo>
                  <a:lnTo>
                    <a:pt x="551" y="178"/>
                  </a:lnTo>
                  <a:lnTo>
                    <a:pt x="551" y="175"/>
                  </a:lnTo>
                  <a:close/>
                  <a:moveTo>
                    <a:pt x="551" y="142"/>
                  </a:moveTo>
                  <a:lnTo>
                    <a:pt x="551" y="142"/>
                  </a:lnTo>
                  <a:lnTo>
                    <a:pt x="548" y="139"/>
                  </a:lnTo>
                  <a:lnTo>
                    <a:pt x="545" y="138"/>
                  </a:lnTo>
                  <a:lnTo>
                    <a:pt x="545" y="138"/>
                  </a:lnTo>
                  <a:lnTo>
                    <a:pt x="538" y="136"/>
                  </a:lnTo>
                  <a:lnTo>
                    <a:pt x="538" y="136"/>
                  </a:lnTo>
                  <a:lnTo>
                    <a:pt x="532" y="136"/>
                  </a:lnTo>
                  <a:lnTo>
                    <a:pt x="532" y="136"/>
                  </a:lnTo>
                  <a:lnTo>
                    <a:pt x="527" y="141"/>
                  </a:lnTo>
                  <a:lnTo>
                    <a:pt x="527" y="141"/>
                  </a:lnTo>
                  <a:lnTo>
                    <a:pt x="524" y="147"/>
                  </a:lnTo>
                  <a:lnTo>
                    <a:pt x="524" y="147"/>
                  </a:lnTo>
                  <a:lnTo>
                    <a:pt x="523" y="154"/>
                  </a:lnTo>
                  <a:lnTo>
                    <a:pt x="523" y="154"/>
                  </a:lnTo>
                  <a:lnTo>
                    <a:pt x="524" y="162"/>
                  </a:lnTo>
                  <a:lnTo>
                    <a:pt x="524" y="162"/>
                  </a:lnTo>
                  <a:lnTo>
                    <a:pt x="527" y="168"/>
                  </a:lnTo>
                  <a:lnTo>
                    <a:pt x="527" y="168"/>
                  </a:lnTo>
                  <a:lnTo>
                    <a:pt x="532" y="171"/>
                  </a:lnTo>
                  <a:lnTo>
                    <a:pt x="532" y="171"/>
                  </a:lnTo>
                  <a:lnTo>
                    <a:pt x="538" y="172"/>
                  </a:lnTo>
                  <a:lnTo>
                    <a:pt x="538" y="172"/>
                  </a:lnTo>
                  <a:lnTo>
                    <a:pt x="545" y="171"/>
                  </a:lnTo>
                  <a:lnTo>
                    <a:pt x="545" y="171"/>
                  </a:lnTo>
                  <a:lnTo>
                    <a:pt x="548" y="169"/>
                  </a:lnTo>
                  <a:lnTo>
                    <a:pt x="551" y="166"/>
                  </a:lnTo>
                  <a:lnTo>
                    <a:pt x="551" y="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40"/>
              <a:endParaRPr lang="en-GB" sz="2400">
                <a:solidFill>
                  <a:prstClr val="white"/>
                </a:solidFill>
              </a:endParaRPr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auto">
            <a:xfrm>
              <a:off x="6986985" y="3455823"/>
              <a:ext cx="979488" cy="239713"/>
            </a:xfrm>
            <a:custGeom>
              <a:avLst/>
              <a:gdLst>
                <a:gd name="T0" fmla="*/ 617 w 617"/>
                <a:gd name="T1" fmla="*/ 76 h 151"/>
                <a:gd name="T2" fmla="*/ 0 w 617"/>
                <a:gd name="T3" fmla="*/ 0 h 151"/>
                <a:gd name="T4" fmla="*/ 18 w 617"/>
                <a:gd name="T5" fmla="*/ 151 h 151"/>
                <a:gd name="T6" fmla="*/ 617 w 617"/>
                <a:gd name="T7" fmla="*/ 76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7" h="151">
                  <a:moveTo>
                    <a:pt x="617" y="76"/>
                  </a:moveTo>
                  <a:lnTo>
                    <a:pt x="0" y="0"/>
                  </a:lnTo>
                  <a:lnTo>
                    <a:pt x="18" y="151"/>
                  </a:lnTo>
                  <a:lnTo>
                    <a:pt x="617" y="76"/>
                  </a:lnTo>
                  <a:close/>
                </a:path>
              </a:pathLst>
            </a:custGeom>
            <a:solidFill>
              <a:srgbClr val="008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40"/>
              <a:endParaRPr lang="en-GB" sz="2400">
                <a:solidFill>
                  <a:prstClr val="white"/>
                </a:solidFill>
              </a:endParaRPr>
            </a:p>
          </p:txBody>
        </p:sp>
        <p:sp>
          <p:nvSpPr>
            <p:cNvPr id="8" name="Freeform 9"/>
            <p:cNvSpPr>
              <a:spLocks/>
            </p:cNvSpPr>
            <p:nvPr userDrawn="1"/>
          </p:nvSpPr>
          <p:spPr bwMode="auto">
            <a:xfrm>
              <a:off x="6986985" y="3360573"/>
              <a:ext cx="790575" cy="195263"/>
            </a:xfrm>
            <a:custGeom>
              <a:avLst/>
              <a:gdLst>
                <a:gd name="T0" fmla="*/ 0 w 498"/>
                <a:gd name="T1" fmla="*/ 60 h 123"/>
                <a:gd name="T2" fmla="*/ 498 w 498"/>
                <a:gd name="T3" fmla="*/ 123 h 123"/>
                <a:gd name="T4" fmla="*/ 485 w 498"/>
                <a:gd name="T5" fmla="*/ 0 h 123"/>
                <a:gd name="T6" fmla="*/ 0 w 498"/>
                <a:gd name="T7" fmla="*/ 6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8" h="123">
                  <a:moveTo>
                    <a:pt x="0" y="60"/>
                  </a:moveTo>
                  <a:lnTo>
                    <a:pt x="498" y="123"/>
                  </a:lnTo>
                  <a:lnTo>
                    <a:pt x="485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002E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40"/>
              <a:endParaRPr lang="en-GB" sz="240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5665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00808"/>
            <a:ext cx="10972800" cy="4512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86959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1219140" rtl="0" eaLnBrk="1" latinLnBrk="0" hangingPunct="1">
        <a:spcBef>
          <a:spcPct val="0"/>
        </a:spcBef>
        <a:buNone/>
        <a:defRPr sz="4267" b="1" kern="1200">
          <a:solidFill>
            <a:schemeClr val="bg2">
              <a:lumMod val="7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178" indent="-457178" algn="l" defTabSz="121914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3733" kern="1200">
          <a:solidFill>
            <a:schemeClr val="bg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90550" indent="-380981" algn="l" defTabSz="1219140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bg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23925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bg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33493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bg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306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bg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4B2DFCE-F0CD-4680-825B-E531E78843D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960" y="5805918"/>
            <a:ext cx="2294439" cy="97200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0865" y="365126"/>
            <a:ext cx="11090275" cy="9423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5" y="1457935"/>
            <a:ext cx="11090275" cy="4477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6127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</p:sldLayoutIdLst>
  <p:hf sldNum="0" hdr="0" ftr="0"/>
  <p:txStyles>
    <p:titleStyle>
      <a:lvl1pPr algn="l" defTabSz="685763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002E5F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91682" indent="-191682" algn="l" defTabSz="685763" rtl="0" eaLnBrk="1" latinLnBrk="0" hangingPunct="1">
        <a:lnSpc>
          <a:spcPct val="100000"/>
        </a:lnSpc>
        <a:spcBef>
          <a:spcPts val="750"/>
        </a:spcBef>
        <a:buClr>
          <a:srgbClr val="008BCB"/>
        </a:buClr>
        <a:buFont typeface="Wingdings" panose="05000000000000000000" pitchFamily="2" charset="2"/>
        <a:buChar char="§"/>
        <a:defRPr sz="1800" kern="1200">
          <a:solidFill>
            <a:srgbClr val="4A4A4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94077" indent="-186919" algn="l" defTabSz="685763" rtl="0" eaLnBrk="1" latinLnBrk="0" hangingPunct="1">
        <a:lnSpc>
          <a:spcPct val="100000"/>
        </a:lnSpc>
        <a:spcBef>
          <a:spcPts val="375"/>
        </a:spcBef>
        <a:buClr>
          <a:srgbClr val="008BCB"/>
        </a:buClr>
        <a:buFont typeface="Arial" panose="020B0604020202020204" pitchFamily="34" charset="0"/>
        <a:buChar char="−"/>
        <a:defRPr sz="1500" kern="1200">
          <a:solidFill>
            <a:srgbClr val="4A4A4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17894" indent="-123818" algn="l" defTabSz="685763" rtl="0" eaLnBrk="1" latinLnBrk="0" hangingPunct="1">
        <a:lnSpc>
          <a:spcPct val="100000"/>
        </a:lnSpc>
        <a:spcBef>
          <a:spcPts val="375"/>
        </a:spcBef>
        <a:buClr>
          <a:srgbClr val="008BCB"/>
        </a:buClr>
        <a:buFont typeface="Arial" panose="020B0604020202020204" pitchFamily="34" charset="0"/>
        <a:buChar char="•"/>
        <a:defRPr sz="1350" kern="1200">
          <a:solidFill>
            <a:srgbClr val="4A4A4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621473" indent="-103579" algn="l" defTabSz="685763" rtl="0" eaLnBrk="1" latinLnBrk="0" hangingPunct="1">
        <a:lnSpc>
          <a:spcPct val="90000"/>
        </a:lnSpc>
        <a:spcBef>
          <a:spcPts val="375"/>
        </a:spcBef>
        <a:buClr>
          <a:srgbClr val="008BCB"/>
        </a:buClr>
        <a:buFont typeface="Arial" panose="020B0604020202020204" pitchFamily="34" charset="0"/>
        <a:buChar char="•"/>
        <a:defRPr sz="1200" kern="1200">
          <a:solidFill>
            <a:srgbClr val="4A4A4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736958" indent="-115484" algn="l" defTabSz="685763" rtl="0" eaLnBrk="1" latinLnBrk="0" hangingPunct="1">
        <a:lnSpc>
          <a:spcPct val="90000"/>
        </a:lnSpc>
        <a:spcBef>
          <a:spcPts val="375"/>
        </a:spcBef>
        <a:buClr>
          <a:srgbClr val="008BCB"/>
        </a:buClr>
        <a:buFont typeface="Arial" panose="020B0604020202020204" pitchFamily="34" charset="0"/>
        <a:buChar char="•"/>
        <a:defRPr sz="1200" kern="1200">
          <a:solidFill>
            <a:srgbClr val="4A4A4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847" indent="-171441" algn="l" defTabSz="68576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28" indent="-171441" algn="l" defTabSz="68576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09" indent="-171441" algn="l" defTabSz="68576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91" indent="-171441" algn="l" defTabSz="68576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2" algn="l" defTabSz="68576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3" algn="l" defTabSz="68576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4" algn="l" defTabSz="68576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25" algn="l" defTabSz="68576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07" algn="l" defTabSz="68576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87" algn="l" defTabSz="68576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68" algn="l" defTabSz="68576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50" algn="l" defTabSz="68576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913">
          <p15:clr>
            <a:srgbClr val="F26B43"/>
          </p15:clr>
        </p15:guide>
        <p15:guide id="4" orient="horz" pos="3748">
          <p15:clr>
            <a:srgbClr val="F26B43"/>
          </p15:clr>
        </p15:guide>
        <p15:guide id="5" pos="347">
          <p15:clr>
            <a:srgbClr val="F26B43"/>
          </p15:clr>
        </p15:guide>
        <p15:guide id="6" pos="733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GB" dirty="0"/>
            </a:br>
            <a:br>
              <a:rPr lang="en-GB" dirty="0"/>
            </a:br>
            <a:r>
              <a:rPr lang="en-GB" dirty="0"/>
              <a:t>Home Safe and Well</a:t>
            </a:r>
            <a:br>
              <a:rPr lang="en-GB" dirty="0"/>
            </a:br>
            <a:r>
              <a:rPr lang="en-GB" dirty="0"/>
              <a:t>Design  - Innovation </a:t>
            </a:r>
            <a:br>
              <a:rPr lang="en-GB" dirty="0"/>
            </a:b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>
                <a:solidFill>
                  <a:prstClr val="white"/>
                </a:solidFill>
              </a:rPr>
              <a:t>November 2020</a:t>
            </a:r>
          </a:p>
        </p:txBody>
      </p:sp>
    </p:spTree>
    <p:extLst>
      <p:ext uri="{BB962C8B-B14F-4D97-AF65-F5344CB8AC3E}">
        <p14:creationId xmlns:p14="http://schemas.microsoft.com/office/powerpoint/2010/main" val="1290678278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1E3B101-62E1-48C3-8044-760C4CF7DEDB}"/>
              </a:ext>
            </a:extLst>
          </p:cNvPr>
          <p:cNvSpPr txBox="1"/>
          <p:nvPr/>
        </p:nvSpPr>
        <p:spPr>
          <a:xfrm>
            <a:off x="575189" y="341761"/>
            <a:ext cx="2618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Key Challenges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A6FA37-D655-4026-B3C8-45ED0905D3E9}"/>
              </a:ext>
            </a:extLst>
          </p:cNvPr>
          <p:cNvSpPr txBox="1"/>
          <p:nvPr/>
        </p:nvSpPr>
        <p:spPr>
          <a:xfrm>
            <a:off x="1125416" y="1126983"/>
            <a:ext cx="865163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Define the Programme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Understanding the Innovate in design</a:t>
            </a:r>
          </a:p>
          <a:p>
            <a:r>
              <a:rPr lang="en-GB" dirty="0">
                <a:solidFill>
                  <a:schemeClr val="accent1"/>
                </a:solidFill>
              </a:rPr>
              <a:t>Manage the overlaps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Understand the business change workstreams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Innovation reapplied (safety elements)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HSAW Design workstream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Business Innovation activities – Designated Funds </a:t>
            </a:r>
          </a:p>
          <a:p>
            <a:r>
              <a:rPr lang="en-GB" dirty="0">
                <a:solidFill>
                  <a:schemeClr val="accent1"/>
                </a:solidFill>
              </a:rPr>
              <a:t>Develop a Programme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Condense and prioritise effort using a value vs complexity matrix</a:t>
            </a:r>
          </a:p>
          <a:p>
            <a:r>
              <a:rPr lang="en-GB" dirty="0">
                <a:solidFill>
                  <a:schemeClr val="accent1"/>
                </a:solidFill>
              </a:rPr>
              <a:t>Build a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Working with existing and new user groups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Design steering group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Highway England innovation team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Other business units SES Operations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Supply Chain Safety Leadership Group</a:t>
            </a:r>
          </a:p>
          <a:p>
            <a:r>
              <a:rPr lang="en-GB" dirty="0">
                <a:solidFill>
                  <a:schemeClr val="accent1"/>
                </a:solidFill>
              </a:rPr>
              <a:t>Establish the “norm”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Get a drumbeat of delivery activities in place</a:t>
            </a:r>
          </a:p>
        </p:txBody>
      </p:sp>
    </p:spTree>
    <p:extLst>
      <p:ext uri="{BB962C8B-B14F-4D97-AF65-F5344CB8AC3E}">
        <p14:creationId xmlns:p14="http://schemas.microsoft.com/office/powerpoint/2010/main" val="3979016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CB754-DF20-4349-86A6-E39A000D6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5" y="-85726"/>
            <a:ext cx="11090275" cy="942383"/>
          </a:xfrm>
        </p:spPr>
        <p:txBody>
          <a:bodyPr/>
          <a:lstStyle/>
          <a:p>
            <a:r>
              <a:rPr lang="en-GB" dirty="0"/>
              <a:t>Programme Sprint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95E0930-9A06-49D6-AD95-CB6DE8C6D0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0865" y="657226"/>
            <a:ext cx="11307760" cy="517207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97322B-F83A-4351-A82B-4696DB473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7934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23925" y="4588437"/>
            <a:ext cx="6768075" cy="22695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386338" y="164638"/>
            <a:ext cx="10572394" cy="732903"/>
          </a:xfrm>
          <a:custGeom>
            <a:avLst/>
            <a:gdLst>
              <a:gd name="connsiteX0" fmla="*/ 0 w 4731839"/>
              <a:gd name="connsiteY0" fmla="*/ 0 h 432048"/>
              <a:gd name="connsiteX1" fmla="*/ 4515815 w 4731839"/>
              <a:gd name="connsiteY1" fmla="*/ 0 h 432048"/>
              <a:gd name="connsiteX2" fmla="*/ 4731839 w 4731839"/>
              <a:gd name="connsiteY2" fmla="*/ 216024 h 432048"/>
              <a:gd name="connsiteX3" fmla="*/ 4515815 w 4731839"/>
              <a:gd name="connsiteY3" fmla="*/ 432048 h 432048"/>
              <a:gd name="connsiteX4" fmla="*/ 0 w 4731839"/>
              <a:gd name="connsiteY4" fmla="*/ 432048 h 432048"/>
              <a:gd name="connsiteX5" fmla="*/ 216024 w 4731839"/>
              <a:gd name="connsiteY5" fmla="*/ 216024 h 432048"/>
              <a:gd name="connsiteX6" fmla="*/ 0 w 4731839"/>
              <a:gd name="connsiteY6" fmla="*/ 0 h 43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31839" h="432048">
                <a:moveTo>
                  <a:pt x="0" y="0"/>
                </a:moveTo>
                <a:lnTo>
                  <a:pt x="4515815" y="0"/>
                </a:lnTo>
                <a:lnTo>
                  <a:pt x="4731839" y="216024"/>
                </a:lnTo>
                <a:lnTo>
                  <a:pt x="4515815" y="432048"/>
                </a:lnTo>
                <a:lnTo>
                  <a:pt x="0" y="432048"/>
                </a:lnTo>
                <a:lnTo>
                  <a:pt x="216024" y="216024"/>
                </a:lnTo>
                <a:lnTo>
                  <a:pt x="0" y="0"/>
                </a:lnTo>
                <a:close/>
              </a:path>
            </a:pathLst>
          </a:custGeom>
          <a:solidFill>
            <a:srgbClr val="66CC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2051" tIns="48007" rIns="336039" bIns="48007" numCol="1" spcCol="1270" anchor="ctr" anchorCtr="0">
            <a:noAutofit/>
          </a:bodyPr>
          <a:lstStyle/>
          <a:p>
            <a:pPr lvl="0" algn="ctr" defTabSz="160012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Health and </a:t>
            </a:r>
            <a:r>
              <a:rPr lang="en-GB" sz="3600" dirty="0">
                <a:solidFill>
                  <a:srgbClr val="1F497D"/>
                </a:solidFill>
                <a:latin typeface="Arial"/>
              </a:rPr>
              <a:t>Safety Design Innovation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86677" y="1037913"/>
            <a:ext cx="11905323" cy="5568619"/>
            <a:chOff x="107504" y="843558"/>
            <a:chExt cx="8928992" cy="4176464"/>
          </a:xfrm>
        </p:grpSpPr>
        <p:sp>
          <p:nvSpPr>
            <p:cNvPr id="27" name="Pentagon 26"/>
            <p:cNvSpPr/>
            <p:nvPr/>
          </p:nvSpPr>
          <p:spPr>
            <a:xfrm>
              <a:off x="107504" y="843558"/>
              <a:ext cx="8928992" cy="4176464"/>
            </a:xfrm>
            <a:prstGeom prst="homePlate">
              <a:avLst>
                <a:gd name="adj" fmla="val 31627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67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3" name="Pentagon 2"/>
            <p:cNvSpPr/>
            <p:nvPr/>
          </p:nvSpPr>
          <p:spPr>
            <a:xfrm>
              <a:off x="5944136" y="1076173"/>
              <a:ext cx="2716741" cy="3816425"/>
            </a:xfrm>
            <a:prstGeom prst="homePlate">
              <a:avLst>
                <a:gd name="adj" fmla="val 31627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189826" y="1767295"/>
              <a:ext cx="2016225" cy="286214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67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Removal of employees from workface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185742" y="3968842"/>
              <a:ext cx="2016225" cy="286214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67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Clash Detection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169787" y="3415000"/>
              <a:ext cx="2016225" cy="286215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67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Environmental hygienist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191222" y="2350658"/>
              <a:ext cx="2016225" cy="286214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467" dirty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Off site construction</a:t>
              </a:r>
              <a:endParaRPr kumimoji="0" lang="en-GB" sz="1467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185742" y="2745001"/>
              <a:ext cx="2016225" cy="550294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67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Reliability centred maintenance </a:t>
              </a:r>
            </a:p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67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Equipment redundancy 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203636" y="4522651"/>
              <a:ext cx="2016225" cy="286214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67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Product Standardisation</a:t>
              </a: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160751" y="2119144"/>
              <a:ext cx="2703185" cy="2213199"/>
              <a:chOff x="304767" y="2263160"/>
              <a:chExt cx="2703185" cy="2213199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1640869" y="3145141"/>
                <a:ext cx="1367083" cy="1303962"/>
              </a:xfrm>
              <a:prstGeom prst="ellipse">
                <a:avLst/>
              </a:prstGeom>
              <a:solidFill>
                <a:srgbClr val="66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67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Estates</a:t>
                </a:r>
                <a:endParaRPr kumimoji="0" lang="en-GB" sz="1467" b="0" i="1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304767" y="3172397"/>
                <a:ext cx="1367083" cy="1303962"/>
              </a:xfrm>
              <a:prstGeom prst="ellipse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Major Projects</a:t>
                </a:r>
                <a:endParaRPr kumimoji="0" lang="en-GB" sz="1467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310248" y="2263160"/>
                <a:ext cx="1367083" cy="1303962"/>
              </a:xfrm>
              <a:prstGeom prst="ellipse">
                <a:avLst/>
              </a:prstGeom>
              <a:solidFill>
                <a:srgbClr val="1F49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Operations</a:t>
                </a: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920853" y="1189807"/>
              <a:ext cx="1151998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>
                  <a:solidFill>
                    <a:srgbClr val="1F497D"/>
                  </a:solidFill>
                  <a:latin typeface="Arial"/>
                </a:rPr>
                <a:t>I</a:t>
              </a:r>
              <a:r>
                <a:rPr kumimoji="0" lang="en-GB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nterfaces</a:t>
              </a: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430868" y="1170718"/>
              <a:ext cx="149406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Workstreams</a:t>
              </a: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791987" y="1215441"/>
              <a:ext cx="1601641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Key outcomes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426B19C6-1FE6-4998-B636-A7C29E32C49C}"/>
              </a:ext>
            </a:extLst>
          </p:cNvPr>
          <p:cNvSpPr txBox="1"/>
          <p:nvPr/>
        </p:nvSpPr>
        <p:spPr>
          <a:xfrm>
            <a:off x="7568027" y="2130126"/>
            <a:ext cx="3092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5% reduction in field based work activities by RIS3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A32C06D-1285-441E-80AF-986528C2D681}"/>
              </a:ext>
            </a:extLst>
          </p:cNvPr>
          <p:cNvSpPr txBox="1"/>
          <p:nvPr/>
        </p:nvSpPr>
        <p:spPr>
          <a:xfrm>
            <a:off x="7387376" y="2880182"/>
            <a:ext cx="3092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Normalise the practice of off site build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F1A060C-6721-4695-8FC8-BF39CE1B0D66}"/>
              </a:ext>
            </a:extLst>
          </p:cNvPr>
          <p:cNvSpPr txBox="1"/>
          <p:nvPr/>
        </p:nvSpPr>
        <p:spPr>
          <a:xfrm>
            <a:off x="7568027" y="3830358"/>
            <a:ext cx="4231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Work with SES to revised design standards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6E74A84-22DA-47F0-921E-37F78DB4342A}"/>
              </a:ext>
            </a:extLst>
          </p:cNvPr>
          <p:cNvSpPr txBox="1"/>
          <p:nvPr/>
        </p:nvSpPr>
        <p:spPr>
          <a:xfrm>
            <a:off x="7519936" y="4390547"/>
            <a:ext cx="40511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Identify working areas for environmental </a:t>
            </a:r>
          </a:p>
          <a:p>
            <a:pPr algn="ctr"/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hygienists to pilot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949065D-3BC6-4CD9-A981-1A2EDCBE7295}"/>
              </a:ext>
            </a:extLst>
          </p:cNvPr>
          <p:cNvSpPr txBox="1"/>
          <p:nvPr/>
        </p:nvSpPr>
        <p:spPr>
          <a:xfrm>
            <a:off x="7513904" y="4963960"/>
            <a:ext cx="39549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Standardisation of design approach </a:t>
            </a:r>
          </a:p>
          <a:p>
            <a:pPr algn="ctr"/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 clash detection and improve site records</a:t>
            </a:r>
          </a:p>
          <a:p>
            <a:pPr algn="ctr"/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 for permit to dig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DAAF896-AFBA-4620-9120-EE84829921FA}"/>
              </a:ext>
            </a:extLst>
          </p:cNvPr>
          <p:cNvSpPr txBox="1"/>
          <p:nvPr/>
        </p:nvSpPr>
        <p:spPr>
          <a:xfrm>
            <a:off x="7625768" y="5949626"/>
            <a:ext cx="3332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Standardised kit bag of products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7EC9524-21FA-4724-9472-745920F7FF75}"/>
              </a:ext>
            </a:extLst>
          </p:cNvPr>
          <p:cNvSpPr/>
          <p:nvPr/>
        </p:nvSpPr>
        <p:spPr>
          <a:xfrm>
            <a:off x="2203652" y="2745879"/>
            <a:ext cx="1811409" cy="17386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SES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89618A9-D62D-4126-954E-5BB8C341EF47}"/>
              </a:ext>
            </a:extLst>
          </p:cNvPr>
          <p:cNvSpPr/>
          <p:nvPr/>
        </p:nvSpPr>
        <p:spPr>
          <a:xfrm>
            <a:off x="1395384" y="3755559"/>
            <a:ext cx="1690770" cy="10171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Design Innovation </a:t>
            </a:r>
          </a:p>
        </p:txBody>
      </p:sp>
    </p:spTree>
    <p:extLst>
      <p:ext uri="{BB962C8B-B14F-4D97-AF65-F5344CB8AC3E}">
        <p14:creationId xmlns:p14="http://schemas.microsoft.com/office/powerpoint/2010/main" val="2409203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1E14B-143D-4F14-9B8F-929C8E931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Aspiration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202F9-CAAB-4724-A487-DFA09B996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79109"/>
            <a:ext cx="10972800" cy="2181875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Reducing the number of those killed or seriously injured on our roads by 20%</a:t>
            </a:r>
          </a:p>
          <a:p>
            <a:r>
              <a:rPr lang="en-GB" dirty="0"/>
              <a:t>Halving the number of lost time injuries</a:t>
            </a:r>
          </a:p>
          <a:p>
            <a:r>
              <a:rPr lang="en-GB" dirty="0"/>
              <a:t>Halving the number of utility strikes</a:t>
            </a:r>
          </a:p>
          <a:p>
            <a:r>
              <a:rPr lang="en-GB" dirty="0"/>
              <a:t>Achieving level 4 cultural maturity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86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2DE29-C9C3-4D07-AEAE-3CB685E1F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904" y="7052"/>
            <a:ext cx="10972800" cy="909433"/>
          </a:xfrm>
        </p:spPr>
        <p:txBody>
          <a:bodyPr>
            <a:normAutofit/>
          </a:bodyPr>
          <a:lstStyle/>
          <a:p>
            <a:r>
              <a:rPr lang="en-GB" sz="2800" dirty="0"/>
              <a:t>So what is happening against these workstreams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23A25A-D5CC-4990-BBA5-E96F25750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180" y="830442"/>
            <a:ext cx="3695114" cy="1143001"/>
          </a:xfrm>
          <a:prstGeom prst="rightArrow">
            <a:avLst>
              <a:gd name="adj1" fmla="val 100000"/>
              <a:gd name="adj2" fmla="val 25670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326578"/>
            <a:r>
              <a:rPr lang="en-GB" sz="1588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Removing workforce from live work space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41A639-E5C6-4DB2-8D60-9A8880616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80" y="2173289"/>
            <a:ext cx="1788624" cy="14397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ED408D-3EF5-4F2D-82DF-6409125575B5}"/>
              </a:ext>
            </a:extLst>
          </p:cNvPr>
          <p:cNvSpPr txBox="1"/>
          <p:nvPr/>
        </p:nvSpPr>
        <p:spPr>
          <a:xfrm>
            <a:off x="2398227" y="2380933"/>
            <a:ext cx="3586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Automated ADTs trialled on the A14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197FA8-B532-4644-93BC-992780C403EE}"/>
              </a:ext>
            </a:extLst>
          </p:cNvPr>
          <p:cNvSpPr txBox="1"/>
          <p:nvPr/>
        </p:nvSpPr>
        <p:spPr>
          <a:xfrm>
            <a:off x="5984530" y="2400708"/>
            <a:ext cx="4762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Review which schemes could use on in the future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DB32BF-3026-4D41-B4F4-41A84099CA4F}"/>
              </a:ext>
            </a:extLst>
          </p:cNvPr>
          <p:cNvSpPr txBox="1"/>
          <p:nvPr/>
        </p:nvSpPr>
        <p:spPr>
          <a:xfrm>
            <a:off x="2398227" y="3053430"/>
            <a:ext cx="6930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Design element – design of haul road systems to allow for defined routes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1356E2-A8EE-4EE1-B788-B6E9A5FA0A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7" y="3616815"/>
            <a:ext cx="2084047" cy="143970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4BA6827-1302-47B1-8459-AA4D9C70F8F7}"/>
              </a:ext>
            </a:extLst>
          </p:cNvPr>
          <p:cNvSpPr txBox="1"/>
          <p:nvPr/>
        </p:nvSpPr>
        <p:spPr>
          <a:xfrm>
            <a:off x="2419647" y="3723736"/>
            <a:ext cx="5461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Greater use of automated or semi automated plant on site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AFFDF0-4BF0-41DD-BEBD-4019E468BAE6}"/>
              </a:ext>
            </a:extLst>
          </p:cNvPr>
          <p:cNvSpPr txBox="1"/>
          <p:nvPr/>
        </p:nvSpPr>
        <p:spPr>
          <a:xfrm>
            <a:off x="2398227" y="4254263"/>
            <a:ext cx="81424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Supply chain review on what plant available and business decisions on what equipment should be mandated</a:t>
            </a:r>
          </a:p>
          <a:p>
            <a:endParaRPr lang="en-GB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Design element – how do we make the site suitable for use of automated or semi automated plant </a:t>
            </a:r>
            <a:r>
              <a:rPr lang="en-GB" dirty="0" err="1">
                <a:solidFill>
                  <a:schemeClr val="bg2">
                    <a:lumMod val="75000"/>
                  </a:schemeClr>
                </a:solidFill>
              </a:rPr>
              <a:t>e.g</a:t>
            </a:r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 compaction approach, gradients, safety zones</a:t>
            </a:r>
          </a:p>
          <a:p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How can we work with industry to develop BIM models that can we used to facilitate automated or semi automated plant?</a:t>
            </a:r>
          </a:p>
          <a:p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IP3 innovation Automation Road Map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BEDAC66-6FC6-4977-B56A-37FC24D160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181" y="5013281"/>
            <a:ext cx="1788623" cy="16778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E3FAA9E-8317-4837-9A5E-9D67B803D7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8242" y="924314"/>
            <a:ext cx="1547542" cy="115838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7506EE6-20B9-4618-9DF0-39EAD3619019}"/>
              </a:ext>
            </a:extLst>
          </p:cNvPr>
          <p:cNvSpPr txBox="1"/>
          <p:nvPr/>
        </p:nvSpPr>
        <p:spPr>
          <a:xfrm>
            <a:off x="6139699" y="898268"/>
            <a:ext cx="557075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Drone survey equipment, used for surveying, inspections, </a:t>
            </a:r>
          </a:p>
          <a:p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delivery, final as constructed mapping</a:t>
            </a:r>
          </a:p>
          <a:p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Work with designers to encourage use how to move into </a:t>
            </a:r>
          </a:p>
          <a:p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Normal practice</a:t>
            </a:r>
          </a:p>
          <a:p>
            <a:endParaRPr lang="en-GB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870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2DE29-C9C3-4D07-AEAE-3CB685E1F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904" y="7052"/>
            <a:ext cx="10972800" cy="909433"/>
          </a:xfrm>
        </p:spPr>
        <p:txBody>
          <a:bodyPr>
            <a:normAutofit/>
          </a:bodyPr>
          <a:lstStyle/>
          <a:p>
            <a:r>
              <a:rPr lang="en-GB" sz="2800" dirty="0"/>
              <a:t>So what is happening against these workstreams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23A25A-D5CC-4990-BBA5-E96F25750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180" y="830442"/>
            <a:ext cx="3695114" cy="1143001"/>
          </a:xfrm>
          <a:prstGeom prst="rightArrow">
            <a:avLst>
              <a:gd name="adj1" fmla="val 100000"/>
              <a:gd name="adj2" fmla="val 25670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326578"/>
            <a:r>
              <a:rPr lang="en-GB" sz="1588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 Site Construction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7CBB78-AAD6-4F8A-A9F0-25793F594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9809" y="1116331"/>
            <a:ext cx="6029325" cy="27622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0AE1A65-842C-4FDF-A1F7-33F9079CA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8001" y="2915016"/>
            <a:ext cx="3476625" cy="341947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F50341D-D8DA-4C8E-AD58-D9D91EC48D44}"/>
              </a:ext>
            </a:extLst>
          </p:cNvPr>
          <p:cNvSpPr txBox="1"/>
          <p:nvPr/>
        </p:nvSpPr>
        <p:spPr>
          <a:xfrm>
            <a:off x="524904" y="2497456"/>
            <a:ext cx="1986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Bridge components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3BECD8-CB05-4E07-89CE-971A87C92D61}"/>
              </a:ext>
            </a:extLst>
          </p:cNvPr>
          <p:cNvSpPr txBox="1"/>
          <p:nvPr/>
        </p:nvSpPr>
        <p:spPr>
          <a:xfrm>
            <a:off x="4937025" y="4238438"/>
            <a:ext cx="22878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Modular Construction </a:t>
            </a:r>
          </a:p>
          <a:p>
            <a:pPr algn="ctr"/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Cabinet (SMP) </a:t>
            </a:r>
          </a:p>
          <a:p>
            <a:pPr algn="ctr"/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Pumping station</a:t>
            </a:r>
          </a:p>
        </p:txBody>
      </p:sp>
    </p:spTree>
    <p:extLst>
      <p:ext uri="{BB962C8B-B14F-4D97-AF65-F5344CB8AC3E}">
        <p14:creationId xmlns:p14="http://schemas.microsoft.com/office/powerpoint/2010/main" val="3108411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2DE29-C9C3-4D07-AEAE-3CB685E1F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904" y="7052"/>
            <a:ext cx="10972800" cy="909433"/>
          </a:xfrm>
        </p:spPr>
        <p:txBody>
          <a:bodyPr>
            <a:normAutofit/>
          </a:bodyPr>
          <a:lstStyle/>
          <a:p>
            <a:r>
              <a:rPr lang="en-GB" sz="2800" dirty="0"/>
              <a:t>So what is happening against these workstreams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ED408D-3EF5-4F2D-82DF-6409125575B5}"/>
              </a:ext>
            </a:extLst>
          </p:cNvPr>
          <p:cNvSpPr txBox="1"/>
          <p:nvPr/>
        </p:nvSpPr>
        <p:spPr>
          <a:xfrm>
            <a:off x="339786" y="2630658"/>
            <a:ext cx="8924238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Huge improvements in Technology reliability (signs and signals v3)</a:t>
            </a:r>
          </a:p>
          <a:p>
            <a:endParaRPr lang="en-GB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Trials M25 DBRO camera coverage  - 200% capacity. Reduction in emergency</a:t>
            </a:r>
          </a:p>
          <a:p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call outs, allows safe planning of work</a:t>
            </a:r>
          </a:p>
          <a:p>
            <a:endParaRPr lang="en-GB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Improvements in access arrangements (accessible gantries)</a:t>
            </a:r>
          </a:p>
          <a:p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IMIS analysis – failure mode</a:t>
            </a:r>
          </a:p>
          <a:p>
            <a:endParaRPr lang="en-GB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Significant opportunities remain on other key maintenance actives including:</a:t>
            </a:r>
          </a:p>
          <a:p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Drainage design and incident management – screen rakes drone inspections</a:t>
            </a:r>
          </a:p>
          <a:p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Pavement – road vehicle monitoring – condition monitoring – reliability </a:t>
            </a:r>
            <a:r>
              <a:rPr lang="en-GB" dirty="0" err="1">
                <a:solidFill>
                  <a:schemeClr val="bg2">
                    <a:lumMod val="75000"/>
                  </a:schemeClr>
                </a:solidFill>
              </a:rPr>
              <a:t>centered</a:t>
            </a:r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 maintenance</a:t>
            </a:r>
          </a:p>
          <a:p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Bridge joints – failure mode analysis, product performance analysis</a:t>
            </a:r>
          </a:p>
          <a:p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Central reserve barrier – Inspection reduction, emergency repairs</a:t>
            </a:r>
          </a:p>
          <a:p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Spill management – Vehicle standards, product development, management</a:t>
            </a:r>
          </a:p>
          <a:p>
            <a:endParaRPr lang="en-GB" dirty="0">
              <a:solidFill>
                <a:schemeClr val="bg2">
                  <a:lumMod val="75000"/>
                </a:schemeClr>
              </a:solidFill>
            </a:endParaRPr>
          </a:p>
          <a:p>
            <a:endParaRPr lang="en-GB" dirty="0">
              <a:solidFill>
                <a:schemeClr val="bg2">
                  <a:lumMod val="75000"/>
                </a:schemeClr>
              </a:solidFill>
            </a:endParaRPr>
          </a:p>
          <a:p>
            <a:endParaRPr lang="en-GB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1E598851-1EE3-4353-AFD8-4188EC08B9A0}"/>
              </a:ext>
            </a:extLst>
          </p:cNvPr>
          <p:cNvSpPr/>
          <p:nvPr/>
        </p:nvSpPr>
        <p:spPr>
          <a:xfrm>
            <a:off x="582867" y="1299385"/>
            <a:ext cx="3039873" cy="948372"/>
          </a:xfrm>
          <a:prstGeom prst="rightArrow">
            <a:avLst>
              <a:gd name="adj1" fmla="val 100000"/>
              <a:gd name="adj2" fmla="val 25670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326578"/>
            <a:r>
              <a:rPr lang="en-GB" sz="1588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Reliability Centred maintenance</a:t>
            </a:r>
          </a:p>
          <a:p>
            <a:pPr defTabSz="326578"/>
            <a:r>
              <a:rPr lang="en-GB" sz="1588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Redundancy in design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7F1CD46-DCD7-4E92-A2D8-BFE517F5F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0703" y="818206"/>
            <a:ext cx="8303551" cy="181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437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2DE29-C9C3-4D07-AEAE-3CB685E1F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904" y="7052"/>
            <a:ext cx="10972800" cy="909433"/>
          </a:xfrm>
        </p:spPr>
        <p:txBody>
          <a:bodyPr>
            <a:normAutofit/>
          </a:bodyPr>
          <a:lstStyle/>
          <a:p>
            <a:r>
              <a:rPr lang="en-GB" sz="2800" dirty="0"/>
              <a:t>So what is happening against these workstreams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23A25A-D5CC-4990-BBA5-E96F25750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180" y="830442"/>
            <a:ext cx="3695114" cy="1143001"/>
          </a:xfrm>
          <a:prstGeom prst="rightArrow">
            <a:avLst>
              <a:gd name="adj1" fmla="val 100000"/>
              <a:gd name="adj2" fmla="val 25670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326578"/>
            <a:r>
              <a:rPr lang="en-GB" sz="1588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 Hygienist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506EE6-20B9-4618-9DF0-39EAD3619019}"/>
              </a:ext>
            </a:extLst>
          </p:cNvPr>
          <p:cNvSpPr txBox="1"/>
          <p:nvPr/>
        </p:nvSpPr>
        <p:spPr>
          <a:xfrm>
            <a:off x="5309705" y="2881813"/>
            <a:ext cx="518904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Environmental Hygienists:</a:t>
            </a:r>
          </a:p>
          <a:p>
            <a:endParaRPr lang="en-GB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Noise</a:t>
            </a:r>
          </a:p>
          <a:p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Vibration</a:t>
            </a:r>
          </a:p>
          <a:p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Chemical, Dust Exposure</a:t>
            </a:r>
          </a:p>
          <a:p>
            <a:endParaRPr lang="en-GB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Example:</a:t>
            </a:r>
          </a:p>
          <a:p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Noise monitoring  - Wacker </a:t>
            </a:r>
            <a:r>
              <a:rPr lang="en-GB" dirty="0" err="1">
                <a:solidFill>
                  <a:schemeClr val="bg2">
                    <a:lumMod val="75000"/>
                  </a:schemeClr>
                </a:solidFill>
              </a:rPr>
              <a:t>Neuson</a:t>
            </a:r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 dual load dumper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28CF17-9CC5-42A0-900B-DA4BE57F0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904" y="2586391"/>
            <a:ext cx="5151236" cy="354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987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2DE29-C9C3-4D07-AEAE-3CB685E1F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904" y="7052"/>
            <a:ext cx="10972800" cy="909433"/>
          </a:xfrm>
        </p:spPr>
        <p:txBody>
          <a:bodyPr>
            <a:normAutofit/>
          </a:bodyPr>
          <a:lstStyle/>
          <a:p>
            <a:r>
              <a:rPr lang="en-GB" sz="2800" dirty="0"/>
              <a:t>So what is happening against these workstreams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23A25A-D5CC-4990-BBA5-E96F25750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180" y="830442"/>
            <a:ext cx="3695114" cy="1143001"/>
          </a:xfrm>
          <a:prstGeom prst="rightArrow">
            <a:avLst>
              <a:gd name="adj1" fmla="val 100000"/>
              <a:gd name="adj2" fmla="val 25670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326578"/>
            <a:r>
              <a:rPr lang="en-GB" sz="1588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Clash Detection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506EE6-20B9-4618-9DF0-39EAD3619019}"/>
              </a:ext>
            </a:extLst>
          </p:cNvPr>
          <p:cNvSpPr txBox="1"/>
          <p:nvPr/>
        </p:nvSpPr>
        <p:spPr>
          <a:xfrm>
            <a:off x="314180" y="4884556"/>
            <a:ext cx="662232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Site 3D visualisation  of site and end product for design management </a:t>
            </a:r>
          </a:p>
          <a:p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e.g. Trimble system – site vision</a:t>
            </a:r>
          </a:p>
          <a:p>
            <a:endParaRPr lang="en-GB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BIM analysis </a:t>
            </a:r>
          </a:p>
          <a:p>
            <a:endParaRPr lang="en-GB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Ground Investigation technology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76B257-4258-4120-8F9F-77FCEB469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904" y="2157412"/>
            <a:ext cx="10639425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458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2DE29-C9C3-4D07-AEAE-3CB685E1F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904" y="7052"/>
            <a:ext cx="10972800" cy="909433"/>
          </a:xfrm>
        </p:spPr>
        <p:txBody>
          <a:bodyPr>
            <a:normAutofit/>
          </a:bodyPr>
          <a:lstStyle/>
          <a:p>
            <a:r>
              <a:rPr lang="en-GB" sz="2800" dirty="0"/>
              <a:t>So what is happening against these workstreams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23A25A-D5CC-4990-BBA5-E96F25750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180" y="830442"/>
            <a:ext cx="3695114" cy="1143001"/>
          </a:xfrm>
          <a:prstGeom prst="rightArrow">
            <a:avLst>
              <a:gd name="adj1" fmla="val 100000"/>
              <a:gd name="adj2" fmla="val 25670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326578"/>
            <a:r>
              <a:rPr lang="en-GB" sz="1588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Standardisation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ED408D-3EF5-4F2D-82DF-6409125575B5}"/>
              </a:ext>
            </a:extLst>
          </p:cNvPr>
          <p:cNvSpPr txBox="1"/>
          <p:nvPr/>
        </p:nvSpPr>
        <p:spPr>
          <a:xfrm>
            <a:off x="2398227" y="2380933"/>
            <a:ext cx="3586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Automated ADTs trialled on the A14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AFFDF0-4BF0-41DD-BEBD-4019E468BAE6}"/>
              </a:ext>
            </a:extLst>
          </p:cNvPr>
          <p:cNvSpPr txBox="1"/>
          <p:nvPr/>
        </p:nvSpPr>
        <p:spPr>
          <a:xfrm>
            <a:off x="605478" y="3835912"/>
            <a:ext cx="36288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Bridge abutment slabs installation</a:t>
            </a:r>
          </a:p>
          <a:p>
            <a:endParaRPr lang="en-GB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Mission room construction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49A23E-E7FB-4485-8A38-87B992D86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478" y="2128809"/>
            <a:ext cx="5257800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746099"/>
      </p:ext>
    </p:extLst>
  </p:cSld>
  <p:clrMapOvr>
    <a:masterClrMapping/>
  </p:clrMapOvr>
</p:sld>
</file>

<file path=ppt/theme/theme1.xml><?xml version="1.0" encoding="utf-8"?>
<a:theme xmlns:a="http://schemas.openxmlformats.org/drawingml/2006/main" name="1_SLC 2018 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HE_PPT_Wide_White 201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_PPT_Wide_018 with footer.potx" id="{BE61C056-D04F-430C-889A-3986FA5AB830}" vid="{61025615-71B2-4445-8502-9FBB72A54043}"/>
    </a:ext>
  </a:extLst>
</a:theme>
</file>

<file path=ppt/theme/theme3.xml><?xml version="1.0" encoding="utf-8"?>
<a:theme xmlns:a="http://schemas.openxmlformats.org/drawingml/2006/main" name="3_SLC 2018 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1111A7144D8F4C81649588B8D18510" ma:contentTypeVersion="13" ma:contentTypeDescription="Create a new document." ma:contentTypeScope="" ma:versionID="31059a863b28c9795838b1b12e345496">
  <xsd:schema xmlns:xsd="http://www.w3.org/2001/XMLSchema" xmlns:xs="http://www.w3.org/2001/XMLSchema" xmlns:p="http://schemas.microsoft.com/office/2006/metadata/properties" xmlns:ns3="9483d911-6a33-4bee-b4a4-3db9ae66bbc8" xmlns:ns4="b04c65e5-3189-4f6e-a6f5-57b74e6ef2ef" targetNamespace="http://schemas.microsoft.com/office/2006/metadata/properties" ma:root="true" ma:fieldsID="1c392ae4c5e46da36063b40287ffa70a" ns3:_="" ns4:_="">
    <xsd:import namespace="9483d911-6a33-4bee-b4a4-3db9ae66bbc8"/>
    <xsd:import namespace="b04c65e5-3189-4f6e-a6f5-57b74e6ef2e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83d911-6a33-4bee-b4a4-3db9ae66bb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4c65e5-3189-4f6e-a6f5-57b74e6ef2e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5E5073B-1209-4BB9-A4C7-0495888E0F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83d911-6a33-4bee-b4a4-3db9ae66bbc8"/>
    <ds:schemaRef ds:uri="b04c65e5-3189-4f6e-a6f5-57b74e6ef2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2A88B4B-22BF-44E2-A274-E07E6557163D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b04c65e5-3189-4f6e-a6f5-57b74e6ef2ef"/>
    <ds:schemaRef ds:uri="http://purl.org/dc/terms/"/>
    <ds:schemaRef ds:uri="http://schemas.openxmlformats.org/package/2006/metadata/core-properties"/>
    <ds:schemaRef ds:uri="9483d911-6a33-4bee-b4a4-3db9ae66bbc8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9072B9B-C6E3-4749-A417-682D3C7AF1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2748</TotalTime>
  <Words>599</Words>
  <Application>Microsoft Office PowerPoint</Application>
  <PresentationFormat>Widescreen</PresentationFormat>
  <Paragraphs>116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1_SLC 2018 template</vt:lpstr>
      <vt:lpstr>1_HE_PPT_Wide_White 2018</vt:lpstr>
      <vt:lpstr>3_SLC 2018 template</vt:lpstr>
      <vt:lpstr>  Home Safe and Well Design  - Innovation  </vt:lpstr>
      <vt:lpstr>PowerPoint Presentation</vt:lpstr>
      <vt:lpstr>Aspiration areas</vt:lpstr>
      <vt:lpstr>So what is happening against these workstreams</vt:lpstr>
      <vt:lpstr>So what is happening against these workstreams</vt:lpstr>
      <vt:lpstr>So what is happening against these workstreams</vt:lpstr>
      <vt:lpstr>So what is happening against these workstreams</vt:lpstr>
      <vt:lpstr>So what is happening against these workstreams</vt:lpstr>
      <vt:lpstr>So what is happening against these workstreams</vt:lpstr>
      <vt:lpstr>PowerPoint Presentation</vt:lpstr>
      <vt:lpstr>Programme Sprint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Jamie Trigg</dc:creator>
  <cp:lastModifiedBy>Potter, Doug</cp:lastModifiedBy>
  <cp:revision>97</cp:revision>
  <dcterms:created xsi:type="dcterms:W3CDTF">2018-05-18T12:46:23Z</dcterms:created>
  <dcterms:modified xsi:type="dcterms:W3CDTF">2021-01-21T14:17:40Z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d87a5c-0f5a-43f2-a5b6-162bf6517b6e_Enabled">
    <vt:lpwstr>True</vt:lpwstr>
  </property>
  <property fmtid="{D5CDD505-2E9C-101B-9397-08002B2CF9AE}" pid="3" name="MSIP_Label_40d87a5c-0f5a-43f2-a5b6-162bf6517b6e_SiteId">
    <vt:lpwstr>f9300280-65a0-46f8-a18c-a296431980f5</vt:lpwstr>
  </property>
  <property fmtid="{D5CDD505-2E9C-101B-9397-08002B2CF9AE}" pid="4" name="MSIP_Label_40d87a5c-0f5a-43f2-a5b6-162bf6517b6e_Owner">
    <vt:lpwstr>Jamie.Trigg@macegroup.com</vt:lpwstr>
  </property>
  <property fmtid="{D5CDD505-2E9C-101B-9397-08002B2CF9AE}" pid="5" name="MSIP_Label_40d87a5c-0f5a-43f2-a5b6-162bf6517b6e_SetDate">
    <vt:lpwstr>2019-12-19T10:49:48.2022333Z</vt:lpwstr>
  </property>
  <property fmtid="{D5CDD505-2E9C-101B-9397-08002B2CF9AE}" pid="6" name="MSIP_Label_40d87a5c-0f5a-43f2-a5b6-162bf6517b6e_Name">
    <vt:lpwstr>Public</vt:lpwstr>
  </property>
  <property fmtid="{D5CDD505-2E9C-101B-9397-08002B2CF9AE}" pid="7" name="MSIP_Label_40d87a5c-0f5a-43f2-a5b6-162bf6517b6e_Application">
    <vt:lpwstr>Microsoft Azure Information Protection</vt:lpwstr>
  </property>
  <property fmtid="{D5CDD505-2E9C-101B-9397-08002B2CF9AE}" pid="8" name="MSIP_Label_40d87a5c-0f5a-43f2-a5b6-162bf6517b6e_Extended_MSFT_Method">
    <vt:lpwstr>Manual</vt:lpwstr>
  </property>
  <property fmtid="{D5CDD505-2E9C-101B-9397-08002B2CF9AE}" pid="9" name="MSIP_Label_9cdae78c-d8c9-4e8f-8e13-92b9d88f0f69_Enabled">
    <vt:lpwstr>True</vt:lpwstr>
  </property>
  <property fmtid="{D5CDD505-2E9C-101B-9397-08002B2CF9AE}" pid="10" name="MSIP_Label_9cdae78c-d8c9-4e8f-8e13-92b9d88f0f69_SiteId">
    <vt:lpwstr>f9300280-65a0-46f8-a18c-a296431980f5</vt:lpwstr>
  </property>
  <property fmtid="{D5CDD505-2E9C-101B-9397-08002B2CF9AE}" pid="11" name="MSIP_Label_9cdae78c-d8c9-4e8f-8e13-92b9d88f0f69_Owner">
    <vt:lpwstr>Jamie.Trigg@macegroup.com</vt:lpwstr>
  </property>
  <property fmtid="{D5CDD505-2E9C-101B-9397-08002B2CF9AE}" pid="12" name="MSIP_Label_9cdae78c-d8c9-4e8f-8e13-92b9d88f0f69_SetDate">
    <vt:lpwstr>2019-12-19T10:49:48.2022333Z</vt:lpwstr>
  </property>
  <property fmtid="{D5CDD505-2E9C-101B-9397-08002B2CF9AE}" pid="13" name="MSIP_Label_9cdae78c-d8c9-4e8f-8e13-92b9d88f0f69_Name">
    <vt:lpwstr>No Markings</vt:lpwstr>
  </property>
  <property fmtid="{D5CDD505-2E9C-101B-9397-08002B2CF9AE}" pid="14" name="MSIP_Label_9cdae78c-d8c9-4e8f-8e13-92b9d88f0f69_Application">
    <vt:lpwstr>Microsoft Azure Information Protection</vt:lpwstr>
  </property>
  <property fmtid="{D5CDD505-2E9C-101B-9397-08002B2CF9AE}" pid="15" name="MSIP_Label_9cdae78c-d8c9-4e8f-8e13-92b9d88f0f69_Parent">
    <vt:lpwstr>40d87a5c-0f5a-43f2-a5b6-162bf6517b6e</vt:lpwstr>
  </property>
  <property fmtid="{D5CDD505-2E9C-101B-9397-08002B2CF9AE}" pid="16" name="MSIP_Label_9cdae78c-d8c9-4e8f-8e13-92b9d88f0f69_Extended_MSFT_Method">
    <vt:lpwstr>Manual</vt:lpwstr>
  </property>
  <property fmtid="{D5CDD505-2E9C-101B-9397-08002B2CF9AE}" pid="17" name="Sensitivity">
    <vt:lpwstr>Public No Markings</vt:lpwstr>
  </property>
  <property fmtid="{D5CDD505-2E9C-101B-9397-08002B2CF9AE}" pid="18" name="ContentTypeId">
    <vt:lpwstr>0x010100951111A7144D8F4C81649588B8D18510</vt:lpwstr>
  </property>
</Properties>
</file>