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handoutMasterIdLst>
    <p:handoutMasterId r:id="rId15"/>
  </p:handoutMasterIdLst>
  <p:sldIdLst>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15" userDrawn="1">
          <p15:clr>
            <a:srgbClr val="A4A3A4"/>
          </p15:clr>
        </p15:guide>
        <p15:guide id="4" pos="72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98A"/>
    <a:srgbClr val="008BCB"/>
    <a:srgbClr val="009FD7"/>
    <a:srgbClr val="002E5F"/>
    <a:srgbClr val="4A4A4A"/>
    <a:srgbClr val="CB2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68536" autoAdjust="0"/>
  </p:normalViewPr>
  <p:slideViewPr>
    <p:cSldViewPr snapToGrid="0" showGuides="1">
      <p:cViewPr varScale="1">
        <p:scale>
          <a:sx n="70" d="100"/>
          <a:sy n="70" d="100"/>
        </p:scale>
        <p:origin x="951" y="51"/>
      </p:cViewPr>
      <p:guideLst>
        <p:guide orient="horz" pos="2160"/>
        <p:guide pos="3840"/>
        <p:guide pos="415"/>
        <p:guide pos="7267"/>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22" d="100"/>
          <a:sy n="122" d="100"/>
        </p:scale>
        <p:origin x="500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D9F8AF-89DB-4878-A41D-E3A6CE1F1E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B31679D-8C69-4603-B4FE-59D86AA5C6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054E6E-6013-4FCC-9997-AAB942AF1C5E}" type="datetimeFigureOut">
              <a:rPr lang="en-GB" smtClean="0"/>
              <a:t>20/10/2021</a:t>
            </a:fld>
            <a:endParaRPr lang="en-GB"/>
          </a:p>
        </p:txBody>
      </p:sp>
      <p:sp>
        <p:nvSpPr>
          <p:cNvPr id="4" name="Footer Placeholder 3">
            <a:extLst>
              <a:ext uri="{FF2B5EF4-FFF2-40B4-BE49-F238E27FC236}">
                <a16:creationId xmlns:a16="http://schemas.microsoft.com/office/drawing/2014/main" id="{178D541B-379C-48AF-BA94-661C2CAD87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D74BF6-7CE9-469C-A532-19552D5354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A658BA-741A-4464-B2BB-6A94D1D9E4A7}" type="slidenum">
              <a:rPr lang="en-GB" smtClean="0"/>
              <a:t>‹#›</a:t>
            </a:fld>
            <a:endParaRPr lang="en-GB"/>
          </a:p>
        </p:txBody>
      </p:sp>
    </p:spTree>
    <p:extLst>
      <p:ext uri="{BB962C8B-B14F-4D97-AF65-F5344CB8AC3E}">
        <p14:creationId xmlns:p14="http://schemas.microsoft.com/office/powerpoint/2010/main" val="57575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F92CB-7B22-4B19-8043-C7DC223868FC}" type="datetimeFigureOut">
              <a:rPr lang="en-GB" smtClean="0"/>
              <a:t>20/10/2021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4B73D-144E-4479-B300-F3AE3BB680C9}" type="slidenum">
              <a:rPr lang="en-GB" smtClean="0"/>
              <a:t>‹#›</a:t>
            </a:fld>
            <a:endParaRPr lang="en-GB"/>
          </a:p>
        </p:txBody>
      </p:sp>
    </p:spTree>
    <p:extLst>
      <p:ext uri="{BB962C8B-B14F-4D97-AF65-F5344CB8AC3E}">
        <p14:creationId xmlns:p14="http://schemas.microsoft.com/office/powerpoint/2010/main" val="53731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Highways Accident Reporting Tool presentation. </a:t>
            </a:r>
          </a:p>
          <a:p>
            <a:endParaRPr lang="en-GB" dirty="0"/>
          </a:p>
          <a:p>
            <a:r>
              <a:rPr lang="en-GB" dirty="0"/>
              <a:t>This presentation </a:t>
            </a:r>
            <a:r>
              <a:rPr lang="en-GB" i="0" dirty="0"/>
              <a:t>is designed to equip colleagues with the knowledge of what to report </a:t>
            </a:r>
            <a:r>
              <a:rPr lang="en-GB" i="0" dirty="0">
                <a:solidFill>
                  <a:srgbClr val="FF0000"/>
                </a:solidFill>
              </a:rPr>
              <a:t>in terms of incidents and accidents, an</a:t>
            </a:r>
            <a:r>
              <a:rPr lang="en-GB" i="0" dirty="0"/>
              <a:t>d where to report but most importantly by the end of this presentation I hope you really understand the </a:t>
            </a:r>
            <a:r>
              <a:rPr lang="en-GB" b="1" i="0" dirty="0"/>
              <a:t>why</a:t>
            </a:r>
            <a:r>
              <a:rPr lang="en-GB" i="0" dirty="0"/>
              <a:t> we report them.  </a:t>
            </a:r>
          </a:p>
          <a:p>
            <a:endParaRPr lang="en-GB" dirty="0"/>
          </a:p>
          <a:p>
            <a:r>
              <a:rPr lang="en-GB" dirty="0"/>
              <a:t>Whether you are a colleague who hasn’t worked on our Strategic Road Network before, a colleague new to the Highways Accident Reporting Tool or just having a refresher on why we report, this presentation is the introduction to our Highways Accident Reporting Tool. This presentation is step 1. Step 2 consists of our ‘how to guides’ that walk you through a variety of processes such as, how to report an event, how to investigate an event, how to load an action etc.</a:t>
            </a:r>
          </a:p>
          <a:p>
            <a:endParaRPr lang="en-GB" dirty="0"/>
          </a:p>
        </p:txBody>
      </p:sp>
      <p:sp>
        <p:nvSpPr>
          <p:cNvPr id="4" name="Slide Number Placeholder 3"/>
          <p:cNvSpPr>
            <a:spLocks noGrp="1"/>
          </p:cNvSpPr>
          <p:nvPr>
            <p:ph type="sldNum" sz="quarter" idx="10"/>
          </p:nvPr>
        </p:nvSpPr>
        <p:spPr/>
        <p:txBody>
          <a:bodyPr/>
          <a:lstStyle/>
          <a:p>
            <a:fld id="{9944B73D-144E-4479-B300-F3AE3BB680C9}" type="slidenum">
              <a:rPr lang="en-GB" smtClean="0"/>
              <a:t>1</a:t>
            </a:fld>
            <a:endParaRPr lang="en-GB"/>
          </a:p>
        </p:txBody>
      </p:sp>
    </p:spTree>
    <p:extLst>
      <p:ext uri="{BB962C8B-B14F-4D97-AF65-F5344CB8AC3E}">
        <p14:creationId xmlns:p14="http://schemas.microsoft.com/office/powerpoint/2010/main" val="315632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as per the slide content)</a:t>
            </a:r>
          </a:p>
        </p:txBody>
      </p:sp>
      <p:sp>
        <p:nvSpPr>
          <p:cNvPr id="4" name="Slide Number Placeholder 3"/>
          <p:cNvSpPr>
            <a:spLocks noGrp="1"/>
          </p:cNvSpPr>
          <p:nvPr>
            <p:ph type="sldNum" sz="quarter" idx="10"/>
          </p:nvPr>
        </p:nvSpPr>
        <p:spPr/>
        <p:txBody>
          <a:bodyPr/>
          <a:lstStyle/>
          <a:p>
            <a:fld id="{49A05956-7DEF-430C-A169-713343A26B80}" type="slidenum">
              <a:rPr lang="en-GB" smtClean="0"/>
              <a:t>2</a:t>
            </a:fld>
            <a:endParaRPr lang="en-GB"/>
          </a:p>
        </p:txBody>
      </p:sp>
    </p:spTree>
    <p:extLst>
      <p:ext uri="{BB962C8B-B14F-4D97-AF65-F5344CB8AC3E}">
        <p14:creationId xmlns:p14="http://schemas.microsoft.com/office/powerpoint/2010/main" val="3419044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(Learning opportunities) In order to improve, we must seek out </a:t>
            </a:r>
            <a:r>
              <a:rPr lang="en-GB" sz="1200" b="1" dirty="0"/>
              <a:t>learning opportunities. </a:t>
            </a:r>
            <a:r>
              <a:rPr lang="en-GB" sz="1200" b="0" dirty="0"/>
              <a:t>If we don’t learn, we risk the same events being repeated. If we </a:t>
            </a:r>
            <a:r>
              <a:rPr lang="en-GB" sz="1200" b="0" i="0" dirty="0"/>
              <a:t>don’t learn from events, we can’t stop them happening again, and so prevent our colleagues from being hurt or worse. We </a:t>
            </a:r>
            <a:r>
              <a:rPr lang="en-GB" sz="1200" i="0" dirty="0"/>
              <a:t>recognise that this will only be achieved within a fair and just culture too. </a:t>
            </a:r>
          </a:p>
          <a:p>
            <a:endParaRPr lang="en-GB" sz="1200" dirty="0"/>
          </a:p>
          <a:p>
            <a:r>
              <a:rPr lang="en-GB" sz="1200" b="0" u="none" dirty="0"/>
              <a:t>(Open reporting) </a:t>
            </a:r>
            <a:r>
              <a:rPr lang="en-GB" sz="1200" b="1" u="none" dirty="0"/>
              <a:t>Open</a:t>
            </a:r>
            <a:r>
              <a:rPr lang="en-GB" sz="1200" b="0" u="none" dirty="0"/>
              <a:t> </a:t>
            </a:r>
            <a:r>
              <a:rPr lang="en-GB" sz="1200" b="1" u="none" dirty="0"/>
              <a:t>reporting </a:t>
            </a:r>
            <a:r>
              <a:rPr lang="en-GB" sz="1200" dirty="0"/>
              <a:t>is actively encouraged and rewarded. If we don’t report events, we can’t learn from them. </a:t>
            </a:r>
          </a:p>
          <a:p>
            <a:endParaRPr lang="en-GB" sz="1200" dirty="0"/>
          </a:p>
          <a:p>
            <a:r>
              <a:rPr lang="en-GB" sz="1200" i="0" dirty="0"/>
              <a:t>(Fair and just culture) Whilst people are accountable for their actions, by operating in a </a:t>
            </a:r>
            <a:r>
              <a:rPr lang="en-GB" sz="1200" b="1" i="0" dirty="0"/>
              <a:t>fair and just culture, </a:t>
            </a:r>
            <a:r>
              <a:rPr lang="en-GB" sz="1200" i="0" dirty="0"/>
              <a:t>errors can be freely reported without repercussion to ensure that they are not repeated elsewhere. When things go wrong we want to understand why, so we can put them right, and help keep our colleagues safe. It’s about learning and improving – not blaming!</a:t>
            </a:r>
          </a:p>
          <a:p>
            <a:endParaRPr lang="en-GB" sz="1200" dirty="0"/>
          </a:p>
          <a:p>
            <a:r>
              <a:rPr lang="en-GB" sz="1200" dirty="0"/>
              <a:t>(Leading Indicators) We monitor our safety performance and culture through </a:t>
            </a:r>
            <a:r>
              <a:rPr lang="en-GB" sz="1200" b="1" dirty="0"/>
              <a:t>leading indicators </a:t>
            </a:r>
            <a:r>
              <a:rPr lang="en-GB" sz="1200" dirty="0"/>
              <a:t>– we analyse the data to learn from our events to help us make informed decisions on how we improve our safety practices. </a:t>
            </a:r>
          </a:p>
          <a:p>
            <a:endParaRPr lang="en-GB" dirty="0"/>
          </a:p>
        </p:txBody>
      </p:sp>
      <p:sp>
        <p:nvSpPr>
          <p:cNvPr id="4" name="Slide Number Placeholder 3"/>
          <p:cNvSpPr>
            <a:spLocks noGrp="1"/>
          </p:cNvSpPr>
          <p:nvPr>
            <p:ph type="sldNum" sz="quarter" idx="10"/>
          </p:nvPr>
        </p:nvSpPr>
        <p:spPr/>
        <p:txBody>
          <a:bodyPr/>
          <a:lstStyle/>
          <a:p>
            <a:fld id="{49A05956-7DEF-430C-A169-713343A26B80}" type="slidenum">
              <a:rPr lang="en-GB" smtClean="0"/>
              <a:t>3</a:t>
            </a:fld>
            <a:endParaRPr lang="en-GB"/>
          </a:p>
        </p:txBody>
      </p:sp>
    </p:spTree>
    <p:extLst>
      <p:ext uri="{BB962C8B-B14F-4D97-AF65-F5344CB8AC3E}">
        <p14:creationId xmlns:p14="http://schemas.microsoft.com/office/powerpoint/2010/main" val="336127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we know </a:t>
            </a:r>
            <a:r>
              <a:rPr lang="en-GB" b="1" dirty="0"/>
              <a:t>why</a:t>
            </a:r>
            <a:r>
              <a:rPr lang="en-GB" dirty="0"/>
              <a:t> we need to report, ultimately, we are all working to the same goal – we all want, our friends and colleagues we work with, to get home safe &amp; well. </a:t>
            </a:r>
            <a:r>
              <a:rPr lang="en-GB" b="1" dirty="0"/>
              <a:t>If we actively report events – we can learn from what has happened – and stop it happening again!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numbers here are real. It is real supply chain colleagues that sit behind these numbers and real colleagues that have been harmed. Real colleagues that on these occasions did not get home safe and well.  </a:t>
            </a:r>
            <a:endParaRPr lang="en-GB" b="1" dirty="0"/>
          </a:p>
          <a:p>
            <a:endParaRPr lang="en-GB" dirty="0"/>
          </a:p>
          <a:p>
            <a:r>
              <a:rPr lang="en-GB" dirty="0"/>
              <a:t>To achieve our goal, it is vital we all also understand </a:t>
            </a:r>
            <a:r>
              <a:rPr lang="en-GB" b="1" dirty="0"/>
              <a:t>what</a:t>
            </a:r>
            <a:r>
              <a:rPr lang="en-GB" dirty="0"/>
              <a:t> we need to report, so we can learn from the events.</a:t>
            </a:r>
          </a:p>
          <a:p>
            <a:endParaRPr lang="en-GB" dirty="0"/>
          </a:p>
        </p:txBody>
      </p:sp>
      <p:sp>
        <p:nvSpPr>
          <p:cNvPr id="4" name="Slide Number Placeholder 3"/>
          <p:cNvSpPr>
            <a:spLocks noGrp="1"/>
          </p:cNvSpPr>
          <p:nvPr>
            <p:ph type="sldNum" sz="quarter" idx="10"/>
          </p:nvPr>
        </p:nvSpPr>
        <p:spPr/>
        <p:txBody>
          <a:bodyPr/>
          <a:lstStyle/>
          <a:p>
            <a:fld id="{49A05956-7DEF-430C-A169-713343A26B80}" type="slidenum">
              <a:rPr lang="en-GB" smtClean="0"/>
              <a:t>4</a:t>
            </a:fld>
            <a:endParaRPr lang="en-GB"/>
          </a:p>
        </p:txBody>
      </p:sp>
    </p:spTree>
    <p:extLst>
      <p:ext uri="{BB962C8B-B14F-4D97-AF65-F5344CB8AC3E}">
        <p14:creationId xmlns:p14="http://schemas.microsoft.com/office/powerpoint/2010/main" val="116560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 </a:t>
            </a:r>
            <a:r>
              <a:rPr lang="en-GB" b="1" dirty="0"/>
              <a:t>what</a:t>
            </a:r>
            <a:r>
              <a:rPr lang="en-GB" dirty="0"/>
              <a:t> does need reporting? </a:t>
            </a:r>
          </a:p>
          <a:p>
            <a:endParaRPr lang="en-GB" dirty="0"/>
          </a:p>
          <a:p>
            <a:r>
              <a:rPr lang="en-GB" dirty="0"/>
              <a:t>This is a simple question to answer. Any </a:t>
            </a:r>
            <a:r>
              <a:rPr lang="en-GB" b="1" dirty="0"/>
              <a:t>work related event </a:t>
            </a:r>
            <a:r>
              <a:rPr lang="en-GB" dirty="0"/>
              <a:t>that involves a National Highways employee or someone who is employed to work on our Strategic Road Network. </a:t>
            </a:r>
          </a:p>
          <a:p>
            <a:endParaRPr lang="en-GB" dirty="0"/>
          </a:p>
          <a:p>
            <a:r>
              <a:rPr lang="en-GB" dirty="0"/>
              <a:t>In order for us to categorise our events effectively, within our Highways Accident Reporting Tool, we have what are known as ‘Event Types’. These are effectively different ‘pots’ of events to ensure we group them correctly. </a:t>
            </a:r>
            <a:r>
              <a:rPr lang="en-GB" i="1" dirty="0"/>
              <a:t>This ensures </a:t>
            </a:r>
            <a:r>
              <a:rPr lang="en-GB" dirty="0"/>
              <a:t>they are investigated correctly by the most appropriate teams, but more importantly, so the learning identified shapes the changes being made.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pause the presentation here to take time to familiarise yourself with our standards document </a:t>
            </a:r>
            <a:r>
              <a:rPr lang="en-GB" sz="1200" b="1" i="0" kern="1200" dirty="0">
                <a:solidFill>
                  <a:schemeClr val="tx1"/>
                </a:solidFill>
                <a:effectLst/>
                <a:latin typeface="+mn-lt"/>
                <a:ea typeface="+mn-ea"/>
                <a:cs typeface="+mn-cs"/>
              </a:rPr>
              <a:t>GG128. </a:t>
            </a:r>
            <a:r>
              <a:rPr lang="en-GB" sz="1200" b="0" i="0" kern="1200" dirty="0">
                <a:solidFill>
                  <a:schemeClr val="tx1"/>
                </a:solidFill>
                <a:effectLst/>
                <a:latin typeface="+mn-lt"/>
                <a:ea typeface="+mn-ea"/>
                <a:cs typeface="+mn-cs"/>
              </a:rPr>
              <a:t>This covers the requirements for reporting incidents, events and undesirable circumstances: health, safety, wellbeing, structural and environmental events. </a:t>
            </a:r>
            <a:r>
              <a:rPr lang="en-GB" b="0" dirty="0"/>
              <a:t>For ease, we’ve popped the link within the bottom left side of this slide. </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A05956-7DEF-430C-A169-713343A26B80}" type="slidenum">
              <a:rPr lang="en-GB" smtClean="0"/>
              <a:t>5</a:t>
            </a:fld>
            <a:endParaRPr lang="en-GB"/>
          </a:p>
        </p:txBody>
      </p:sp>
    </p:spTree>
    <p:extLst>
      <p:ext uri="{BB962C8B-B14F-4D97-AF65-F5344CB8AC3E}">
        <p14:creationId xmlns:p14="http://schemas.microsoft.com/office/powerpoint/2010/main" val="179602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we know – we encourage a strong reporting culture, the reporting of Near Misses &amp; Undesired Circumstances are vital for us to build on becoming a learning organisation;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Reporting a near miss, allows an opportunity to investigate before harm occurs.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Reporting of undesired circumstance events, allows us to investigate before an incident occurs.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Both of these alert us to a potential hazard that can be removed, to prevent you or one of your colleagues, having an incident or getting hurt.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But sometimes the difference between a Near Miss &amp; an Undesired Circumstance – can be difficult to understand. The images and descriptions here help demonstrate this difference and hopefully helps us remember, for when we need to report in the future. </a:t>
            </a:r>
          </a:p>
          <a:p>
            <a:endParaRPr lang="en-GB" dirty="0"/>
          </a:p>
        </p:txBody>
      </p:sp>
      <p:sp>
        <p:nvSpPr>
          <p:cNvPr id="4" name="Slide Number Placeholder 3"/>
          <p:cNvSpPr>
            <a:spLocks noGrp="1"/>
          </p:cNvSpPr>
          <p:nvPr>
            <p:ph type="sldNum" sz="quarter" idx="10"/>
          </p:nvPr>
        </p:nvSpPr>
        <p:spPr/>
        <p:txBody>
          <a:bodyPr/>
          <a:lstStyle/>
          <a:p>
            <a:fld id="{49A05956-7DEF-430C-A169-713343A26B80}" type="slidenum">
              <a:rPr lang="en-GB" smtClean="0"/>
              <a:t>6</a:t>
            </a:fld>
            <a:endParaRPr lang="en-GB"/>
          </a:p>
        </p:txBody>
      </p:sp>
    </p:spTree>
    <p:extLst>
      <p:ext uri="{BB962C8B-B14F-4D97-AF65-F5344CB8AC3E}">
        <p14:creationId xmlns:p14="http://schemas.microsoft.com/office/powerpoint/2010/main" val="280799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we know </a:t>
            </a:r>
            <a:r>
              <a:rPr lang="en-GB" b="1" dirty="0"/>
              <a:t>why</a:t>
            </a:r>
            <a:r>
              <a:rPr lang="en-GB" dirty="0"/>
              <a:t> it’s important to report. </a:t>
            </a:r>
          </a:p>
          <a:p>
            <a:r>
              <a:rPr lang="en-GB" dirty="0"/>
              <a:t>We know </a:t>
            </a:r>
            <a:r>
              <a:rPr lang="en-GB" b="1" dirty="0"/>
              <a:t>what</a:t>
            </a:r>
            <a:r>
              <a:rPr lang="en-GB" dirty="0"/>
              <a:t> to report</a:t>
            </a:r>
          </a:p>
          <a:p>
            <a:r>
              <a:rPr lang="en-GB" dirty="0"/>
              <a:t>So </a:t>
            </a:r>
            <a:r>
              <a:rPr lang="en-GB" b="1" dirty="0"/>
              <a:t>when</a:t>
            </a:r>
            <a:r>
              <a:rPr lang="en-GB" dirty="0"/>
              <a:t> do we report? </a:t>
            </a:r>
          </a:p>
          <a:p>
            <a:endParaRPr lang="en-GB" dirty="0"/>
          </a:p>
          <a:p>
            <a:r>
              <a:rPr lang="en-GB" dirty="0"/>
              <a:t>Reporting an event as soon as possible is always the best option. Details of what happened, when it happened, where it happened, who it happened to – are all details that are better captured as soon as possible. Recollection of events are easier and clearer the sooner details are recorded, but equally, the quicker an event is reported the sooner we can understand what has happened and stop the chance of it happening elsewhere!   We recognise, it is not always possible to report immediately. Therefore, </a:t>
            </a:r>
            <a:r>
              <a:rPr lang="en-GB" b="1" dirty="0"/>
              <a:t>within 1 day </a:t>
            </a:r>
            <a:r>
              <a:rPr lang="en-GB" dirty="0"/>
              <a:t>of the event occurring, is our standard.  </a:t>
            </a:r>
          </a:p>
          <a:p>
            <a:endParaRPr lang="en-GB" dirty="0"/>
          </a:p>
          <a:p>
            <a:r>
              <a:rPr lang="en-GB" dirty="0"/>
              <a:t>Once an event is reported onto the Highways Accident Reporting Tool, it is vital you tell your on-site supervisor that you have reported an event. This gives them the opportunity to act immediately! </a:t>
            </a:r>
          </a:p>
          <a:p>
            <a:endParaRPr lang="en-GB" dirty="0"/>
          </a:p>
          <a:p>
            <a:r>
              <a:rPr lang="en-GB" dirty="0"/>
              <a:t>Dependant on the severity of the event, the investigation may be completed by setting and completing an action. In other cases where the event is more severe, a full investigation may be needed. However, </a:t>
            </a:r>
            <a:r>
              <a:rPr lang="en-GB" b="1"/>
              <a:t>3 days </a:t>
            </a:r>
            <a:r>
              <a:rPr lang="en-GB" dirty="0"/>
              <a:t>for an initial investigation to be uploaded onto the event record, is the standard. </a:t>
            </a:r>
            <a:r>
              <a:rPr lang="en-GB" dirty="0">
                <a:highlight>
                  <a:srgbClr val="FFFF00"/>
                </a:highlight>
              </a:rPr>
              <a:t>With </a:t>
            </a:r>
            <a:r>
              <a:rPr lang="en-GB" b="1" dirty="0">
                <a:highlight>
                  <a:srgbClr val="FFFF00"/>
                </a:highlight>
              </a:rPr>
              <a:t>10 days </a:t>
            </a:r>
            <a:r>
              <a:rPr lang="en-GB" dirty="0">
                <a:highlight>
                  <a:srgbClr val="FFFF00"/>
                </a:highlight>
              </a:rPr>
              <a:t>as the timeframe for the full investigation to be uploaded. </a:t>
            </a:r>
            <a:endParaRPr lang="en-GB" b="1" dirty="0">
              <a:highlight>
                <a:srgbClr val="FFFF00"/>
              </a:highlight>
            </a:endParaRPr>
          </a:p>
          <a:p>
            <a:endParaRPr lang="en-GB" dirty="0"/>
          </a:p>
          <a:p>
            <a:endParaRPr lang="en-GB" dirty="0"/>
          </a:p>
        </p:txBody>
      </p:sp>
      <p:sp>
        <p:nvSpPr>
          <p:cNvPr id="4" name="Slide Number Placeholder 3"/>
          <p:cNvSpPr>
            <a:spLocks noGrp="1"/>
          </p:cNvSpPr>
          <p:nvPr>
            <p:ph type="sldNum" sz="quarter" idx="10"/>
          </p:nvPr>
        </p:nvSpPr>
        <p:spPr/>
        <p:txBody>
          <a:bodyPr/>
          <a:lstStyle/>
          <a:p>
            <a:fld id="{49A05956-7DEF-430C-A169-713343A26B80}" type="slidenum">
              <a:rPr lang="en-GB" smtClean="0"/>
              <a:t>7</a:t>
            </a:fld>
            <a:endParaRPr lang="en-GB"/>
          </a:p>
        </p:txBody>
      </p:sp>
    </p:spTree>
    <p:extLst>
      <p:ext uri="{BB962C8B-B14F-4D97-AF65-F5344CB8AC3E}">
        <p14:creationId xmlns:p14="http://schemas.microsoft.com/office/powerpoint/2010/main" val="894854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t>
            </a:r>
            <a:r>
              <a:rPr lang="en-GB" b="1" dirty="0"/>
              <a:t>where </a:t>
            </a:r>
            <a:r>
              <a:rPr lang="en-GB" dirty="0"/>
              <a:t>do you go to report. </a:t>
            </a:r>
          </a:p>
          <a:p>
            <a:endParaRPr lang="en-GB" dirty="0"/>
          </a:p>
          <a:p>
            <a:r>
              <a:rPr lang="en-GB" dirty="0"/>
              <a:t>The most simply way to access the Highways Accident Reporting Tool is via the web address shown here. Please save this to your favourites to make access as easy as possible. </a:t>
            </a:r>
          </a:p>
          <a:p>
            <a:endParaRPr lang="en-GB" dirty="0"/>
          </a:p>
          <a:p>
            <a:r>
              <a:rPr lang="en-GB" dirty="0"/>
              <a:t>Once you select the link, please select the ‘Username and Password’ button and log in. If you do not have log-in details, please contact the National Highways Health Safety &amp; Wellbeing team, via the </a:t>
            </a:r>
            <a:r>
              <a:rPr lang="en-GB" u="sng" dirty="0"/>
              <a:t>HARTsupplychain@highwaysengland.co.uk </a:t>
            </a:r>
            <a:r>
              <a:rPr lang="en-GB" dirty="0"/>
              <a:t>inbox, who will be able to register you as a user, for the project you are working on. </a:t>
            </a:r>
          </a:p>
          <a:p>
            <a:endParaRPr lang="en-GB" dirty="0"/>
          </a:p>
          <a:p>
            <a:r>
              <a:rPr lang="en-GB" b="1" dirty="0"/>
              <a:t>** Please note: if you are an existing Airsweb user, your account will be automatically migrated across to the Highways Accident Reporting Tool, once the system goes live and therefore you do not need to request access** </a:t>
            </a:r>
          </a:p>
          <a:p>
            <a:endParaRPr lang="en-GB" dirty="0"/>
          </a:p>
        </p:txBody>
      </p:sp>
      <p:sp>
        <p:nvSpPr>
          <p:cNvPr id="4" name="Slide Number Placeholder 3"/>
          <p:cNvSpPr>
            <a:spLocks noGrp="1"/>
          </p:cNvSpPr>
          <p:nvPr>
            <p:ph type="sldNum" sz="quarter" idx="10"/>
          </p:nvPr>
        </p:nvSpPr>
        <p:spPr/>
        <p:txBody>
          <a:bodyPr/>
          <a:lstStyle/>
          <a:p>
            <a:fld id="{49A05956-7DEF-430C-A169-713343A26B80}" type="slidenum">
              <a:rPr lang="en-GB" smtClean="0"/>
              <a:t>8</a:t>
            </a:fld>
            <a:endParaRPr lang="en-GB"/>
          </a:p>
        </p:txBody>
      </p:sp>
    </p:spTree>
    <p:extLst>
      <p:ext uri="{BB962C8B-B14F-4D97-AF65-F5344CB8AC3E}">
        <p14:creationId xmlns:p14="http://schemas.microsoft.com/office/powerpoint/2010/main" val="381233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summarise, the points we have covered;</a:t>
            </a:r>
          </a:p>
          <a:p>
            <a:endParaRPr lang="en-GB" dirty="0"/>
          </a:p>
          <a:p>
            <a:r>
              <a:rPr lang="en-GB" dirty="0"/>
              <a:t>For everyone to get home safe and well, and by ‘everyone’ that’s you, me, our colleagues we work on site with, other friend we sit next to in the office – </a:t>
            </a:r>
            <a:r>
              <a:rPr lang="en-GB" b="1" dirty="0"/>
              <a:t>reporting</a:t>
            </a:r>
            <a:r>
              <a:rPr lang="en-GB" dirty="0"/>
              <a:t> gives us the chance to</a:t>
            </a:r>
            <a:r>
              <a:rPr lang="en-GB" b="1" dirty="0"/>
              <a:t> learn. That learning shapes the decisions we make </a:t>
            </a:r>
            <a:r>
              <a:rPr lang="en-GB" b="0" dirty="0"/>
              <a:t>to</a:t>
            </a:r>
            <a:r>
              <a:rPr lang="en-GB" b="1" dirty="0"/>
              <a:t> stop people getting harmed and ensure we all get home safe and well. </a:t>
            </a:r>
          </a:p>
          <a:p>
            <a:endParaRPr lang="en-GB" dirty="0"/>
          </a:p>
          <a:p>
            <a:r>
              <a:rPr lang="en-GB" dirty="0"/>
              <a:t>For colleagues needing assisting with ‘</a:t>
            </a:r>
            <a:r>
              <a:rPr lang="en-GB" b="1" dirty="0"/>
              <a:t>how’ </a:t>
            </a:r>
            <a:r>
              <a:rPr lang="en-GB" dirty="0"/>
              <a:t>to report – there are lots of resources available for you to use. </a:t>
            </a:r>
          </a:p>
          <a:p>
            <a:r>
              <a:rPr lang="en-GB" dirty="0"/>
              <a:t>If you haven’t yet reported an event onto the Highways Accident Reporting Tool,  or need a refresher in how to do this, please select one of the guidance video's to view. These demonstrate various processes within the system from reporting an event, investigating an event and a whole lot more. </a:t>
            </a:r>
          </a:p>
          <a:p>
            <a:endParaRPr lang="en-GB" dirty="0"/>
          </a:p>
          <a:p>
            <a:r>
              <a:rPr lang="en-GB" dirty="0"/>
              <a:t>Equally we have a full library of guidance material in the form of step by step guides that you can follow, as you navigate through the system. These are all available via the Highways Safety Hub and the Safety hub site.</a:t>
            </a:r>
          </a:p>
          <a:p>
            <a:endParaRPr lang="en-GB" dirty="0"/>
          </a:p>
          <a:p>
            <a:r>
              <a:rPr lang="en-GB" dirty="0"/>
              <a:t>If you have any question or concerns please email, the Health Safety &amp; Wellbeing team via the Highways Accident Reporting Tool inbox. </a:t>
            </a:r>
          </a:p>
        </p:txBody>
      </p:sp>
      <p:sp>
        <p:nvSpPr>
          <p:cNvPr id="4" name="Slide Number Placeholder 3"/>
          <p:cNvSpPr>
            <a:spLocks noGrp="1"/>
          </p:cNvSpPr>
          <p:nvPr>
            <p:ph type="sldNum" sz="quarter" idx="10"/>
          </p:nvPr>
        </p:nvSpPr>
        <p:spPr/>
        <p:txBody>
          <a:bodyPr/>
          <a:lstStyle/>
          <a:p>
            <a:fld id="{49A05956-7DEF-430C-A169-713343A26B80}" type="slidenum">
              <a:rPr lang="en-GB" smtClean="0"/>
              <a:t>9</a:t>
            </a:fld>
            <a:endParaRPr lang="en-GB"/>
          </a:p>
        </p:txBody>
      </p:sp>
    </p:spTree>
    <p:extLst>
      <p:ext uri="{BB962C8B-B14F-4D97-AF65-F5344CB8AC3E}">
        <p14:creationId xmlns:p14="http://schemas.microsoft.com/office/powerpoint/2010/main" val="2682249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009FD7"/>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743EC78-88E8-451A-854F-761A6A1D0151}"/>
              </a:ext>
            </a:extLst>
          </p:cNvPr>
          <p:cNvSpPr/>
          <p:nvPr userDrawn="1"/>
        </p:nvSpPr>
        <p:spPr>
          <a:xfrm>
            <a:off x="4" y="0"/>
            <a:ext cx="9078065" cy="4430812"/>
          </a:xfrm>
          <a:custGeom>
            <a:avLst/>
            <a:gdLst>
              <a:gd name="connsiteX0" fmla="*/ 0 w 9078065"/>
              <a:gd name="connsiteY0" fmla="*/ 0 h 4430812"/>
              <a:gd name="connsiteX1" fmla="*/ 9078065 w 9078065"/>
              <a:gd name="connsiteY1" fmla="*/ 0 h 4430812"/>
              <a:gd name="connsiteX2" fmla="*/ 8614924 w 9078065"/>
              <a:gd name="connsiteY2" fmla="*/ 3393971 h 4430812"/>
              <a:gd name="connsiteX3" fmla="*/ 0 w 9078065"/>
              <a:gd name="connsiteY3" fmla="*/ 4430812 h 4430812"/>
            </a:gdLst>
            <a:ahLst/>
            <a:cxnLst>
              <a:cxn ang="0">
                <a:pos x="connsiteX0" y="connsiteY0"/>
              </a:cxn>
              <a:cxn ang="0">
                <a:pos x="connsiteX1" y="connsiteY1"/>
              </a:cxn>
              <a:cxn ang="0">
                <a:pos x="connsiteX2" y="connsiteY2"/>
              </a:cxn>
              <a:cxn ang="0">
                <a:pos x="connsiteX3" y="connsiteY3"/>
              </a:cxn>
            </a:cxnLst>
            <a:rect l="l" t="t" r="r" b="b"/>
            <a:pathLst>
              <a:path w="9078065" h="4430812">
                <a:moveTo>
                  <a:pt x="0" y="0"/>
                </a:moveTo>
                <a:lnTo>
                  <a:pt x="9078065" y="0"/>
                </a:lnTo>
                <a:lnTo>
                  <a:pt x="8614924" y="3393971"/>
                </a:lnTo>
                <a:lnTo>
                  <a:pt x="0" y="4430812"/>
                </a:lnTo>
                <a:close/>
              </a:path>
            </a:pathLst>
          </a:custGeom>
          <a:solidFill>
            <a:srgbClr val="008C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16" name="Freeform: Shape 15">
            <a:extLst>
              <a:ext uri="{FF2B5EF4-FFF2-40B4-BE49-F238E27FC236}">
                <a16:creationId xmlns:a16="http://schemas.microsoft.com/office/drawing/2014/main" id="{2F39166A-4ED9-47E3-A08F-F204B210E7B7}"/>
              </a:ext>
            </a:extLst>
          </p:cNvPr>
          <p:cNvSpPr/>
          <p:nvPr userDrawn="1"/>
        </p:nvSpPr>
        <p:spPr>
          <a:xfrm>
            <a:off x="0" y="-3445"/>
            <a:ext cx="12182984" cy="1633217"/>
          </a:xfrm>
          <a:custGeom>
            <a:avLst/>
            <a:gdLst>
              <a:gd name="connsiteX0" fmla="*/ 0 w 12182984"/>
              <a:gd name="connsiteY0" fmla="*/ 0 h 1633217"/>
              <a:gd name="connsiteX1" fmla="*/ 12182984 w 12182984"/>
              <a:gd name="connsiteY1" fmla="*/ 0 h 1633217"/>
              <a:gd name="connsiteX2" fmla="*/ 12182984 w 12182984"/>
              <a:gd name="connsiteY2" fmla="*/ 851811 h 1633217"/>
              <a:gd name="connsiteX3" fmla="*/ 0 w 12182984"/>
              <a:gd name="connsiteY3" fmla="*/ 1633217 h 1633217"/>
            </a:gdLst>
            <a:ahLst/>
            <a:cxnLst>
              <a:cxn ang="0">
                <a:pos x="connsiteX0" y="connsiteY0"/>
              </a:cxn>
              <a:cxn ang="0">
                <a:pos x="connsiteX1" y="connsiteY1"/>
              </a:cxn>
              <a:cxn ang="0">
                <a:pos x="connsiteX2" y="connsiteY2"/>
              </a:cxn>
              <a:cxn ang="0">
                <a:pos x="connsiteX3" y="connsiteY3"/>
              </a:cxn>
            </a:cxnLst>
            <a:rect l="l" t="t" r="r" b="b"/>
            <a:pathLst>
              <a:path w="12182984" h="1633217">
                <a:moveTo>
                  <a:pt x="0" y="0"/>
                </a:moveTo>
                <a:lnTo>
                  <a:pt x="12182984" y="0"/>
                </a:lnTo>
                <a:lnTo>
                  <a:pt x="12182984" y="851811"/>
                </a:lnTo>
                <a:lnTo>
                  <a:pt x="0" y="1633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Freeform: Shape 22">
            <a:extLst>
              <a:ext uri="{FF2B5EF4-FFF2-40B4-BE49-F238E27FC236}">
                <a16:creationId xmlns:a16="http://schemas.microsoft.com/office/drawing/2014/main" id="{9D73EC22-356F-46D4-8F83-97C16950632C}"/>
              </a:ext>
            </a:extLst>
          </p:cNvPr>
          <p:cNvSpPr/>
          <p:nvPr/>
        </p:nvSpPr>
        <p:spPr>
          <a:xfrm>
            <a:off x="8103039" y="2952212"/>
            <a:ext cx="4086532" cy="3905788"/>
          </a:xfrm>
          <a:custGeom>
            <a:avLst/>
            <a:gdLst>
              <a:gd name="connsiteX0" fmla="*/ 4079474 w 4086532"/>
              <a:gd name="connsiteY0" fmla="*/ 0 h 3905788"/>
              <a:gd name="connsiteX1" fmla="*/ 4086030 w 4086532"/>
              <a:gd name="connsiteY1" fmla="*/ 3694368 h 3905788"/>
              <a:gd name="connsiteX2" fmla="*/ 4086532 w 4086532"/>
              <a:gd name="connsiteY2" fmla="*/ 3905788 h 3905788"/>
              <a:gd name="connsiteX3" fmla="*/ 0 w 4086532"/>
              <a:gd name="connsiteY3" fmla="*/ 3905788 h 3905788"/>
              <a:gd name="connsiteX4" fmla="*/ 510083 w 4086532"/>
              <a:gd name="connsiteY4" fmla="*/ 443323 h 390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532" h="3905788">
                <a:moveTo>
                  <a:pt x="4079474" y="0"/>
                </a:moveTo>
                <a:cubicBezTo>
                  <a:pt x="4083337" y="1242406"/>
                  <a:pt x="4083845" y="2462912"/>
                  <a:pt x="4086030" y="3694368"/>
                </a:cubicBezTo>
                <a:lnTo>
                  <a:pt x="4086532" y="3905788"/>
                </a:lnTo>
                <a:lnTo>
                  <a:pt x="0" y="3905788"/>
                </a:lnTo>
                <a:lnTo>
                  <a:pt x="510083" y="443323"/>
                </a:lnTo>
                <a:close/>
              </a:path>
            </a:pathLst>
          </a:custGeom>
          <a:solidFill>
            <a:srgbClr val="5BB6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2" name="Title 1"/>
          <p:cNvSpPr>
            <a:spLocks noGrp="1"/>
          </p:cNvSpPr>
          <p:nvPr userDrawn="1">
            <p:ph type="ctrTitle" hasCustomPrompt="1"/>
          </p:nvPr>
        </p:nvSpPr>
        <p:spPr>
          <a:xfrm>
            <a:off x="562927" y="2007605"/>
            <a:ext cx="8505915" cy="1876362"/>
          </a:xfrm>
        </p:spPr>
        <p:txBody>
          <a:bodyPr anchor="t" anchorCtr="0">
            <a:normAutofit/>
          </a:bodyPr>
          <a:lstStyle>
            <a:lvl1pPr algn="l">
              <a:lnSpc>
                <a:spcPct val="100000"/>
              </a:lnSpc>
              <a:defRPr sz="3800" b="1">
                <a:solidFill>
                  <a:schemeClr val="bg1"/>
                </a:solidFill>
              </a:defRPr>
            </a:lvl1pPr>
          </a:lstStyle>
          <a:p>
            <a:r>
              <a:rPr lang="en-US" dirty="0"/>
              <a:t>Add your main header here.</a:t>
            </a:r>
            <a:br>
              <a:rPr lang="en-US" dirty="0"/>
            </a:br>
            <a:r>
              <a:rPr lang="en-US" dirty="0"/>
              <a:t>Keep text within the shape.</a:t>
            </a:r>
          </a:p>
        </p:txBody>
      </p:sp>
      <p:sp>
        <p:nvSpPr>
          <p:cNvPr id="3" name="Subtitle 2"/>
          <p:cNvSpPr>
            <a:spLocks noGrp="1"/>
          </p:cNvSpPr>
          <p:nvPr userDrawn="1">
            <p:ph type="subTitle" idx="1" hasCustomPrompt="1"/>
          </p:nvPr>
        </p:nvSpPr>
        <p:spPr>
          <a:xfrm>
            <a:off x="562927" y="4622539"/>
            <a:ext cx="8505915" cy="1395557"/>
          </a:xfrm>
        </p:spPr>
        <p:txBody>
          <a:bodyPr>
            <a:normAutofit/>
          </a:bodyPr>
          <a:lstStyle>
            <a:lvl1pPr marL="0" indent="0" algn="l">
              <a:lnSpc>
                <a:spcPct val="100000"/>
              </a:lnSpc>
              <a:spcBef>
                <a:spcPts val="0"/>
              </a:spcBef>
              <a:buNone/>
              <a:defRPr sz="28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You can add sub-header </a:t>
            </a:r>
            <a:br>
              <a:rPr lang="en-US" dirty="0"/>
            </a:br>
            <a:r>
              <a:rPr lang="en-US" dirty="0"/>
              <a:t>information here.</a:t>
            </a:r>
            <a:endParaRPr lang="en-GB" dirty="0"/>
          </a:p>
        </p:txBody>
      </p:sp>
      <p:sp>
        <p:nvSpPr>
          <p:cNvPr id="20" name="Date Placeholder 3">
            <a:extLst>
              <a:ext uri="{FF2B5EF4-FFF2-40B4-BE49-F238E27FC236}">
                <a16:creationId xmlns:a16="http://schemas.microsoft.com/office/drawing/2014/main" id="{D67894DC-124B-4273-99C9-5A16A90A4EAA}"/>
              </a:ext>
            </a:extLst>
          </p:cNvPr>
          <p:cNvSpPr>
            <a:spLocks noGrp="1"/>
          </p:cNvSpPr>
          <p:nvPr userDrawn="1">
            <p:ph type="dt" sz="half" idx="10"/>
          </p:nvPr>
        </p:nvSpPr>
        <p:spPr>
          <a:xfrm>
            <a:off x="562929" y="6018096"/>
            <a:ext cx="851514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GB" dirty="0"/>
              <a:t>12 February 2019</a:t>
            </a:r>
          </a:p>
        </p:txBody>
      </p:sp>
      <p:pic>
        <p:nvPicPr>
          <p:cNvPr id="5" name="Picture 4">
            <a:extLst>
              <a:ext uri="{FF2B5EF4-FFF2-40B4-BE49-F238E27FC236}">
                <a16:creationId xmlns:a16="http://schemas.microsoft.com/office/drawing/2014/main" id="{A8B5E045-C2B4-409A-9EF2-46C5EF6DD2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99" y="269336"/>
            <a:ext cx="2803710" cy="1025540"/>
          </a:xfrm>
          <a:prstGeom prst="rect">
            <a:avLst/>
          </a:prstGeom>
        </p:spPr>
      </p:pic>
    </p:spTree>
    <p:extLst>
      <p:ext uri="{BB962C8B-B14F-4D97-AF65-F5344CB8AC3E}">
        <p14:creationId xmlns:p14="http://schemas.microsoft.com/office/powerpoint/2010/main" val="68721391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1457934"/>
            <a:ext cx="11090275" cy="4492016"/>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592852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0863" y="1457934"/>
            <a:ext cx="5292095" cy="4492016"/>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49042" y="1457934"/>
            <a:ext cx="5292095" cy="4492016"/>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2491295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0372031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3643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3C5D5-C4A4-42C8-9A89-A604F5528C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1447" y="5942601"/>
            <a:ext cx="2012533" cy="736144"/>
          </a:xfrm>
          <a:prstGeom prst="rect">
            <a:avLst/>
          </a:prstGeom>
        </p:spPr>
      </p:pic>
      <p:sp>
        <p:nvSpPr>
          <p:cNvPr id="2" name="Title Placeholder 1"/>
          <p:cNvSpPr>
            <a:spLocks noGrp="1"/>
          </p:cNvSpPr>
          <p:nvPr>
            <p:ph type="title"/>
          </p:nvPr>
        </p:nvSpPr>
        <p:spPr>
          <a:xfrm>
            <a:off x="550863" y="365126"/>
            <a:ext cx="11090275" cy="9423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50863" y="1457934"/>
            <a:ext cx="11090275" cy="44770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81223019"/>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6" r:id="rId3"/>
    <p:sldLayoutId id="2147483678" r:id="rId4"/>
    <p:sldLayoutId id="2147483679" r:id="rId5"/>
  </p:sldLayoutIdLst>
  <p:hf sldNum="0" hdr="0" ftr="0"/>
  <p:txStyles>
    <p:title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p:titleStyle>
    <p:body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913" userDrawn="1">
          <p15:clr>
            <a:srgbClr val="F26B43"/>
          </p15:clr>
        </p15:guide>
        <p15:guide id="5" orient="horz" pos="3748" userDrawn="1">
          <p15:clr>
            <a:srgbClr val="F26B43"/>
          </p15:clr>
        </p15:guide>
        <p15:guide id="6" pos="347" userDrawn="1">
          <p15:clr>
            <a:srgbClr val="F26B43"/>
          </p15:clr>
        </p15:guide>
        <p15:guide id="7" pos="73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tandardsforhighways.co.uk/dmr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hsuk.ecoonline.net/nationalhighways" TargetMode="External"/><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mailto:HARTsupplychain@highwaysengland.co.uk" TargetMode="External"/><Relationship Id="rId11" Type="http://schemas.openxmlformats.org/officeDocument/2006/relationships/image" Target="../media/image16.jpeg"/><Relationship Id="rId5" Type="http://schemas.openxmlformats.org/officeDocument/2006/relationships/hyperlink" Target="https://www.highwayssafetyhub.com/" TargetMode="External"/><Relationship Id="rId10" Type="http://schemas.openxmlformats.org/officeDocument/2006/relationships/image" Target="../media/image15.jpeg"/><Relationship Id="rId4" Type="http://schemas.openxmlformats.org/officeDocument/2006/relationships/hyperlink" Target="https://www.highwayssafetyhub.com/supply-chain-safety-leadership-group-about.html" TargetMode="Externa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a:xfrm>
            <a:off x="562927" y="2015225"/>
            <a:ext cx="11164253" cy="1876362"/>
          </a:xfrm>
        </p:spPr>
        <p:txBody>
          <a:bodyPr/>
          <a:lstStyle/>
          <a:p>
            <a:pPr algn="ctr"/>
            <a:r>
              <a:rPr lang="en-GB" sz="4000" dirty="0"/>
              <a:t>Highways Accident Reporting Tool </a:t>
            </a:r>
            <a:endParaRPr lang="en-GB" dirty="0"/>
          </a:p>
        </p:txBody>
      </p:sp>
      <p:sp>
        <p:nvSpPr>
          <p:cNvPr id="9" name="Subtitle 8">
            <a:extLst>
              <a:ext uri="{FF2B5EF4-FFF2-40B4-BE49-F238E27FC236}">
                <a16:creationId xmlns:a16="http://schemas.microsoft.com/office/drawing/2014/main" id="{E807AA0A-4F30-4157-B55F-BB4C77453596}"/>
              </a:ext>
            </a:extLst>
          </p:cNvPr>
          <p:cNvSpPr>
            <a:spLocks noGrp="1"/>
          </p:cNvSpPr>
          <p:nvPr>
            <p:ph type="subTitle" idx="1"/>
          </p:nvPr>
        </p:nvSpPr>
        <p:spPr>
          <a:xfrm>
            <a:off x="2034444" y="3575743"/>
            <a:ext cx="8505915" cy="1395557"/>
          </a:xfrm>
        </p:spPr>
        <p:txBody>
          <a:bodyPr/>
          <a:lstStyle/>
          <a:p>
            <a:r>
              <a:rPr lang="en-GB" dirty="0"/>
              <a:t>For National Highways Supply Chain colleagues</a:t>
            </a:r>
          </a:p>
          <a:p>
            <a:endParaRPr lang="en-GB" dirty="0"/>
          </a:p>
        </p:txBody>
      </p:sp>
    </p:spTree>
    <p:extLst>
      <p:ext uri="{BB962C8B-B14F-4D97-AF65-F5344CB8AC3E}">
        <p14:creationId xmlns:p14="http://schemas.microsoft.com/office/powerpoint/2010/main" val="153467161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5766-5D28-4A62-93E1-1C9EC683758C}"/>
              </a:ext>
            </a:extLst>
          </p:cNvPr>
          <p:cNvSpPr>
            <a:spLocks noGrp="1"/>
          </p:cNvSpPr>
          <p:nvPr>
            <p:ph type="title"/>
          </p:nvPr>
        </p:nvSpPr>
        <p:spPr>
          <a:xfrm>
            <a:off x="312172" y="291782"/>
            <a:ext cx="11239747" cy="1095058"/>
          </a:xfrm>
          <a:solidFill>
            <a:srgbClr val="009FD7"/>
          </a:solidFill>
        </p:spPr>
        <p:txBody>
          <a:bodyPr/>
          <a:lstStyle/>
          <a:p>
            <a:pPr algn="ctr"/>
            <a:r>
              <a:rPr lang="en-GB" b="1" dirty="0">
                <a:solidFill>
                  <a:schemeClr val="bg1"/>
                </a:solidFill>
              </a:rPr>
              <a:t>Why </a:t>
            </a:r>
            <a:r>
              <a:rPr lang="en-GB" dirty="0">
                <a:solidFill>
                  <a:schemeClr val="bg1"/>
                </a:solidFill>
              </a:rPr>
              <a:t>do we need to report events?</a:t>
            </a:r>
          </a:p>
        </p:txBody>
      </p:sp>
      <p:sp>
        <p:nvSpPr>
          <p:cNvPr id="3" name="Content Placeholder 2">
            <a:extLst>
              <a:ext uri="{FF2B5EF4-FFF2-40B4-BE49-F238E27FC236}">
                <a16:creationId xmlns:a16="http://schemas.microsoft.com/office/drawing/2014/main" id="{D11B4665-3BA5-494C-88D7-855733CF9425}"/>
              </a:ext>
            </a:extLst>
          </p:cNvPr>
          <p:cNvSpPr>
            <a:spLocks noGrp="1"/>
          </p:cNvSpPr>
          <p:nvPr>
            <p:ph idx="1"/>
          </p:nvPr>
        </p:nvSpPr>
        <p:spPr>
          <a:xfrm>
            <a:off x="312172" y="1897380"/>
            <a:ext cx="11385494" cy="4206240"/>
          </a:xfrm>
        </p:spPr>
        <p:txBody>
          <a:bodyPr>
            <a:normAutofit lnSpcReduction="10000"/>
          </a:bodyPr>
          <a:lstStyle/>
          <a:p>
            <a:r>
              <a:rPr lang="en-GB" dirty="0"/>
              <a:t>Our Home Safe and Well approach is simple – we want everyone that works with us and everyone who travels on our network to get home, safe and well. </a:t>
            </a:r>
          </a:p>
          <a:p>
            <a:r>
              <a:rPr lang="en-GB" dirty="0"/>
              <a:t>We’re all responsible for making positive safety behaviour change and we’re all leaders when it comes to safety. </a:t>
            </a:r>
          </a:p>
          <a:p>
            <a:r>
              <a:rPr lang="en-GB" dirty="0"/>
              <a:t>With a focus on these 6 key areas we hope to achieve our goals:</a:t>
            </a:r>
          </a:p>
          <a:p>
            <a:pPr lvl="1"/>
            <a:r>
              <a:rPr lang="en-GB" dirty="0"/>
              <a:t>Effective leadership</a:t>
            </a:r>
          </a:p>
          <a:p>
            <a:pPr lvl="1"/>
            <a:r>
              <a:rPr lang="en-GB" dirty="0"/>
              <a:t>Capable people</a:t>
            </a:r>
          </a:p>
          <a:p>
            <a:pPr lvl="1"/>
            <a:r>
              <a:rPr lang="en-GB" dirty="0"/>
              <a:t>Clear expectations</a:t>
            </a:r>
          </a:p>
          <a:p>
            <a:pPr lvl="1"/>
            <a:r>
              <a:rPr lang="en-GB" dirty="0"/>
              <a:t>Engaged stakeholders</a:t>
            </a:r>
          </a:p>
          <a:p>
            <a:pPr lvl="1"/>
            <a:r>
              <a:rPr lang="en-GB" sz="2800" b="1" dirty="0"/>
              <a:t>A learning organisation</a:t>
            </a:r>
          </a:p>
          <a:p>
            <a:pPr lvl="1"/>
            <a:r>
              <a:rPr lang="en-GB" dirty="0"/>
              <a:t>Health, safety and wellbeing by design</a:t>
            </a:r>
          </a:p>
        </p:txBody>
      </p:sp>
      <p:pic>
        <p:nvPicPr>
          <p:cNvPr id="4" name="Picture 3">
            <a:extLst>
              <a:ext uri="{FF2B5EF4-FFF2-40B4-BE49-F238E27FC236}">
                <a16:creationId xmlns:a16="http://schemas.microsoft.com/office/drawing/2014/main" id="{E8D13C5F-5150-4356-8F8B-5244985258E1}"/>
              </a:ext>
            </a:extLst>
          </p:cNvPr>
          <p:cNvPicPr>
            <a:picLocks noChangeAspect="1"/>
          </p:cNvPicPr>
          <p:nvPr/>
        </p:nvPicPr>
        <p:blipFill>
          <a:blip r:embed="rId4"/>
          <a:stretch>
            <a:fillRect/>
          </a:stretch>
        </p:blipFill>
        <p:spPr>
          <a:xfrm>
            <a:off x="6510776" y="5759429"/>
            <a:ext cx="2007265" cy="1098571"/>
          </a:xfrm>
          <a:prstGeom prst="rect">
            <a:avLst/>
          </a:prstGeom>
        </p:spPr>
      </p:pic>
    </p:spTree>
    <p:custDataLst>
      <p:tags r:id="rId1"/>
    </p:custDataLst>
    <p:extLst>
      <p:ext uri="{BB962C8B-B14F-4D97-AF65-F5344CB8AC3E}">
        <p14:creationId xmlns:p14="http://schemas.microsoft.com/office/powerpoint/2010/main" val="32010113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D340-A02C-4E7E-BBCE-902CF5A32856}"/>
              </a:ext>
            </a:extLst>
          </p:cNvPr>
          <p:cNvSpPr>
            <a:spLocks noGrp="1"/>
          </p:cNvSpPr>
          <p:nvPr>
            <p:ph type="title"/>
          </p:nvPr>
        </p:nvSpPr>
        <p:spPr>
          <a:xfrm>
            <a:off x="250853" y="367996"/>
            <a:ext cx="11773507" cy="1012164"/>
          </a:xfrm>
          <a:solidFill>
            <a:srgbClr val="009FD7"/>
          </a:solidFill>
        </p:spPr>
        <p:txBody>
          <a:bodyPr>
            <a:normAutofit/>
          </a:bodyPr>
          <a:lstStyle/>
          <a:p>
            <a:pPr algn="ctr"/>
            <a:r>
              <a:rPr lang="en-GB" dirty="0">
                <a:solidFill>
                  <a:schemeClr val="bg1"/>
                </a:solidFill>
              </a:rPr>
              <a:t>A learning organisation</a:t>
            </a:r>
          </a:p>
        </p:txBody>
      </p:sp>
      <p:sp>
        <p:nvSpPr>
          <p:cNvPr id="3" name="Content Placeholder 2">
            <a:extLst>
              <a:ext uri="{FF2B5EF4-FFF2-40B4-BE49-F238E27FC236}">
                <a16:creationId xmlns:a16="http://schemas.microsoft.com/office/drawing/2014/main" id="{65BC9351-978A-45AA-82A5-97AD8359CA58}"/>
              </a:ext>
            </a:extLst>
          </p:cNvPr>
          <p:cNvSpPr>
            <a:spLocks noGrp="1"/>
          </p:cNvSpPr>
          <p:nvPr>
            <p:ph idx="1"/>
          </p:nvPr>
        </p:nvSpPr>
        <p:spPr>
          <a:xfrm>
            <a:off x="250853" y="2011680"/>
            <a:ext cx="7783701" cy="4206240"/>
          </a:xfrm>
        </p:spPr>
        <p:txBody>
          <a:bodyPr>
            <a:normAutofit/>
          </a:bodyPr>
          <a:lstStyle/>
          <a:p>
            <a:pPr>
              <a:lnSpc>
                <a:spcPct val="150000"/>
              </a:lnSpc>
            </a:pPr>
            <a:r>
              <a:rPr lang="en-GB" sz="3600" dirty="0"/>
              <a:t>Learning opportunities</a:t>
            </a:r>
          </a:p>
          <a:p>
            <a:pPr>
              <a:lnSpc>
                <a:spcPct val="150000"/>
              </a:lnSpc>
            </a:pPr>
            <a:r>
              <a:rPr lang="en-GB" sz="3600" dirty="0"/>
              <a:t>Open reporting </a:t>
            </a:r>
          </a:p>
          <a:p>
            <a:pPr>
              <a:lnSpc>
                <a:spcPct val="150000"/>
              </a:lnSpc>
            </a:pPr>
            <a:r>
              <a:rPr lang="en-GB" sz="3600" dirty="0"/>
              <a:t>Fair and just culture</a:t>
            </a:r>
          </a:p>
          <a:p>
            <a:pPr>
              <a:lnSpc>
                <a:spcPct val="150000"/>
              </a:lnSpc>
            </a:pPr>
            <a:r>
              <a:rPr lang="en-GB" sz="3600" dirty="0"/>
              <a:t>Leading indicators</a:t>
            </a:r>
          </a:p>
        </p:txBody>
      </p:sp>
      <p:pic>
        <p:nvPicPr>
          <p:cNvPr id="7" name="Graphic 6" descr="Business Growth">
            <a:extLst>
              <a:ext uri="{FF2B5EF4-FFF2-40B4-BE49-F238E27FC236}">
                <a16:creationId xmlns:a16="http://schemas.microsoft.com/office/drawing/2014/main" id="{E1BAA32C-6149-4DB5-9A0E-A57A72C39F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62014" y="1792936"/>
            <a:ext cx="3768724" cy="3768724"/>
          </a:xfrm>
          <a:prstGeom prst="rect">
            <a:avLst/>
          </a:prstGeom>
        </p:spPr>
      </p:pic>
    </p:spTree>
    <p:custDataLst>
      <p:tags r:id="rId1"/>
    </p:custDataLst>
    <p:extLst>
      <p:ext uri="{BB962C8B-B14F-4D97-AF65-F5344CB8AC3E}">
        <p14:creationId xmlns:p14="http://schemas.microsoft.com/office/powerpoint/2010/main" val="4829391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F278-5BDB-4F23-B73D-B3D0CDE74F6D}"/>
              </a:ext>
            </a:extLst>
          </p:cNvPr>
          <p:cNvSpPr>
            <a:spLocks noGrp="1"/>
          </p:cNvSpPr>
          <p:nvPr>
            <p:ph type="title"/>
          </p:nvPr>
        </p:nvSpPr>
        <p:spPr>
          <a:xfrm>
            <a:off x="320040" y="365126"/>
            <a:ext cx="11603019" cy="942382"/>
          </a:xfrm>
          <a:solidFill>
            <a:srgbClr val="009FD7"/>
          </a:solidFill>
        </p:spPr>
        <p:txBody>
          <a:bodyPr/>
          <a:lstStyle/>
          <a:p>
            <a:pPr algn="ctr"/>
            <a:r>
              <a:rPr lang="en-GB" dirty="0">
                <a:solidFill>
                  <a:schemeClr val="bg1"/>
                </a:solidFill>
              </a:rPr>
              <a:t>Did you know?</a:t>
            </a:r>
          </a:p>
        </p:txBody>
      </p:sp>
      <p:sp>
        <p:nvSpPr>
          <p:cNvPr id="4" name="TextBox 3">
            <a:extLst>
              <a:ext uri="{FF2B5EF4-FFF2-40B4-BE49-F238E27FC236}">
                <a16:creationId xmlns:a16="http://schemas.microsoft.com/office/drawing/2014/main" id="{51736C2D-1C2C-449B-884F-DDACB70B16BE}"/>
              </a:ext>
            </a:extLst>
          </p:cNvPr>
          <p:cNvSpPr txBox="1"/>
          <p:nvPr/>
        </p:nvSpPr>
        <p:spPr>
          <a:xfrm>
            <a:off x="9762723" y="1445650"/>
            <a:ext cx="2160336" cy="276999"/>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Data correct as at Sep 2021</a:t>
            </a:r>
          </a:p>
        </p:txBody>
      </p:sp>
      <p:sp>
        <p:nvSpPr>
          <p:cNvPr id="12" name="TextBox 11">
            <a:extLst>
              <a:ext uri="{FF2B5EF4-FFF2-40B4-BE49-F238E27FC236}">
                <a16:creationId xmlns:a16="http://schemas.microsoft.com/office/drawing/2014/main" id="{FE033834-1328-49EE-B6B5-F15CD3606C77}"/>
              </a:ext>
            </a:extLst>
          </p:cNvPr>
          <p:cNvSpPr txBox="1"/>
          <p:nvPr/>
        </p:nvSpPr>
        <p:spPr>
          <a:xfrm>
            <a:off x="4701653" y="2053988"/>
            <a:ext cx="6839268" cy="3200876"/>
          </a:xfrm>
          <a:prstGeom prst="rect">
            <a:avLst/>
          </a:prstGeom>
          <a:noFill/>
        </p:spPr>
        <p:txBody>
          <a:bodyPr wrap="square" rtlCol="0">
            <a:spAutoFit/>
          </a:bodyPr>
          <a:lstStyle/>
          <a:p>
            <a:pPr lvl="0"/>
            <a:endParaRPr lang="en-GB" sz="1600" dirty="0"/>
          </a:p>
          <a:p>
            <a:pPr lvl="0"/>
            <a:r>
              <a:rPr lang="en-GB" sz="2400" dirty="0">
                <a:latin typeface="Arial" panose="020B0604020202020204" pitchFamily="34" charset="0"/>
                <a:cs typeface="Arial" panose="020B0604020202020204" pitchFamily="34" charset="0"/>
              </a:rPr>
              <a:t>Since January 2021 the top 5 kind of events for Personal Injuries for Supply Chain are:</a:t>
            </a:r>
          </a:p>
          <a:p>
            <a:pPr lvl="1"/>
            <a:r>
              <a:rPr lang="en-GB" sz="2400" dirty="0">
                <a:latin typeface="Arial" panose="020B0604020202020204" pitchFamily="34" charset="0"/>
                <a:cs typeface="Arial" panose="020B0604020202020204" pitchFamily="34" charset="0"/>
              </a:rPr>
              <a:t>1) Fell, slipped, or tripped on same level </a:t>
            </a:r>
          </a:p>
          <a:p>
            <a:pPr lvl="1"/>
            <a:r>
              <a:rPr lang="en-GB" sz="2400" dirty="0">
                <a:latin typeface="Arial" panose="020B0604020202020204" pitchFamily="34" charset="0"/>
                <a:cs typeface="Arial" panose="020B0604020202020204" pitchFamily="34" charset="0"/>
              </a:rPr>
              <a:t>2) Hit by a moving or falling object </a:t>
            </a:r>
          </a:p>
          <a:p>
            <a:pPr lvl="1"/>
            <a:r>
              <a:rPr lang="en-GB" sz="2400" dirty="0">
                <a:latin typeface="Arial" panose="020B0604020202020204" pitchFamily="34" charset="0"/>
                <a:cs typeface="Arial" panose="020B0604020202020204" pitchFamily="34" charset="0"/>
              </a:rPr>
              <a:t>3) Injured while handling - Pushing or Pulling</a:t>
            </a:r>
          </a:p>
          <a:p>
            <a:pPr lvl="1"/>
            <a:r>
              <a:rPr lang="en-GB" sz="2400" dirty="0">
                <a:latin typeface="Arial" panose="020B0604020202020204" pitchFamily="34" charset="0"/>
                <a:cs typeface="Arial" panose="020B0604020202020204" pitchFamily="34" charset="0"/>
              </a:rPr>
              <a:t>4) Injured while handling - Lifting or Carrying</a:t>
            </a:r>
          </a:p>
          <a:p>
            <a:pPr lvl="1"/>
            <a:r>
              <a:rPr lang="en-GB" sz="2400" dirty="0">
                <a:latin typeface="Arial" panose="020B0604020202020204" pitchFamily="34" charset="0"/>
                <a:cs typeface="Arial" panose="020B0604020202020204" pitchFamily="34" charset="0"/>
              </a:rPr>
              <a:t>5) Hit by a moving vehicle or plant</a:t>
            </a:r>
          </a:p>
          <a:p>
            <a:endParaRPr lang="en-GB" dirty="0"/>
          </a:p>
        </p:txBody>
      </p:sp>
      <p:sp>
        <p:nvSpPr>
          <p:cNvPr id="13" name="TextBox 12">
            <a:extLst>
              <a:ext uri="{FF2B5EF4-FFF2-40B4-BE49-F238E27FC236}">
                <a16:creationId xmlns:a16="http://schemas.microsoft.com/office/drawing/2014/main" id="{165B37D5-0509-4CBA-8BE4-7542C0A1DAF3}"/>
              </a:ext>
            </a:extLst>
          </p:cNvPr>
          <p:cNvSpPr txBox="1"/>
          <p:nvPr/>
        </p:nvSpPr>
        <p:spPr>
          <a:xfrm>
            <a:off x="1023582" y="2361764"/>
            <a:ext cx="2477068" cy="2585323"/>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 2020 we had a total of </a:t>
            </a:r>
            <a:r>
              <a:rPr lang="en-GB" sz="2400" b="1" dirty="0">
                <a:latin typeface="Arial" panose="020B0604020202020204" pitchFamily="34" charset="0"/>
                <a:cs typeface="Arial" panose="020B0604020202020204" pitchFamily="34" charset="0"/>
              </a:rPr>
              <a:t>145 </a:t>
            </a:r>
            <a:r>
              <a:rPr lang="en-GB" sz="2400" dirty="0">
                <a:latin typeface="Arial" panose="020B0604020202020204" pitchFamily="34" charset="0"/>
                <a:cs typeface="Arial" panose="020B0604020202020204" pitchFamily="34" charset="0"/>
              </a:rPr>
              <a:t>Personal Injuries reported for our supply chain colleagues. </a:t>
            </a:r>
          </a:p>
          <a:p>
            <a:endParaRPr lang="en-GB" dirty="0"/>
          </a:p>
        </p:txBody>
      </p:sp>
      <p:sp>
        <p:nvSpPr>
          <p:cNvPr id="14" name="TextBox 13">
            <a:extLst>
              <a:ext uri="{FF2B5EF4-FFF2-40B4-BE49-F238E27FC236}">
                <a16:creationId xmlns:a16="http://schemas.microsoft.com/office/drawing/2014/main" id="{6659A4EE-4366-4868-BF16-AEAB83BED809}"/>
              </a:ext>
            </a:extLst>
          </p:cNvPr>
          <p:cNvSpPr txBox="1"/>
          <p:nvPr/>
        </p:nvSpPr>
        <p:spPr>
          <a:xfrm>
            <a:off x="259307" y="6421273"/>
            <a:ext cx="4005618"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Data as at September 2021</a:t>
            </a:r>
          </a:p>
        </p:txBody>
      </p:sp>
    </p:spTree>
    <p:extLst>
      <p:ext uri="{BB962C8B-B14F-4D97-AF65-F5344CB8AC3E}">
        <p14:creationId xmlns:p14="http://schemas.microsoft.com/office/powerpoint/2010/main" val="123426018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1D07-147D-446E-9770-AD95E6C81D48}"/>
              </a:ext>
            </a:extLst>
          </p:cNvPr>
          <p:cNvSpPr>
            <a:spLocks noGrp="1"/>
          </p:cNvSpPr>
          <p:nvPr>
            <p:ph type="title"/>
          </p:nvPr>
        </p:nvSpPr>
        <p:spPr>
          <a:xfrm>
            <a:off x="220981" y="365126"/>
            <a:ext cx="11780520" cy="942382"/>
          </a:xfrm>
          <a:solidFill>
            <a:srgbClr val="009FD7"/>
          </a:solidFill>
        </p:spPr>
        <p:txBody>
          <a:bodyPr/>
          <a:lstStyle/>
          <a:p>
            <a:pPr algn="ctr"/>
            <a:r>
              <a:rPr lang="en-GB" b="1" dirty="0">
                <a:solidFill>
                  <a:schemeClr val="bg1"/>
                </a:solidFill>
              </a:rPr>
              <a:t>What</a:t>
            </a:r>
            <a:r>
              <a:rPr lang="en-GB" dirty="0">
                <a:solidFill>
                  <a:schemeClr val="bg1"/>
                </a:solidFill>
              </a:rPr>
              <a:t> do we need to report?</a:t>
            </a:r>
          </a:p>
        </p:txBody>
      </p:sp>
      <p:sp>
        <p:nvSpPr>
          <p:cNvPr id="8" name="Flowchart: Alternate Process 7">
            <a:extLst>
              <a:ext uri="{FF2B5EF4-FFF2-40B4-BE49-F238E27FC236}">
                <a16:creationId xmlns:a16="http://schemas.microsoft.com/office/drawing/2014/main" id="{532B8AA0-340E-4017-B9C0-EBBF51292463}"/>
              </a:ext>
            </a:extLst>
          </p:cNvPr>
          <p:cNvSpPr/>
          <p:nvPr/>
        </p:nvSpPr>
        <p:spPr>
          <a:xfrm>
            <a:off x="348020" y="1772623"/>
            <a:ext cx="2497540" cy="942381"/>
          </a:xfrm>
          <a:prstGeom prst="flowChartAlternateProcess">
            <a:avLst/>
          </a:prstGeom>
          <a:solidFill>
            <a:srgbClr val="4269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RIDDOR reportable incidents </a:t>
            </a:r>
          </a:p>
        </p:txBody>
      </p:sp>
      <p:sp>
        <p:nvSpPr>
          <p:cNvPr id="9" name="Flowchart: Alternate Process 8">
            <a:extLst>
              <a:ext uri="{FF2B5EF4-FFF2-40B4-BE49-F238E27FC236}">
                <a16:creationId xmlns:a16="http://schemas.microsoft.com/office/drawing/2014/main" id="{4285B055-750B-418E-9042-E1CCF3481D79}"/>
              </a:ext>
            </a:extLst>
          </p:cNvPr>
          <p:cNvSpPr/>
          <p:nvPr/>
        </p:nvSpPr>
        <p:spPr>
          <a:xfrm>
            <a:off x="3405114" y="1743494"/>
            <a:ext cx="2497540" cy="942381"/>
          </a:xfrm>
          <a:prstGeom prst="flowChartAlternateProcess">
            <a:avLst/>
          </a:prstGeom>
          <a:solidFill>
            <a:srgbClr val="4269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Lost Time Incidents </a:t>
            </a:r>
          </a:p>
        </p:txBody>
      </p:sp>
      <p:sp>
        <p:nvSpPr>
          <p:cNvPr id="10" name="Flowchart: Alternate Process 9">
            <a:extLst>
              <a:ext uri="{FF2B5EF4-FFF2-40B4-BE49-F238E27FC236}">
                <a16:creationId xmlns:a16="http://schemas.microsoft.com/office/drawing/2014/main" id="{78B4CC64-08EA-42CB-B820-CCFD4DA02752}"/>
              </a:ext>
            </a:extLst>
          </p:cNvPr>
          <p:cNvSpPr/>
          <p:nvPr/>
        </p:nvSpPr>
        <p:spPr>
          <a:xfrm>
            <a:off x="6289346" y="1780279"/>
            <a:ext cx="2497540" cy="942381"/>
          </a:xfrm>
          <a:prstGeom prst="flowChartAlternateProcess">
            <a:avLst/>
          </a:prstGeom>
          <a:solidFill>
            <a:srgbClr val="4269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Utility strikes</a:t>
            </a:r>
            <a:endParaRPr lang="en-GB" dirty="0"/>
          </a:p>
        </p:txBody>
      </p:sp>
      <p:sp>
        <p:nvSpPr>
          <p:cNvPr id="11" name="Flowchart: Alternate Process 10">
            <a:extLst>
              <a:ext uri="{FF2B5EF4-FFF2-40B4-BE49-F238E27FC236}">
                <a16:creationId xmlns:a16="http://schemas.microsoft.com/office/drawing/2014/main" id="{88CDBE8D-3D78-4376-8A52-5BB015284F50}"/>
              </a:ext>
            </a:extLst>
          </p:cNvPr>
          <p:cNvSpPr/>
          <p:nvPr/>
        </p:nvSpPr>
        <p:spPr>
          <a:xfrm>
            <a:off x="348020" y="3239787"/>
            <a:ext cx="2497540" cy="942381"/>
          </a:xfrm>
          <a:prstGeom prst="flowChartAlternateProcess">
            <a:avLst/>
          </a:prstGeom>
          <a:solidFill>
            <a:srgbClr val="4269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Incursions </a:t>
            </a:r>
          </a:p>
        </p:txBody>
      </p:sp>
      <p:sp>
        <p:nvSpPr>
          <p:cNvPr id="12" name="Flowchart: Alternate Process 11">
            <a:extLst>
              <a:ext uri="{FF2B5EF4-FFF2-40B4-BE49-F238E27FC236}">
                <a16:creationId xmlns:a16="http://schemas.microsoft.com/office/drawing/2014/main" id="{FF463369-B9F0-4A34-B2F5-7442E514A82C}"/>
              </a:ext>
            </a:extLst>
          </p:cNvPr>
          <p:cNvSpPr/>
          <p:nvPr/>
        </p:nvSpPr>
        <p:spPr>
          <a:xfrm>
            <a:off x="348020" y="4690327"/>
            <a:ext cx="2497540" cy="942381"/>
          </a:xfrm>
          <a:prstGeom prst="flowChartAlternateProcess">
            <a:avLst/>
          </a:prstGeom>
          <a:solidFill>
            <a:srgbClr val="4269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Structural Safety events </a:t>
            </a:r>
            <a:endParaRPr lang="en-GB" dirty="0"/>
          </a:p>
        </p:txBody>
      </p:sp>
      <p:sp>
        <p:nvSpPr>
          <p:cNvPr id="13" name="Flowchart: Alternate Process 12">
            <a:extLst>
              <a:ext uri="{FF2B5EF4-FFF2-40B4-BE49-F238E27FC236}">
                <a16:creationId xmlns:a16="http://schemas.microsoft.com/office/drawing/2014/main" id="{2C22E4FB-C103-4750-AD1C-719C1AC492CE}"/>
              </a:ext>
            </a:extLst>
          </p:cNvPr>
          <p:cNvSpPr/>
          <p:nvPr/>
        </p:nvSpPr>
        <p:spPr>
          <a:xfrm>
            <a:off x="4773303" y="4685822"/>
            <a:ext cx="2497540" cy="942381"/>
          </a:xfrm>
          <a:prstGeom prst="flowChartAlternateProcess">
            <a:avLst/>
          </a:prstGeom>
          <a:solidFill>
            <a:srgbClr val="4269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Environmental events</a:t>
            </a:r>
          </a:p>
        </p:txBody>
      </p:sp>
      <p:sp>
        <p:nvSpPr>
          <p:cNvPr id="14" name="Flowchart: Alternate Process 13">
            <a:extLst>
              <a:ext uri="{FF2B5EF4-FFF2-40B4-BE49-F238E27FC236}">
                <a16:creationId xmlns:a16="http://schemas.microsoft.com/office/drawing/2014/main" id="{10990D9A-62A7-4796-A835-088B0240B013}"/>
              </a:ext>
            </a:extLst>
          </p:cNvPr>
          <p:cNvSpPr/>
          <p:nvPr/>
        </p:nvSpPr>
        <p:spPr>
          <a:xfrm>
            <a:off x="9346440" y="4690326"/>
            <a:ext cx="2497540" cy="942381"/>
          </a:xfrm>
          <a:prstGeom prst="flowChartAlternateProcess">
            <a:avLst/>
          </a:prstGeom>
          <a:solidFill>
            <a:srgbClr val="4269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Wellbeing events </a:t>
            </a:r>
          </a:p>
        </p:txBody>
      </p:sp>
      <p:sp>
        <p:nvSpPr>
          <p:cNvPr id="15" name="Flowchart: Alternate Process 14">
            <a:extLst>
              <a:ext uri="{FF2B5EF4-FFF2-40B4-BE49-F238E27FC236}">
                <a16:creationId xmlns:a16="http://schemas.microsoft.com/office/drawing/2014/main" id="{5FE529C0-4049-4E79-A74E-CDE154D8FA89}"/>
              </a:ext>
            </a:extLst>
          </p:cNvPr>
          <p:cNvSpPr/>
          <p:nvPr/>
        </p:nvSpPr>
        <p:spPr>
          <a:xfrm>
            <a:off x="9360089" y="1780278"/>
            <a:ext cx="2497540" cy="942381"/>
          </a:xfrm>
          <a:prstGeom prst="flowChartAlternateProcess">
            <a:avLst/>
          </a:prstGeom>
          <a:solidFill>
            <a:srgbClr val="4269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 Potential Near Miss</a:t>
            </a:r>
          </a:p>
        </p:txBody>
      </p:sp>
      <p:pic>
        <p:nvPicPr>
          <p:cNvPr id="17" name="Picture 16">
            <a:extLst>
              <a:ext uri="{FF2B5EF4-FFF2-40B4-BE49-F238E27FC236}">
                <a16:creationId xmlns:a16="http://schemas.microsoft.com/office/drawing/2014/main" id="{A91B3F03-F561-4D8B-B79C-16CA54933829}"/>
              </a:ext>
            </a:extLst>
          </p:cNvPr>
          <p:cNvPicPr>
            <a:picLocks noChangeAspect="1"/>
          </p:cNvPicPr>
          <p:nvPr/>
        </p:nvPicPr>
        <p:blipFill>
          <a:blip r:embed="rId3"/>
          <a:stretch>
            <a:fillRect/>
          </a:stretch>
        </p:blipFill>
        <p:spPr>
          <a:xfrm>
            <a:off x="5122882" y="3011596"/>
            <a:ext cx="1566370" cy="1310055"/>
          </a:xfrm>
          <a:prstGeom prst="rect">
            <a:avLst/>
          </a:prstGeom>
        </p:spPr>
      </p:pic>
      <p:sp>
        <p:nvSpPr>
          <p:cNvPr id="19" name="TextBox 18">
            <a:extLst>
              <a:ext uri="{FF2B5EF4-FFF2-40B4-BE49-F238E27FC236}">
                <a16:creationId xmlns:a16="http://schemas.microsoft.com/office/drawing/2014/main" id="{5C4529BC-4D92-41AD-A471-40A46AA3CFA2}"/>
              </a:ext>
            </a:extLst>
          </p:cNvPr>
          <p:cNvSpPr txBox="1"/>
          <p:nvPr/>
        </p:nvSpPr>
        <p:spPr>
          <a:xfrm>
            <a:off x="150125" y="6308208"/>
            <a:ext cx="492001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hlinkClick r:id="rId4"/>
              </a:rPr>
              <a:t>https://www.standardsforhighways.co.uk/dmrb</a:t>
            </a:r>
            <a:endParaRPr lang="en-GB" dirty="0">
              <a:latin typeface="Arial" panose="020B0604020202020204" pitchFamily="34" charset="0"/>
              <a:cs typeface="Arial" panose="020B0604020202020204" pitchFamily="34" charset="0"/>
            </a:endParaRPr>
          </a:p>
        </p:txBody>
      </p:sp>
      <p:sp>
        <p:nvSpPr>
          <p:cNvPr id="16" name="Flowchart: Alternate Process 15">
            <a:extLst>
              <a:ext uri="{FF2B5EF4-FFF2-40B4-BE49-F238E27FC236}">
                <a16:creationId xmlns:a16="http://schemas.microsoft.com/office/drawing/2014/main" id="{5A6EE046-80D9-4ACD-B20A-15973C3EAC8C}"/>
              </a:ext>
            </a:extLst>
          </p:cNvPr>
          <p:cNvSpPr/>
          <p:nvPr/>
        </p:nvSpPr>
        <p:spPr>
          <a:xfrm>
            <a:off x="9346440" y="3195432"/>
            <a:ext cx="2497540" cy="942381"/>
          </a:xfrm>
          <a:prstGeom prst="flowChartAlternateProcess">
            <a:avLst/>
          </a:prstGeom>
          <a:solidFill>
            <a:srgbClr val="4269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Undesired Circumstance</a:t>
            </a:r>
          </a:p>
        </p:txBody>
      </p:sp>
    </p:spTree>
    <p:extLst>
      <p:ext uri="{BB962C8B-B14F-4D97-AF65-F5344CB8AC3E}">
        <p14:creationId xmlns:p14="http://schemas.microsoft.com/office/powerpoint/2010/main" val="287396511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8FF7-48D0-442A-A6AA-D059D934BC14}"/>
              </a:ext>
            </a:extLst>
          </p:cNvPr>
          <p:cNvSpPr>
            <a:spLocks noGrp="1"/>
          </p:cNvSpPr>
          <p:nvPr>
            <p:ph type="title"/>
          </p:nvPr>
        </p:nvSpPr>
        <p:spPr>
          <a:xfrm>
            <a:off x="209677" y="172161"/>
            <a:ext cx="11837544" cy="1200329"/>
          </a:xfrm>
          <a:solidFill>
            <a:srgbClr val="009FD7"/>
          </a:solidFill>
        </p:spPr>
        <p:txBody>
          <a:bodyPr>
            <a:normAutofit/>
          </a:bodyPr>
          <a:lstStyle/>
          <a:p>
            <a:pPr algn="ctr"/>
            <a:r>
              <a:rPr lang="en-GB" sz="3400" dirty="0">
                <a:solidFill>
                  <a:schemeClr val="bg1"/>
                </a:solidFill>
              </a:rPr>
              <a:t>Near misses and Undesired circumstances – </a:t>
            </a:r>
            <a:br>
              <a:rPr lang="en-GB" sz="3400" dirty="0">
                <a:solidFill>
                  <a:schemeClr val="bg1"/>
                </a:solidFill>
              </a:rPr>
            </a:br>
            <a:r>
              <a:rPr lang="en-GB" sz="3400" dirty="0">
                <a:solidFill>
                  <a:schemeClr val="bg1"/>
                </a:solidFill>
              </a:rPr>
              <a:t>what is the difference? </a:t>
            </a:r>
          </a:p>
        </p:txBody>
      </p:sp>
      <p:pic>
        <p:nvPicPr>
          <p:cNvPr id="4" name="Picture 3">
            <a:extLst>
              <a:ext uri="{FF2B5EF4-FFF2-40B4-BE49-F238E27FC236}">
                <a16:creationId xmlns:a16="http://schemas.microsoft.com/office/drawing/2014/main" id="{DD90EE88-6FA0-4766-AF85-95A8AABBCAB3}"/>
              </a:ext>
            </a:extLst>
          </p:cNvPr>
          <p:cNvPicPr>
            <a:picLocks noChangeAspect="1"/>
          </p:cNvPicPr>
          <p:nvPr/>
        </p:nvPicPr>
        <p:blipFill>
          <a:blip r:embed="rId3"/>
          <a:stretch>
            <a:fillRect/>
          </a:stretch>
        </p:blipFill>
        <p:spPr>
          <a:xfrm>
            <a:off x="10975846" y="360400"/>
            <a:ext cx="1006477" cy="823850"/>
          </a:xfrm>
          <a:prstGeom prst="rect">
            <a:avLst/>
          </a:prstGeom>
        </p:spPr>
      </p:pic>
      <p:sp>
        <p:nvSpPr>
          <p:cNvPr id="5" name="TextBox 4">
            <a:extLst>
              <a:ext uri="{FF2B5EF4-FFF2-40B4-BE49-F238E27FC236}">
                <a16:creationId xmlns:a16="http://schemas.microsoft.com/office/drawing/2014/main" id="{292E09E0-B925-4559-8719-687E1AE3BDFB}"/>
              </a:ext>
            </a:extLst>
          </p:cNvPr>
          <p:cNvSpPr txBox="1"/>
          <p:nvPr/>
        </p:nvSpPr>
        <p:spPr>
          <a:xfrm>
            <a:off x="400176" y="5192851"/>
            <a:ext cx="548469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is a </a:t>
            </a:r>
            <a:r>
              <a:rPr lang="en-GB" b="1" i="1" dirty="0">
                <a:latin typeface="Arial" panose="020B0604020202020204" pitchFamily="34" charset="0"/>
                <a:cs typeface="Arial" panose="020B0604020202020204" pitchFamily="34" charset="0"/>
              </a:rPr>
              <a:t>Near Miss. </a:t>
            </a:r>
          </a:p>
          <a:p>
            <a:r>
              <a:rPr lang="en-GB" dirty="0">
                <a:latin typeface="Arial" panose="020B0604020202020204" pitchFamily="34" charset="0"/>
                <a:cs typeface="Arial" panose="020B0604020202020204" pitchFamily="34" charset="0"/>
              </a:rPr>
              <a:t>- An </a:t>
            </a:r>
            <a:r>
              <a:rPr lang="en-GB" u="sng" dirty="0">
                <a:latin typeface="Arial" panose="020B0604020202020204" pitchFamily="34" charset="0"/>
                <a:cs typeface="Arial" panose="020B0604020202020204" pitchFamily="34" charset="0"/>
              </a:rPr>
              <a:t>incident occurred </a:t>
            </a:r>
            <a:r>
              <a:rPr lang="en-GB" dirty="0">
                <a:latin typeface="Arial" panose="020B0604020202020204" pitchFamily="34" charset="0"/>
                <a:cs typeface="Arial" panose="020B0604020202020204" pitchFamily="34" charset="0"/>
              </a:rPr>
              <a:t>that </a:t>
            </a:r>
            <a:r>
              <a:rPr lang="en-US" dirty="0">
                <a:latin typeface="Arial" panose="020B0604020202020204" pitchFamily="34" charset="0"/>
                <a:cs typeface="Arial" panose="020B0604020202020204" pitchFamily="34" charset="0"/>
              </a:rPr>
              <a:t>had </a:t>
            </a:r>
            <a:r>
              <a:rPr lang="en-US" u="sng" dirty="0">
                <a:latin typeface="Arial" panose="020B0604020202020204" pitchFamily="34" charset="0"/>
                <a:cs typeface="Arial" panose="020B0604020202020204" pitchFamily="34" charset="0"/>
              </a:rPr>
              <a:t>the potential to  cause</a:t>
            </a:r>
            <a:r>
              <a:rPr lang="en-US" dirty="0">
                <a:latin typeface="Arial" panose="020B0604020202020204" pitchFamily="34" charset="0"/>
                <a:cs typeface="Arial" panose="020B0604020202020204" pitchFamily="34" charset="0"/>
              </a:rPr>
              <a:t> injury, ill health or a dangerous occurrence.</a:t>
            </a:r>
          </a:p>
          <a:p>
            <a:endParaRPr lang="en-GB" dirty="0"/>
          </a:p>
        </p:txBody>
      </p:sp>
      <p:sp>
        <p:nvSpPr>
          <p:cNvPr id="7" name="TextBox 6">
            <a:extLst>
              <a:ext uri="{FF2B5EF4-FFF2-40B4-BE49-F238E27FC236}">
                <a16:creationId xmlns:a16="http://schemas.microsoft.com/office/drawing/2014/main" id="{C12F417E-49F0-42AC-8BC5-557B9B3812B0}"/>
              </a:ext>
            </a:extLst>
          </p:cNvPr>
          <p:cNvSpPr txBox="1"/>
          <p:nvPr/>
        </p:nvSpPr>
        <p:spPr>
          <a:xfrm>
            <a:off x="6256817" y="1508760"/>
            <a:ext cx="5039833"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is an </a:t>
            </a:r>
            <a:r>
              <a:rPr lang="en-GB" b="1" i="1" dirty="0">
                <a:latin typeface="Arial" panose="020B0604020202020204" pitchFamily="34" charset="0"/>
                <a:cs typeface="Arial" panose="020B0604020202020204" pitchFamily="34" charset="0"/>
              </a:rPr>
              <a:t>Undesired Circumstance</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 A set of conditions or circumstances that have the potential to cause injury or ill-health. </a:t>
            </a:r>
          </a:p>
        </p:txBody>
      </p:sp>
      <p:pic>
        <p:nvPicPr>
          <p:cNvPr id="8" name="Picture 7">
            <a:extLst>
              <a:ext uri="{FF2B5EF4-FFF2-40B4-BE49-F238E27FC236}">
                <a16:creationId xmlns:a16="http://schemas.microsoft.com/office/drawing/2014/main" id="{16ABCEE1-7ACD-4F71-8B04-50C275D0B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136" y="2513190"/>
            <a:ext cx="5310396" cy="3482473"/>
          </a:xfrm>
          <a:prstGeom prst="rect">
            <a:avLst/>
          </a:prstGeom>
        </p:spPr>
      </p:pic>
      <p:pic>
        <p:nvPicPr>
          <p:cNvPr id="10" name="Picture 9">
            <a:extLst>
              <a:ext uri="{FF2B5EF4-FFF2-40B4-BE49-F238E27FC236}">
                <a16:creationId xmlns:a16="http://schemas.microsoft.com/office/drawing/2014/main" id="{B506EF93-65E1-4087-B19A-CFE010AEF2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176" y="1545846"/>
            <a:ext cx="5395278" cy="3534537"/>
          </a:xfrm>
          <a:prstGeom prst="rect">
            <a:avLst/>
          </a:prstGeom>
        </p:spPr>
      </p:pic>
    </p:spTree>
    <p:extLst>
      <p:ext uri="{BB962C8B-B14F-4D97-AF65-F5344CB8AC3E}">
        <p14:creationId xmlns:p14="http://schemas.microsoft.com/office/powerpoint/2010/main" val="3113269832"/>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68C1-F99E-4846-917F-4DBBAD4852D4}"/>
              </a:ext>
            </a:extLst>
          </p:cNvPr>
          <p:cNvSpPr>
            <a:spLocks noGrp="1"/>
          </p:cNvSpPr>
          <p:nvPr>
            <p:ph type="title"/>
          </p:nvPr>
        </p:nvSpPr>
        <p:spPr>
          <a:xfrm>
            <a:off x="151602" y="372746"/>
            <a:ext cx="11819418" cy="942382"/>
          </a:xfrm>
          <a:solidFill>
            <a:srgbClr val="009FD7"/>
          </a:solidFill>
        </p:spPr>
        <p:txBody>
          <a:bodyPr>
            <a:normAutofit fontScale="90000"/>
          </a:bodyPr>
          <a:lstStyle/>
          <a:p>
            <a:pPr algn="ctr"/>
            <a:r>
              <a:rPr lang="en-GB" b="1" dirty="0">
                <a:solidFill>
                  <a:schemeClr val="bg1"/>
                </a:solidFill>
              </a:rPr>
              <a:t>When</a:t>
            </a:r>
            <a:r>
              <a:rPr lang="en-GB" dirty="0">
                <a:solidFill>
                  <a:schemeClr val="bg1"/>
                </a:solidFill>
              </a:rPr>
              <a:t> do we need to report events on </a:t>
            </a:r>
            <a:br>
              <a:rPr lang="en-GB" dirty="0">
                <a:solidFill>
                  <a:schemeClr val="bg1"/>
                </a:solidFill>
              </a:rPr>
            </a:br>
            <a:r>
              <a:rPr lang="en-GB" dirty="0">
                <a:solidFill>
                  <a:schemeClr val="bg1"/>
                </a:solidFill>
              </a:rPr>
              <a:t>Highways Accident Reporting Tool?</a:t>
            </a:r>
          </a:p>
        </p:txBody>
      </p:sp>
      <p:pic>
        <p:nvPicPr>
          <p:cNvPr id="5" name="Graphic 4" descr="Stopwatch">
            <a:extLst>
              <a:ext uri="{FF2B5EF4-FFF2-40B4-BE49-F238E27FC236}">
                <a16:creationId xmlns:a16="http://schemas.microsoft.com/office/drawing/2014/main" id="{C9C20380-11D7-4D9D-8DEA-BD73BCCDCD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7371" y="242112"/>
            <a:ext cx="1203649" cy="1203649"/>
          </a:xfrm>
          <a:prstGeom prst="rect">
            <a:avLst/>
          </a:prstGeom>
        </p:spPr>
      </p:pic>
      <p:sp>
        <p:nvSpPr>
          <p:cNvPr id="6" name="Arrow: Right 5">
            <a:extLst>
              <a:ext uri="{FF2B5EF4-FFF2-40B4-BE49-F238E27FC236}">
                <a16:creationId xmlns:a16="http://schemas.microsoft.com/office/drawing/2014/main" id="{7C7517BA-F7A2-4967-B3F7-45F8F313985E}"/>
              </a:ext>
            </a:extLst>
          </p:cNvPr>
          <p:cNvSpPr/>
          <p:nvPr/>
        </p:nvSpPr>
        <p:spPr>
          <a:xfrm>
            <a:off x="151602" y="2365941"/>
            <a:ext cx="2326640" cy="3011237"/>
          </a:xfrm>
          <a:prstGeom prst="rightArrow">
            <a:avLst/>
          </a:prstGeom>
          <a:solidFill>
            <a:srgbClr val="008B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An event occurs</a:t>
            </a:r>
          </a:p>
        </p:txBody>
      </p:sp>
      <p:sp>
        <p:nvSpPr>
          <p:cNvPr id="7" name="Arrow: Right 6">
            <a:extLst>
              <a:ext uri="{FF2B5EF4-FFF2-40B4-BE49-F238E27FC236}">
                <a16:creationId xmlns:a16="http://schemas.microsoft.com/office/drawing/2014/main" id="{9A4E5540-3203-47A0-B952-A4B0F2677352}"/>
              </a:ext>
            </a:extLst>
          </p:cNvPr>
          <p:cNvSpPr/>
          <p:nvPr/>
        </p:nvSpPr>
        <p:spPr>
          <a:xfrm>
            <a:off x="2858194" y="2312987"/>
            <a:ext cx="2506285" cy="3060975"/>
          </a:xfrm>
          <a:prstGeom prst="rightArrow">
            <a:avLst/>
          </a:prstGeom>
          <a:solidFill>
            <a:srgbClr val="008B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All incidents must be reported within </a:t>
            </a:r>
            <a:r>
              <a:rPr lang="en-GB" sz="1400" b="1" dirty="0">
                <a:solidFill>
                  <a:schemeClr val="bg1"/>
                </a:solidFill>
              </a:rPr>
              <a:t>1 day</a:t>
            </a:r>
            <a:endParaRPr lang="en-GB" sz="1400" dirty="0">
              <a:solidFill>
                <a:schemeClr val="bg1"/>
              </a:solidFill>
            </a:endParaRPr>
          </a:p>
        </p:txBody>
      </p:sp>
      <p:sp>
        <p:nvSpPr>
          <p:cNvPr id="15" name="Arrow: Right 14">
            <a:extLst>
              <a:ext uri="{FF2B5EF4-FFF2-40B4-BE49-F238E27FC236}">
                <a16:creationId xmlns:a16="http://schemas.microsoft.com/office/drawing/2014/main" id="{FF71E270-0F9C-4F58-AD0A-4D94A162C584}"/>
              </a:ext>
            </a:extLst>
          </p:cNvPr>
          <p:cNvSpPr/>
          <p:nvPr/>
        </p:nvSpPr>
        <p:spPr>
          <a:xfrm>
            <a:off x="5608834" y="2239124"/>
            <a:ext cx="2828575" cy="3134838"/>
          </a:xfrm>
          <a:prstGeom prst="rightArrow">
            <a:avLst/>
          </a:prstGeom>
          <a:solidFill>
            <a:srgbClr val="008B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 days </a:t>
            </a:r>
            <a:r>
              <a:rPr lang="en-US" sz="1400" dirty="0"/>
              <a:t>for an initial investigation is </a:t>
            </a:r>
            <a:r>
              <a:rPr lang="en-GB" sz="1400" dirty="0"/>
              <a:t>completed (usually) by the colleagues line manager. The report must be uploaded  and actions raised where applicable * </a:t>
            </a:r>
          </a:p>
        </p:txBody>
      </p:sp>
      <p:sp>
        <p:nvSpPr>
          <p:cNvPr id="16" name="Arrow: Right 15">
            <a:extLst>
              <a:ext uri="{FF2B5EF4-FFF2-40B4-BE49-F238E27FC236}">
                <a16:creationId xmlns:a16="http://schemas.microsoft.com/office/drawing/2014/main" id="{88C4DA49-0AF0-4EC5-A7E8-267F222E1780}"/>
              </a:ext>
            </a:extLst>
          </p:cNvPr>
          <p:cNvSpPr/>
          <p:nvPr/>
        </p:nvSpPr>
        <p:spPr>
          <a:xfrm>
            <a:off x="8861408" y="2116100"/>
            <a:ext cx="2828576" cy="3387318"/>
          </a:xfrm>
          <a:prstGeom prst="rightArrow">
            <a:avLst/>
          </a:prstGeom>
          <a:solidFill>
            <a:srgbClr val="008B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Incident records are updated the investigation uploaded to the record </a:t>
            </a:r>
            <a:r>
              <a:rPr lang="en-GB" sz="1400" b="1" dirty="0"/>
              <a:t>within 10 days. </a:t>
            </a:r>
          </a:p>
          <a:p>
            <a:pPr algn="ctr"/>
            <a:r>
              <a:rPr lang="en-GB" sz="1400" dirty="0"/>
              <a:t>Feedback to the reporting colleague shared</a:t>
            </a:r>
          </a:p>
        </p:txBody>
      </p:sp>
    </p:spTree>
    <p:custDataLst>
      <p:tags r:id="rId1"/>
    </p:custDataLst>
    <p:extLst>
      <p:ext uri="{BB962C8B-B14F-4D97-AF65-F5344CB8AC3E}">
        <p14:creationId xmlns:p14="http://schemas.microsoft.com/office/powerpoint/2010/main" val="14018566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AF8B-A7A9-49DA-9011-71C055697C47}"/>
              </a:ext>
            </a:extLst>
          </p:cNvPr>
          <p:cNvSpPr>
            <a:spLocks noGrp="1"/>
          </p:cNvSpPr>
          <p:nvPr>
            <p:ph type="title"/>
          </p:nvPr>
        </p:nvSpPr>
        <p:spPr>
          <a:xfrm>
            <a:off x="137160" y="365126"/>
            <a:ext cx="11910059" cy="942382"/>
          </a:xfrm>
          <a:solidFill>
            <a:srgbClr val="009FD7"/>
          </a:solidFill>
        </p:spPr>
        <p:txBody>
          <a:bodyPr/>
          <a:lstStyle/>
          <a:p>
            <a:pPr algn="ctr"/>
            <a:r>
              <a:rPr lang="en-GB" b="1" dirty="0">
                <a:solidFill>
                  <a:schemeClr val="bg1"/>
                </a:solidFill>
              </a:rPr>
              <a:t>Where </a:t>
            </a:r>
            <a:r>
              <a:rPr lang="en-GB" dirty="0">
                <a:solidFill>
                  <a:schemeClr val="bg1"/>
                </a:solidFill>
              </a:rPr>
              <a:t>do we report?</a:t>
            </a:r>
          </a:p>
        </p:txBody>
      </p:sp>
      <p:pic>
        <p:nvPicPr>
          <p:cNvPr id="6" name="Graphic 5" descr="Construction worker">
            <a:extLst>
              <a:ext uri="{FF2B5EF4-FFF2-40B4-BE49-F238E27FC236}">
                <a16:creationId xmlns:a16="http://schemas.microsoft.com/office/drawing/2014/main" id="{0B2F0F56-8CEB-4B9A-9774-6FC0059E6B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11215" y="365126"/>
            <a:ext cx="1012652" cy="1012652"/>
          </a:xfrm>
          <a:prstGeom prst="rect">
            <a:avLst/>
          </a:prstGeom>
        </p:spPr>
      </p:pic>
      <p:pic>
        <p:nvPicPr>
          <p:cNvPr id="11" name="Picture 10">
            <a:extLst>
              <a:ext uri="{FF2B5EF4-FFF2-40B4-BE49-F238E27FC236}">
                <a16:creationId xmlns:a16="http://schemas.microsoft.com/office/drawing/2014/main" id="{377F62F2-589A-420C-BEEA-98B6CB6F1CA8}"/>
              </a:ext>
            </a:extLst>
          </p:cNvPr>
          <p:cNvPicPr>
            <a:picLocks noChangeAspect="1"/>
          </p:cNvPicPr>
          <p:nvPr/>
        </p:nvPicPr>
        <p:blipFill>
          <a:blip r:embed="rId5"/>
          <a:stretch>
            <a:fillRect/>
          </a:stretch>
        </p:blipFill>
        <p:spPr>
          <a:xfrm>
            <a:off x="7265704" y="1493729"/>
            <a:ext cx="2964772" cy="4389522"/>
          </a:xfrm>
          <a:prstGeom prst="rect">
            <a:avLst/>
          </a:prstGeom>
        </p:spPr>
      </p:pic>
      <p:sp>
        <p:nvSpPr>
          <p:cNvPr id="12" name="Arrow: Left 11">
            <a:extLst>
              <a:ext uri="{FF2B5EF4-FFF2-40B4-BE49-F238E27FC236}">
                <a16:creationId xmlns:a16="http://schemas.microsoft.com/office/drawing/2014/main" id="{994964D1-11D2-4490-8D80-C466AADD6D4A}"/>
              </a:ext>
            </a:extLst>
          </p:cNvPr>
          <p:cNvSpPr/>
          <p:nvPr/>
        </p:nvSpPr>
        <p:spPr>
          <a:xfrm>
            <a:off x="9792268" y="3606603"/>
            <a:ext cx="1517495"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0625F8A-9147-46D9-BB16-ED7280855B42}"/>
              </a:ext>
            </a:extLst>
          </p:cNvPr>
          <p:cNvSpPr txBox="1"/>
          <p:nvPr/>
        </p:nvSpPr>
        <p:spPr>
          <a:xfrm>
            <a:off x="1535373" y="2647666"/>
            <a:ext cx="4933665" cy="646331"/>
          </a:xfrm>
          <a:prstGeom prst="rect">
            <a:avLst/>
          </a:prstGeom>
          <a:noFill/>
        </p:spPr>
        <p:txBody>
          <a:bodyPr wrap="square" rtlCol="0">
            <a:spAutoFit/>
          </a:bodyPr>
          <a:lstStyle/>
          <a:p>
            <a:r>
              <a:rPr lang="en-GB" u="sng" dirty="0">
                <a:latin typeface="Arial" panose="020B0604020202020204" pitchFamily="34" charset="0"/>
                <a:cs typeface="Arial" panose="020B0604020202020204" pitchFamily="34" charset="0"/>
                <a:hlinkClick r:id="rId6"/>
              </a:rPr>
              <a:t>https://ehsuk.ecoonline.net/nationalhighways</a:t>
            </a:r>
            <a:endParaRPr lang="en-GB" dirty="0">
              <a:latin typeface="Arial" panose="020B0604020202020204" pitchFamily="34" charset="0"/>
              <a:cs typeface="Arial" panose="020B0604020202020204" pitchFamily="34" charset="0"/>
            </a:endParaRPr>
          </a:p>
          <a:p>
            <a:endParaRPr lang="en-GB" dirty="0">
              <a:highlight>
                <a:srgbClr val="FFFF00"/>
              </a:highlight>
            </a:endParaRPr>
          </a:p>
        </p:txBody>
      </p:sp>
    </p:spTree>
    <p:extLst>
      <p:ext uri="{BB962C8B-B14F-4D97-AF65-F5344CB8AC3E}">
        <p14:creationId xmlns:p14="http://schemas.microsoft.com/office/powerpoint/2010/main" val="318172416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AF8B-A7A9-49DA-9011-71C055697C47}"/>
              </a:ext>
            </a:extLst>
          </p:cNvPr>
          <p:cNvSpPr>
            <a:spLocks noGrp="1"/>
          </p:cNvSpPr>
          <p:nvPr>
            <p:ph type="title"/>
          </p:nvPr>
        </p:nvSpPr>
        <p:spPr>
          <a:xfrm>
            <a:off x="212138" y="365126"/>
            <a:ext cx="11736021" cy="942382"/>
          </a:xfrm>
          <a:solidFill>
            <a:srgbClr val="009FD7"/>
          </a:solidFill>
        </p:spPr>
        <p:txBody>
          <a:bodyPr/>
          <a:lstStyle/>
          <a:p>
            <a:pPr algn="ctr"/>
            <a:r>
              <a:rPr lang="en-GB" b="1" dirty="0">
                <a:solidFill>
                  <a:schemeClr val="bg1"/>
                </a:solidFill>
              </a:rPr>
              <a:t>How </a:t>
            </a:r>
            <a:r>
              <a:rPr lang="en-GB" dirty="0">
                <a:solidFill>
                  <a:schemeClr val="bg1"/>
                </a:solidFill>
              </a:rPr>
              <a:t>do we report?</a:t>
            </a:r>
          </a:p>
        </p:txBody>
      </p:sp>
      <p:sp>
        <p:nvSpPr>
          <p:cNvPr id="3" name="Content Placeholder 2">
            <a:extLst>
              <a:ext uri="{FF2B5EF4-FFF2-40B4-BE49-F238E27FC236}">
                <a16:creationId xmlns:a16="http://schemas.microsoft.com/office/drawing/2014/main" id="{C5C3BC27-CEC8-4DD4-96C1-207B6253FCE0}"/>
              </a:ext>
            </a:extLst>
          </p:cNvPr>
          <p:cNvSpPr>
            <a:spLocks noGrp="1"/>
          </p:cNvSpPr>
          <p:nvPr>
            <p:ph idx="1"/>
          </p:nvPr>
        </p:nvSpPr>
        <p:spPr>
          <a:xfrm>
            <a:off x="254530" y="5350860"/>
            <a:ext cx="11459306" cy="1322205"/>
          </a:xfrm>
        </p:spPr>
        <p:txBody>
          <a:bodyPr>
            <a:normAutofit/>
          </a:bodyPr>
          <a:lstStyle/>
          <a:p>
            <a:r>
              <a:rPr lang="en-GB" sz="2200" dirty="0"/>
              <a:t>Our guidance documents can be found here - </a:t>
            </a:r>
            <a:r>
              <a:rPr lang="en-GB" sz="2200" dirty="0">
                <a:hlinkClick r:id="rId4"/>
              </a:rPr>
              <a:t>Highways Safety Hub </a:t>
            </a:r>
            <a:r>
              <a:rPr lang="en-GB" sz="2200" dirty="0"/>
              <a:t>&amp; </a:t>
            </a:r>
            <a:r>
              <a:rPr lang="en-GB" u="sng" dirty="0">
                <a:hlinkClick r:id="rId5"/>
              </a:rPr>
              <a:t>the Safety Hub</a:t>
            </a:r>
            <a:endParaRPr lang="en-GB" sz="2200" dirty="0"/>
          </a:p>
          <a:p>
            <a:r>
              <a:rPr lang="en-GB" sz="2200" dirty="0"/>
              <a:t>Any questions – </a:t>
            </a:r>
            <a:r>
              <a:rPr lang="en-GB" sz="2200" dirty="0">
                <a:hlinkClick r:id="rId6"/>
              </a:rPr>
              <a:t>HARTsupplychain@highwaysengland.co.uk</a:t>
            </a:r>
            <a:endParaRPr lang="en-GB" sz="2200" dirty="0"/>
          </a:p>
          <a:p>
            <a:pPr marL="0" indent="0">
              <a:buNone/>
            </a:pPr>
            <a:endParaRPr lang="en-GB" sz="2200" dirty="0"/>
          </a:p>
        </p:txBody>
      </p:sp>
      <p:pic>
        <p:nvPicPr>
          <p:cNvPr id="6" name="Graphic 5" descr="Construction worker">
            <a:extLst>
              <a:ext uri="{FF2B5EF4-FFF2-40B4-BE49-F238E27FC236}">
                <a16:creationId xmlns:a16="http://schemas.microsoft.com/office/drawing/2014/main" id="{0B2F0F56-8CEB-4B9A-9774-6FC0059E6B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51820" y="365126"/>
            <a:ext cx="1108938" cy="1108938"/>
          </a:xfrm>
          <a:prstGeom prst="rect">
            <a:avLst/>
          </a:prstGeom>
        </p:spPr>
      </p:pic>
      <p:sp>
        <p:nvSpPr>
          <p:cNvPr id="8" name="TextBox 7">
            <a:extLst>
              <a:ext uri="{FF2B5EF4-FFF2-40B4-BE49-F238E27FC236}">
                <a16:creationId xmlns:a16="http://schemas.microsoft.com/office/drawing/2014/main" id="{C1677028-30CD-4358-ACA5-C2CD04323BDF}"/>
              </a:ext>
            </a:extLst>
          </p:cNvPr>
          <p:cNvSpPr txBox="1"/>
          <p:nvPr/>
        </p:nvSpPr>
        <p:spPr>
          <a:xfrm>
            <a:off x="4643469" y="2352896"/>
            <a:ext cx="7651101" cy="954107"/>
          </a:xfrm>
          <a:prstGeom prst="rect">
            <a:avLst/>
          </a:prstGeom>
          <a:noFill/>
        </p:spPr>
        <p:txBody>
          <a:bodyPr wrap="square" rtlCol="0">
            <a:spAutoFit/>
          </a:bodyPr>
          <a:lstStyle/>
          <a:p>
            <a:r>
              <a:rPr lang="en-GB" sz="2800" b="1" dirty="0"/>
              <a:t>Reporting</a:t>
            </a:r>
            <a:r>
              <a:rPr lang="en-GB" sz="2800" dirty="0"/>
              <a:t> = </a:t>
            </a:r>
            <a:r>
              <a:rPr lang="en-GB" sz="2800" u="sng" dirty="0"/>
              <a:t>Learning</a:t>
            </a:r>
            <a:r>
              <a:rPr lang="en-GB" sz="2800" dirty="0"/>
              <a:t> = we all get </a:t>
            </a:r>
            <a:r>
              <a:rPr lang="en-GB" sz="2800" i="1" dirty="0"/>
              <a:t>home safe and well. </a:t>
            </a:r>
          </a:p>
        </p:txBody>
      </p:sp>
      <p:pic>
        <p:nvPicPr>
          <p:cNvPr id="1028" name="Picture 4" descr="From public requests to speed limits - What you didn&amp;#39;t know about Highways  England traffic officers - Leicestershire Live">
            <a:extLst>
              <a:ext uri="{FF2B5EF4-FFF2-40B4-BE49-F238E27FC236}">
                <a16:creationId xmlns:a16="http://schemas.microsoft.com/office/drawing/2014/main" id="{E771A2B2-7E95-490F-9CE3-C79794F97F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530" y="3429000"/>
            <a:ext cx="2081523" cy="15602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duate recruitment | Highways England | New Civil Engineer">
            <a:extLst>
              <a:ext uri="{FF2B5EF4-FFF2-40B4-BE49-F238E27FC236}">
                <a16:creationId xmlns:a16="http://schemas.microsoft.com/office/drawing/2014/main" id="{BEB6DA19-4693-4819-B42E-04F2124BFA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6053" y="3584378"/>
            <a:ext cx="2129742" cy="14205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rking with us - Careers">
            <a:extLst>
              <a:ext uri="{FF2B5EF4-FFF2-40B4-BE49-F238E27FC236}">
                <a16:creationId xmlns:a16="http://schemas.microsoft.com/office/drawing/2014/main" id="{3DA8F8AF-0BA1-49EA-A987-19C281BFD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9124" y="2049803"/>
            <a:ext cx="2773858" cy="15602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190958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1|6.6|4.2|2.2|1.3|1.4|1.7|1.7"/>
</p:tagLst>
</file>

<file path=ppt/tags/tag2.xml><?xml version="1.0" encoding="utf-8"?>
<p:tagLst xmlns:a="http://schemas.openxmlformats.org/drawingml/2006/main" xmlns:r="http://schemas.openxmlformats.org/officeDocument/2006/relationships" xmlns:p="http://schemas.openxmlformats.org/presentationml/2006/main">
  <p:tag name="TIMING" val="|4.4|10.6|8.8|19.7"/>
</p:tagLst>
</file>

<file path=ppt/tags/tag3.xml><?xml version="1.0" encoding="utf-8"?>
<p:tagLst xmlns:a="http://schemas.openxmlformats.org/drawingml/2006/main" xmlns:r="http://schemas.openxmlformats.org/officeDocument/2006/relationships" xmlns:p="http://schemas.openxmlformats.org/presentationml/2006/main">
  <p:tag name="TIMING" val="|8.1|28.8|25.2|26.3"/>
</p:tagLst>
</file>

<file path=ppt/tags/tag4.xml><?xml version="1.0" encoding="utf-8"?>
<p:tagLst xmlns:a="http://schemas.openxmlformats.org/drawingml/2006/main" xmlns:r="http://schemas.openxmlformats.org/officeDocument/2006/relationships" xmlns:p="http://schemas.openxmlformats.org/presentationml/2006/main">
  <p:tag name="TIMING" val="|5.5|12.4|9.6|23.1"/>
</p:tagLst>
</file>

<file path=ppt/theme/theme1.xml><?xml version="1.0" encoding="utf-8"?>
<a:theme xmlns:a="http://schemas.openxmlformats.org/drawingml/2006/main" name="SLC 2018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onal Highways 16x9 Template.potx  -  Read-Only" id="{C38B3FA7-22E3-4603-95AD-CFA233C5F3D9}" vid="{B27AFEF7-D6F5-4CF7-B3C2-6C76104CFA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604173F42F934481E6346CE29B45BD" ma:contentTypeVersion="4" ma:contentTypeDescription="Create a new document." ma:contentTypeScope="" ma:versionID="6237efe0b98966c4f45e88bd3788fb16">
  <xsd:schema xmlns:xsd="http://www.w3.org/2001/XMLSchema" xmlns:xs="http://www.w3.org/2001/XMLSchema" xmlns:p="http://schemas.microsoft.com/office/2006/metadata/properties" xmlns:ns2="9b14126a-ceab-48e2-a4c3-4f6fde70e548" targetNamespace="http://schemas.microsoft.com/office/2006/metadata/properties" ma:root="true" ma:fieldsID="c8e27e43803e0eba9204decf1d4651da" ns2:_="">
    <xsd:import namespace="9b14126a-ceab-48e2-a4c3-4f6fde70e5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4126a-ceab-48e2-a4c3-4f6fde70e5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BAC1F9-13C4-49DA-9246-C08B8C92DFE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8300E10-1060-4599-8765-D49A4E77752D}">
  <ds:schemaRefs>
    <ds:schemaRef ds:uri="http://schemas.microsoft.com/sharepoint/v3/contenttype/forms"/>
  </ds:schemaRefs>
</ds:datastoreItem>
</file>

<file path=customXml/itemProps3.xml><?xml version="1.0" encoding="utf-8"?>
<ds:datastoreItem xmlns:ds="http://schemas.openxmlformats.org/officeDocument/2006/customXml" ds:itemID="{A820E459-1B6B-48F4-829C-9BE22F486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14126a-ceab-48e2-a4c3-4f6fde70e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National_Highways_16x9_Template (2)</Template>
  <TotalTime>70</TotalTime>
  <Words>1829</Words>
  <Application>Microsoft Office PowerPoint</Application>
  <PresentationFormat>Widescreen</PresentationFormat>
  <Paragraphs>124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SLC 2018 template</vt:lpstr>
      <vt:lpstr>Highways Accident Reporting Tool </vt:lpstr>
      <vt:lpstr>Why do we need to report events?</vt:lpstr>
      <vt:lpstr>A learning organisation</vt:lpstr>
      <vt:lpstr>Did you know?</vt:lpstr>
      <vt:lpstr>What do we need to report?</vt:lpstr>
      <vt:lpstr>Near misses and Undesired circumstances –  what is the difference? </vt:lpstr>
      <vt:lpstr>When do we need to report events on  Highways Accident Reporting Tool?</vt:lpstr>
      <vt:lpstr>Where do we report?</vt:lpstr>
      <vt:lpstr>How do we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Jost</dc:creator>
  <cp:lastModifiedBy>Natalie Jost</cp:lastModifiedBy>
  <cp:revision>38</cp:revision>
  <dcterms:created xsi:type="dcterms:W3CDTF">2021-09-22T04:26:50Z</dcterms:created>
  <dcterms:modified xsi:type="dcterms:W3CDTF">2021-10-20T15:05:32Z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0x01010067604173F42F934481E6346CE29B45BD</vt:lpwstr>
  </property>
</Properties>
</file>