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sldIdLst>
    <p:sldId id="271" r:id="rId5"/>
    <p:sldId id="274" r:id="rId6"/>
    <p:sldId id="276" r:id="rId7"/>
    <p:sldId id="277" r:id="rId8"/>
    <p:sldId id="275" r:id="rId9"/>
    <p:sldId id="279" r:id="rId10"/>
    <p:sldId id="280" r:id="rId11"/>
    <p:sldId id="281" r:id="rId12"/>
    <p:sldId id="283" r:id="rId13"/>
    <p:sldId id="282" r:id="rId14"/>
    <p:sldId id="284" r:id="rId15"/>
    <p:sldId id="285" r:id="rId16"/>
    <p:sldId id="286" r:id="rId17"/>
    <p:sldId id="287" r:id="rId18"/>
    <p:sldId id="288" r:id="rId19"/>
    <p:sldId id="278" r:id="rId20"/>
    <p:sldId id="26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15" userDrawn="1">
          <p15:clr>
            <a:srgbClr val="A4A3A4"/>
          </p15:clr>
        </p15:guide>
        <p15:guide id="4" pos="72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B"/>
    <a:srgbClr val="4A4A4A"/>
    <a:srgbClr val="009FD7"/>
    <a:srgbClr val="002E5F"/>
    <a:srgbClr val="CB2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C92BA0-577C-443D-A20D-CE4835CBC579}" v="273" dt="2020-04-28T16:06:53.889"/>
    <p1510:client id="{3694E53C-7E98-95CF-5258-22A0E33C7BBA}" v="17" dt="2020-04-28T08:19:15.454"/>
    <p1510:client id="{396AA2DC-6960-4424-8E6A-09FE83FF8C34}" v="1" dt="2020-04-27T19:38:46.430"/>
    <p1510:client id="{58E86D72-8E55-4C90-9AA6-C5DA58A1F542}" v="2" dt="2020-04-27T19:40:17.192"/>
    <p1510:client id="{5AE257D3-6A9C-4EBD-B6EF-0293261A0371}" v="477" dt="2020-04-28T07:56:59.023"/>
    <p1510:client id="{788C9081-FA99-45D8-A1A8-6B77B34B4140}" v="1" dt="2020-04-28T12:00:03.850"/>
    <p1510:client id="{84D3E511-4739-437C-8245-5CF19BBB6221}" v="1" dt="2020-04-27T19:35:45.701"/>
    <p1510:client id="{87798200-0DB8-43F2-A128-73D349961306}" v="479" dt="2020-04-28T16:29:38.470"/>
    <p1510:client id="{C26E44FE-1C1E-4333-EAEA-069AFD04F9DB}" v="122" dt="2020-04-28T09:23:07.373"/>
    <p1510:client id="{D47615EF-693B-0D52-2981-5E361E719C3F}" v="8" dt="2020-04-28T15:47:00.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353" y="41"/>
      </p:cViewPr>
      <p:guideLst>
        <p:guide orient="horz" pos="2160"/>
        <p:guide pos="3840"/>
        <p:guide pos="415"/>
        <p:guide pos="72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F92CB-7B22-4B19-8043-C7DC223868FC}" type="datetimeFigureOut">
              <a:rPr lang="en-GB" smtClean="0"/>
              <a:t>28/04/2020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4B73D-144E-4479-B300-F3AE3BB680C9}" type="slidenum">
              <a:rPr lang="en-GB" smtClean="0"/>
              <a:t>‹#›</a:t>
            </a:fld>
            <a:endParaRPr lang="en-GB"/>
          </a:p>
        </p:txBody>
      </p:sp>
    </p:spTree>
    <p:extLst>
      <p:ext uri="{BB962C8B-B14F-4D97-AF65-F5344CB8AC3E}">
        <p14:creationId xmlns:p14="http://schemas.microsoft.com/office/powerpoint/2010/main" val="53731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task group is considering the pre-construction phase, using Principal Designer expertise at aiming to eliminate risk through design.</a:t>
            </a:r>
          </a:p>
        </p:txBody>
      </p:sp>
      <p:sp>
        <p:nvSpPr>
          <p:cNvPr id="4" name="Slide Number Placeholder 3"/>
          <p:cNvSpPr>
            <a:spLocks noGrp="1"/>
          </p:cNvSpPr>
          <p:nvPr>
            <p:ph type="sldNum" sz="quarter" idx="5"/>
          </p:nvPr>
        </p:nvSpPr>
        <p:spPr/>
        <p:txBody>
          <a:bodyPr/>
          <a:lstStyle/>
          <a:p>
            <a:fld id="{9944B73D-144E-4479-B300-F3AE3BB680C9}" type="slidenum">
              <a:rPr lang="en-GB" smtClean="0"/>
              <a:t>3</a:t>
            </a:fld>
            <a:endParaRPr lang="en-GB"/>
          </a:p>
        </p:txBody>
      </p:sp>
    </p:spTree>
    <p:extLst>
      <p:ext uri="{BB962C8B-B14F-4D97-AF65-F5344CB8AC3E}">
        <p14:creationId xmlns:p14="http://schemas.microsoft.com/office/powerpoint/2010/main" val="382104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Funnel tool approach to capture all ideas and thoughts, begin to categorise and identify common themes and key issues where we could have the biggest impact.</a:t>
            </a:r>
          </a:p>
        </p:txBody>
      </p:sp>
      <p:sp>
        <p:nvSpPr>
          <p:cNvPr id="4" name="Slide Number Placeholder 3"/>
          <p:cNvSpPr>
            <a:spLocks noGrp="1"/>
          </p:cNvSpPr>
          <p:nvPr>
            <p:ph type="sldNum" sz="quarter" idx="5"/>
          </p:nvPr>
        </p:nvSpPr>
        <p:spPr/>
        <p:txBody>
          <a:bodyPr/>
          <a:lstStyle/>
          <a:p>
            <a:fld id="{9944B73D-144E-4479-B300-F3AE3BB680C9}" type="slidenum">
              <a:rPr lang="en-GB" smtClean="0"/>
              <a:t>4</a:t>
            </a:fld>
            <a:endParaRPr lang="en-GB"/>
          </a:p>
        </p:txBody>
      </p:sp>
    </p:spTree>
    <p:extLst>
      <p:ext uri="{BB962C8B-B14F-4D97-AF65-F5344CB8AC3E}">
        <p14:creationId xmlns:p14="http://schemas.microsoft.com/office/powerpoint/2010/main" val="243359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prevent gaps or omissions made from Stage 0 being followed through the ‘holes’ resulting in an incident or accident in maintenance or operation.</a:t>
            </a:r>
          </a:p>
          <a:p>
            <a:r>
              <a:rPr lang="en-GB" dirty="0">
                <a:cs typeface="Calibri"/>
              </a:rPr>
              <a:t>Services as an example – holes left all the way through until Stage 6 – construction – lost opportunities to reduce/mitigate risks.</a:t>
            </a:r>
          </a:p>
          <a:p>
            <a:r>
              <a:rPr lang="en-GB" dirty="0">
                <a:cs typeface="Calibri"/>
              </a:rPr>
              <a:t>Ropes cut safety alert as an example.</a:t>
            </a:r>
          </a:p>
        </p:txBody>
      </p:sp>
      <p:sp>
        <p:nvSpPr>
          <p:cNvPr id="4" name="Slide Number Placeholder 3"/>
          <p:cNvSpPr>
            <a:spLocks noGrp="1"/>
          </p:cNvSpPr>
          <p:nvPr>
            <p:ph type="sldNum" sz="quarter" idx="5"/>
          </p:nvPr>
        </p:nvSpPr>
        <p:spPr/>
        <p:txBody>
          <a:bodyPr/>
          <a:lstStyle/>
          <a:p>
            <a:fld id="{9944B73D-144E-4479-B300-F3AE3BB680C9}" type="slidenum">
              <a:rPr lang="en-GB" smtClean="0"/>
              <a:t>6</a:t>
            </a:fld>
            <a:endParaRPr lang="en-GB"/>
          </a:p>
        </p:txBody>
      </p:sp>
    </p:spTree>
    <p:extLst>
      <p:ext uri="{BB962C8B-B14F-4D97-AF65-F5344CB8AC3E}">
        <p14:creationId xmlns:p14="http://schemas.microsoft.com/office/powerpoint/2010/main" val="53462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Capture of known hazards with existing assets</a:t>
            </a:r>
          </a:p>
          <a:p>
            <a:r>
              <a:rPr lang="en-US">
                <a:cs typeface="Calibri"/>
              </a:rPr>
              <a:t>EAST = Early Appraisal Sifting Tool -&gt; Multi-modal decision making</a:t>
            </a:r>
          </a:p>
          <a:p>
            <a:r>
              <a:rPr lang="en-US">
                <a:cs typeface="Calibri"/>
              </a:rPr>
              <a:t>Stage 1 PCI - Asset hazards</a:t>
            </a:r>
          </a:p>
        </p:txBody>
      </p:sp>
      <p:sp>
        <p:nvSpPr>
          <p:cNvPr id="4" name="Slide Number Placeholder 3"/>
          <p:cNvSpPr>
            <a:spLocks noGrp="1"/>
          </p:cNvSpPr>
          <p:nvPr>
            <p:ph type="sldNum" sz="quarter" idx="5"/>
          </p:nvPr>
        </p:nvSpPr>
        <p:spPr/>
        <p:txBody>
          <a:bodyPr/>
          <a:lstStyle/>
          <a:p>
            <a:fld id="{9944B73D-144E-4479-B300-F3AE3BB680C9}" type="slidenum">
              <a:rPr lang="en-GB" smtClean="0"/>
              <a:t>12</a:t>
            </a:fld>
            <a:endParaRPr lang="en-GB"/>
          </a:p>
        </p:txBody>
      </p:sp>
    </p:spTree>
    <p:extLst>
      <p:ext uri="{BB962C8B-B14F-4D97-AF65-F5344CB8AC3E}">
        <p14:creationId xmlns:p14="http://schemas.microsoft.com/office/powerpoint/2010/main" val="160253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eaLnBrk="0" hangingPunct="0">
              <a:lnSpc>
                <a:spcPct val="107000"/>
              </a:lnSpc>
              <a:spcBef>
                <a:spcPts val="350"/>
              </a:spcBef>
              <a:spcAft>
                <a:spcPts val="0"/>
              </a:spcAft>
            </a:pPr>
            <a:endParaRPr lang="en-GB" sz="1200" b="1" spc="-5" dirty="0">
              <a:effectLst/>
              <a:latin typeface="Arial" panose="020B0604020202020204" pitchFamily="34" charset="0"/>
              <a:ea typeface="Calibri" panose="020F0502020204030204" pitchFamily="34" charset="0"/>
              <a:cs typeface="Times New Roman" panose="02020603050405020304" pitchFamily="18" charset="0"/>
            </a:endParaRPr>
          </a:p>
          <a:p>
            <a:pPr marL="25400" eaLnBrk="0" hangingPunct="0">
              <a:lnSpc>
                <a:spcPct val="107000"/>
              </a:lnSpc>
              <a:spcBef>
                <a:spcPts val="350"/>
              </a:spcBef>
              <a:spcAft>
                <a:spcPts val="0"/>
              </a:spcAft>
            </a:pPr>
            <a:endParaRPr lang="en-GB" sz="1200" b="1" spc="-5" dirty="0">
              <a:effectLst/>
              <a:latin typeface="Arial" panose="020B0604020202020204" pitchFamily="34" charset="0"/>
              <a:ea typeface="Calibri" panose="020F0502020204030204" pitchFamily="34" charset="0"/>
              <a:cs typeface="Times New Roman" panose="02020603050405020304" pitchFamily="18" charset="0"/>
            </a:endParaRPr>
          </a:p>
          <a:p>
            <a:pPr marL="25400" eaLnBrk="0" hangingPunct="0">
              <a:lnSpc>
                <a:spcPct val="107000"/>
              </a:lnSpc>
              <a:spcBef>
                <a:spcPts val="350"/>
              </a:spcBef>
              <a:spcAft>
                <a:spcPts val="0"/>
              </a:spcAft>
            </a:pPr>
            <a:r>
              <a:rPr lang="en-GB" sz="1200" b="1" spc="-5" dirty="0">
                <a:effectLst/>
                <a:latin typeface="Arial" panose="020B0604020202020204" pitchFamily="34" charset="0"/>
                <a:ea typeface="Calibri" panose="020F0502020204030204" pitchFamily="34" charset="0"/>
                <a:cs typeface="Times New Roman" panose="02020603050405020304" pitchFamily="18" charset="0"/>
              </a:rPr>
              <a:t>Limited evidence of what the benefit would be linked to specific safety alerts and findings from root cause analysis – but is anyone looking this far back when investigating incidents?</a:t>
            </a:r>
          </a:p>
          <a:p>
            <a:pPr marL="25400" eaLnBrk="0" hangingPunct="0">
              <a:lnSpc>
                <a:spcPct val="107000"/>
              </a:lnSpc>
              <a:spcBef>
                <a:spcPts val="350"/>
              </a:spcBef>
              <a:spcAft>
                <a:spcPts val="0"/>
              </a:spcAft>
            </a:pPr>
            <a:endParaRPr lang="en-GB" sz="1200" b="1" spc="-5" dirty="0">
              <a:effectLst/>
              <a:latin typeface="Arial" panose="020B0604020202020204" pitchFamily="34" charset="0"/>
              <a:ea typeface="Calibri" panose="020F0502020204030204" pitchFamily="34" charset="0"/>
              <a:cs typeface="Times New Roman" panose="02020603050405020304" pitchFamily="18" charset="0"/>
            </a:endParaRPr>
          </a:p>
          <a:p>
            <a:pPr marL="25400" eaLnBrk="0" hangingPunct="0">
              <a:lnSpc>
                <a:spcPct val="107000"/>
              </a:lnSpc>
              <a:spcBef>
                <a:spcPts val="350"/>
              </a:spcBef>
              <a:spcAft>
                <a:spcPts val="0"/>
              </a:spcAft>
            </a:pPr>
            <a:r>
              <a:rPr lang="en-GB" sz="1200" b="1" spc="-5" dirty="0">
                <a:effectLst/>
                <a:latin typeface="Arial" panose="020B0604020202020204" pitchFamily="34" charset="0"/>
                <a:ea typeface="Calibri" panose="020F0502020204030204" pitchFamily="34" charset="0"/>
                <a:cs typeface="Times New Roman" panose="02020603050405020304" pitchFamily="18" charset="0"/>
              </a:rPr>
              <a:t>Extract from MDD</a:t>
            </a:r>
          </a:p>
          <a:p>
            <a:pPr marL="25400" eaLnBrk="0" hangingPunct="0">
              <a:lnSpc>
                <a:spcPct val="107000"/>
              </a:lnSpc>
              <a:spcBef>
                <a:spcPts val="350"/>
              </a:spcBef>
              <a:spcAft>
                <a:spcPts val="0"/>
              </a:spcAft>
            </a:pPr>
            <a:endParaRPr lang="en-GB" sz="1200" b="1" spc="-5" dirty="0">
              <a:effectLst/>
              <a:latin typeface="Arial" panose="020B0604020202020204" pitchFamily="34" charset="0"/>
              <a:ea typeface="Calibri" panose="020F0502020204030204" pitchFamily="34" charset="0"/>
              <a:cs typeface="Times New Roman" panose="02020603050405020304" pitchFamily="18" charset="0"/>
            </a:endParaRPr>
          </a:p>
          <a:p>
            <a:pPr marL="25400" eaLnBrk="0" hangingPunct="0">
              <a:lnSpc>
                <a:spcPct val="107000"/>
              </a:lnSpc>
              <a:spcBef>
                <a:spcPts val="350"/>
              </a:spcBef>
              <a:spcAft>
                <a:spcPts val="0"/>
              </a:spcAft>
            </a:pPr>
            <a:r>
              <a:rPr lang="en-GB" sz="1200" b="1" spc="-5" dirty="0">
                <a:effectLst/>
                <a:latin typeface="Arial" panose="020B0604020202020204" pitchFamily="34" charset="0"/>
                <a:ea typeface="Calibri" panose="020F0502020204030204" pitchFamily="34" charset="0"/>
                <a:cs typeface="Times New Roman" panose="02020603050405020304" pitchFamily="18" charset="0"/>
              </a:rPr>
              <a:t>13.</a:t>
            </a: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r>
              <a:rPr lang="en-GB" sz="1200" b="1" spc="400" dirty="0">
                <a:effectLst/>
                <a:latin typeface="Arial" panose="020B0604020202020204" pitchFamily="34" charset="0"/>
                <a:ea typeface="Calibri" panose="020F0502020204030204" pitchFamily="34" charset="0"/>
                <a:cs typeface="Times New Roman" panose="02020603050405020304" pitchFamily="18" charset="0"/>
              </a:rPr>
              <a:t> </a:t>
            </a:r>
            <a:r>
              <a:rPr lang="en-GB" sz="1200" b="1" spc="-5" dirty="0">
                <a:effectLst/>
                <a:latin typeface="Arial" panose="020B0604020202020204" pitchFamily="34" charset="0"/>
                <a:ea typeface="Calibri" panose="020F0502020204030204" pitchFamily="34" charset="0"/>
                <a:cs typeface="Times New Roman" panose="02020603050405020304" pitchFamily="18" charset="0"/>
              </a:rPr>
              <a:t>Health</a:t>
            </a:r>
            <a:r>
              <a:rPr lang="en-GB" sz="1200" b="1" spc="-25" dirty="0">
                <a:effectLst/>
                <a:latin typeface="Arial" panose="020B0604020202020204" pitchFamily="34" charset="0"/>
                <a:ea typeface="Calibri" panose="020F0502020204030204" pitchFamily="34" charset="0"/>
                <a:cs typeface="Times New Roman" panose="02020603050405020304" pitchFamily="18" charset="0"/>
              </a:rPr>
              <a:t> </a:t>
            </a:r>
            <a:r>
              <a:rPr lang="en-GB" sz="1200" b="1" spc="-5" dirty="0">
                <a:effectLst/>
                <a:latin typeface="Arial" panose="020B0604020202020204" pitchFamily="34" charset="0"/>
                <a:ea typeface="Calibri" panose="020F0502020204030204" pitchFamily="34" charset="0"/>
                <a:cs typeface="Times New Roman" panose="02020603050405020304" pitchFamily="18" charset="0"/>
              </a:rPr>
              <a:t>and</a:t>
            </a: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r>
              <a:rPr lang="en-GB" sz="1200" b="1" spc="-5" dirty="0">
                <a:effectLst/>
                <a:latin typeface="Arial" panose="020B0604020202020204" pitchFamily="34" charset="0"/>
                <a:ea typeface="Calibri" panose="020F0502020204030204" pitchFamily="34" charset="0"/>
                <a:cs typeface="Times New Roman" panose="02020603050405020304" pitchFamily="18" charset="0"/>
              </a:rPr>
              <a:t>Safety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63500" eaLnBrk="0" hangingPunct="0">
              <a:lnSpc>
                <a:spcPct val="107000"/>
              </a:lnSpc>
              <a:spcBef>
                <a:spcPts val="600"/>
              </a:spcBef>
              <a:spcAft>
                <a:spcPts val="0"/>
              </a:spcAft>
            </a:pPr>
            <a:r>
              <a:rPr lang="en-GB" sz="1200" b="1" u="heavy" dirty="0">
                <a:effectLst/>
                <a:latin typeface="Arial" panose="020B0604020202020204" pitchFamily="34" charset="0"/>
                <a:ea typeface="Calibri" panose="020F0502020204030204" pitchFamily="34" charset="0"/>
                <a:cs typeface="Times New Roman" panose="02020603050405020304" pitchFamily="18" charset="0"/>
              </a:rPr>
              <a:t>Consideration</a:t>
            </a:r>
            <a:r>
              <a:rPr lang="en-GB" sz="1200" b="1" u="heavy" spc="-50"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spc="-10" dirty="0">
                <a:effectLst/>
                <a:latin typeface="Arial" panose="020B0604020202020204" pitchFamily="34" charset="0"/>
                <a:ea typeface="Calibri" panose="020F0502020204030204" pitchFamily="34" charset="0"/>
                <a:cs typeface="Times New Roman" panose="02020603050405020304" pitchFamily="18" charset="0"/>
              </a:rPr>
              <a:t>of</a:t>
            </a:r>
            <a:r>
              <a:rPr lang="en-GB" sz="1200" b="1" u="heavy" spc="-20"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spc="-5" dirty="0">
                <a:effectLst/>
                <a:latin typeface="Arial" panose="020B0604020202020204" pitchFamily="34" charset="0"/>
                <a:ea typeface="Calibri" panose="020F0502020204030204" pitchFamily="34" charset="0"/>
                <a:cs typeface="Times New Roman" panose="02020603050405020304" pitchFamily="18" charset="0"/>
              </a:rPr>
              <a:t>the</a:t>
            </a:r>
            <a:r>
              <a:rPr lang="en-GB" sz="1200" b="1" u="heavy" spc="-35"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spc="-5" dirty="0">
                <a:effectLst/>
                <a:latin typeface="Arial" panose="020B0604020202020204" pitchFamily="34" charset="0"/>
                <a:ea typeface="Calibri" panose="020F0502020204030204" pitchFamily="34" charset="0"/>
                <a:cs typeface="Times New Roman" panose="02020603050405020304" pitchFamily="18" charset="0"/>
              </a:rPr>
              <a:t>impact</a:t>
            </a:r>
            <a:r>
              <a:rPr lang="en-GB" sz="1200" b="1" u="heavy" spc="-40"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spc="-10" dirty="0">
                <a:effectLst/>
                <a:latin typeface="Arial" panose="020B0604020202020204" pitchFamily="34" charset="0"/>
                <a:ea typeface="Calibri" panose="020F0502020204030204" pitchFamily="34" charset="0"/>
                <a:cs typeface="Times New Roman" panose="02020603050405020304" pitchFamily="18" charset="0"/>
              </a:rPr>
              <a:t>of</a:t>
            </a:r>
            <a:r>
              <a:rPr lang="en-GB" sz="1200" b="1" u="heavy" spc="-15"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spc="-5" dirty="0">
                <a:effectLst/>
                <a:latin typeface="Arial" panose="020B0604020202020204" pitchFamily="34" charset="0"/>
                <a:ea typeface="Calibri" panose="020F0502020204030204" pitchFamily="34" charset="0"/>
                <a:cs typeface="Times New Roman" panose="02020603050405020304" pitchFamily="18" charset="0"/>
              </a:rPr>
              <a:t>RADs</a:t>
            </a:r>
            <a:r>
              <a:rPr lang="en-GB" sz="1200" b="1" u="heavy" spc="-35"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spc="-10" dirty="0">
                <a:effectLst/>
                <a:latin typeface="Arial" panose="020B0604020202020204" pitchFamily="34" charset="0"/>
                <a:ea typeface="Calibri" panose="020F0502020204030204" pitchFamily="34" charset="0"/>
                <a:cs typeface="Times New Roman" panose="02020603050405020304" pitchFamily="18" charset="0"/>
              </a:rPr>
              <a:t>on</a:t>
            </a:r>
            <a:r>
              <a:rPr lang="en-GB" sz="1200" b="1" u="heavy" spc="-20"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dirty="0">
                <a:effectLst/>
                <a:latin typeface="Arial" panose="020B0604020202020204" pitchFamily="34" charset="0"/>
                <a:ea typeface="Calibri" panose="020F0502020204030204" pitchFamily="34" charset="0"/>
                <a:cs typeface="Times New Roman" panose="02020603050405020304" pitchFamily="18" charset="0"/>
              </a:rPr>
              <a:t>Health</a:t>
            </a:r>
            <a:r>
              <a:rPr lang="en-GB" sz="1200" b="1" u="heavy" spc="-45"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spc="5" dirty="0">
                <a:effectLst/>
                <a:latin typeface="Arial" panose="020B0604020202020204" pitchFamily="34" charset="0"/>
                <a:ea typeface="Calibri" panose="020F0502020204030204" pitchFamily="34" charset="0"/>
                <a:cs typeface="Times New Roman" panose="02020603050405020304" pitchFamily="18" charset="0"/>
              </a:rPr>
              <a:t>and</a:t>
            </a:r>
            <a:r>
              <a:rPr lang="en-GB" sz="1200" b="1" u="heavy" spc="-50"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dirty="0">
                <a:effectLst/>
                <a:latin typeface="Arial" panose="020B0604020202020204" pitchFamily="34" charset="0"/>
                <a:ea typeface="Calibri" panose="020F0502020204030204" pitchFamily="34" charset="0"/>
                <a:cs typeface="Times New Roman" panose="02020603050405020304" pitchFamily="18" charset="0"/>
              </a:rPr>
              <a:t>Safety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124460" eaLnBrk="0" hangingPunct="0">
              <a:lnSpc>
                <a:spcPct val="107000"/>
              </a:lnSpc>
              <a:spcBef>
                <a:spcPts val="740"/>
              </a:spcBef>
              <a:spcAft>
                <a:spcPts val="0"/>
              </a:spcAft>
            </a:pPr>
            <a:r>
              <a:rPr lang="en-GB" sz="1050" spc="-5" dirty="0">
                <a:effectLst/>
                <a:latin typeface="Arial" panose="020B0604020202020204" pitchFamily="34" charset="0"/>
                <a:ea typeface="Calibri" panose="020F0502020204030204" pitchFamily="34" charset="0"/>
                <a:cs typeface="Times New Roman" panose="02020603050405020304" pitchFamily="18" charset="0"/>
              </a:rPr>
              <a:t>RADs shall require the consideration of safety hazards from design through to construction, maintenance and decommissioning.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124460" eaLnBrk="0" hangingPunct="0">
              <a:lnSpc>
                <a:spcPct val="107000"/>
              </a:lnSpc>
              <a:spcBef>
                <a:spcPts val="740"/>
              </a:spcBef>
              <a:spcAft>
                <a:spcPts val="0"/>
              </a:spcAft>
            </a:pPr>
            <a:r>
              <a:rPr lang="en-GB" sz="1050" spc="-5" dirty="0">
                <a:effectLst/>
                <a:latin typeface="Arial" panose="020B0604020202020204" pitchFamily="34" charset="0"/>
                <a:ea typeface="Calibri" panose="020F0502020204030204" pitchFamily="34" charset="0"/>
                <a:cs typeface="Times New Roman" panose="02020603050405020304" pitchFamily="18" charset="0"/>
              </a:rPr>
              <a:t>RADs shall make it clear that failure to consider such hazards can lead to increased safety risk and/or substantial additional costs being incurred due to the need for re-design or the addition of mitigation measures during the whole life of the asset.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124460" eaLnBrk="0" hangingPunct="0">
              <a:lnSpc>
                <a:spcPct val="107000"/>
              </a:lnSpc>
              <a:spcBef>
                <a:spcPts val="740"/>
              </a:spcBef>
              <a:spcAft>
                <a:spcPts val="0"/>
              </a:spcAft>
            </a:pPr>
            <a:r>
              <a:rPr lang="en-GB" sz="1050" spc="-5" dirty="0">
                <a:effectLst/>
                <a:latin typeface="Arial" panose="020B0604020202020204" pitchFamily="34" charset="0"/>
                <a:ea typeface="Calibri" panose="020F0502020204030204" pitchFamily="34" charset="0"/>
                <a:cs typeface="Times New Roman" panose="02020603050405020304" pitchFamily="18" charset="0"/>
              </a:rPr>
              <a:t>Requirements</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within</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RADs</a:t>
            </a:r>
            <a:r>
              <a:rPr lang="en-GB" sz="1050" spc="-20" dirty="0">
                <a:effectLst/>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shall</a:t>
            </a:r>
            <a:r>
              <a:rPr lang="en-GB" sz="1050" spc="-15" dirty="0">
                <a:effectLst/>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enable</a:t>
            </a:r>
            <a:r>
              <a:rPr lang="en-GB" sz="1050" spc="-2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the</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development</a:t>
            </a:r>
            <a:r>
              <a:rPr lang="en-GB" sz="1050" spc="-1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of</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solutions</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5" dirty="0">
                <a:effectLst/>
                <a:latin typeface="Arial" panose="020B0604020202020204" pitchFamily="34" charset="0"/>
                <a:ea typeface="Calibri" panose="020F0502020204030204" pitchFamily="34" charset="0"/>
                <a:cs typeface="Times New Roman" panose="02020603050405020304" pitchFamily="18" charset="0"/>
              </a:rPr>
              <a:t>to</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eliminate</a:t>
            </a:r>
            <a:r>
              <a:rPr lang="en-GB" sz="1050" spc="3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unacceptable</a:t>
            </a:r>
            <a:r>
              <a:rPr lang="en-GB" sz="1050" spc="-2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risks</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and</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mitigate</a:t>
            </a:r>
            <a:r>
              <a:rPr lang="en-GB" sz="1050" spc="-1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the</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remaining</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risks</a:t>
            </a:r>
            <a:r>
              <a:rPr lang="en-GB" sz="1050" spc="-2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for</a:t>
            </a:r>
            <a:r>
              <a:rPr lang="en-GB" sz="1050" spc="-25" dirty="0">
                <a:effectLst/>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all</a:t>
            </a:r>
            <a:r>
              <a:rPr lang="en-GB" sz="1050" spc="-1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phases</a:t>
            </a:r>
            <a:r>
              <a:rPr lang="en-GB" sz="1050" spc="-2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of</a:t>
            </a:r>
            <a:r>
              <a:rPr lang="en-GB" sz="1050" spc="3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the</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asset’s</a:t>
            </a:r>
            <a:r>
              <a:rPr lang="en-GB" sz="1050" spc="190" dirty="0">
                <a:effectLst/>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whole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life.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124460" eaLnBrk="0" hangingPunct="0">
              <a:lnSpc>
                <a:spcPct val="107000"/>
              </a:lnSpc>
              <a:spcBef>
                <a:spcPts val="740"/>
              </a:spcBef>
              <a:spcAft>
                <a:spcPts val="0"/>
              </a:spcAft>
            </a:pPr>
            <a:r>
              <a:rPr lang="en-GB" sz="1050" spc="-5" dirty="0">
                <a:effectLst/>
                <a:latin typeface="Arial" panose="020B0604020202020204" pitchFamily="34" charset="0"/>
                <a:ea typeface="Calibri" panose="020F0502020204030204" pitchFamily="34" charset="0"/>
                <a:cs typeface="Times New Roman" panose="02020603050405020304" pitchFamily="18" charset="0"/>
              </a:rPr>
              <a:t>RADs shall reflect and comply with current Overseeing Organisation provision for health and safety, design risk management (DRM) and national/European Union (EU) legislation.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124460" eaLnBrk="0" hangingPunct="0">
              <a:lnSpc>
                <a:spcPct val="107000"/>
              </a:lnSpc>
              <a:spcBef>
                <a:spcPts val="740"/>
              </a:spcBef>
              <a:spcAft>
                <a:spcPts val="0"/>
              </a:spcAft>
            </a:pPr>
            <a:r>
              <a:rPr lang="en-GB" sz="1050" spc="-5" dirty="0">
                <a:effectLst/>
                <a:latin typeface="Arial" panose="020B0604020202020204" pitchFamily="34" charset="0"/>
                <a:ea typeface="Calibri" panose="020F0502020204030204" pitchFamily="34" charset="0"/>
                <a:cs typeface="Times New Roman" panose="02020603050405020304" pitchFamily="18" charset="0"/>
              </a:rPr>
              <a:t>When amending a RAD, Document Authors shall consider the health and safety aspects of the whole document and not just those relating to the amendments.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lnSpc>
                <a:spcPct val="107000"/>
              </a:lnSpc>
              <a:spcBef>
                <a:spcPts val="40"/>
              </a:spcBef>
              <a:spcAft>
                <a:spcPts val="0"/>
              </a:spcAft>
            </a:pPr>
            <a:r>
              <a:rPr lang="en-GB" sz="105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63500" eaLnBrk="0" hangingPunct="0">
              <a:lnSpc>
                <a:spcPct val="107000"/>
              </a:lnSpc>
              <a:spcAft>
                <a:spcPts val="0"/>
              </a:spcAft>
            </a:pPr>
            <a:r>
              <a:rPr lang="en-GB" sz="1200" b="1" u="heavy" dirty="0">
                <a:effectLst/>
                <a:latin typeface="Arial" panose="020B0604020202020204" pitchFamily="34" charset="0"/>
                <a:ea typeface="Calibri" panose="020F0502020204030204" pitchFamily="34" charset="0"/>
                <a:cs typeface="Times New Roman" panose="02020603050405020304" pitchFamily="18" charset="0"/>
              </a:rPr>
              <a:t>Construction</a:t>
            </a:r>
            <a:r>
              <a:rPr lang="en-GB" sz="1200" b="1" u="heavy" spc="-80"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dirty="0">
                <a:effectLst/>
                <a:latin typeface="Arial" panose="020B0604020202020204" pitchFamily="34" charset="0"/>
                <a:ea typeface="Calibri" panose="020F0502020204030204" pitchFamily="34" charset="0"/>
                <a:cs typeface="Times New Roman" panose="02020603050405020304" pitchFamily="18" charset="0"/>
              </a:rPr>
              <a:t>(Design</a:t>
            </a:r>
            <a:r>
              <a:rPr lang="en-GB" sz="1200" b="1" u="heavy" spc="-75"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dirty="0">
                <a:effectLst/>
                <a:latin typeface="Arial" panose="020B0604020202020204" pitchFamily="34" charset="0"/>
                <a:ea typeface="Calibri" panose="020F0502020204030204" pitchFamily="34" charset="0"/>
                <a:cs typeface="Times New Roman" panose="02020603050405020304" pitchFamily="18" charset="0"/>
              </a:rPr>
              <a:t>and</a:t>
            </a:r>
            <a:r>
              <a:rPr lang="en-GB" sz="1200" b="1" u="heavy" spc="-80"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dirty="0">
                <a:effectLst/>
                <a:latin typeface="Arial" panose="020B0604020202020204" pitchFamily="34" charset="0"/>
                <a:ea typeface="Calibri" panose="020F0502020204030204" pitchFamily="34" charset="0"/>
                <a:cs typeface="Times New Roman" panose="02020603050405020304" pitchFamily="18" charset="0"/>
              </a:rPr>
              <a:t>Management)</a:t>
            </a:r>
            <a:r>
              <a:rPr lang="en-GB" sz="1200" b="1" u="heavy" spc="-75"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spc="-5" dirty="0">
                <a:effectLst/>
                <a:latin typeface="Arial" panose="020B0604020202020204" pitchFamily="34" charset="0"/>
                <a:ea typeface="Calibri" panose="020F0502020204030204" pitchFamily="34" charset="0"/>
                <a:cs typeface="Times New Roman" panose="02020603050405020304" pitchFamily="18" charset="0"/>
              </a:rPr>
              <a:t>Regulations</a:t>
            </a:r>
            <a:r>
              <a:rPr lang="en-GB" sz="1200" b="1" u="heavy" spc="-45" dirty="0">
                <a:effectLst/>
                <a:latin typeface="Arial" panose="020B0604020202020204" pitchFamily="34" charset="0"/>
                <a:ea typeface="Calibri" panose="020F0502020204030204" pitchFamily="34" charset="0"/>
                <a:cs typeface="Times New Roman" panose="02020603050405020304" pitchFamily="18" charset="0"/>
              </a:rPr>
              <a:t> </a:t>
            </a:r>
            <a:r>
              <a:rPr lang="en-GB" sz="1200" b="1" u="heavy" dirty="0">
                <a:effectLst/>
                <a:latin typeface="Arial" panose="020B0604020202020204" pitchFamily="34" charset="0"/>
                <a:ea typeface="Calibri" panose="020F0502020204030204" pitchFamily="34" charset="0"/>
                <a:cs typeface="Times New Roman" panose="02020603050405020304" pitchFamily="18" charset="0"/>
              </a:rPr>
              <a:t>(CDM)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124460" eaLnBrk="0" hangingPunct="0">
              <a:lnSpc>
                <a:spcPct val="107000"/>
              </a:lnSpc>
              <a:spcBef>
                <a:spcPts val="160"/>
              </a:spcBef>
              <a:spcAft>
                <a:spcPts val="0"/>
              </a:spcAft>
            </a:pPr>
            <a:r>
              <a:rPr lang="en-GB" sz="1050" dirty="0">
                <a:effectLst/>
                <a:latin typeface="Arial" panose="020B0604020202020204" pitchFamily="34" charset="0"/>
                <a:ea typeface="Calibri" panose="020F0502020204030204" pitchFamily="34" charset="0"/>
                <a:cs typeface="Times New Roman" panose="02020603050405020304" pitchFamily="18" charset="0"/>
              </a:rPr>
              <a:t>For</a:t>
            </a:r>
            <a:r>
              <a:rPr lang="en-GB" sz="1050" spc="-1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the</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purposes</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of</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5" dirty="0">
                <a:effectLst/>
                <a:latin typeface="Arial" panose="020B0604020202020204" pitchFamily="34" charset="0"/>
                <a:ea typeface="Calibri" panose="020F0502020204030204" pitchFamily="34" charset="0"/>
                <a:cs typeface="Times New Roman" panose="02020603050405020304" pitchFamily="18" charset="0"/>
              </a:rPr>
              <a:t>CDM,</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the</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Document</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Author</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shall</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consider</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the</a:t>
            </a:r>
            <a:r>
              <a:rPr lang="en-GB" sz="1050" spc="-3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following</a:t>
            </a:r>
            <a:r>
              <a:rPr lang="en-GB" sz="1050" spc="240" dirty="0">
                <a:effectLst/>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activities</a:t>
            </a:r>
            <a:r>
              <a:rPr lang="en-GB" sz="1050" spc="-3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which</a:t>
            </a:r>
            <a:r>
              <a:rPr lang="en-GB" sz="105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may</a:t>
            </a:r>
            <a:r>
              <a:rPr lang="en-GB" sz="105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attract</a:t>
            </a:r>
            <a:r>
              <a:rPr lang="en-GB" sz="1050" spc="-20" dirty="0">
                <a:effectLst/>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duties</a:t>
            </a:r>
            <a:r>
              <a:rPr lang="en-GB" sz="1050" spc="-35" dirty="0">
                <a:effectLst/>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as a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Designer: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eaLnBrk="0" hangingPunct="0">
              <a:lnSpc>
                <a:spcPct val="107000"/>
              </a:lnSpc>
              <a:spcBef>
                <a:spcPts val="5"/>
              </a:spcBef>
              <a:spcAft>
                <a:spcPts val="0"/>
              </a:spcAft>
            </a:pPr>
            <a:r>
              <a:rPr lang="en-GB" sz="105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24460" lvl="0" indent="-342900" eaLnBrk="0" hangingPunct="0">
              <a:lnSpc>
                <a:spcPct val="99000"/>
              </a:lnSpc>
              <a:spcAft>
                <a:spcPts val="0"/>
              </a:spcAft>
              <a:buSzPts val="1100"/>
              <a:buFont typeface="+mj-lt"/>
              <a:buAutoNum type="arabicPeriod"/>
              <a:tabLst>
                <a:tab pos="922655" algn="l"/>
              </a:tabLst>
            </a:pPr>
            <a:r>
              <a:rPr lang="en-GB" sz="1050" spc="-5" dirty="0">
                <a:effectLst/>
                <a:latin typeface="Arial" panose="020B0604020202020204" pitchFamily="34" charset="0"/>
                <a:ea typeface="Calibri" panose="020F0502020204030204" pitchFamily="34" charset="0"/>
                <a:cs typeface="Arial" panose="020B0604020202020204" pitchFamily="34" charset="0"/>
              </a:rPr>
              <a:t>Selection</a:t>
            </a:r>
            <a:r>
              <a:rPr lang="en-GB" sz="1050" spc="-10" dirty="0">
                <a:effectLst/>
                <a:latin typeface="Arial" panose="020B0604020202020204" pitchFamily="34" charset="0"/>
                <a:ea typeface="Calibri" panose="020F0502020204030204" pitchFamily="34" charset="0"/>
                <a:cs typeface="Arial" panose="020B0604020202020204" pitchFamily="34" charset="0"/>
              </a:rPr>
              <a:t> of</a:t>
            </a:r>
            <a:r>
              <a:rPr lang="en-GB" sz="1050" spc="1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products</a:t>
            </a:r>
            <a:r>
              <a:rPr lang="en-GB" sz="1050" spc="-3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for</a:t>
            </a:r>
            <a:r>
              <a:rPr lang="en-GB" sz="1050" spc="-3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use </a:t>
            </a:r>
            <a:r>
              <a:rPr lang="en-GB" sz="1050" spc="-15" dirty="0">
                <a:effectLst/>
                <a:latin typeface="Arial" panose="020B0604020202020204" pitchFamily="34" charset="0"/>
                <a:ea typeface="Calibri" panose="020F0502020204030204" pitchFamily="34" charset="0"/>
                <a:cs typeface="Arial" panose="020B0604020202020204" pitchFamily="34" charset="0"/>
              </a:rPr>
              <a:t>in</a:t>
            </a:r>
            <a:r>
              <a:rPr lang="en-GB" sz="1050" spc="15"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construction.</a:t>
            </a:r>
            <a:r>
              <a:rPr lang="en-GB" sz="1050" spc="-15" dirty="0">
                <a:effectLst/>
                <a:latin typeface="Arial" panose="020B0604020202020204" pitchFamily="34" charset="0"/>
                <a:ea typeface="Calibri" panose="020F0502020204030204" pitchFamily="34" charset="0"/>
                <a:cs typeface="Arial" panose="020B0604020202020204" pitchFamily="34" charset="0"/>
              </a:rPr>
              <a:t> </a:t>
            </a:r>
            <a:r>
              <a:rPr lang="en-GB" sz="1050" spc="-10" dirty="0">
                <a:effectLst/>
                <a:latin typeface="Arial" panose="020B0604020202020204" pitchFamily="34" charset="0"/>
                <a:ea typeface="Calibri" panose="020F0502020204030204" pitchFamily="34" charset="0"/>
                <a:cs typeface="Arial" panose="020B0604020202020204" pitchFamily="34" charset="0"/>
              </a:rPr>
              <a:t>The </a:t>
            </a:r>
            <a:r>
              <a:rPr lang="en-GB" sz="1050" spc="5" dirty="0">
                <a:effectLst/>
                <a:latin typeface="Arial" panose="020B0604020202020204" pitchFamily="34" charset="0"/>
                <a:ea typeface="Calibri" panose="020F0502020204030204" pitchFamily="34" charset="0"/>
                <a:cs typeface="Arial" panose="020B0604020202020204" pitchFamily="34" charset="0"/>
              </a:rPr>
              <a:t>designer </a:t>
            </a:r>
            <a:r>
              <a:rPr lang="en-GB" sz="1050" spc="-10" dirty="0">
                <a:effectLst/>
                <a:latin typeface="Arial" panose="020B0604020202020204" pitchFamily="34" charset="0"/>
                <a:ea typeface="Calibri" panose="020F0502020204030204" pitchFamily="34" charset="0"/>
                <a:cs typeface="Arial" panose="020B0604020202020204" pitchFamily="34" charset="0"/>
              </a:rPr>
              <a:t>must</a:t>
            </a:r>
            <a:r>
              <a:rPr lang="en-GB" sz="1050" spc="-2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take</a:t>
            </a:r>
            <a:r>
              <a:rPr lang="en-GB" sz="1050" spc="-1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account</a:t>
            </a:r>
            <a:r>
              <a:rPr lang="en-GB" sz="1050" spc="220" dirty="0">
                <a:effectLst/>
                <a:latin typeface="Arial" panose="020B0604020202020204" pitchFamily="34" charset="0"/>
                <a:ea typeface="Calibri" panose="020F0502020204030204" pitchFamily="34" charset="0"/>
                <a:cs typeface="Arial" panose="020B0604020202020204" pitchFamily="34" charset="0"/>
              </a:rPr>
              <a:t> </a:t>
            </a:r>
            <a:r>
              <a:rPr lang="en-GB" sz="1050" spc="-10" dirty="0">
                <a:effectLst/>
                <a:latin typeface="Arial" panose="020B0604020202020204" pitchFamily="34" charset="0"/>
                <a:ea typeface="Calibri" panose="020F0502020204030204" pitchFamily="34" charset="0"/>
                <a:cs typeface="Arial" panose="020B0604020202020204" pitchFamily="34" charset="0"/>
              </a:rPr>
              <a:t>of</a:t>
            </a:r>
            <a:r>
              <a:rPr lang="en-GB" sz="1050" spc="3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the</a:t>
            </a:r>
            <a:r>
              <a:rPr lang="en-GB" sz="1050" spc="5" dirty="0">
                <a:effectLst/>
                <a:latin typeface="Arial" panose="020B0604020202020204" pitchFamily="34" charset="0"/>
                <a:ea typeface="Calibri" panose="020F0502020204030204" pitchFamily="34" charset="0"/>
                <a:cs typeface="Arial" panose="020B0604020202020204" pitchFamily="34" charset="0"/>
              </a:rPr>
              <a:t> </a:t>
            </a:r>
            <a:r>
              <a:rPr lang="en-GB" sz="1050" spc="-10" dirty="0">
                <a:effectLst/>
                <a:latin typeface="Arial" panose="020B0604020202020204" pitchFamily="34" charset="0"/>
                <a:ea typeface="Calibri" panose="020F0502020204030204" pitchFamily="34" charset="0"/>
                <a:cs typeface="Arial" panose="020B0604020202020204" pitchFamily="34" charset="0"/>
              </a:rPr>
              <a:t>health</a:t>
            </a:r>
            <a:r>
              <a:rPr lang="en-GB" sz="1050" spc="5" dirty="0">
                <a:effectLst/>
                <a:latin typeface="Arial" panose="020B0604020202020204" pitchFamily="34" charset="0"/>
                <a:ea typeface="Calibri" panose="020F0502020204030204" pitchFamily="34" charset="0"/>
                <a:cs typeface="Arial" panose="020B0604020202020204" pitchFamily="34" charset="0"/>
              </a:rPr>
              <a:t> </a:t>
            </a:r>
            <a:r>
              <a:rPr lang="en-GB" sz="1050" spc="-10" dirty="0">
                <a:effectLst/>
                <a:latin typeface="Arial" panose="020B0604020202020204" pitchFamily="34" charset="0"/>
                <a:ea typeface="Calibri" panose="020F0502020204030204" pitchFamily="34" charset="0"/>
                <a:cs typeface="Arial" panose="020B0604020202020204" pitchFamily="34" charset="0"/>
              </a:rPr>
              <a:t>and</a:t>
            </a:r>
            <a:r>
              <a:rPr lang="en-GB" sz="1050" spc="5"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safety</a:t>
            </a:r>
            <a:r>
              <a:rPr lang="en-GB" sz="1050" spc="5"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impacts</a:t>
            </a:r>
            <a:r>
              <a:rPr lang="en-GB" sz="1050" spc="-3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arising</a:t>
            </a:r>
            <a:r>
              <a:rPr lang="en-GB" sz="1050" spc="5"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from</a:t>
            </a:r>
            <a:r>
              <a:rPr lang="en-GB" sz="1050" spc="5"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their</a:t>
            </a:r>
            <a:r>
              <a:rPr lang="en-GB" sz="1050" spc="-4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use.</a:t>
            </a:r>
            <a:r>
              <a:rPr lang="en-GB" sz="1050" spc="-2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a:t>
            </a:r>
            <a:r>
              <a:rPr lang="en-GB" sz="1050" spc="5" dirty="0" err="1">
                <a:effectLst/>
                <a:latin typeface="Arial" panose="020B0604020202020204" pitchFamily="34" charset="0"/>
                <a:ea typeface="Calibri" panose="020F0502020204030204" pitchFamily="34" charset="0"/>
                <a:cs typeface="Arial" panose="020B0604020202020204" pitchFamily="34" charset="0"/>
              </a:rPr>
              <a:t>eg</a:t>
            </a:r>
            <a:r>
              <a:rPr lang="en-GB" sz="1050" spc="-25"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installation,</a:t>
            </a:r>
            <a:r>
              <a:rPr lang="en-GB" sz="1050" spc="28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commissioning,</a:t>
            </a:r>
            <a:r>
              <a:rPr lang="en-GB" sz="1050" spc="5" dirty="0">
                <a:effectLst/>
                <a:latin typeface="Arial" panose="020B0604020202020204" pitchFamily="34" charset="0"/>
                <a:ea typeface="Calibri" panose="020F0502020204030204" pitchFamily="34" charset="0"/>
                <a:cs typeface="Arial" panose="020B0604020202020204" pitchFamily="34" charset="0"/>
              </a:rPr>
              <a:t> </a:t>
            </a:r>
            <a:r>
              <a:rPr lang="en-GB" sz="1050" spc="-10" dirty="0">
                <a:effectLst/>
                <a:latin typeface="Arial" panose="020B0604020202020204" pitchFamily="34" charset="0"/>
                <a:ea typeface="Calibri" panose="020F0502020204030204" pitchFamily="34" charset="0"/>
                <a:cs typeface="Arial" panose="020B0604020202020204" pitchFamily="34" charset="0"/>
              </a:rPr>
              <a:t>operation,</a:t>
            </a:r>
            <a:r>
              <a:rPr lang="en-GB" sz="1050" spc="5" dirty="0">
                <a:effectLst/>
                <a:latin typeface="Arial" panose="020B0604020202020204" pitchFamily="34" charset="0"/>
                <a:ea typeface="Calibri" panose="020F0502020204030204" pitchFamily="34" charset="0"/>
                <a:cs typeface="Arial" panose="020B0604020202020204" pitchFamily="34" charset="0"/>
              </a:rPr>
              <a:t> </a:t>
            </a:r>
            <a:r>
              <a:rPr lang="en-GB" sz="1050" spc="-10" dirty="0">
                <a:effectLst/>
                <a:latin typeface="Arial" panose="020B0604020202020204" pitchFamily="34" charset="0"/>
                <a:ea typeface="Calibri" panose="020F0502020204030204" pitchFamily="34" charset="0"/>
                <a:cs typeface="Arial" panose="020B0604020202020204" pitchFamily="34" charset="0"/>
              </a:rPr>
              <a:t>maintenance,</a:t>
            </a:r>
            <a:r>
              <a:rPr lang="en-GB" sz="1050" spc="5" dirty="0">
                <a:effectLst/>
                <a:latin typeface="Arial" panose="020B0604020202020204" pitchFamily="34" charset="0"/>
                <a:ea typeface="Calibri" panose="020F0502020204030204" pitchFamily="34" charset="0"/>
                <a:cs typeface="Arial" panose="020B0604020202020204" pitchFamily="34" charset="0"/>
              </a:rPr>
              <a:t> </a:t>
            </a:r>
            <a:r>
              <a:rPr lang="en-GB" sz="1050" spc="-10" dirty="0">
                <a:effectLst/>
                <a:latin typeface="Arial" panose="020B0604020202020204" pitchFamily="34" charset="0"/>
                <a:ea typeface="Calibri" panose="020F0502020204030204" pitchFamily="34" charset="0"/>
                <a:cs typeface="Arial" panose="020B0604020202020204" pitchFamily="34" charset="0"/>
              </a:rPr>
              <a:t>and</a:t>
            </a:r>
            <a:r>
              <a:rPr lang="en-GB" sz="1050" spc="5"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removal)</a:t>
            </a:r>
            <a:endParaRPr lang="en-GB" sz="1200" spc="5"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eaLnBrk="0" hangingPunct="0">
              <a:lnSpc>
                <a:spcPct val="107000"/>
              </a:lnSpc>
              <a:spcBef>
                <a:spcPts val="5"/>
              </a:spcBef>
              <a:spcAft>
                <a:spcPts val="0"/>
              </a:spcAft>
              <a:buSzPts val="1100"/>
              <a:buFont typeface="+mj-lt"/>
              <a:buAutoNum type="arabicPeriod"/>
              <a:tabLst>
                <a:tab pos="962660" algn="l"/>
              </a:tabLst>
            </a:pPr>
            <a:r>
              <a:rPr lang="en-GB" sz="1050" spc="-5" dirty="0">
                <a:effectLst/>
                <a:latin typeface="Arial" panose="020B0604020202020204" pitchFamily="34" charset="0"/>
                <a:ea typeface="Calibri" panose="020F0502020204030204" pitchFamily="34" charset="0"/>
                <a:cs typeface="Arial" panose="020B0604020202020204" pitchFamily="34" charset="0"/>
              </a:rPr>
              <a:t>Preparing</a:t>
            </a:r>
            <a:r>
              <a:rPr lang="en-GB" sz="1050" spc="-1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the</a:t>
            </a:r>
            <a:r>
              <a:rPr lang="en-GB" sz="1050" spc="15" dirty="0">
                <a:effectLst/>
                <a:latin typeface="Arial" panose="020B0604020202020204" pitchFamily="34" charset="0"/>
                <a:ea typeface="Calibri" panose="020F0502020204030204" pitchFamily="34" charset="0"/>
                <a:cs typeface="Arial" panose="020B0604020202020204" pitchFamily="34" charset="0"/>
              </a:rPr>
              <a:t> </a:t>
            </a:r>
            <a:r>
              <a:rPr lang="en-GB" sz="1050" spc="-10" dirty="0">
                <a:effectLst/>
                <a:latin typeface="Arial" panose="020B0604020202020204" pitchFamily="34" charset="0"/>
                <a:ea typeface="Calibri" panose="020F0502020204030204" pitchFamily="34" charset="0"/>
                <a:cs typeface="Arial" panose="020B0604020202020204" pitchFamily="34" charset="0"/>
              </a:rPr>
              <a:t>specification </a:t>
            </a:r>
            <a:r>
              <a:rPr lang="en-GB" sz="1050" spc="5" dirty="0">
                <a:effectLst/>
                <a:latin typeface="Arial" panose="020B0604020202020204" pitchFamily="34" charset="0"/>
                <a:ea typeface="Calibri" panose="020F0502020204030204" pitchFamily="34" charset="0"/>
                <a:cs typeface="Arial" panose="020B0604020202020204" pitchFamily="34" charset="0"/>
              </a:rPr>
              <a:t>for</a:t>
            </a:r>
            <a:r>
              <a:rPr lang="en-GB" sz="1050" spc="-3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a</a:t>
            </a:r>
            <a:r>
              <a:rPr lang="en-GB" sz="1050" spc="15"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purpose</a:t>
            </a:r>
            <a:r>
              <a:rPr lang="en-GB" sz="1050" spc="-15"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built</a:t>
            </a:r>
            <a:r>
              <a:rPr lang="en-GB" sz="1050" spc="-15"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product</a:t>
            </a:r>
            <a:r>
              <a:rPr lang="en-GB" sz="1050" spc="-2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or</a:t>
            </a:r>
            <a:r>
              <a:rPr lang="en-GB" sz="1050" spc="-25"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feature.</a:t>
            </a:r>
            <a:endParaRPr lang="en-GB" sz="1200" spc="5"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eaLnBrk="0" hangingPunct="0">
              <a:lnSpc>
                <a:spcPct val="107000"/>
              </a:lnSpc>
              <a:spcBef>
                <a:spcPts val="5"/>
              </a:spcBef>
              <a:spcAft>
                <a:spcPts val="0"/>
              </a:spcAft>
              <a:buSzPts val="1100"/>
              <a:buFont typeface="+mj-lt"/>
              <a:buAutoNum type="arabicPeriod"/>
              <a:tabLst>
                <a:tab pos="962660" algn="l"/>
              </a:tabLst>
            </a:pPr>
            <a:r>
              <a:rPr lang="en-GB" sz="1050" spc="-5" dirty="0">
                <a:effectLst/>
                <a:latin typeface="Arial" panose="020B0604020202020204" pitchFamily="34" charset="0"/>
                <a:ea typeface="Calibri" panose="020F0502020204030204" pitchFamily="34" charset="0"/>
                <a:cs typeface="Arial" panose="020B0604020202020204" pitchFamily="34" charset="0"/>
              </a:rPr>
              <a:t>Detailed</a:t>
            </a:r>
            <a:r>
              <a:rPr lang="en-GB" sz="1050" spc="-1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design</a:t>
            </a:r>
            <a:r>
              <a:rPr lang="en-GB" sz="1050" spc="-1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undertaken</a:t>
            </a:r>
            <a:r>
              <a:rPr lang="en-GB" sz="1050" spc="-1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by </a:t>
            </a:r>
            <a:r>
              <a:rPr lang="en-GB" sz="1050" spc="-5" dirty="0">
                <a:effectLst/>
                <a:latin typeface="Arial" panose="020B0604020202020204" pitchFamily="34" charset="0"/>
                <a:ea typeface="Calibri" panose="020F0502020204030204" pitchFamily="34" charset="0"/>
                <a:cs typeface="Arial" panose="020B0604020202020204" pitchFamily="34" charset="0"/>
              </a:rPr>
              <a:t>manufacturers</a:t>
            </a:r>
            <a:r>
              <a:rPr lang="en-GB" sz="1050" spc="-20"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during</a:t>
            </a:r>
            <a:r>
              <a:rPr lang="en-GB" sz="1050" spc="-25"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product</a:t>
            </a:r>
            <a:r>
              <a:rPr lang="en-GB" sz="1050" spc="-25" dirty="0">
                <a:effectLst/>
                <a:latin typeface="Arial" panose="020B0604020202020204" pitchFamily="34" charset="0"/>
                <a:ea typeface="Calibri" panose="020F0502020204030204" pitchFamily="34" charset="0"/>
                <a:cs typeface="Arial" panose="020B0604020202020204" pitchFamily="34" charset="0"/>
              </a:rPr>
              <a:t> </a:t>
            </a:r>
            <a:r>
              <a:rPr lang="en-GB" sz="1050" spc="-5" dirty="0">
                <a:effectLst/>
                <a:latin typeface="Arial" panose="020B0604020202020204" pitchFamily="34" charset="0"/>
                <a:ea typeface="Calibri" panose="020F0502020204030204" pitchFamily="34" charset="0"/>
                <a:cs typeface="Arial" panose="020B0604020202020204" pitchFamily="34" charset="0"/>
              </a:rPr>
              <a:t>development.</a:t>
            </a:r>
            <a:endParaRPr lang="en-GB" sz="1200" spc="5" dirty="0">
              <a:effectLst/>
              <a:latin typeface="Arial" panose="020B0604020202020204" pitchFamily="34" charset="0"/>
              <a:ea typeface="Calibri" panose="020F0502020204030204" pitchFamily="34" charset="0"/>
              <a:cs typeface="Arial" panose="020B0604020202020204" pitchFamily="34" charset="0"/>
            </a:endParaRPr>
          </a:p>
          <a:p>
            <a:pPr marL="450215" marR="104140" indent="-387350" eaLnBrk="0" hangingPunct="0">
              <a:lnSpc>
                <a:spcPct val="107000"/>
              </a:lnSpc>
              <a:spcBef>
                <a:spcPts val="575"/>
              </a:spcBef>
              <a:spcAft>
                <a:spcPts val="0"/>
              </a:spcAft>
            </a:pPr>
            <a:r>
              <a:rPr lang="en-GB" sz="1000" i="1" spc="-5" dirty="0">
                <a:effectLst/>
                <a:latin typeface="Arial" panose="020B0604020202020204" pitchFamily="34" charset="0"/>
                <a:ea typeface="Calibri" panose="020F0502020204030204" pitchFamily="34" charset="0"/>
                <a:cs typeface="Times New Roman" panose="02020603050405020304" pitchFamily="18" charset="0"/>
              </a:rPr>
              <a:t>NOTE</a:t>
            </a:r>
            <a:r>
              <a:rPr lang="en-GB" sz="1000" i="1"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The</a:t>
            </a:r>
            <a:r>
              <a:rPr lang="en-GB" sz="1000" i="1" spc="2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20" dirty="0">
                <a:effectLst/>
                <a:latin typeface="Arial" panose="020B0604020202020204" pitchFamily="34" charset="0"/>
                <a:ea typeface="Calibri" panose="020F0502020204030204" pitchFamily="34" charset="0"/>
                <a:cs typeface="Times New Roman" panose="02020603050405020304" pitchFamily="18" charset="0"/>
              </a:rPr>
              <a:t>CDM</a:t>
            </a:r>
            <a:r>
              <a:rPr lang="en-GB" sz="1000" i="1" spc="3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Regulations</a:t>
            </a:r>
            <a:r>
              <a:rPr lang="en-GB" sz="1000" i="1" spc="2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2015</a:t>
            </a:r>
            <a:r>
              <a:rPr lang="en-GB" sz="1000" i="1" spc="2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require</a:t>
            </a:r>
            <a:r>
              <a:rPr lang="en-GB" sz="1000" i="1" spc="3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that</a:t>
            </a:r>
            <a:r>
              <a:rPr lang="en-GB" sz="1000" i="1"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health</a:t>
            </a:r>
            <a:r>
              <a:rPr lang="en-GB" sz="1000" i="1" spc="4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and</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safety</a:t>
            </a:r>
            <a:r>
              <a:rPr lang="en-GB" sz="1000" i="1" spc="2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are</a:t>
            </a:r>
            <a:r>
              <a:rPr lang="en-GB" sz="1000" i="1"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considered</a:t>
            </a:r>
            <a:r>
              <a:rPr lang="en-GB" sz="1000" i="1" spc="2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from</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 the</a:t>
            </a:r>
            <a:r>
              <a:rPr lang="en-GB" sz="1000" i="1" spc="2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outset</a:t>
            </a:r>
            <a:r>
              <a:rPr lang="en-GB" sz="1000" i="1" spc="4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of</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dirty="0">
                <a:effectLst/>
                <a:latin typeface="Arial" panose="020B0604020202020204" pitchFamily="34" charset="0"/>
                <a:ea typeface="Calibri" panose="020F0502020204030204" pitchFamily="34" charset="0"/>
                <a:cs typeface="Times New Roman" panose="02020603050405020304" pitchFamily="18" charset="0"/>
              </a:rPr>
              <a:t>a</a:t>
            </a:r>
            <a:r>
              <a:rPr lang="en-GB" sz="1000" i="1" spc="36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construction</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work.</a:t>
            </a:r>
            <a:r>
              <a:rPr lang="en-GB" sz="1000" i="1" spc="2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The</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development</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of</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requirements</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within</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RADs</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can</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in</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some</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circumstances</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be</a:t>
            </a:r>
            <a:r>
              <a:rPr lang="en-GB" sz="1000" i="1" spc="30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considered</a:t>
            </a:r>
            <a:r>
              <a:rPr lang="en-GB" sz="1000" i="1" spc="4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as</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dirty="0">
                <a:effectLst/>
                <a:latin typeface="Arial" panose="020B0604020202020204" pitchFamily="34" charset="0"/>
                <a:ea typeface="Calibri" panose="020F0502020204030204" pitchFamily="34" charset="0"/>
                <a:cs typeface="Times New Roman" panose="02020603050405020304" pitchFamily="18" charset="0"/>
              </a:rPr>
              <a:t>a</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design</a:t>
            </a:r>
            <a:r>
              <a:rPr lang="en-GB" sz="1000" i="1" spc="3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activity</a:t>
            </a:r>
            <a:r>
              <a:rPr lang="en-GB" sz="1000" i="1" spc="5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for</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the</a:t>
            </a:r>
            <a:r>
              <a:rPr lang="en-GB" sz="1000" i="1" spc="3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purposes</a:t>
            </a:r>
            <a:r>
              <a:rPr lang="en-GB" sz="1000" i="1"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of</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CDM.</a:t>
            </a:r>
            <a:r>
              <a:rPr lang="en-GB" sz="1000" i="1" spc="3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Therefore,</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Document</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Owners</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can</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attract</a:t>
            </a:r>
            <a:r>
              <a:rPr lang="en-GB" sz="1000" i="1" spc="40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some</a:t>
            </a:r>
            <a:r>
              <a:rPr lang="en-GB" sz="1000" i="1" spc="2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20" dirty="0">
                <a:effectLst/>
                <a:latin typeface="Arial" panose="020B0604020202020204" pitchFamily="34" charset="0"/>
                <a:ea typeface="Calibri" panose="020F0502020204030204" pitchFamily="34" charset="0"/>
                <a:cs typeface="Times New Roman" panose="02020603050405020304" pitchFamily="18" charset="0"/>
              </a:rPr>
              <a:t>of</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the</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duties</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of</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dirty="0">
                <a:effectLst/>
                <a:latin typeface="Arial" panose="020B0604020202020204" pitchFamily="34" charset="0"/>
                <a:ea typeface="Calibri" panose="020F0502020204030204" pitchFamily="34" charset="0"/>
                <a:cs typeface="Times New Roman" panose="02020603050405020304" pitchFamily="18" charset="0"/>
              </a:rPr>
              <a:t>a</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Designer</a:t>
            </a:r>
            <a:r>
              <a:rPr lang="en-GB" sz="1000" i="1" spc="4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under</a:t>
            </a:r>
            <a:r>
              <a:rPr lang="en-GB" sz="1000" i="1" spc="4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CDM.</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Designers</a:t>
            </a:r>
            <a:r>
              <a:rPr lang="en-GB" sz="1000" i="1" spc="4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are</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those, </a:t>
            </a:r>
            <a:r>
              <a:rPr lang="en-GB" sz="1000" i="1" dirty="0">
                <a:effectLst/>
                <a:latin typeface="Arial" panose="020B0604020202020204" pitchFamily="34" charset="0"/>
                <a:ea typeface="Calibri" panose="020F0502020204030204" pitchFamily="34" charset="0"/>
                <a:cs typeface="Times New Roman" panose="02020603050405020304" pitchFamily="18" charset="0"/>
              </a:rPr>
              <a:t>who</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as</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part</a:t>
            </a:r>
            <a:r>
              <a:rPr lang="en-GB" sz="1000" i="1"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of</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dirty="0">
                <a:effectLst/>
                <a:latin typeface="Arial" panose="020B0604020202020204" pitchFamily="34" charset="0"/>
                <a:ea typeface="Calibri" panose="020F0502020204030204" pitchFamily="34" charset="0"/>
                <a:cs typeface="Times New Roman" panose="02020603050405020304" pitchFamily="18" charset="0"/>
              </a:rPr>
              <a:t>a</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business,</a:t>
            </a:r>
            <a:r>
              <a:rPr lang="en-GB" sz="1000" i="1" spc="34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prepare</a:t>
            </a:r>
            <a:r>
              <a:rPr lang="en-GB" sz="1000" i="1" spc="2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or</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modify</a:t>
            </a:r>
            <a:r>
              <a:rPr lang="en-GB" sz="1000" i="1" spc="5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designs</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for</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dirty="0">
                <a:effectLst/>
                <a:latin typeface="Arial" panose="020B0604020202020204" pitchFamily="34" charset="0"/>
                <a:ea typeface="Calibri" panose="020F0502020204030204" pitchFamily="34" charset="0"/>
                <a:cs typeface="Times New Roman" panose="02020603050405020304" pitchFamily="18" charset="0"/>
              </a:rPr>
              <a:t>a</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structure,</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product</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or</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system</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relating</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to</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construction</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work.</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The</a:t>
            </a:r>
            <a:r>
              <a:rPr lang="en-GB" sz="1000" i="1" spc="34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Overseeing</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Organisation</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0" dirty="0">
                <a:effectLst/>
                <a:latin typeface="Arial" panose="020B0604020202020204" pitchFamily="34" charset="0"/>
                <a:ea typeface="Calibri" panose="020F0502020204030204" pitchFamily="34" charset="0"/>
                <a:cs typeface="Times New Roman" panose="02020603050405020304" pitchFamily="18" charset="0"/>
              </a:rPr>
              <a:t>also</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has</a:t>
            </a:r>
            <a:r>
              <a:rPr lang="en-GB" sz="1000" i="1" spc="5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duties</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as</a:t>
            </a:r>
            <a:r>
              <a:rPr lang="en-GB" sz="1000" i="1" spc="30"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the</a:t>
            </a:r>
            <a:r>
              <a:rPr lang="en-GB" sz="1000" i="1" spc="25"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15" dirty="0">
                <a:effectLst/>
                <a:latin typeface="Arial" panose="020B0604020202020204" pitchFamily="34" charset="0"/>
                <a:ea typeface="Calibri" panose="020F0502020204030204" pitchFamily="34" charset="0"/>
                <a:cs typeface="Times New Roman" panose="02020603050405020304" pitchFamily="18" charset="0"/>
              </a:rPr>
              <a:t>Client.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106045" eaLnBrk="0" hangingPunct="0">
              <a:lnSpc>
                <a:spcPct val="99000"/>
              </a:lnSpc>
              <a:spcBef>
                <a:spcPts val="850"/>
              </a:spcBef>
              <a:spcAft>
                <a:spcPts val="0"/>
              </a:spcAft>
            </a:pPr>
            <a:r>
              <a:rPr lang="en-GB" sz="1050" dirty="0">
                <a:effectLst/>
                <a:latin typeface="Arial" panose="020B0604020202020204" pitchFamily="34" charset="0"/>
                <a:ea typeface="Calibri" panose="020F0502020204030204" pitchFamily="34" charset="0"/>
                <a:cs typeface="Times New Roman" panose="02020603050405020304" pitchFamily="18" charset="0"/>
              </a:rPr>
              <a:t>The</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Document</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Owner</a:t>
            </a:r>
            <a:r>
              <a:rPr lang="en-GB" sz="1050" spc="-2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and</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Document</a:t>
            </a:r>
            <a:r>
              <a:rPr lang="en-GB" sz="1050" spc="-15" dirty="0">
                <a:effectLst/>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Author</a:t>
            </a:r>
            <a:r>
              <a:rPr lang="en-GB" sz="1050" spc="-2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shall</a:t>
            </a:r>
            <a:r>
              <a:rPr lang="en-GB" sz="1050" spc="-1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have</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knowledge</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5" dirty="0">
                <a:effectLst/>
                <a:latin typeface="Arial" panose="020B0604020202020204" pitchFamily="34" charset="0"/>
                <a:ea typeface="Calibri" panose="020F0502020204030204" pitchFamily="34" charset="0"/>
                <a:cs typeface="Times New Roman" panose="02020603050405020304" pitchFamily="18" charset="0"/>
              </a:rPr>
              <a:t>of</a:t>
            </a:r>
            <a:r>
              <a:rPr lang="en-GB" sz="1050" spc="3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current</a:t>
            </a:r>
            <a:r>
              <a:rPr lang="en-GB" sz="1050" spc="30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CDM</a:t>
            </a:r>
            <a:r>
              <a:rPr lang="en-GB" sz="1050" spc="-30" dirty="0">
                <a:effectLst/>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regulations</a:t>
            </a:r>
            <a:r>
              <a:rPr lang="en-GB" sz="1050" spc="-2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and</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understand</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the</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obligations</a:t>
            </a:r>
            <a:r>
              <a:rPr lang="en-GB" sz="1050" spc="-2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under</a:t>
            </a:r>
            <a:r>
              <a:rPr lang="en-GB" sz="1050" spc="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CDM</a:t>
            </a:r>
            <a:r>
              <a:rPr lang="en-GB" sz="1050" spc="-4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and </a:t>
            </a:r>
            <a:r>
              <a:rPr lang="en-GB" sz="1050" dirty="0">
                <a:effectLst/>
                <a:latin typeface="Arial" panose="020B0604020202020204" pitchFamily="34" charset="0"/>
                <a:ea typeface="Calibri" panose="020F0502020204030204" pitchFamily="34" charset="0"/>
                <a:cs typeface="Times New Roman" panose="02020603050405020304" pitchFamily="18" charset="0"/>
              </a:rPr>
              <a:t>shall</a:t>
            </a:r>
            <a:r>
              <a:rPr lang="en-GB" sz="1050" spc="-4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develop</a:t>
            </a:r>
            <a:r>
              <a:rPr lang="en-GB" sz="1050" spc="350" dirty="0">
                <a:effectLst/>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the</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document</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on</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this</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basis,</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referring</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to</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Highways</a:t>
            </a:r>
            <a:r>
              <a:rPr lang="en-GB" sz="1050" spc="-4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England’s</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Health</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and</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Safety</a:t>
            </a:r>
            <a:r>
              <a:rPr lang="en-GB" sz="1050" spc="33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Team</a:t>
            </a:r>
            <a:r>
              <a:rPr lang="en-GB" sz="1050" spc="-4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for</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clarification</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of</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Highways</a:t>
            </a:r>
            <a:r>
              <a:rPr lang="en-GB" sz="1050" spc="-20" dirty="0">
                <a:effectLst/>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England’s</a:t>
            </a:r>
            <a:r>
              <a:rPr lang="en-GB" sz="1050" spc="-3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obligations</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under</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CDM</a:t>
            </a:r>
            <a:r>
              <a:rPr lang="en-GB" sz="1050" spc="-45"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if</a:t>
            </a:r>
            <a:r>
              <a:rPr lang="en-GB" sz="1050" spc="10" dirty="0">
                <a:effectLst/>
                <a:latin typeface="Arial" panose="020B0604020202020204" pitchFamily="34" charset="0"/>
                <a:ea typeface="Calibri" panose="020F0502020204030204" pitchFamily="34" charset="0"/>
                <a:cs typeface="Times New Roman" panose="02020603050405020304" pitchFamily="18" charset="0"/>
              </a:rPr>
              <a:t> </a:t>
            </a:r>
            <a:r>
              <a:rPr lang="en-GB" sz="1050" spc="-5" dirty="0">
                <a:effectLst/>
                <a:latin typeface="Arial" panose="020B0604020202020204" pitchFamily="34" charset="0"/>
                <a:ea typeface="Calibri" panose="020F0502020204030204" pitchFamily="34" charset="0"/>
                <a:cs typeface="Times New Roman" panose="02020603050405020304" pitchFamily="18" charset="0"/>
              </a:rPr>
              <a:t>necessary.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0215" marR="104140" eaLnBrk="0" hangingPunct="0">
              <a:lnSpc>
                <a:spcPct val="107000"/>
              </a:lnSpc>
              <a:spcBef>
                <a:spcPts val="575"/>
              </a:spcBef>
              <a:spcAft>
                <a:spcPts val="0"/>
              </a:spcAft>
            </a:pPr>
            <a:r>
              <a:rPr lang="en-GB" sz="1000" i="1" spc="-5" dirty="0">
                <a:effectLst/>
                <a:latin typeface="Arial" panose="020B0604020202020204" pitchFamily="34" charset="0"/>
                <a:ea typeface="Calibri" panose="020F0502020204030204" pitchFamily="34" charset="0"/>
                <a:cs typeface="Times New Roman" panose="02020603050405020304" pitchFamily="18" charset="0"/>
              </a:rPr>
              <a:t>NOTE</a:t>
            </a:r>
            <a:r>
              <a:rPr lang="en-GB" sz="1000" i="1" dirty="0">
                <a:effectLst/>
                <a:latin typeface="Arial" panose="020B0604020202020204" pitchFamily="34" charset="0"/>
                <a:ea typeface="Calibri" panose="020F0502020204030204" pitchFamily="34" charset="0"/>
                <a:cs typeface="Times New Roman" panose="02020603050405020304" pitchFamily="18" charset="0"/>
              </a:rPr>
              <a:t> 	</a:t>
            </a:r>
            <a:r>
              <a:rPr lang="en-GB" sz="1000" i="1" spc="-5" dirty="0">
                <a:effectLst/>
                <a:latin typeface="Arial" panose="020B0604020202020204" pitchFamily="34" charset="0"/>
                <a:ea typeface="Calibri" panose="020F0502020204030204" pitchFamily="34" charset="0"/>
                <a:cs typeface="Times New Roman" panose="02020603050405020304" pitchFamily="18" charset="0"/>
              </a:rPr>
              <a:t>The 2015 revision to CDM removes the role of CDM co-ordinator and introduces the new role of Principal Designer. The Principal Designer is a designer appointed by the Overseeing Organisation in projects involving more than one contractor. The Overseeing Organisation will also appoint a Principal Designer for network maintenance contracts such as Managing Agent Contracts and Asset Support Contracts. The Overseeing Organisation will expect a nominated person to act on behalf of the Principal Designer organisation and both the nominated person and organisation will be required to have sufficient knowledge, experience and ability to carry out the role.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lvl="0"/>
            <a:r>
              <a:rPr lang="en-GB" sz="1200" kern="1200" dirty="0">
                <a:solidFill>
                  <a:schemeClr val="tx1"/>
                </a:solidFill>
                <a:effectLst/>
                <a:latin typeface="+mn-lt"/>
                <a:ea typeface="+mn-ea"/>
                <a:cs typeface="+mn-cs"/>
              </a:rPr>
              <a:t>GD 301 and GD 302 have supporting detailed hazard schedules. </a:t>
            </a:r>
          </a:p>
          <a:p>
            <a:pPr lvl="0"/>
            <a:r>
              <a:rPr lang="en-GB" sz="1200" kern="1200" dirty="0">
                <a:solidFill>
                  <a:schemeClr val="tx1"/>
                </a:solidFill>
                <a:effectLst/>
                <a:latin typeface="+mn-lt"/>
                <a:ea typeface="+mn-ea"/>
                <a:cs typeface="+mn-cs"/>
              </a:rPr>
              <a:t>TR2607 and TR2608 will have an initial hazard register included in an Annex.</a:t>
            </a:r>
          </a:p>
          <a:p>
            <a:r>
              <a:rPr lang="en-GB" sz="1200" kern="1200" dirty="0">
                <a:solidFill>
                  <a:schemeClr val="tx1"/>
                </a:solidFill>
                <a:effectLst/>
                <a:latin typeface="+mn-lt"/>
                <a:ea typeface="+mn-ea"/>
                <a:cs typeface="+mn-cs"/>
              </a:rPr>
              <a:t>CD 525 - Design of combined surface and sub-surface drains and management of stone scatter incorporates consideration of hazards within the text of the document </a:t>
            </a:r>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13</a:t>
            </a:fld>
            <a:endParaRPr lang="en-GB"/>
          </a:p>
        </p:txBody>
      </p:sp>
    </p:spTree>
    <p:extLst>
      <p:ext uri="{BB962C8B-B14F-4D97-AF65-F5344CB8AC3E}">
        <p14:creationId xmlns:p14="http://schemas.microsoft.com/office/powerpoint/2010/main" val="369979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Based on a search of HE/HA Safety Alerts involving road workers.   Noting other fatalities have occurred with Traffic Officer Service, Blue Light, and recovery operators.</a:t>
            </a:r>
          </a:p>
          <a:p>
            <a:r>
              <a:rPr lang="en-US">
                <a:cs typeface="Calibri"/>
              </a:rPr>
              <a:t>Decisions in PCF 1-5 could easily picked out as a contributing factor, using the outcomes as an examples.  Alerts are </a:t>
            </a:r>
            <a:r>
              <a:rPr lang="en-US" err="1">
                <a:cs typeface="Calibri"/>
              </a:rPr>
              <a:t>centred</a:t>
            </a:r>
            <a:r>
              <a:rPr lang="en-US">
                <a:cs typeface="Calibri"/>
              </a:rPr>
              <a:t> around the site activity at the time.</a:t>
            </a:r>
          </a:p>
          <a:p>
            <a:r>
              <a:rPr lang="en-US">
                <a:cs typeface="Calibri"/>
              </a:rPr>
              <a:t>E.g. Could a different slip road location result in a better earthworks balance, thus avoiding hauling imported materials?</a:t>
            </a:r>
          </a:p>
          <a:p>
            <a:r>
              <a:rPr lang="en-US">
                <a:cs typeface="Calibri"/>
              </a:rPr>
              <a:t>Review the need for workers in the carriageway to lay out TM – the siting of countdowns etc. on non-relaxation schemes.</a:t>
            </a:r>
          </a:p>
          <a:p>
            <a:r>
              <a:rPr lang="en-US">
                <a:cs typeface="Calibri"/>
              </a:rPr>
              <a:t>Review how people need to mix with deliveries / planers / pavers in surfacing works</a:t>
            </a:r>
          </a:p>
        </p:txBody>
      </p:sp>
      <p:sp>
        <p:nvSpPr>
          <p:cNvPr id="4" name="Slide Number Placeholder 3"/>
          <p:cNvSpPr>
            <a:spLocks noGrp="1"/>
          </p:cNvSpPr>
          <p:nvPr>
            <p:ph type="sldNum" sz="quarter" idx="5"/>
          </p:nvPr>
        </p:nvSpPr>
        <p:spPr/>
        <p:txBody>
          <a:bodyPr/>
          <a:lstStyle/>
          <a:p>
            <a:fld id="{9944B73D-144E-4479-B300-F3AE3BB680C9}" type="slidenum">
              <a:rPr lang="en-GB" smtClean="0"/>
              <a:t>15</a:t>
            </a:fld>
            <a:endParaRPr lang="en-GB"/>
          </a:p>
        </p:txBody>
      </p:sp>
    </p:spTree>
    <p:extLst>
      <p:ext uri="{BB962C8B-B14F-4D97-AF65-F5344CB8AC3E}">
        <p14:creationId xmlns:p14="http://schemas.microsoft.com/office/powerpoint/2010/main" val="17606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Key areas or recommendations?</a:t>
            </a:r>
          </a:p>
          <a:p>
            <a:r>
              <a:rPr lang="en-US" dirty="0">
                <a:cs typeface="Calibri"/>
              </a:rPr>
              <a:t>DCO boundary – review of available working space.</a:t>
            </a:r>
          </a:p>
          <a:p>
            <a:r>
              <a:rPr lang="en-US" dirty="0">
                <a:cs typeface="Calibri"/>
              </a:rPr>
              <a:t>PD and PC duties sit with the Client at the outset until a supplier appointed – roles still needs to be undertaken.</a:t>
            </a:r>
          </a:p>
        </p:txBody>
      </p:sp>
      <p:sp>
        <p:nvSpPr>
          <p:cNvPr id="4" name="Slide Number Placeholder 3"/>
          <p:cNvSpPr>
            <a:spLocks noGrp="1"/>
          </p:cNvSpPr>
          <p:nvPr>
            <p:ph type="sldNum" sz="quarter" idx="5"/>
          </p:nvPr>
        </p:nvSpPr>
        <p:spPr/>
        <p:txBody>
          <a:bodyPr/>
          <a:lstStyle/>
          <a:p>
            <a:fld id="{9944B73D-144E-4479-B300-F3AE3BB680C9}" type="slidenum">
              <a:rPr lang="en-GB" smtClean="0"/>
              <a:t>16</a:t>
            </a:fld>
            <a:endParaRPr lang="en-GB"/>
          </a:p>
        </p:txBody>
      </p:sp>
    </p:spTree>
    <p:extLst>
      <p:ext uri="{BB962C8B-B14F-4D97-AF65-F5344CB8AC3E}">
        <p14:creationId xmlns:p14="http://schemas.microsoft.com/office/powerpoint/2010/main" val="2114179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009FD7"/>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743EC78-88E8-451A-854F-761A6A1D0151}"/>
              </a:ext>
            </a:extLst>
          </p:cNvPr>
          <p:cNvSpPr/>
          <p:nvPr userDrawn="1"/>
        </p:nvSpPr>
        <p:spPr>
          <a:xfrm>
            <a:off x="4" y="0"/>
            <a:ext cx="9078065" cy="4430812"/>
          </a:xfrm>
          <a:custGeom>
            <a:avLst/>
            <a:gdLst>
              <a:gd name="connsiteX0" fmla="*/ 0 w 9078065"/>
              <a:gd name="connsiteY0" fmla="*/ 0 h 4430812"/>
              <a:gd name="connsiteX1" fmla="*/ 9078065 w 9078065"/>
              <a:gd name="connsiteY1" fmla="*/ 0 h 4430812"/>
              <a:gd name="connsiteX2" fmla="*/ 8614924 w 9078065"/>
              <a:gd name="connsiteY2" fmla="*/ 3393971 h 4430812"/>
              <a:gd name="connsiteX3" fmla="*/ 0 w 9078065"/>
              <a:gd name="connsiteY3" fmla="*/ 4430812 h 4430812"/>
            </a:gdLst>
            <a:ahLst/>
            <a:cxnLst>
              <a:cxn ang="0">
                <a:pos x="connsiteX0" y="connsiteY0"/>
              </a:cxn>
              <a:cxn ang="0">
                <a:pos x="connsiteX1" y="connsiteY1"/>
              </a:cxn>
              <a:cxn ang="0">
                <a:pos x="connsiteX2" y="connsiteY2"/>
              </a:cxn>
              <a:cxn ang="0">
                <a:pos x="connsiteX3" y="connsiteY3"/>
              </a:cxn>
            </a:cxnLst>
            <a:rect l="l" t="t" r="r" b="b"/>
            <a:pathLst>
              <a:path w="9078065" h="4430812">
                <a:moveTo>
                  <a:pt x="0" y="0"/>
                </a:moveTo>
                <a:lnTo>
                  <a:pt x="9078065" y="0"/>
                </a:lnTo>
                <a:lnTo>
                  <a:pt x="8614924" y="3393971"/>
                </a:lnTo>
                <a:lnTo>
                  <a:pt x="0" y="4430812"/>
                </a:lnTo>
                <a:close/>
              </a:path>
            </a:pathLst>
          </a:custGeom>
          <a:solidFill>
            <a:srgbClr val="008C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a:t>           </a:t>
            </a:r>
          </a:p>
        </p:txBody>
      </p:sp>
      <p:sp>
        <p:nvSpPr>
          <p:cNvPr id="16" name="Freeform: Shape 15">
            <a:extLst>
              <a:ext uri="{FF2B5EF4-FFF2-40B4-BE49-F238E27FC236}">
                <a16:creationId xmlns:a16="http://schemas.microsoft.com/office/drawing/2014/main" id="{2F39166A-4ED9-47E3-A08F-F204B210E7B7}"/>
              </a:ext>
            </a:extLst>
          </p:cNvPr>
          <p:cNvSpPr/>
          <p:nvPr userDrawn="1"/>
        </p:nvSpPr>
        <p:spPr>
          <a:xfrm>
            <a:off x="0" y="-3445"/>
            <a:ext cx="12182984" cy="1633217"/>
          </a:xfrm>
          <a:custGeom>
            <a:avLst/>
            <a:gdLst>
              <a:gd name="connsiteX0" fmla="*/ 0 w 12182984"/>
              <a:gd name="connsiteY0" fmla="*/ 0 h 1633217"/>
              <a:gd name="connsiteX1" fmla="*/ 12182984 w 12182984"/>
              <a:gd name="connsiteY1" fmla="*/ 0 h 1633217"/>
              <a:gd name="connsiteX2" fmla="*/ 12182984 w 12182984"/>
              <a:gd name="connsiteY2" fmla="*/ 851811 h 1633217"/>
              <a:gd name="connsiteX3" fmla="*/ 0 w 12182984"/>
              <a:gd name="connsiteY3" fmla="*/ 1633217 h 1633217"/>
            </a:gdLst>
            <a:ahLst/>
            <a:cxnLst>
              <a:cxn ang="0">
                <a:pos x="connsiteX0" y="connsiteY0"/>
              </a:cxn>
              <a:cxn ang="0">
                <a:pos x="connsiteX1" y="connsiteY1"/>
              </a:cxn>
              <a:cxn ang="0">
                <a:pos x="connsiteX2" y="connsiteY2"/>
              </a:cxn>
              <a:cxn ang="0">
                <a:pos x="connsiteX3" y="connsiteY3"/>
              </a:cxn>
            </a:cxnLst>
            <a:rect l="l" t="t" r="r" b="b"/>
            <a:pathLst>
              <a:path w="12182984" h="1633217">
                <a:moveTo>
                  <a:pt x="0" y="0"/>
                </a:moveTo>
                <a:lnTo>
                  <a:pt x="12182984" y="0"/>
                </a:lnTo>
                <a:lnTo>
                  <a:pt x="12182984" y="851811"/>
                </a:lnTo>
                <a:lnTo>
                  <a:pt x="0" y="1633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Freeform: Shape 22">
            <a:extLst>
              <a:ext uri="{FF2B5EF4-FFF2-40B4-BE49-F238E27FC236}">
                <a16:creationId xmlns:a16="http://schemas.microsoft.com/office/drawing/2014/main" id="{9D73EC22-356F-46D4-8F83-97C16950632C}"/>
              </a:ext>
            </a:extLst>
          </p:cNvPr>
          <p:cNvSpPr/>
          <p:nvPr/>
        </p:nvSpPr>
        <p:spPr>
          <a:xfrm>
            <a:off x="8103039" y="2952212"/>
            <a:ext cx="4086532" cy="3905788"/>
          </a:xfrm>
          <a:custGeom>
            <a:avLst/>
            <a:gdLst>
              <a:gd name="connsiteX0" fmla="*/ 4079474 w 4086532"/>
              <a:gd name="connsiteY0" fmla="*/ 0 h 3905788"/>
              <a:gd name="connsiteX1" fmla="*/ 4086030 w 4086532"/>
              <a:gd name="connsiteY1" fmla="*/ 3694368 h 3905788"/>
              <a:gd name="connsiteX2" fmla="*/ 4086532 w 4086532"/>
              <a:gd name="connsiteY2" fmla="*/ 3905788 h 3905788"/>
              <a:gd name="connsiteX3" fmla="*/ 0 w 4086532"/>
              <a:gd name="connsiteY3" fmla="*/ 3905788 h 3905788"/>
              <a:gd name="connsiteX4" fmla="*/ 510083 w 4086532"/>
              <a:gd name="connsiteY4" fmla="*/ 443323 h 390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532" h="3905788">
                <a:moveTo>
                  <a:pt x="4079474" y="0"/>
                </a:moveTo>
                <a:cubicBezTo>
                  <a:pt x="4083337" y="1242406"/>
                  <a:pt x="4083845" y="2462912"/>
                  <a:pt x="4086030" y="3694368"/>
                </a:cubicBezTo>
                <a:lnTo>
                  <a:pt x="4086532" y="3905788"/>
                </a:lnTo>
                <a:lnTo>
                  <a:pt x="0" y="3905788"/>
                </a:lnTo>
                <a:lnTo>
                  <a:pt x="510083" y="443323"/>
                </a:lnTo>
                <a:close/>
              </a:path>
            </a:pathLst>
          </a:custGeom>
          <a:solidFill>
            <a:srgbClr val="5BB6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a:t> </a:t>
            </a:r>
          </a:p>
        </p:txBody>
      </p:sp>
      <p:sp>
        <p:nvSpPr>
          <p:cNvPr id="2" name="Title 1"/>
          <p:cNvSpPr>
            <a:spLocks noGrp="1"/>
          </p:cNvSpPr>
          <p:nvPr userDrawn="1">
            <p:ph type="ctrTitle" hasCustomPrompt="1"/>
          </p:nvPr>
        </p:nvSpPr>
        <p:spPr>
          <a:xfrm>
            <a:off x="562927" y="2007605"/>
            <a:ext cx="8505915" cy="1876362"/>
          </a:xfrm>
        </p:spPr>
        <p:txBody>
          <a:bodyPr anchor="t" anchorCtr="0">
            <a:normAutofit/>
          </a:bodyPr>
          <a:lstStyle>
            <a:lvl1pPr algn="l">
              <a:lnSpc>
                <a:spcPct val="100000"/>
              </a:lnSpc>
              <a:defRPr sz="3800" b="1">
                <a:solidFill>
                  <a:schemeClr val="bg1"/>
                </a:solidFill>
              </a:defRPr>
            </a:lvl1pPr>
          </a:lstStyle>
          <a:p>
            <a:r>
              <a:rPr lang="en-US"/>
              <a:t>Add your main        </a:t>
            </a:r>
            <a:br>
              <a:rPr lang="en-US"/>
            </a:br>
            <a:r>
              <a:rPr lang="en-US"/>
              <a:t>Keep text within the shape.</a:t>
            </a:r>
          </a:p>
        </p:txBody>
      </p:sp>
      <p:sp>
        <p:nvSpPr>
          <p:cNvPr id="3" name="Subtitle 2"/>
          <p:cNvSpPr>
            <a:spLocks noGrp="1"/>
          </p:cNvSpPr>
          <p:nvPr userDrawn="1">
            <p:ph type="subTitle" idx="1" hasCustomPrompt="1"/>
          </p:nvPr>
        </p:nvSpPr>
        <p:spPr>
          <a:xfrm>
            <a:off x="562927" y="4622539"/>
            <a:ext cx="8505915" cy="1395557"/>
          </a:xfrm>
        </p:spPr>
        <p:txBody>
          <a:bodyPr>
            <a:normAutofit/>
          </a:bodyPr>
          <a:lstStyle>
            <a:lvl1pPr marL="0" indent="0" algn="l">
              <a:lnSpc>
                <a:spcPct val="100000"/>
              </a:lnSpc>
              <a:spcBef>
                <a:spcPts val="0"/>
              </a:spcBef>
              <a:buNone/>
              <a:defRPr sz="28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You can add sub-header</a:t>
            </a:r>
          </a:p>
          <a:p>
            <a:r>
              <a:rPr lang="en-US"/>
              <a:t>information here.</a:t>
            </a:r>
            <a:endParaRPr lang="en-GB"/>
          </a:p>
        </p:txBody>
      </p:sp>
      <p:pic>
        <p:nvPicPr>
          <p:cNvPr id="15" name="Picture 14">
            <a:extLst>
              <a:ext uri="{FF2B5EF4-FFF2-40B4-BE49-F238E27FC236}">
                <a16:creationId xmlns:a16="http://schemas.microsoft.com/office/drawing/2014/main" id="{B24F8153-4C69-4DE2-80DA-9CA1D58862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0" t="15448" r="7590" b="15448"/>
          <a:stretch/>
        </p:blipFill>
        <p:spPr>
          <a:xfrm>
            <a:off x="319318" y="367292"/>
            <a:ext cx="2677791" cy="924208"/>
          </a:xfrm>
          <a:prstGeom prst="rect">
            <a:avLst/>
          </a:prstGeom>
        </p:spPr>
      </p:pic>
      <p:sp>
        <p:nvSpPr>
          <p:cNvPr id="20" name="Date Placeholder 3">
            <a:extLst>
              <a:ext uri="{FF2B5EF4-FFF2-40B4-BE49-F238E27FC236}">
                <a16:creationId xmlns:a16="http://schemas.microsoft.com/office/drawing/2014/main" id="{D67894DC-124B-4273-99C9-5A16A90A4EAA}"/>
              </a:ext>
            </a:extLst>
          </p:cNvPr>
          <p:cNvSpPr>
            <a:spLocks noGrp="1"/>
          </p:cNvSpPr>
          <p:nvPr userDrawn="1">
            <p:ph type="dt" sz="half" idx="10"/>
          </p:nvPr>
        </p:nvSpPr>
        <p:spPr>
          <a:xfrm>
            <a:off x="562929" y="6018096"/>
            <a:ext cx="851514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GB"/>
              <a:t>12 February 2019</a:t>
            </a:r>
          </a:p>
        </p:txBody>
      </p:sp>
    </p:spTree>
    <p:extLst>
      <p:ext uri="{BB962C8B-B14F-4D97-AF65-F5344CB8AC3E}">
        <p14:creationId xmlns:p14="http://schemas.microsoft.com/office/powerpoint/2010/main" val="68721391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0863" y="1457934"/>
            <a:ext cx="11090275" cy="4492016"/>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592852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0863" y="1457934"/>
            <a:ext cx="5292095" cy="4492016"/>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49042" y="1457934"/>
            <a:ext cx="5292095" cy="4492016"/>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2491295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372031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3643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B2DFCE-F0CD-4680-825B-E531E78843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52959" y="5805916"/>
            <a:ext cx="2294438" cy="972003"/>
          </a:xfrm>
          <a:prstGeom prst="rect">
            <a:avLst/>
          </a:prstGeom>
        </p:spPr>
      </p:pic>
      <p:sp>
        <p:nvSpPr>
          <p:cNvPr id="2" name="Title Placeholder 1"/>
          <p:cNvSpPr>
            <a:spLocks noGrp="1"/>
          </p:cNvSpPr>
          <p:nvPr>
            <p:ph type="title"/>
          </p:nvPr>
        </p:nvSpPr>
        <p:spPr>
          <a:xfrm>
            <a:off x="550863" y="365126"/>
            <a:ext cx="11090275" cy="9423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50863" y="1457934"/>
            <a:ext cx="11090275" cy="44770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1223019"/>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6" r:id="rId3"/>
    <p:sldLayoutId id="2147483678" r:id="rId4"/>
    <p:sldLayoutId id="2147483679" r:id="rId5"/>
  </p:sldLayoutIdLst>
  <p:hf sldNum="0" hdr="0" ftr="0"/>
  <p:txStyles>
    <p:title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p:titleStyle>
    <p:body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913" userDrawn="1">
          <p15:clr>
            <a:srgbClr val="F26B43"/>
          </p15:clr>
        </p15:guide>
        <p15:guide id="5" orient="horz" pos="3748" userDrawn="1">
          <p15:clr>
            <a:srgbClr val="F26B43"/>
          </p15:clr>
        </p15:guide>
        <p15:guide id="6" pos="347" userDrawn="1">
          <p15:clr>
            <a:srgbClr val="F26B43"/>
          </p15:clr>
        </p15:guide>
        <p15:guide id="7" pos="73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927" y="2007605"/>
            <a:ext cx="9403194" cy="1876362"/>
          </a:xfrm>
        </p:spPr>
        <p:txBody>
          <a:bodyPr>
            <a:normAutofit fontScale="90000"/>
          </a:bodyPr>
          <a:lstStyle/>
          <a:p>
            <a:r>
              <a:rPr lang="en-GB"/>
              <a:t>Eliminating Risk from the Outset</a:t>
            </a:r>
            <a:br>
              <a:rPr lang="en-GB"/>
            </a:br>
            <a:r>
              <a:rPr lang="en-GB" sz="2800"/>
              <a:t>PDWG Task Group</a:t>
            </a:r>
            <a:br>
              <a:rPr lang="en-GB" sz="2800"/>
            </a:br>
            <a:br>
              <a:rPr lang="en-GB" sz="2800"/>
            </a:br>
            <a:r>
              <a:rPr lang="en-GB" sz="2800"/>
              <a:t>Peer Review and Draft Recommendations</a:t>
            </a:r>
          </a:p>
        </p:txBody>
      </p:sp>
      <p:sp>
        <p:nvSpPr>
          <p:cNvPr id="3" name="Subtitle 2"/>
          <p:cNvSpPr>
            <a:spLocks noGrp="1"/>
          </p:cNvSpPr>
          <p:nvPr>
            <p:ph type="subTitle" idx="1"/>
          </p:nvPr>
        </p:nvSpPr>
        <p:spPr/>
        <p:txBody>
          <a:bodyPr/>
          <a:lstStyle/>
          <a:p>
            <a:r>
              <a:rPr lang="en-GB"/>
              <a:t>Supporting Home Safe and Well</a:t>
            </a:r>
          </a:p>
        </p:txBody>
      </p:sp>
      <p:sp>
        <p:nvSpPr>
          <p:cNvPr id="4" name="Date Placeholder 3"/>
          <p:cNvSpPr>
            <a:spLocks noGrp="1"/>
          </p:cNvSpPr>
          <p:nvPr>
            <p:ph type="dt" sz="half" idx="10"/>
          </p:nvPr>
        </p:nvSpPr>
        <p:spPr/>
        <p:txBody>
          <a:bodyPr/>
          <a:lstStyle/>
          <a:p>
            <a:r>
              <a:rPr lang="en-GB"/>
              <a:t>30</a:t>
            </a:r>
            <a:r>
              <a:rPr lang="en-GB" baseline="30000"/>
              <a:t>th</a:t>
            </a:r>
            <a:r>
              <a:rPr lang="en-GB"/>
              <a:t> April 2020</a:t>
            </a:r>
          </a:p>
        </p:txBody>
      </p:sp>
      <p:sp>
        <p:nvSpPr>
          <p:cNvPr id="6" name="Rectangle 1">
            <a:extLst>
              <a:ext uri="{FF2B5EF4-FFF2-40B4-BE49-F238E27FC236}">
                <a16:creationId xmlns:a16="http://schemas.microsoft.com/office/drawing/2014/main" id="{BBE58A24-5B56-4309-BAF8-C50041D95387}"/>
              </a:ext>
            </a:extLst>
          </p:cNvPr>
          <p:cNvSpPr>
            <a:spLocks noChangeArrowheads="1"/>
          </p:cNvSpPr>
          <p:nvPr/>
        </p:nvSpPr>
        <p:spPr bwMode="auto">
          <a:xfrm>
            <a:off x="4681538" y="1457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B86F3CB2-38B4-4097-B6BB-E4AC15DAD949}"/>
              </a:ext>
            </a:extLst>
          </p:cNvPr>
          <p:cNvSpPr>
            <a:spLocks noChangeArrowheads="1"/>
          </p:cNvSpPr>
          <p:nvPr/>
        </p:nvSpPr>
        <p:spPr bwMode="auto">
          <a:xfrm>
            <a:off x="4681538" y="1432010"/>
            <a:ext cx="36411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7671702"/>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D7C0-8D6E-4CBE-9C5B-B4AB0705750D}"/>
              </a:ext>
            </a:extLst>
          </p:cNvPr>
          <p:cNvSpPr>
            <a:spLocks noGrp="1"/>
          </p:cNvSpPr>
          <p:nvPr>
            <p:ph type="title"/>
          </p:nvPr>
        </p:nvSpPr>
        <p:spPr/>
        <p:txBody>
          <a:bodyPr>
            <a:normAutofit/>
          </a:bodyPr>
          <a:lstStyle/>
          <a:p>
            <a:r>
              <a:rPr lang="en-GB"/>
              <a:t>Technical Approval – Tim Goddard</a:t>
            </a:r>
          </a:p>
        </p:txBody>
      </p:sp>
      <p:sp>
        <p:nvSpPr>
          <p:cNvPr id="3" name="Content Placeholder 2">
            <a:extLst>
              <a:ext uri="{FF2B5EF4-FFF2-40B4-BE49-F238E27FC236}">
                <a16:creationId xmlns:a16="http://schemas.microsoft.com/office/drawing/2014/main" id="{A976E197-FB35-4CD5-AF80-F7921C598753}"/>
              </a:ext>
            </a:extLst>
          </p:cNvPr>
          <p:cNvSpPr>
            <a:spLocks noGrp="1"/>
          </p:cNvSpPr>
          <p:nvPr>
            <p:ph idx="1"/>
          </p:nvPr>
        </p:nvSpPr>
        <p:spPr/>
        <p:txBody>
          <a:bodyPr vert="horz" lIns="91440" tIns="45720" rIns="91440" bIns="45720" rtlCol="0" anchor="t">
            <a:normAutofit/>
          </a:bodyPr>
          <a:lstStyle/>
          <a:p>
            <a:r>
              <a:rPr lang="en-GB"/>
              <a:t>Throughout the design process there are a mixture of safety opportunities to learn from previous Safety Alerts (close calls):</a:t>
            </a:r>
          </a:p>
          <a:p>
            <a:pPr lvl="1">
              <a:buFont typeface="Wingdings" panose="05000000000000000000" pitchFamily="2" charset="2"/>
              <a:buChar char="§"/>
            </a:pPr>
            <a:r>
              <a:rPr lang="en-GB"/>
              <a:t>This can result in </a:t>
            </a:r>
          </a:p>
          <a:p>
            <a:pPr lvl="2"/>
            <a:r>
              <a:rPr lang="en-GB" sz="1600"/>
              <a:t>Edge protection / Spatial constraints (DCO / Red line)</a:t>
            </a:r>
          </a:p>
          <a:p>
            <a:pPr lvl="2"/>
            <a:r>
              <a:rPr lang="en-GB" sz="1600"/>
              <a:t>Communication – Existing hazards</a:t>
            </a:r>
          </a:p>
          <a:p>
            <a:pPr lvl="2"/>
            <a:r>
              <a:rPr lang="en-GB" sz="1600"/>
              <a:t>Accuracy of survey information – Up to date full PCI data</a:t>
            </a:r>
          </a:p>
          <a:p>
            <a:pPr marL="690245" lvl="2" indent="-164465"/>
            <a:r>
              <a:rPr lang="en-GB" sz="1600">
                <a:latin typeface="Arial"/>
                <a:cs typeface="Arial"/>
              </a:rPr>
              <a:t>STATS – Clash detection / 3D modelling to avoid hazards on site</a:t>
            </a:r>
          </a:p>
          <a:p>
            <a:pPr lvl="2"/>
            <a:r>
              <a:rPr lang="en-GB" sz="1600"/>
              <a:t>Hazard Identification – Displaying of Hazard Triangles to other disciplines and Contractors</a:t>
            </a:r>
          </a:p>
          <a:p>
            <a:pPr lvl="2"/>
            <a:r>
              <a:rPr lang="en-GB" sz="1600" err="1">
                <a:latin typeface="Arial"/>
                <a:cs typeface="Arial"/>
              </a:rPr>
              <a:t>Adhoc</a:t>
            </a:r>
            <a:r>
              <a:rPr lang="en-GB" sz="1600">
                <a:latin typeface="Arial"/>
                <a:cs typeface="Arial"/>
              </a:rPr>
              <a:t> modifications – Completion of thorough checks in accordance with AIP / TA Process </a:t>
            </a:r>
            <a:endParaRPr lang="en-GB" sz="1600"/>
          </a:p>
          <a:p>
            <a:pPr marL="471488" lvl="2" indent="-285750">
              <a:buFont typeface="Wingdings" panose="05000000000000000000" pitchFamily="2" charset="2"/>
              <a:buChar char="§"/>
            </a:pPr>
            <a:r>
              <a:rPr lang="en-GB"/>
              <a:t>Projects must consider throughout the design process</a:t>
            </a:r>
          </a:p>
          <a:p>
            <a:pPr marL="763574" lvl="4" indent="-285750">
              <a:buFont typeface="Wingdings" panose="05000000000000000000" pitchFamily="2" charset="2"/>
              <a:buChar char="§"/>
            </a:pPr>
            <a:r>
              <a:rPr lang="en-GB"/>
              <a:t>Introduction of Produce, Check, Review and Approve formal processes</a:t>
            </a:r>
          </a:p>
          <a:p>
            <a:pPr marL="763574" lvl="4" indent="-285750">
              <a:buFont typeface="Wingdings" panose="05000000000000000000" pitchFamily="2" charset="2"/>
              <a:buChar char="§"/>
            </a:pPr>
            <a:r>
              <a:rPr lang="en-GB"/>
              <a:t>Implementation Design, Check &amp; Review discipline workshop (Design Risk Management Workshops)</a:t>
            </a:r>
          </a:p>
          <a:p>
            <a:pPr marL="763574" lvl="4" indent="-285750">
              <a:buFont typeface="Wingdings" panose="05000000000000000000" pitchFamily="2" charset="2"/>
              <a:buChar char="§"/>
            </a:pPr>
            <a:r>
              <a:rPr lang="en-GB"/>
              <a:t>Undertaking of formal discipline Technical Review sign off stages prior to Issue for Construction</a:t>
            </a:r>
          </a:p>
          <a:p>
            <a:pPr marL="609594" lvl="3" indent="-285750">
              <a:buFont typeface="Wingdings" panose="05000000000000000000" pitchFamily="2" charset="2"/>
              <a:buChar char="§"/>
            </a:pPr>
            <a:endParaRPr lang="en-GB"/>
          </a:p>
          <a:p>
            <a:pPr marL="609594" lvl="3" indent="-285750">
              <a:buFont typeface="Wingdings" panose="05000000000000000000" pitchFamily="2" charset="2"/>
              <a:buChar char="§"/>
            </a:pPr>
            <a:endParaRPr lang="en-GB"/>
          </a:p>
        </p:txBody>
      </p:sp>
    </p:spTree>
    <p:extLst>
      <p:ext uri="{BB962C8B-B14F-4D97-AF65-F5344CB8AC3E}">
        <p14:creationId xmlns:p14="http://schemas.microsoft.com/office/powerpoint/2010/main" val="248771117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EAD9-2065-4E9E-BC76-9B81D09A5B5A}"/>
              </a:ext>
            </a:extLst>
          </p:cNvPr>
          <p:cNvSpPr>
            <a:spLocks noGrp="1"/>
          </p:cNvSpPr>
          <p:nvPr>
            <p:ph type="title"/>
          </p:nvPr>
        </p:nvSpPr>
        <p:spPr/>
        <p:txBody>
          <a:bodyPr>
            <a:normAutofit/>
          </a:bodyPr>
          <a:lstStyle/>
          <a:p>
            <a:r>
              <a:rPr lang="en-GB"/>
              <a:t>Lighting – Doug Potter</a:t>
            </a:r>
          </a:p>
        </p:txBody>
      </p:sp>
      <p:sp>
        <p:nvSpPr>
          <p:cNvPr id="3" name="Content Placeholder 2">
            <a:extLst>
              <a:ext uri="{FF2B5EF4-FFF2-40B4-BE49-F238E27FC236}">
                <a16:creationId xmlns:a16="http://schemas.microsoft.com/office/drawing/2014/main" id="{40D52AF4-2D62-4A05-86F7-B6CF42CA3449}"/>
              </a:ext>
            </a:extLst>
          </p:cNvPr>
          <p:cNvSpPr>
            <a:spLocks noGrp="1"/>
          </p:cNvSpPr>
          <p:nvPr>
            <p:ph idx="1"/>
          </p:nvPr>
        </p:nvSpPr>
        <p:spPr/>
        <p:txBody>
          <a:bodyPr vert="horz" lIns="91440" tIns="45720" rIns="91440" bIns="45720" rtlCol="0" anchor="t">
            <a:normAutofit/>
          </a:bodyPr>
          <a:lstStyle/>
          <a:p>
            <a:pPr marL="255270" indent="-255270"/>
            <a:r>
              <a:rPr lang="en-GB">
                <a:latin typeface="Arial"/>
                <a:cs typeface="Arial"/>
              </a:rPr>
              <a:t>The Lighting related Safety Alerts reviewed identified a number of apparent root cause issues:</a:t>
            </a:r>
            <a:endParaRPr lang="en-GB"/>
          </a:p>
          <a:p>
            <a:pPr marL="255270" indent="-255270"/>
            <a:r>
              <a:rPr lang="en-GB">
                <a:latin typeface="Arial"/>
                <a:cs typeface="Arial"/>
              </a:rPr>
              <a:t>Failure of material specification leading to elemental failure.</a:t>
            </a:r>
            <a:endParaRPr lang="en-GB"/>
          </a:p>
          <a:p>
            <a:pPr marL="255270" indent="-255270"/>
            <a:r>
              <a:rPr lang="en-GB">
                <a:latin typeface="Arial"/>
                <a:cs typeface="Arial"/>
              </a:rPr>
              <a:t>Failure to inspect at the specified frequency leading to catastrophic failure due to corrosion.</a:t>
            </a:r>
            <a:endParaRPr lang="en-GB"/>
          </a:p>
          <a:p>
            <a:pPr marL="255270" indent="-255270"/>
            <a:r>
              <a:rPr lang="en-GB">
                <a:latin typeface="Arial"/>
                <a:cs typeface="Arial"/>
              </a:rPr>
              <a:t>Attachment of additional equipment without adequate structural technical approval being sort, leading to overloading and structural failure.</a:t>
            </a:r>
            <a:endParaRPr lang="en-GB"/>
          </a:p>
          <a:p>
            <a:pPr marL="255270" indent="-255270"/>
            <a:r>
              <a:rPr lang="en-GB">
                <a:latin typeface="Arial"/>
                <a:cs typeface="Arial"/>
              </a:rPr>
              <a:t>Failure to record new lighting infrastructure on the relevant database, leading to a breakdown in the inspection process, an undetected deterioration in condition and subsequent failure.   </a:t>
            </a:r>
            <a:endParaRPr lang="en-GB"/>
          </a:p>
        </p:txBody>
      </p:sp>
    </p:spTree>
    <p:extLst>
      <p:ext uri="{BB962C8B-B14F-4D97-AF65-F5344CB8AC3E}">
        <p14:creationId xmlns:p14="http://schemas.microsoft.com/office/powerpoint/2010/main" val="1978297494"/>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F7CF-7F48-4AFC-9C49-539C894F52CC}"/>
              </a:ext>
            </a:extLst>
          </p:cNvPr>
          <p:cNvSpPr>
            <a:spLocks noGrp="1"/>
          </p:cNvSpPr>
          <p:nvPr>
            <p:ph type="title"/>
          </p:nvPr>
        </p:nvSpPr>
        <p:spPr/>
        <p:txBody>
          <a:bodyPr>
            <a:normAutofit/>
          </a:bodyPr>
          <a:lstStyle/>
          <a:p>
            <a:r>
              <a:rPr lang="en-GB">
                <a:latin typeface="Arial"/>
                <a:cs typeface="Arial"/>
              </a:rPr>
              <a:t>Stage 0 / Stage 1 – </a:t>
            </a:r>
            <a:r>
              <a:rPr lang="en-GB" err="1">
                <a:latin typeface="Arial"/>
                <a:cs typeface="Arial"/>
              </a:rPr>
              <a:t>Toria</a:t>
            </a:r>
            <a:r>
              <a:rPr lang="en-GB">
                <a:latin typeface="Arial"/>
                <a:cs typeface="Arial"/>
              </a:rPr>
              <a:t> Thomas</a:t>
            </a:r>
          </a:p>
        </p:txBody>
      </p:sp>
      <p:sp>
        <p:nvSpPr>
          <p:cNvPr id="3" name="Content Placeholder 2">
            <a:extLst>
              <a:ext uri="{FF2B5EF4-FFF2-40B4-BE49-F238E27FC236}">
                <a16:creationId xmlns:a16="http://schemas.microsoft.com/office/drawing/2014/main" id="{7450A679-2B7C-48D2-951F-9AC33F39D8E7}"/>
              </a:ext>
            </a:extLst>
          </p:cNvPr>
          <p:cNvSpPr>
            <a:spLocks noGrp="1"/>
          </p:cNvSpPr>
          <p:nvPr>
            <p:ph idx="1"/>
          </p:nvPr>
        </p:nvSpPr>
        <p:spPr/>
        <p:txBody>
          <a:bodyPr vert="horz" lIns="91440" tIns="45720" rIns="91440" bIns="45720" rtlCol="0" anchor="t">
            <a:normAutofit lnSpcReduction="10000"/>
          </a:bodyPr>
          <a:lstStyle/>
          <a:p>
            <a:pPr marL="255270" indent="-255270"/>
            <a:r>
              <a:rPr lang="en-GB">
                <a:latin typeface="Arial"/>
                <a:cs typeface="Arial"/>
              </a:rPr>
              <a:t>Client Brief</a:t>
            </a:r>
          </a:p>
          <a:p>
            <a:pPr marL="525145" lvl="1" indent="-248920">
              <a:buFont typeface="Arial" panose="05000000000000000000" pitchFamily="2" charset="2"/>
              <a:buChar char="−"/>
            </a:pPr>
            <a:r>
              <a:rPr lang="en-GB">
                <a:latin typeface="Arial"/>
                <a:cs typeface="Arial"/>
              </a:rPr>
              <a:t>Include safety objectives (for SRN &amp; scheme plus H&amp;S communication</a:t>
            </a:r>
            <a:r>
              <a:rPr lang="en-GB" b="1">
                <a:latin typeface="Arial"/>
                <a:cs typeface="Arial"/>
              </a:rPr>
              <a:t> </a:t>
            </a:r>
            <a:r>
              <a:rPr lang="en-GB">
                <a:latin typeface="Arial"/>
                <a:cs typeface="Arial"/>
              </a:rPr>
              <a:t>strategy)</a:t>
            </a:r>
          </a:p>
          <a:p>
            <a:pPr marL="255270" indent="-255270"/>
            <a:r>
              <a:rPr lang="en-GB">
                <a:latin typeface="Arial"/>
                <a:cs typeface="Arial"/>
              </a:rPr>
              <a:t>H&amp;S Communication</a:t>
            </a:r>
          </a:p>
          <a:p>
            <a:pPr marL="525145" lvl="1" indent="-248920"/>
            <a:r>
              <a:rPr lang="en-GB">
                <a:latin typeface="Arial"/>
                <a:cs typeface="Arial"/>
              </a:rPr>
              <a:t>Stage 0 &amp; 1 H&amp;S Communication Plan incl. Operations &amp; Maintenance as consultees</a:t>
            </a:r>
          </a:p>
          <a:p>
            <a:pPr marL="255270" indent="-255270"/>
            <a:r>
              <a:rPr lang="en-GB">
                <a:latin typeface="Arial"/>
                <a:cs typeface="Arial"/>
              </a:rPr>
              <a:t>H&amp;S PCF Products at Stages 0 &amp; 1</a:t>
            </a:r>
          </a:p>
          <a:p>
            <a:pPr marL="525145" lvl="1" indent="-248920"/>
            <a:r>
              <a:rPr lang="en-GB">
                <a:latin typeface="Arial"/>
                <a:cs typeface="Arial"/>
              </a:rPr>
              <a:t>Client Brief; PCI; Optioneering (design) risk register; SCRG</a:t>
            </a:r>
          </a:p>
          <a:p>
            <a:pPr marL="255270" indent="-255270"/>
            <a:r>
              <a:rPr lang="en-GB">
                <a:latin typeface="Arial"/>
                <a:cs typeface="Arial"/>
              </a:rPr>
              <a:t>Pre-Construction Information</a:t>
            </a:r>
            <a:endParaRPr lang="en-GB"/>
          </a:p>
          <a:p>
            <a:pPr marL="525145" lvl="1" indent="-248920"/>
            <a:r>
              <a:rPr lang="en-GB">
                <a:latin typeface="Arial"/>
                <a:cs typeface="Arial"/>
              </a:rPr>
              <a:t>Client produce initial PCI at Stage 1 &amp; include in Stage 2 tender pack and continue through to Stage 6</a:t>
            </a:r>
          </a:p>
          <a:p>
            <a:pPr marL="255270" indent="-255270"/>
            <a:r>
              <a:rPr lang="en-GB">
                <a:latin typeface="Arial"/>
                <a:cs typeface="Arial"/>
              </a:rPr>
              <a:t>Appraisal to include buildability</a:t>
            </a:r>
            <a:endParaRPr lang="en-GB"/>
          </a:p>
          <a:p>
            <a:pPr marL="525145" lvl="1" indent="-248920"/>
            <a:r>
              <a:rPr lang="en-GB">
                <a:latin typeface="Arial"/>
                <a:cs typeface="Arial"/>
              </a:rPr>
              <a:t>[B] EAST – differentiation between H&amp;S on highway solutions</a:t>
            </a:r>
            <a:endParaRPr lang="en-GB"/>
          </a:p>
          <a:p>
            <a:pPr marL="255270" indent="-255270"/>
            <a:endParaRPr lang="en-GB"/>
          </a:p>
        </p:txBody>
      </p:sp>
    </p:spTree>
    <p:extLst>
      <p:ext uri="{BB962C8B-B14F-4D97-AF65-F5344CB8AC3E}">
        <p14:creationId xmlns:p14="http://schemas.microsoft.com/office/powerpoint/2010/main" val="2505004484"/>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6FD9B-9DB3-47E5-B57F-4EB05381E23D}"/>
              </a:ext>
            </a:extLst>
          </p:cNvPr>
          <p:cNvSpPr>
            <a:spLocks noGrp="1"/>
          </p:cNvSpPr>
          <p:nvPr>
            <p:ph type="title"/>
          </p:nvPr>
        </p:nvSpPr>
        <p:spPr/>
        <p:txBody>
          <a:bodyPr>
            <a:normAutofit/>
          </a:bodyPr>
          <a:lstStyle/>
          <a:p>
            <a:r>
              <a:rPr lang="en-GB" dirty="0"/>
              <a:t>Standards &amp; Specifications – Paul Brown</a:t>
            </a:r>
          </a:p>
        </p:txBody>
      </p:sp>
      <p:sp>
        <p:nvSpPr>
          <p:cNvPr id="3" name="Content Placeholder 2">
            <a:extLst>
              <a:ext uri="{FF2B5EF4-FFF2-40B4-BE49-F238E27FC236}">
                <a16:creationId xmlns:a16="http://schemas.microsoft.com/office/drawing/2014/main" id="{BEDA8BBD-7AD5-4925-9883-52A7D0061532}"/>
              </a:ext>
            </a:extLst>
          </p:cNvPr>
          <p:cNvSpPr>
            <a:spLocks noGrp="1"/>
          </p:cNvSpPr>
          <p:nvPr>
            <p:ph idx="1"/>
          </p:nvPr>
        </p:nvSpPr>
        <p:spPr>
          <a:xfrm>
            <a:off x="353074" y="1162385"/>
            <a:ext cx="11090275" cy="4801114"/>
          </a:xfrm>
        </p:spPr>
        <p:txBody>
          <a:bodyPr vert="horz" lIns="91440" tIns="45720" rIns="91440" bIns="45720" rtlCol="0" anchor="t">
            <a:noAutofit/>
          </a:bodyPr>
          <a:lstStyle/>
          <a:p>
            <a:pPr marL="0" indent="0">
              <a:buNone/>
            </a:pPr>
            <a:r>
              <a:rPr lang="en-GB" sz="1300" b="1" dirty="0">
                <a:latin typeface="Arial"/>
                <a:cs typeface="Arial"/>
              </a:rPr>
              <a:t>Background</a:t>
            </a:r>
          </a:p>
          <a:p>
            <a:pPr marL="255270" lvl="0" indent="-255270"/>
            <a:r>
              <a:rPr lang="en-GB" sz="1300" dirty="0">
                <a:latin typeface="Arial"/>
                <a:cs typeface="Arial"/>
              </a:rPr>
              <a:t>Writing specifications is a design activity as defined by the CDM regulations.</a:t>
            </a:r>
          </a:p>
          <a:p>
            <a:pPr marL="255270" indent="-255270"/>
            <a:r>
              <a:rPr lang="en-GB" sz="1300" dirty="0">
                <a:latin typeface="Arial"/>
                <a:cs typeface="Arial"/>
              </a:rPr>
              <a:t>The DMRB / MCHW suite of documents (Registered Approved Documents - RADs) set the standard for what is introduced onto the network.</a:t>
            </a:r>
          </a:p>
          <a:p>
            <a:pPr marL="255270" indent="-255270"/>
            <a:r>
              <a:rPr lang="en-GB" sz="1300" dirty="0">
                <a:latin typeface="Arial"/>
                <a:cs typeface="Arial"/>
              </a:rPr>
              <a:t>The RADS can influence  construction, maintenance, operation and dismantling activities.</a:t>
            </a:r>
          </a:p>
          <a:p>
            <a:pPr marL="255270" indent="-255270"/>
            <a:r>
              <a:rPr lang="en-GB" sz="1300" dirty="0">
                <a:latin typeface="Arial"/>
                <a:cs typeface="Arial"/>
              </a:rPr>
              <a:t>The RADS represent the earliest opportunity influence health and safety outcomes .</a:t>
            </a:r>
          </a:p>
          <a:p>
            <a:pPr marL="255270" indent="-255270"/>
            <a:r>
              <a:rPr lang="en-GB" sz="1300" dirty="0">
                <a:latin typeface="Arial"/>
                <a:cs typeface="Arial"/>
              </a:rPr>
              <a:t>The consideration and communication of hazards as part of the document production has a potentially significant benefit (and is a legal requirement).</a:t>
            </a:r>
          </a:p>
          <a:p>
            <a:pPr marL="255270" lvl="0" indent="-255270"/>
            <a:r>
              <a:rPr lang="en-GB" sz="1300" dirty="0">
                <a:latin typeface="Arial"/>
                <a:cs typeface="Arial"/>
              </a:rPr>
              <a:t>The Manual for the Development of Documents (MDD) requires the consideration of health and safety hazards. (Section 13 Health and Safety)</a:t>
            </a:r>
          </a:p>
          <a:p>
            <a:pPr marL="255270" lvl="0" indent="-255270"/>
            <a:r>
              <a:rPr lang="en-GB" sz="1300" dirty="0">
                <a:latin typeface="Arial"/>
                <a:cs typeface="Arial"/>
              </a:rPr>
              <a:t>The Document Owner and Document Author shall develop the document taking the CDM regulations into consideration</a:t>
            </a:r>
          </a:p>
          <a:p>
            <a:pPr marL="0" indent="0">
              <a:buNone/>
            </a:pPr>
            <a:r>
              <a:rPr lang="en-GB" sz="1300" b="1" dirty="0">
                <a:latin typeface="Arial"/>
                <a:cs typeface="Arial"/>
              </a:rPr>
              <a:t>Issues for consideration</a:t>
            </a:r>
          </a:p>
          <a:p>
            <a:pPr marL="255270" indent="-255270"/>
            <a:r>
              <a:rPr lang="en-GB" sz="1300" dirty="0">
                <a:latin typeface="Arial"/>
                <a:cs typeface="Arial"/>
              </a:rPr>
              <a:t>Should all RADS be assessed to determine if their content will affect construction work and therefore the CDM regulations apply, and a decision recorded?</a:t>
            </a:r>
          </a:p>
          <a:p>
            <a:pPr marL="255270" indent="-255270"/>
            <a:r>
              <a:rPr lang="en-GB" sz="1300" dirty="0">
                <a:latin typeface="Arial"/>
                <a:cs typeface="Arial"/>
              </a:rPr>
              <a:t>How should identifying and recording health and safety issues, during the development of RADs which might affect construction works, be undertaken? </a:t>
            </a:r>
            <a:endParaRPr lang="en-GB" sz="1300" dirty="0"/>
          </a:p>
          <a:p>
            <a:pPr marL="255270" indent="-255270"/>
            <a:r>
              <a:rPr lang="en-GB" sz="1300" dirty="0">
                <a:latin typeface="Arial"/>
                <a:cs typeface="Arial"/>
              </a:rPr>
              <a:t>How should health and safety hazards be communicated to those who are applying RADs in project delivery phases?</a:t>
            </a:r>
          </a:p>
          <a:p>
            <a:pPr marL="255270" indent="-255270"/>
            <a:r>
              <a:rPr lang="en-GB" sz="1300" dirty="0">
                <a:latin typeface="Arial"/>
                <a:cs typeface="Arial"/>
              </a:rPr>
              <a:t>How do those applying the RADs, provide feedback to document owners on health and safety matters?</a:t>
            </a:r>
          </a:p>
          <a:p>
            <a:pPr marL="255270" indent="-255270"/>
            <a:endParaRPr lang="en-GB" dirty="0"/>
          </a:p>
        </p:txBody>
      </p:sp>
    </p:spTree>
    <p:extLst>
      <p:ext uri="{BB962C8B-B14F-4D97-AF65-F5344CB8AC3E}">
        <p14:creationId xmlns:p14="http://schemas.microsoft.com/office/powerpoint/2010/main" val="566221092"/>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A02E-917E-4B3E-B2E5-892F83A0CEBA}"/>
              </a:ext>
            </a:extLst>
          </p:cNvPr>
          <p:cNvSpPr>
            <a:spLocks noGrp="1"/>
          </p:cNvSpPr>
          <p:nvPr>
            <p:ph type="title"/>
          </p:nvPr>
        </p:nvSpPr>
        <p:spPr/>
        <p:txBody>
          <a:bodyPr>
            <a:normAutofit/>
          </a:bodyPr>
          <a:lstStyle/>
          <a:p>
            <a:r>
              <a:rPr lang="en-GB"/>
              <a:t>Design Phase Plan – Mark Riordan</a:t>
            </a:r>
          </a:p>
        </p:txBody>
      </p:sp>
      <p:sp>
        <p:nvSpPr>
          <p:cNvPr id="3" name="Content Placeholder 2">
            <a:extLst>
              <a:ext uri="{FF2B5EF4-FFF2-40B4-BE49-F238E27FC236}">
                <a16:creationId xmlns:a16="http://schemas.microsoft.com/office/drawing/2014/main" id="{5FD8148F-5C84-4ED2-9F63-A03614B627CA}"/>
              </a:ext>
            </a:extLst>
          </p:cNvPr>
          <p:cNvSpPr>
            <a:spLocks noGrp="1"/>
          </p:cNvSpPr>
          <p:nvPr>
            <p:ph idx="1"/>
          </p:nvPr>
        </p:nvSpPr>
        <p:spPr/>
        <p:txBody>
          <a:bodyPr>
            <a:normAutofit fontScale="77500" lnSpcReduction="20000"/>
          </a:bodyPr>
          <a:lstStyle/>
          <a:p>
            <a:pPr marL="0" indent="0">
              <a:buNone/>
            </a:pPr>
            <a:r>
              <a:rPr lang="en-GB" u="sng"/>
              <a:t>Current Scenario</a:t>
            </a:r>
          </a:p>
          <a:p>
            <a:r>
              <a:rPr lang="en-GB"/>
              <a:t>The need for a Construction Phase Plan has been required by the Regulations for a long time to address residual hazards on site</a:t>
            </a:r>
          </a:p>
          <a:p>
            <a:r>
              <a:rPr lang="en-GB"/>
              <a:t>To achieve the next level of reduction in accident statistics we are  looking more closely at The Client and The Designer but there is no Regulated requirement for a similar plan</a:t>
            </a:r>
          </a:p>
          <a:p>
            <a:pPr marL="0" indent="0">
              <a:buNone/>
            </a:pPr>
            <a:r>
              <a:rPr lang="en-GB" u="sng"/>
              <a:t>The Principal Designer</a:t>
            </a:r>
          </a:p>
          <a:p>
            <a:r>
              <a:rPr lang="en-GB"/>
              <a:t>As PD’s we are all used to engaging in a lot of project planning work</a:t>
            </a:r>
          </a:p>
          <a:p>
            <a:r>
              <a:rPr lang="en-GB"/>
              <a:t>This proposal is to build on that good practice further, by formally creating a Principal Designers Plan, which is distinct from other forms of project plan.</a:t>
            </a:r>
          </a:p>
          <a:p>
            <a:r>
              <a:rPr lang="en-GB"/>
              <a:t>From local trials of a PD Plan we have been able to see certain benefits such as:</a:t>
            </a:r>
          </a:p>
          <a:p>
            <a:pPr lvl="1"/>
            <a:r>
              <a:rPr lang="en-GB"/>
              <a:t>Generating earlier dialogue with the client around the brief and increasing client awareness of their role</a:t>
            </a:r>
          </a:p>
          <a:p>
            <a:pPr lvl="1"/>
            <a:r>
              <a:rPr lang="en-GB"/>
              <a:t>Giving greater visibility to the PD role and helping ensure it is resourced and costed</a:t>
            </a:r>
          </a:p>
          <a:p>
            <a:pPr lvl="1"/>
            <a:r>
              <a:rPr lang="en-GB"/>
              <a:t>Encourages early thinking about non-standard scenarios</a:t>
            </a:r>
          </a:p>
          <a:p>
            <a:pPr lvl="1"/>
            <a:r>
              <a:rPr lang="en-GB"/>
              <a:t>Acting as a checklist at project gateways – a consistent plan through project change</a:t>
            </a:r>
          </a:p>
          <a:p>
            <a:pPr lvl="1"/>
            <a:r>
              <a:rPr lang="en-GB"/>
              <a:t>Broadens the role to the team as opposed to an individual</a:t>
            </a:r>
          </a:p>
          <a:p>
            <a:endParaRPr lang="en-GB"/>
          </a:p>
        </p:txBody>
      </p:sp>
    </p:spTree>
    <p:extLst>
      <p:ext uri="{BB962C8B-B14F-4D97-AF65-F5344CB8AC3E}">
        <p14:creationId xmlns:p14="http://schemas.microsoft.com/office/powerpoint/2010/main" val="1245245821"/>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9E99-DF49-4E02-9BC3-02E603F3BCE5}"/>
              </a:ext>
            </a:extLst>
          </p:cNvPr>
          <p:cNvSpPr>
            <a:spLocks noGrp="1"/>
          </p:cNvSpPr>
          <p:nvPr>
            <p:ph type="title"/>
          </p:nvPr>
        </p:nvSpPr>
        <p:spPr/>
        <p:txBody>
          <a:bodyPr>
            <a:normAutofit/>
          </a:bodyPr>
          <a:lstStyle/>
          <a:p>
            <a:r>
              <a:rPr lang="en-GB"/>
              <a:t>Road Worker Safety – Roger Swainston</a:t>
            </a:r>
          </a:p>
        </p:txBody>
      </p:sp>
      <p:sp>
        <p:nvSpPr>
          <p:cNvPr id="3" name="Content Placeholder 2">
            <a:extLst>
              <a:ext uri="{FF2B5EF4-FFF2-40B4-BE49-F238E27FC236}">
                <a16:creationId xmlns:a16="http://schemas.microsoft.com/office/drawing/2014/main" id="{1DBF7825-9992-4968-A67C-5C18C1BEDAF8}"/>
              </a:ext>
            </a:extLst>
          </p:cNvPr>
          <p:cNvSpPr>
            <a:spLocks noGrp="1"/>
          </p:cNvSpPr>
          <p:nvPr>
            <p:ph idx="1"/>
          </p:nvPr>
        </p:nvSpPr>
        <p:spPr/>
        <p:txBody>
          <a:bodyPr vert="horz" lIns="91440" tIns="45720" rIns="91440" bIns="45720" rtlCol="0" anchor="t">
            <a:normAutofit lnSpcReduction="10000"/>
          </a:bodyPr>
          <a:lstStyle/>
          <a:p>
            <a:pPr marL="255270" indent="-255270"/>
            <a:r>
              <a:rPr lang="en-GB">
                <a:latin typeface="Arial"/>
                <a:cs typeface="Arial"/>
              </a:rPr>
              <a:t>Search of Safety Alert Database returns </a:t>
            </a:r>
            <a:r>
              <a:rPr lang="en-GB" b="1">
                <a:latin typeface="Arial"/>
                <a:cs typeface="Arial"/>
              </a:rPr>
              <a:t>8</a:t>
            </a:r>
            <a:r>
              <a:rPr lang="en-GB">
                <a:latin typeface="Arial"/>
                <a:cs typeface="Arial"/>
              </a:rPr>
              <a:t> instances recording </a:t>
            </a:r>
            <a:r>
              <a:rPr lang="en-GB" b="1">
                <a:latin typeface="Arial"/>
                <a:cs typeface="Arial"/>
              </a:rPr>
              <a:t>fatalities</a:t>
            </a:r>
            <a:r>
              <a:rPr lang="en-GB">
                <a:latin typeface="Arial"/>
                <a:cs typeface="Arial"/>
              </a:rPr>
              <a:t> to </a:t>
            </a:r>
            <a:r>
              <a:rPr lang="en-GB" b="1">
                <a:latin typeface="Arial"/>
                <a:cs typeface="Arial"/>
              </a:rPr>
              <a:t>road workers</a:t>
            </a:r>
            <a:r>
              <a:rPr lang="en-GB">
                <a:latin typeface="Arial"/>
                <a:cs typeface="Arial"/>
              </a:rPr>
              <a:t>, which are all construction activities</a:t>
            </a:r>
          </a:p>
          <a:p>
            <a:pPr marL="255270" indent="-255270"/>
            <a:r>
              <a:rPr lang="en-GB">
                <a:latin typeface="Arial"/>
                <a:cs typeface="Arial"/>
              </a:rPr>
              <a:t>PAS 1192-6 classification of incidents:</a:t>
            </a:r>
            <a:endParaRPr lang="en-US">
              <a:latin typeface="Arial"/>
              <a:cs typeface="Arial"/>
            </a:endParaRPr>
          </a:p>
          <a:p>
            <a:pPr marL="525145" lvl="1" indent="-248920">
              <a:buFont typeface="Arial" panose="05000000000000000000" pitchFamily="2" charset="2"/>
              <a:buChar char="−"/>
            </a:pPr>
            <a:r>
              <a:rPr lang="en-GB">
                <a:latin typeface="Arial"/>
                <a:cs typeface="Arial"/>
              </a:rPr>
              <a:t>5 x Struck by moving vehicle (a mix of major projects and maintenance schemes)</a:t>
            </a:r>
            <a:endParaRPr lang="en-US">
              <a:latin typeface="Arial"/>
              <a:cs typeface="Arial"/>
            </a:endParaRPr>
          </a:p>
          <a:p>
            <a:pPr marL="525145" lvl="1" indent="-248920">
              <a:buFont typeface="Arial" panose="05000000000000000000" pitchFamily="2" charset="2"/>
              <a:buChar char="−"/>
            </a:pPr>
            <a:r>
              <a:rPr lang="en-GB">
                <a:latin typeface="Arial"/>
                <a:cs typeface="Arial"/>
              </a:rPr>
              <a:t>1 x Struck by machinery (crushed by vacuum excavator boom)</a:t>
            </a:r>
            <a:endParaRPr lang="en-US">
              <a:latin typeface="Arial"/>
              <a:cs typeface="Arial"/>
            </a:endParaRPr>
          </a:p>
          <a:p>
            <a:pPr marL="525145" lvl="1" indent="-248920">
              <a:buFont typeface="Arial" panose="05000000000000000000" pitchFamily="2" charset="2"/>
              <a:buChar char="−"/>
            </a:pPr>
            <a:r>
              <a:rPr lang="en-GB">
                <a:latin typeface="Arial"/>
                <a:cs typeface="Arial"/>
              </a:rPr>
              <a:t>2 x Event, loss of control (1 dumper, 1 concrete truck mixer)</a:t>
            </a:r>
            <a:endParaRPr lang="en-US">
              <a:latin typeface="Arial"/>
              <a:cs typeface="Arial"/>
            </a:endParaRPr>
          </a:p>
          <a:p>
            <a:pPr marL="255270" indent="-255270"/>
            <a:r>
              <a:rPr lang="en-GB">
                <a:latin typeface="Arial"/>
                <a:cs typeface="Arial"/>
              </a:rPr>
              <a:t>Alerts focus on the decisions at the time of the incident, and generally it is difficult to ascertain a "true" root cause back through the design</a:t>
            </a:r>
            <a:endParaRPr lang="en-GB"/>
          </a:p>
          <a:p>
            <a:pPr marL="255270" indent="-255270"/>
            <a:r>
              <a:rPr lang="en-GB">
                <a:latin typeface="Arial"/>
                <a:cs typeface="Arial"/>
              </a:rPr>
              <a:t>Possibilities (often impacting the road user):</a:t>
            </a:r>
            <a:endParaRPr lang="en-GB"/>
          </a:p>
          <a:p>
            <a:pPr marL="525145" lvl="1" indent="-248920"/>
            <a:r>
              <a:rPr lang="en-GB">
                <a:latin typeface="Arial"/>
                <a:cs typeface="Arial"/>
              </a:rPr>
              <a:t>Design to allow segregation of live traffic from on-line work areas through full closure</a:t>
            </a:r>
            <a:endParaRPr lang="en-GB"/>
          </a:p>
          <a:p>
            <a:pPr marL="525145" lvl="1" indent="-248920"/>
            <a:r>
              <a:rPr lang="en-GB">
                <a:latin typeface="Arial"/>
                <a:cs typeface="Arial"/>
              </a:rPr>
              <a:t>Create designs which can remove the people / plant interface in construction work areas  </a:t>
            </a:r>
            <a:endParaRPr lang="en-GB"/>
          </a:p>
          <a:p>
            <a:pPr marL="276225" lvl="1" indent="0">
              <a:buNone/>
            </a:pPr>
            <a:endParaRPr lang="en-GB"/>
          </a:p>
        </p:txBody>
      </p:sp>
    </p:spTree>
    <p:extLst>
      <p:ext uri="{BB962C8B-B14F-4D97-AF65-F5344CB8AC3E}">
        <p14:creationId xmlns:p14="http://schemas.microsoft.com/office/powerpoint/2010/main" val="141626603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359C-DDFA-4494-AB4B-078B0B80BFAC}"/>
              </a:ext>
            </a:extLst>
          </p:cNvPr>
          <p:cNvSpPr>
            <a:spLocks noGrp="1"/>
          </p:cNvSpPr>
          <p:nvPr>
            <p:ph type="title"/>
          </p:nvPr>
        </p:nvSpPr>
        <p:spPr/>
        <p:txBody>
          <a:bodyPr/>
          <a:lstStyle/>
          <a:p>
            <a:r>
              <a:rPr lang="en-GB"/>
              <a:t>Draft Recommendations</a:t>
            </a:r>
          </a:p>
        </p:txBody>
      </p:sp>
      <p:sp>
        <p:nvSpPr>
          <p:cNvPr id="3" name="Content Placeholder 2">
            <a:extLst>
              <a:ext uri="{FF2B5EF4-FFF2-40B4-BE49-F238E27FC236}">
                <a16:creationId xmlns:a16="http://schemas.microsoft.com/office/drawing/2014/main" id="{222D3BC6-864C-4034-ADDD-13BE63165B7C}"/>
              </a:ext>
            </a:extLst>
          </p:cNvPr>
          <p:cNvSpPr>
            <a:spLocks noGrp="1"/>
          </p:cNvSpPr>
          <p:nvPr>
            <p:ph idx="1"/>
          </p:nvPr>
        </p:nvSpPr>
        <p:spPr/>
        <p:txBody>
          <a:bodyPr vert="horz" lIns="91440" tIns="45720" rIns="91440" bIns="45720" rtlCol="0" anchor="t">
            <a:normAutofit fontScale="92500" lnSpcReduction="10000"/>
          </a:bodyPr>
          <a:lstStyle/>
          <a:p>
            <a:pPr marL="457200" indent="-457200">
              <a:buAutoNum type="arabicPeriod"/>
            </a:pPr>
            <a:r>
              <a:rPr lang="en-GB" dirty="0">
                <a:latin typeface="Arial"/>
                <a:cs typeface="Arial"/>
              </a:rPr>
              <a:t>Analysis of safety alerts – root cause analysis back to outset</a:t>
            </a:r>
            <a:endParaRPr lang="en-US" dirty="0"/>
          </a:p>
          <a:p>
            <a:pPr marL="457200" indent="-457200">
              <a:buAutoNum type="arabicPeriod"/>
            </a:pPr>
            <a:r>
              <a:rPr lang="en-GB" dirty="0">
                <a:latin typeface="Arial"/>
                <a:cs typeface="Arial"/>
              </a:rPr>
              <a:t>Define H&amp;S Communication (between standards, PCF stages, operations and maintenance)</a:t>
            </a:r>
            <a:endParaRPr lang="en-GB" dirty="0"/>
          </a:p>
          <a:p>
            <a:pPr marL="457200" indent="-457200">
              <a:buAutoNum type="arabicPeriod"/>
            </a:pPr>
            <a:r>
              <a:rPr lang="en-GB" dirty="0">
                <a:latin typeface="Arial"/>
                <a:cs typeface="Arial"/>
              </a:rPr>
              <a:t>Feedback – from all duty holders at any stage in process/project,  – lessons learnt/best practice fed back into design and decision-making process</a:t>
            </a:r>
          </a:p>
          <a:p>
            <a:pPr marL="457200" indent="-457200">
              <a:buAutoNum type="arabicPeriod"/>
            </a:pPr>
            <a:r>
              <a:rPr lang="en-GB" dirty="0">
                <a:latin typeface="Arial"/>
                <a:cs typeface="Arial"/>
              </a:rPr>
              <a:t>Client and Designers to understand buildability issues and red line boundary</a:t>
            </a:r>
          </a:p>
          <a:p>
            <a:pPr marL="525145" lvl="1" indent="-248920"/>
            <a:r>
              <a:rPr lang="en-GB" dirty="0">
                <a:latin typeface="Arial"/>
                <a:cs typeface="Arial"/>
              </a:rPr>
              <a:t>Client and Design teams to develop further SKATE of construction, operations and maintenance hazards and CDM issues on the ground</a:t>
            </a:r>
          </a:p>
          <a:p>
            <a:pPr marL="525145" lvl="1" indent="-248920"/>
            <a:r>
              <a:rPr lang="en-GB" dirty="0">
                <a:latin typeface="Arial"/>
                <a:cs typeface="Arial"/>
              </a:rPr>
              <a:t>Review of available working space (boundary)</a:t>
            </a:r>
          </a:p>
          <a:p>
            <a:pPr marL="457200" indent="-457200">
              <a:buAutoNum type="arabicPeriod"/>
            </a:pPr>
            <a:r>
              <a:rPr lang="en-GB" dirty="0">
                <a:latin typeface="Arial"/>
                <a:cs typeface="Arial"/>
              </a:rPr>
              <a:t>Hazard risk register from optioneering design onwards with consultation with ops &amp; maintenance</a:t>
            </a:r>
          </a:p>
          <a:p>
            <a:pPr marL="457200" indent="-457200">
              <a:buAutoNum type="arabicPeriod"/>
            </a:pPr>
            <a:r>
              <a:rPr lang="en-GB" dirty="0">
                <a:latin typeface="Arial"/>
                <a:cs typeface="Arial"/>
              </a:rPr>
              <a:t>Programme – risk assess shortened programmes – CDM time, resources, wellbeing</a:t>
            </a:r>
            <a:endParaRPr lang="en-GB" dirty="0"/>
          </a:p>
          <a:p>
            <a:pPr marL="255270" indent="-255270"/>
            <a:endParaRPr lang="en-GB" dirty="0">
              <a:latin typeface="Arial"/>
              <a:cs typeface="Arial"/>
            </a:endParaRPr>
          </a:p>
          <a:p>
            <a:pPr marL="255270" indent="-255270"/>
            <a:endParaRPr lang="en-GB" dirty="0">
              <a:latin typeface="Arial"/>
              <a:cs typeface="Arial"/>
            </a:endParaRPr>
          </a:p>
        </p:txBody>
      </p:sp>
    </p:spTree>
    <p:extLst>
      <p:ext uri="{BB962C8B-B14F-4D97-AF65-F5344CB8AC3E}">
        <p14:creationId xmlns:p14="http://schemas.microsoft.com/office/powerpoint/2010/main" val="317086464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B5213AA3-7731-41A8-A990-ED7D1BBCC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061" y="740798"/>
            <a:ext cx="6119878" cy="3242804"/>
          </a:xfrm>
          <a:prstGeom prst="rect">
            <a:avLst/>
          </a:prstGeom>
        </p:spPr>
      </p:pic>
      <p:sp>
        <p:nvSpPr>
          <p:cNvPr id="8" name="TextBox 7">
            <a:extLst>
              <a:ext uri="{FF2B5EF4-FFF2-40B4-BE49-F238E27FC236}">
                <a16:creationId xmlns:a16="http://schemas.microsoft.com/office/drawing/2014/main" id="{981D366D-9B0E-4F28-84B1-2784400C68A1}"/>
              </a:ext>
            </a:extLst>
          </p:cNvPr>
          <p:cNvSpPr txBox="1"/>
          <p:nvPr/>
        </p:nvSpPr>
        <p:spPr>
          <a:xfrm>
            <a:off x="3127756" y="4152900"/>
            <a:ext cx="5936489" cy="369332"/>
          </a:xfrm>
          <a:prstGeom prst="rect">
            <a:avLst/>
          </a:prstGeom>
          <a:noFill/>
        </p:spPr>
        <p:txBody>
          <a:bodyPr wrap="square" rtlCol="0">
            <a:spAutoFit/>
          </a:bodyPr>
          <a:lstStyle/>
          <a:p>
            <a:pPr algn="ctr"/>
            <a:r>
              <a:rPr lang="en-GB" b="1">
                <a:solidFill>
                  <a:srgbClr val="008BCB"/>
                </a:solidFill>
                <a:latin typeface="Arial" panose="020B0604020202020204" pitchFamily="34" charset="0"/>
                <a:cs typeface="Arial" panose="020B0604020202020204" pitchFamily="34" charset="0"/>
              </a:rPr>
              <a:t>Customers. Employees. Supply Chain.</a:t>
            </a:r>
          </a:p>
        </p:txBody>
      </p:sp>
    </p:spTree>
    <p:extLst>
      <p:ext uri="{BB962C8B-B14F-4D97-AF65-F5344CB8AC3E}">
        <p14:creationId xmlns:p14="http://schemas.microsoft.com/office/powerpoint/2010/main" val="37974573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929" y="1552637"/>
            <a:ext cx="9286749" cy="4013275"/>
          </a:xfrm>
        </p:spPr>
        <p:txBody>
          <a:bodyPr>
            <a:normAutofit fontScale="90000"/>
          </a:bodyPr>
          <a:lstStyle/>
          <a:p>
            <a:r>
              <a:rPr lang="en-GB" sz="4900"/>
              <a:t>Eliminating Risk from the Outset </a:t>
            </a:r>
            <a:br>
              <a:rPr lang="en-GB" sz="4900"/>
            </a:br>
            <a:br>
              <a:rPr lang="en-GB"/>
            </a:br>
            <a:r>
              <a:rPr lang="en-GB" sz="2700"/>
              <a:t>Scope</a:t>
            </a:r>
            <a:br>
              <a:rPr lang="en-GB" sz="2700"/>
            </a:br>
            <a:r>
              <a:rPr lang="en-GB" sz="2700"/>
              <a:t>The Team</a:t>
            </a:r>
            <a:br>
              <a:rPr lang="en-GB" sz="2700"/>
            </a:br>
            <a:r>
              <a:rPr lang="en-GB" sz="2700"/>
              <a:t>Case Studies – Categories</a:t>
            </a:r>
            <a:br>
              <a:rPr lang="en-GB" sz="2700"/>
            </a:br>
            <a:r>
              <a:rPr lang="en-GB" sz="2700"/>
              <a:t>Draft Recommendations</a:t>
            </a:r>
            <a:br>
              <a:rPr lang="en-GB" sz="2700"/>
            </a:br>
            <a:br>
              <a:rPr lang="en-GB" sz="2700"/>
            </a:br>
            <a:r>
              <a:rPr lang="en-GB" sz="2700"/>
              <a:t>Discussion and feedback</a:t>
            </a:r>
            <a:br>
              <a:rPr lang="en-GB" sz="2400"/>
            </a:br>
            <a:br>
              <a:rPr lang="en-GB" sz="2400"/>
            </a:br>
            <a:endParaRPr lang="en-GB" sz="2400"/>
          </a:p>
        </p:txBody>
      </p:sp>
    </p:spTree>
    <p:extLst>
      <p:ext uri="{BB962C8B-B14F-4D97-AF65-F5344CB8AC3E}">
        <p14:creationId xmlns:p14="http://schemas.microsoft.com/office/powerpoint/2010/main" val="224863313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2006-267E-423C-A5A7-427115C141AB}"/>
              </a:ext>
            </a:extLst>
          </p:cNvPr>
          <p:cNvSpPr>
            <a:spLocks noGrp="1"/>
          </p:cNvSpPr>
          <p:nvPr>
            <p:ph type="title"/>
          </p:nvPr>
        </p:nvSpPr>
        <p:spPr/>
        <p:txBody>
          <a:bodyPr/>
          <a:lstStyle/>
          <a:p>
            <a:r>
              <a:rPr lang="en-GB"/>
              <a:t>Eliminating Risk from the Outset - Scope</a:t>
            </a:r>
          </a:p>
        </p:txBody>
      </p:sp>
      <p:sp>
        <p:nvSpPr>
          <p:cNvPr id="3" name="Content Placeholder 2">
            <a:extLst>
              <a:ext uri="{FF2B5EF4-FFF2-40B4-BE49-F238E27FC236}">
                <a16:creationId xmlns:a16="http://schemas.microsoft.com/office/drawing/2014/main" id="{F9288585-6729-4157-885F-40C98302E9D1}"/>
              </a:ext>
            </a:extLst>
          </p:cNvPr>
          <p:cNvSpPr>
            <a:spLocks noGrp="1"/>
          </p:cNvSpPr>
          <p:nvPr>
            <p:ph idx="1"/>
          </p:nvPr>
        </p:nvSpPr>
        <p:spPr/>
        <p:txBody>
          <a:bodyPr>
            <a:normAutofit/>
          </a:bodyPr>
          <a:lstStyle/>
          <a:p>
            <a:r>
              <a:rPr lang="en-GB" dirty="0"/>
              <a:t>Home Safe and Well</a:t>
            </a:r>
          </a:p>
          <a:p>
            <a:pPr lvl="1"/>
            <a:r>
              <a:rPr lang="en-GB" dirty="0"/>
              <a:t>Health, safety and wellbeing by design</a:t>
            </a:r>
          </a:p>
          <a:p>
            <a:r>
              <a:rPr lang="en-GB" i="1" dirty="0"/>
              <a:t>“Implement new and innovative methods of road design and construction that eliminates risk to those constructing them, maintaining them or driving on them.”</a:t>
            </a:r>
          </a:p>
          <a:p>
            <a:r>
              <a:rPr lang="en-GB" dirty="0"/>
              <a:t>Resources and tools:</a:t>
            </a:r>
          </a:p>
          <a:p>
            <a:pPr lvl="1"/>
            <a:r>
              <a:rPr lang="en-GB" dirty="0"/>
              <a:t>Skills, knowledge and experience of task group (Major Projects and Asset Delivery)</a:t>
            </a:r>
          </a:p>
          <a:p>
            <a:pPr lvl="1"/>
            <a:r>
              <a:rPr lang="en-GB" dirty="0"/>
              <a:t>HE Safety Alerts (with assumptions)</a:t>
            </a:r>
          </a:p>
          <a:p>
            <a:pPr lvl="1"/>
            <a:r>
              <a:rPr lang="en-GB" dirty="0"/>
              <a:t>Root cause analysis</a:t>
            </a:r>
          </a:p>
          <a:p>
            <a:pPr lvl="1"/>
            <a:r>
              <a:rPr lang="en-GB" dirty="0"/>
              <a:t>Understanding HE decision making process and timeline</a:t>
            </a:r>
          </a:p>
        </p:txBody>
      </p:sp>
    </p:spTree>
    <p:extLst>
      <p:ext uri="{BB962C8B-B14F-4D97-AF65-F5344CB8AC3E}">
        <p14:creationId xmlns:p14="http://schemas.microsoft.com/office/powerpoint/2010/main" val="236806387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960B-270D-4DFA-9E4C-4B00040D11EA}"/>
              </a:ext>
            </a:extLst>
          </p:cNvPr>
          <p:cNvSpPr>
            <a:spLocks noGrp="1"/>
          </p:cNvSpPr>
          <p:nvPr>
            <p:ph type="title"/>
          </p:nvPr>
        </p:nvSpPr>
        <p:spPr/>
        <p:txBody>
          <a:bodyPr/>
          <a:lstStyle/>
          <a:p>
            <a:r>
              <a:rPr lang="en-GB"/>
              <a:t>Programme for ERO Task group</a:t>
            </a:r>
          </a:p>
        </p:txBody>
      </p:sp>
      <p:sp>
        <p:nvSpPr>
          <p:cNvPr id="3" name="Content Placeholder 2">
            <a:extLst>
              <a:ext uri="{FF2B5EF4-FFF2-40B4-BE49-F238E27FC236}">
                <a16:creationId xmlns:a16="http://schemas.microsoft.com/office/drawing/2014/main" id="{DCE9EFD2-5B50-49A6-9E58-8AB70F889588}"/>
              </a:ext>
            </a:extLst>
          </p:cNvPr>
          <p:cNvSpPr>
            <a:spLocks noGrp="1"/>
          </p:cNvSpPr>
          <p:nvPr>
            <p:ph idx="1"/>
          </p:nvPr>
        </p:nvSpPr>
        <p:spPr/>
        <p:txBody>
          <a:bodyPr/>
          <a:lstStyle/>
          <a:p>
            <a:r>
              <a:rPr lang="en-GB" b="1" dirty="0"/>
              <a:t>February 2020 </a:t>
            </a:r>
            <a:r>
              <a:rPr lang="en-GB" dirty="0"/>
              <a:t>- start</a:t>
            </a:r>
          </a:p>
          <a:p>
            <a:r>
              <a:rPr lang="en-GB" dirty="0"/>
              <a:t>February and March - Investigate Safety Alerts, Lessons Learnt and own experiences on projects and asset delivery</a:t>
            </a:r>
          </a:p>
          <a:p>
            <a:r>
              <a:rPr lang="en-GB" dirty="0"/>
              <a:t>April – begin to formalise draft recommendations and define key areas for future focus</a:t>
            </a:r>
          </a:p>
          <a:p>
            <a:r>
              <a:rPr lang="en-GB" b="1" dirty="0"/>
              <a:t>30</a:t>
            </a:r>
            <a:r>
              <a:rPr lang="en-GB" b="1" baseline="30000" dirty="0"/>
              <a:t>th</a:t>
            </a:r>
            <a:r>
              <a:rPr lang="en-GB" b="1" dirty="0"/>
              <a:t> April </a:t>
            </a:r>
            <a:r>
              <a:rPr lang="en-GB" dirty="0"/>
              <a:t>– present to HE PDWG and Mike Wilson (Highways England) for peer review and discussion</a:t>
            </a:r>
          </a:p>
          <a:p>
            <a:r>
              <a:rPr lang="en-GB" dirty="0"/>
              <a:t>May 2020 – refine recommendations</a:t>
            </a:r>
          </a:p>
          <a:p>
            <a:r>
              <a:rPr lang="en-GB" b="1" dirty="0"/>
              <a:t>29th May 2020 </a:t>
            </a:r>
            <a:r>
              <a:rPr lang="en-GB" dirty="0"/>
              <a:t>– present Task Group recommendations to Highways England</a:t>
            </a:r>
          </a:p>
        </p:txBody>
      </p:sp>
    </p:spTree>
    <p:extLst>
      <p:ext uri="{BB962C8B-B14F-4D97-AF65-F5344CB8AC3E}">
        <p14:creationId xmlns:p14="http://schemas.microsoft.com/office/powerpoint/2010/main" val="239453654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59F0-A2B7-483D-838C-BC376576711A}"/>
              </a:ext>
            </a:extLst>
          </p:cNvPr>
          <p:cNvSpPr>
            <a:spLocks noGrp="1"/>
          </p:cNvSpPr>
          <p:nvPr>
            <p:ph type="title"/>
          </p:nvPr>
        </p:nvSpPr>
        <p:spPr/>
        <p:txBody>
          <a:bodyPr/>
          <a:lstStyle/>
          <a:p>
            <a:r>
              <a:rPr lang="en-GB"/>
              <a:t>The Task Group Team</a:t>
            </a:r>
          </a:p>
        </p:txBody>
      </p:sp>
      <p:pic>
        <p:nvPicPr>
          <p:cNvPr id="4" name="Content Placeholder 3">
            <a:extLst>
              <a:ext uri="{FF2B5EF4-FFF2-40B4-BE49-F238E27FC236}">
                <a16:creationId xmlns:a16="http://schemas.microsoft.com/office/drawing/2014/main" id="{CE65B808-CE37-43F7-94BC-EED3356F2AC4}"/>
              </a:ext>
            </a:extLst>
          </p:cNvPr>
          <p:cNvPicPr>
            <a:picLocks noGrp="1" noChangeAspect="1"/>
          </p:cNvPicPr>
          <p:nvPr>
            <p:ph idx="1"/>
          </p:nvPr>
        </p:nvPicPr>
        <p:blipFill>
          <a:blip r:embed="rId2"/>
          <a:stretch>
            <a:fillRect/>
          </a:stretch>
        </p:blipFill>
        <p:spPr>
          <a:xfrm>
            <a:off x="550863" y="1671203"/>
            <a:ext cx="1499379" cy="1499379"/>
          </a:xfrm>
          <a:prstGeom prst="rect">
            <a:avLst/>
          </a:prstGeom>
        </p:spPr>
      </p:pic>
      <p:sp>
        <p:nvSpPr>
          <p:cNvPr id="6" name="Rectangle 5">
            <a:extLst>
              <a:ext uri="{FF2B5EF4-FFF2-40B4-BE49-F238E27FC236}">
                <a16:creationId xmlns:a16="http://schemas.microsoft.com/office/drawing/2014/main" id="{0849AEFC-2D19-4A22-B926-11C9D351B8C3}"/>
              </a:ext>
            </a:extLst>
          </p:cNvPr>
          <p:cNvSpPr/>
          <p:nvPr/>
        </p:nvSpPr>
        <p:spPr>
          <a:xfrm>
            <a:off x="2659842" y="1682631"/>
            <a:ext cx="1499379" cy="1499379"/>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B0755A3-2B49-4E14-8AA0-A240B0CA263A}"/>
              </a:ext>
            </a:extLst>
          </p:cNvPr>
          <p:cNvSpPr/>
          <p:nvPr/>
        </p:nvSpPr>
        <p:spPr>
          <a:xfrm>
            <a:off x="4797976" y="1682631"/>
            <a:ext cx="1513431" cy="14953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92B4DFC-52B0-4928-87F3-B75196D661FB}"/>
              </a:ext>
            </a:extLst>
          </p:cNvPr>
          <p:cNvSpPr txBox="1"/>
          <p:nvPr/>
        </p:nvSpPr>
        <p:spPr>
          <a:xfrm>
            <a:off x="549471" y="3165547"/>
            <a:ext cx="1933921" cy="584775"/>
          </a:xfrm>
          <a:prstGeom prst="rect">
            <a:avLst/>
          </a:prstGeom>
          <a:noFill/>
        </p:spPr>
        <p:txBody>
          <a:bodyPr wrap="square" rtlCol="0">
            <a:spAutoFit/>
          </a:bodyPr>
          <a:lstStyle/>
          <a:p>
            <a:r>
              <a:rPr lang="en-GB" sz="1600" dirty="0"/>
              <a:t>Toria Thomas </a:t>
            </a:r>
          </a:p>
          <a:p>
            <a:r>
              <a:rPr lang="en-GB" sz="1600" dirty="0"/>
              <a:t>Arup - Chairperson</a:t>
            </a:r>
          </a:p>
        </p:txBody>
      </p:sp>
      <p:sp>
        <p:nvSpPr>
          <p:cNvPr id="15" name="TextBox 14">
            <a:extLst>
              <a:ext uri="{FF2B5EF4-FFF2-40B4-BE49-F238E27FC236}">
                <a16:creationId xmlns:a16="http://schemas.microsoft.com/office/drawing/2014/main" id="{CD846B94-C153-478E-BDC4-0B0E937C66AE}"/>
              </a:ext>
            </a:extLst>
          </p:cNvPr>
          <p:cNvSpPr txBox="1"/>
          <p:nvPr/>
        </p:nvSpPr>
        <p:spPr>
          <a:xfrm>
            <a:off x="2626224" y="3169495"/>
            <a:ext cx="1933921" cy="584775"/>
          </a:xfrm>
          <a:prstGeom prst="rect">
            <a:avLst/>
          </a:prstGeom>
          <a:noFill/>
        </p:spPr>
        <p:txBody>
          <a:bodyPr wrap="square" rtlCol="0">
            <a:spAutoFit/>
          </a:bodyPr>
          <a:lstStyle/>
          <a:p>
            <a:r>
              <a:rPr lang="en-GB" sz="1600" dirty="0"/>
              <a:t>Liz Bennett</a:t>
            </a:r>
          </a:p>
          <a:p>
            <a:r>
              <a:rPr lang="en-GB" sz="1600" dirty="0"/>
              <a:t>Habilis</a:t>
            </a:r>
          </a:p>
        </p:txBody>
      </p:sp>
      <p:sp>
        <p:nvSpPr>
          <p:cNvPr id="16" name="TextBox 15">
            <a:extLst>
              <a:ext uri="{FF2B5EF4-FFF2-40B4-BE49-F238E27FC236}">
                <a16:creationId xmlns:a16="http://schemas.microsoft.com/office/drawing/2014/main" id="{C64CA8CB-B235-4042-8FB4-824489DBCDD6}"/>
              </a:ext>
            </a:extLst>
          </p:cNvPr>
          <p:cNvSpPr txBox="1"/>
          <p:nvPr/>
        </p:nvSpPr>
        <p:spPr>
          <a:xfrm>
            <a:off x="6927320" y="3165546"/>
            <a:ext cx="1933921" cy="584775"/>
          </a:xfrm>
          <a:prstGeom prst="rect">
            <a:avLst/>
          </a:prstGeom>
          <a:noFill/>
        </p:spPr>
        <p:txBody>
          <a:bodyPr wrap="square" rtlCol="0">
            <a:spAutoFit/>
          </a:bodyPr>
          <a:lstStyle/>
          <a:p>
            <a:r>
              <a:rPr lang="en-GB" sz="1600" dirty="0"/>
              <a:t>Mike Boyland</a:t>
            </a:r>
          </a:p>
          <a:p>
            <a:r>
              <a:rPr lang="en-GB" sz="1600" dirty="0"/>
              <a:t>Highways England</a:t>
            </a:r>
          </a:p>
        </p:txBody>
      </p:sp>
      <p:sp>
        <p:nvSpPr>
          <p:cNvPr id="17" name="TextBox 16">
            <a:extLst>
              <a:ext uri="{FF2B5EF4-FFF2-40B4-BE49-F238E27FC236}">
                <a16:creationId xmlns:a16="http://schemas.microsoft.com/office/drawing/2014/main" id="{1BFDF27F-6BCF-4177-8D25-EA56EC7CA18F}"/>
              </a:ext>
            </a:extLst>
          </p:cNvPr>
          <p:cNvSpPr txBox="1"/>
          <p:nvPr/>
        </p:nvSpPr>
        <p:spPr>
          <a:xfrm>
            <a:off x="4755568" y="3186839"/>
            <a:ext cx="1933921" cy="584775"/>
          </a:xfrm>
          <a:prstGeom prst="rect">
            <a:avLst/>
          </a:prstGeom>
          <a:noFill/>
        </p:spPr>
        <p:txBody>
          <a:bodyPr wrap="square" rtlCol="0">
            <a:spAutoFit/>
          </a:bodyPr>
          <a:lstStyle/>
          <a:p>
            <a:r>
              <a:rPr lang="en-GB" sz="1600" dirty="0"/>
              <a:t>Paul Boddy</a:t>
            </a:r>
          </a:p>
          <a:p>
            <a:r>
              <a:rPr lang="en-GB" sz="1600" dirty="0"/>
              <a:t>Interserve</a:t>
            </a:r>
          </a:p>
        </p:txBody>
      </p:sp>
      <p:sp>
        <p:nvSpPr>
          <p:cNvPr id="18" name="TextBox 17">
            <a:extLst>
              <a:ext uri="{FF2B5EF4-FFF2-40B4-BE49-F238E27FC236}">
                <a16:creationId xmlns:a16="http://schemas.microsoft.com/office/drawing/2014/main" id="{E0A24303-2023-4E3A-BCF1-19E05ECA82E7}"/>
              </a:ext>
            </a:extLst>
          </p:cNvPr>
          <p:cNvSpPr txBox="1"/>
          <p:nvPr/>
        </p:nvSpPr>
        <p:spPr>
          <a:xfrm>
            <a:off x="9118237" y="3182892"/>
            <a:ext cx="1933921" cy="584775"/>
          </a:xfrm>
          <a:prstGeom prst="rect">
            <a:avLst/>
          </a:prstGeom>
          <a:noFill/>
        </p:spPr>
        <p:txBody>
          <a:bodyPr wrap="square" rtlCol="0">
            <a:spAutoFit/>
          </a:bodyPr>
          <a:lstStyle/>
          <a:p>
            <a:r>
              <a:rPr lang="en-GB" sz="1600" dirty="0"/>
              <a:t>Paul Brown</a:t>
            </a:r>
          </a:p>
          <a:p>
            <a:r>
              <a:rPr lang="en-GB" sz="1600" dirty="0"/>
              <a:t>WSP</a:t>
            </a:r>
          </a:p>
        </p:txBody>
      </p:sp>
      <p:sp>
        <p:nvSpPr>
          <p:cNvPr id="19" name="TextBox 18">
            <a:extLst>
              <a:ext uri="{FF2B5EF4-FFF2-40B4-BE49-F238E27FC236}">
                <a16:creationId xmlns:a16="http://schemas.microsoft.com/office/drawing/2014/main" id="{A90BDF32-386D-4DC9-8476-2B2758752F51}"/>
              </a:ext>
            </a:extLst>
          </p:cNvPr>
          <p:cNvSpPr txBox="1"/>
          <p:nvPr/>
        </p:nvSpPr>
        <p:spPr>
          <a:xfrm>
            <a:off x="549471" y="5489603"/>
            <a:ext cx="1933921" cy="584775"/>
          </a:xfrm>
          <a:prstGeom prst="rect">
            <a:avLst/>
          </a:prstGeom>
          <a:noFill/>
        </p:spPr>
        <p:txBody>
          <a:bodyPr wrap="square" rtlCol="0">
            <a:spAutoFit/>
          </a:bodyPr>
          <a:lstStyle/>
          <a:p>
            <a:r>
              <a:rPr lang="en-GB" sz="1600" dirty="0"/>
              <a:t>Tim Goddard</a:t>
            </a:r>
          </a:p>
          <a:p>
            <a:r>
              <a:rPr lang="en-GB" sz="1600" dirty="0"/>
              <a:t>Arcadis</a:t>
            </a:r>
          </a:p>
        </p:txBody>
      </p:sp>
      <p:sp>
        <p:nvSpPr>
          <p:cNvPr id="20" name="TextBox 19">
            <a:extLst>
              <a:ext uri="{FF2B5EF4-FFF2-40B4-BE49-F238E27FC236}">
                <a16:creationId xmlns:a16="http://schemas.microsoft.com/office/drawing/2014/main" id="{A986D3F2-650C-413F-8CF6-C340021406A1}"/>
              </a:ext>
            </a:extLst>
          </p:cNvPr>
          <p:cNvSpPr txBox="1"/>
          <p:nvPr/>
        </p:nvSpPr>
        <p:spPr>
          <a:xfrm>
            <a:off x="2637044" y="5489602"/>
            <a:ext cx="1933921" cy="584775"/>
          </a:xfrm>
          <a:prstGeom prst="rect">
            <a:avLst/>
          </a:prstGeom>
          <a:noFill/>
        </p:spPr>
        <p:txBody>
          <a:bodyPr wrap="square" rtlCol="0">
            <a:spAutoFit/>
          </a:bodyPr>
          <a:lstStyle/>
          <a:p>
            <a:r>
              <a:rPr lang="en-GB" sz="1600" dirty="0"/>
              <a:t>Doug Potter</a:t>
            </a:r>
          </a:p>
          <a:p>
            <a:r>
              <a:rPr lang="en-GB" sz="1600" dirty="0"/>
              <a:t>Arcadis</a:t>
            </a:r>
          </a:p>
        </p:txBody>
      </p:sp>
      <p:sp>
        <p:nvSpPr>
          <p:cNvPr id="21" name="TextBox 20">
            <a:extLst>
              <a:ext uri="{FF2B5EF4-FFF2-40B4-BE49-F238E27FC236}">
                <a16:creationId xmlns:a16="http://schemas.microsoft.com/office/drawing/2014/main" id="{59763D72-DFF1-43CF-9B12-FB1DF4E0FB8C}"/>
              </a:ext>
            </a:extLst>
          </p:cNvPr>
          <p:cNvSpPr txBox="1"/>
          <p:nvPr/>
        </p:nvSpPr>
        <p:spPr>
          <a:xfrm>
            <a:off x="4787710" y="5489602"/>
            <a:ext cx="1933921" cy="584775"/>
          </a:xfrm>
          <a:prstGeom prst="rect">
            <a:avLst/>
          </a:prstGeom>
          <a:noFill/>
        </p:spPr>
        <p:txBody>
          <a:bodyPr wrap="square" rtlCol="0">
            <a:spAutoFit/>
          </a:bodyPr>
          <a:lstStyle/>
          <a:p>
            <a:r>
              <a:rPr lang="en-GB" sz="1600" dirty="0"/>
              <a:t>Mark Riordan</a:t>
            </a:r>
          </a:p>
          <a:p>
            <a:r>
              <a:rPr lang="en-GB" sz="1600" dirty="0" err="1"/>
              <a:t>Amey</a:t>
            </a:r>
            <a:endParaRPr lang="en-GB" sz="1600" dirty="0"/>
          </a:p>
        </p:txBody>
      </p:sp>
      <p:sp>
        <p:nvSpPr>
          <p:cNvPr id="22" name="TextBox 21">
            <a:extLst>
              <a:ext uri="{FF2B5EF4-FFF2-40B4-BE49-F238E27FC236}">
                <a16:creationId xmlns:a16="http://schemas.microsoft.com/office/drawing/2014/main" id="{C9043549-9773-4C52-B97C-4BEE0F98F72D}"/>
              </a:ext>
            </a:extLst>
          </p:cNvPr>
          <p:cNvSpPr txBox="1"/>
          <p:nvPr/>
        </p:nvSpPr>
        <p:spPr>
          <a:xfrm>
            <a:off x="6939109" y="5489601"/>
            <a:ext cx="1933921" cy="584775"/>
          </a:xfrm>
          <a:prstGeom prst="rect">
            <a:avLst/>
          </a:prstGeom>
          <a:noFill/>
        </p:spPr>
        <p:txBody>
          <a:bodyPr wrap="square" rtlCol="0">
            <a:spAutoFit/>
          </a:bodyPr>
          <a:lstStyle/>
          <a:p>
            <a:r>
              <a:rPr lang="en-GB" sz="1600" dirty="0"/>
              <a:t>Roger Swainston</a:t>
            </a:r>
          </a:p>
          <a:p>
            <a:r>
              <a:rPr lang="en-GB" sz="1600" dirty="0"/>
              <a:t>Jacobs</a:t>
            </a:r>
          </a:p>
        </p:txBody>
      </p:sp>
      <p:pic>
        <p:nvPicPr>
          <p:cNvPr id="14" name="Picture 13" descr="A person wearing glasses posing for the camera&#10;&#10;Description automatically generated">
            <a:extLst>
              <a:ext uri="{FF2B5EF4-FFF2-40B4-BE49-F238E27FC236}">
                <a16:creationId xmlns:a16="http://schemas.microsoft.com/office/drawing/2014/main" id="{17D040D9-51AF-45AD-BE5F-8BD1B7749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544" y="1683513"/>
            <a:ext cx="1185614" cy="1497617"/>
          </a:xfrm>
          <a:prstGeom prst="rect">
            <a:avLst/>
          </a:prstGeom>
        </p:spPr>
      </p:pic>
      <p:pic>
        <p:nvPicPr>
          <p:cNvPr id="3" name="Picture 8" descr="A person wearing glasses and smiling at the camera&#10;&#10;Description generated with very high confidence">
            <a:extLst>
              <a:ext uri="{FF2B5EF4-FFF2-40B4-BE49-F238E27FC236}">
                <a16:creationId xmlns:a16="http://schemas.microsoft.com/office/drawing/2014/main" id="{B08B4893-06D9-49EF-AF7E-1B8D6EFF44F7}"/>
              </a:ext>
            </a:extLst>
          </p:cNvPr>
          <p:cNvPicPr>
            <a:picLocks noChangeAspect="1"/>
          </p:cNvPicPr>
          <p:nvPr/>
        </p:nvPicPr>
        <p:blipFill rotWithShape="1">
          <a:blip r:embed="rId4"/>
          <a:srcRect l="-59" t="966" r="1189"/>
          <a:stretch/>
        </p:blipFill>
        <p:spPr>
          <a:xfrm>
            <a:off x="6940216" y="1671203"/>
            <a:ext cx="1491893" cy="1495453"/>
          </a:xfrm>
          <a:prstGeom prst="rect">
            <a:avLst/>
          </a:prstGeom>
        </p:spPr>
      </p:pic>
      <p:pic>
        <p:nvPicPr>
          <p:cNvPr id="9" name="Picture 8">
            <a:extLst>
              <a:ext uri="{FF2B5EF4-FFF2-40B4-BE49-F238E27FC236}">
                <a16:creationId xmlns:a16="http://schemas.microsoft.com/office/drawing/2014/main" id="{8DB1C51B-2CC4-441A-B3F6-DB76C085E10A}"/>
              </a:ext>
            </a:extLst>
          </p:cNvPr>
          <p:cNvPicPr>
            <a:picLocks noChangeAspect="1"/>
          </p:cNvPicPr>
          <p:nvPr/>
        </p:nvPicPr>
        <p:blipFill rotWithShape="1">
          <a:blip r:embed="rId5"/>
          <a:srcRect l="1249" r="2294"/>
          <a:stretch/>
        </p:blipFill>
        <p:spPr>
          <a:xfrm>
            <a:off x="549471" y="3929062"/>
            <a:ext cx="1502162" cy="1563681"/>
          </a:xfrm>
          <a:prstGeom prst="rect">
            <a:avLst/>
          </a:prstGeom>
        </p:spPr>
      </p:pic>
      <p:pic>
        <p:nvPicPr>
          <p:cNvPr id="23" name="Picture 23">
            <a:extLst>
              <a:ext uri="{FF2B5EF4-FFF2-40B4-BE49-F238E27FC236}">
                <a16:creationId xmlns:a16="http://schemas.microsoft.com/office/drawing/2014/main" id="{F1264727-517F-4FCF-8D37-C117050D1921}"/>
              </a:ext>
            </a:extLst>
          </p:cNvPr>
          <p:cNvPicPr>
            <a:picLocks noChangeAspect="1"/>
          </p:cNvPicPr>
          <p:nvPr/>
        </p:nvPicPr>
        <p:blipFill rotWithShape="1">
          <a:blip r:embed="rId6"/>
          <a:srcRect l="4157" t="-201" r="2234" b="201"/>
          <a:stretch/>
        </p:blipFill>
        <p:spPr>
          <a:xfrm>
            <a:off x="6940216" y="3925923"/>
            <a:ext cx="1491893" cy="1563680"/>
          </a:xfrm>
          <a:prstGeom prst="rect">
            <a:avLst/>
          </a:prstGeom>
        </p:spPr>
      </p:pic>
      <p:pic>
        <p:nvPicPr>
          <p:cNvPr id="24" name="Picture 24" descr="A person wearing glasses posing for the camera&#10;&#10;Description generated with very high confidence">
            <a:extLst>
              <a:ext uri="{FF2B5EF4-FFF2-40B4-BE49-F238E27FC236}">
                <a16:creationId xmlns:a16="http://schemas.microsoft.com/office/drawing/2014/main" id="{61BAF491-0188-47C5-B8CE-E1A548A91AD7}"/>
              </a:ext>
            </a:extLst>
          </p:cNvPr>
          <p:cNvPicPr>
            <a:picLocks noChangeAspect="1"/>
          </p:cNvPicPr>
          <p:nvPr/>
        </p:nvPicPr>
        <p:blipFill rotWithShape="1">
          <a:blip r:embed="rId7"/>
          <a:srcRect l="-1130" t="6749" b="19085"/>
          <a:stretch/>
        </p:blipFill>
        <p:spPr>
          <a:xfrm>
            <a:off x="2637044" y="3929062"/>
            <a:ext cx="1576857" cy="1563680"/>
          </a:xfrm>
          <a:prstGeom prst="rect">
            <a:avLst/>
          </a:prstGeom>
        </p:spPr>
      </p:pic>
      <p:pic>
        <p:nvPicPr>
          <p:cNvPr id="25" name="Picture 25">
            <a:extLst>
              <a:ext uri="{FF2B5EF4-FFF2-40B4-BE49-F238E27FC236}">
                <a16:creationId xmlns:a16="http://schemas.microsoft.com/office/drawing/2014/main" id="{56AF72E8-F960-47EB-8598-E1B2B8D4141E}"/>
              </a:ext>
            </a:extLst>
          </p:cNvPr>
          <p:cNvPicPr>
            <a:picLocks noChangeAspect="1"/>
          </p:cNvPicPr>
          <p:nvPr/>
        </p:nvPicPr>
        <p:blipFill rotWithShape="1">
          <a:blip r:embed="rId8"/>
          <a:srcRect l="3312" t="-181" r="10324" b="740"/>
          <a:stretch/>
        </p:blipFill>
        <p:spPr>
          <a:xfrm>
            <a:off x="4799312" y="3929062"/>
            <a:ext cx="1510760" cy="1563680"/>
          </a:xfrm>
          <a:prstGeom prst="rect">
            <a:avLst/>
          </a:prstGeom>
        </p:spPr>
      </p:pic>
    </p:spTree>
    <p:extLst>
      <p:ext uri="{BB962C8B-B14F-4D97-AF65-F5344CB8AC3E}">
        <p14:creationId xmlns:p14="http://schemas.microsoft.com/office/powerpoint/2010/main" val="45216496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63E28-DD66-4738-AAB4-47EB18559178}"/>
              </a:ext>
            </a:extLst>
          </p:cNvPr>
          <p:cNvSpPr>
            <a:spLocks noGrp="1"/>
          </p:cNvSpPr>
          <p:nvPr>
            <p:ph type="title"/>
          </p:nvPr>
        </p:nvSpPr>
        <p:spPr/>
        <p:txBody>
          <a:bodyPr/>
          <a:lstStyle/>
          <a:p>
            <a:r>
              <a:rPr lang="en-GB"/>
              <a:t>Swiss Cheese Model</a:t>
            </a:r>
          </a:p>
        </p:txBody>
      </p:sp>
      <p:pic>
        <p:nvPicPr>
          <p:cNvPr id="4" name="Content Placeholder 3">
            <a:extLst>
              <a:ext uri="{FF2B5EF4-FFF2-40B4-BE49-F238E27FC236}">
                <a16:creationId xmlns:a16="http://schemas.microsoft.com/office/drawing/2014/main" id="{BE3BF67A-4F3D-4ED4-9A78-BE1D4B35F21E}"/>
              </a:ext>
            </a:extLst>
          </p:cNvPr>
          <p:cNvPicPr>
            <a:picLocks noGrp="1" noChangeAspect="1"/>
          </p:cNvPicPr>
          <p:nvPr>
            <p:ph sz="half" idx="1"/>
          </p:nvPr>
        </p:nvPicPr>
        <p:blipFill>
          <a:blip r:embed="rId3"/>
          <a:stretch>
            <a:fillRect/>
          </a:stretch>
        </p:blipFill>
        <p:spPr>
          <a:xfrm>
            <a:off x="1315180" y="1457325"/>
            <a:ext cx="3764091" cy="4492625"/>
          </a:xfrm>
          <a:prstGeom prst="rect">
            <a:avLst/>
          </a:prstGeom>
        </p:spPr>
      </p:pic>
      <p:sp>
        <p:nvSpPr>
          <p:cNvPr id="5" name="Content Placeholder 4">
            <a:extLst>
              <a:ext uri="{FF2B5EF4-FFF2-40B4-BE49-F238E27FC236}">
                <a16:creationId xmlns:a16="http://schemas.microsoft.com/office/drawing/2014/main" id="{C9B4DDEC-2DE6-4411-9CEE-39F303CD3738}"/>
              </a:ext>
            </a:extLst>
          </p:cNvPr>
          <p:cNvSpPr>
            <a:spLocks noGrp="1"/>
          </p:cNvSpPr>
          <p:nvPr>
            <p:ph sz="half" idx="2"/>
          </p:nvPr>
        </p:nvSpPr>
        <p:spPr/>
        <p:txBody>
          <a:bodyPr/>
          <a:lstStyle/>
          <a:p>
            <a:r>
              <a:rPr lang="en-GB"/>
              <a:t>PCF Stage 0</a:t>
            </a:r>
          </a:p>
          <a:p>
            <a:pPr marL="0" indent="0">
              <a:buNone/>
            </a:pPr>
            <a:r>
              <a:rPr lang="en-GB"/>
              <a:t>to</a:t>
            </a:r>
          </a:p>
          <a:p>
            <a:pPr marL="0" indent="0">
              <a:buNone/>
            </a:pPr>
            <a:endParaRPr lang="en-GB"/>
          </a:p>
          <a:p>
            <a:r>
              <a:rPr lang="en-GB"/>
              <a:t>PCF Stage 7</a:t>
            </a:r>
          </a:p>
          <a:p>
            <a:pPr marL="0" indent="0">
              <a:buNone/>
            </a:pPr>
            <a:r>
              <a:rPr lang="en-GB"/>
              <a:t>to</a:t>
            </a:r>
          </a:p>
          <a:p>
            <a:pPr marL="0" indent="0">
              <a:buNone/>
            </a:pPr>
            <a:endParaRPr lang="en-GB"/>
          </a:p>
          <a:p>
            <a:r>
              <a:rPr lang="en-GB"/>
              <a:t>Maintenance and Operation</a:t>
            </a:r>
          </a:p>
        </p:txBody>
      </p:sp>
    </p:spTree>
    <p:extLst>
      <p:ext uri="{BB962C8B-B14F-4D97-AF65-F5344CB8AC3E}">
        <p14:creationId xmlns:p14="http://schemas.microsoft.com/office/powerpoint/2010/main" val="11465222"/>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3DFE3-5BB2-4C6F-B77F-B0F0EE6569D4}"/>
              </a:ext>
            </a:extLst>
          </p:cNvPr>
          <p:cNvSpPr>
            <a:spLocks noGrp="1"/>
          </p:cNvSpPr>
          <p:nvPr>
            <p:ph type="title"/>
          </p:nvPr>
        </p:nvSpPr>
        <p:spPr/>
        <p:txBody>
          <a:bodyPr/>
          <a:lstStyle/>
          <a:p>
            <a:r>
              <a:rPr lang="en-GB"/>
              <a:t>Categories</a:t>
            </a:r>
          </a:p>
        </p:txBody>
      </p:sp>
      <p:sp>
        <p:nvSpPr>
          <p:cNvPr id="6" name="Content Placeholder 5">
            <a:extLst>
              <a:ext uri="{FF2B5EF4-FFF2-40B4-BE49-F238E27FC236}">
                <a16:creationId xmlns:a16="http://schemas.microsoft.com/office/drawing/2014/main" id="{E43F2638-91D7-484D-8E07-A1E2F74557C5}"/>
              </a:ext>
            </a:extLst>
          </p:cNvPr>
          <p:cNvSpPr>
            <a:spLocks noGrp="1"/>
          </p:cNvSpPr>
          <p:nvPr>
            <p:ph idx="1"/>
          </p:nvPr>
        </p:nvSpPr>
        <p:spPr/>
        <p:txBody>
          <a:bodyPr/>
          <a:lstStyle/>
          <a:p>
            <a:r>
              <a:rPr lang="en-GB" dirty="0"/>
              <a:t>Operation &amp; Maintenance</a:t>
            </a:r>
          </a:p>
          <a:p>
            <a:r>
              <a:rPr lang="en-GB" dirty="0"/>
              <a:t>Technical Approval</a:t>
            </a:r>
          </a:p>
          <a:p>
            <a:r>
              <a:rPr lang="en-GB" dirty="0"/>
              <a:t>Red Line Boundaries</a:t>
            </a:r>
          </a:p>
          <a:p>
            <a:r>
              <a:rPr lang="en-GB" dirty="0"/>
              <a:t>Lighting</a:t>
            </a:r>
          </a:p>
          <a:p>
            <a:r>
              <a:rPr lang="en-GB" dirty="0"/>
              <a:t>Stage 0 / Stage 1 decisions</a:t>
            </a:r>
          </a:p>
          <a:p>
            <a:r>
              <a:rPr lang="en-GB" dirty="0"/>
              <a:t>Standards &amp; Specifications</a:t>
            </a:r>
          </a:p>
          <a:p>
            <a:r>
              <a:rPr lang="en-GB" dirty="0"/>
              <a:t>Design Phase Plan</a:t>
            </a:r>
          </a:p>
          <a:p>
            <a:r>
              <a:rPr lang="en-GB" dirty="0"/>
              <a:t>Road Worker Safety</a:t>
            </a:r>
          </a:p>
        </p:txBody>
      </p:sp>
    </p:spTree>
    <p:extLst>
      <p:ext uri="{BB962C8B-B14F-4D97-AF65-F5344CB8AC3E}">
        <p14:creationId xmlns:p14="http://schemas.microsoft.com/office/powerpoint/2010/main" val="274038488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C9C4E-D7B6-491E-9A73-C76AA7C1C1F6}"/>
              </a:ext>
            </a:extLst>
          </p:cNvPr>
          <p:cNvSpPr>
            <a:spLocks noGrp="1"/>
          </p:cNvSpPr>
          <p:nvPr>
            <p:ph type="title"/>
          </p:nvPr>
        </p:nvSpPr>
        <p:spPr/>
        <p:txBody>
          <a:bodyPr>
            <a:normAutofit/>
          </a:bodyPr>
          <a:lstStyle/>
          <a:p>
            <a:r>
              <a:rPr lang="en-GB" dirty="0">
                <a:latin typeface="Arial"/>
                <a:cs typeface="Arial"/>
              </a:rPr>
              <a:t>Operation &amp; Maintenance (O&amp;M) – Mike Boyland</a:t>
            </a:r>
          </a:p>
        </p:txBody>
      </p:sp>
      <p:sp>
        <p:nvSpPr>
          <p:cNvPr id="3" name="Content Placeholder 2">
            <a:extLst>
              <a:ext uri="{FF2B5EF4-FFF2-40B4-BE49-F238E27FC236}">
                <a16:creationId xmlns:a16="http://schemas.microsoft.com/office/drawing/2014/main" id="{6F6F41D7-05DA-4978-87EB-2258344C6CAC}"/>
              </a:ext>
            </a:extLst>
          </p:cNvPr>
          <p:cNvSpPr>
            <a:spLocks noGrp="1"/>
          </p:cNvSpPr>
          <p:nvPr>
            <p:ph idx="1"/>
          </p:nvPr>
        </p:nvSpPr>
        <p:spPr/>
        <p:txBody>
          <a:bodyPr vert="horz" lIns="91440" tIns="45720" rIns="91440" bIns="45720" rtlCol="0" anchor="t">
            <a:normAutofit fontScale="77500" lnSpcReduction="20000"/>
          </a:bodyPr>
          <a:lstStyle/>
          <a:p>
            <a:pPr marL="255270" indent="-255270"/>
            <a:r>
              <a:rPr lang="en-GB" dirty="0">
                <a:latin typeface="Arial"/>
                <a:cs typeface="Arial"/>
              </a:rPr>
              <a:t>Most O&amp;M safety alerts have been noted as the “fault” of either an injured party or, if no injury was recorded, those operating machinery, plant etc</a:t>
            </a:r>
          </a:p>
          <a:p>
            <a:pPr marL="255270" indent="-255270"/>
            <a:r>
              <a:rPr lang="en-GB" dirty="0">
                <a:latin typeface="Arial"/>
                <a:cs typeface="Arial"/>
              </a:rPr>
              <a:t>Nevertheless, there is plenty of opportunity to explore different designs using new and innovative methods of working, emerging technologies and materials</a:t>
            </a:r>
            <a:endParaRPr lang="en-GB" dirty="0"/>
          </a:p>
          <a:p>
            <a:pPr marL="255270" indent="-255270"/>
            <a:r>
              <a:rPr lang="en-GB" dirty="0">
                <a:latin typeface="Arial"/>
                <a:cs typeface="Arial"/>
              </a:rPr>
              <a:t>Many O&amp;M schemes use one-off, profit-driven contractors who might not be inclined to look at the design element and therefore not consider alternative designs</a:t>
            </a:r>
            <a:endParaRPr lang="en-GB" dirty="0"/>
          </a:p>
          <a:p>
            <a:pPr marL="255270" indent="-255270"/>
            <a:r>
              <a:rPr lang="en-GB" dirty="0">
                <a:latin typeface="Arial"/>
                <a:cs typeface="Arial"/>
              </a:rPr>
              <a:t>Mitigation against this could be to introduce more of an outcomes-based model, such as the Regional Delivery Partnerships and Smart Motorways Alliance used in other areas</a:t>
            </a:r>
          </a:p>
          <a:p>
            <a:pPr marL="255270" indent="-255270"/>
            <a:r>
              <a:rPr lang="en-GB" dirty="0">
                <a:latin typeface="Arial"/>
                <a:cs typeface="Arial"/>
              </a:rPr>
              <a:t>At the very least there needs to be suitable strategic arrangements up front which would lead to good H&amp;S outcomes</a:t>
            </a:r>
            <a:endParaRPr lang="en-GB" dirty="0"/>
          </a:p>
          <a:p>
            <a:pPr marL="255270" indent="-255270"/>
            <a:r>
              <a:rPr lang="en-GB" dirty="0">
                <a:latin typeface="Arial"/>
                <a:cs typeface="Arial"/>
              </a:rPr>
              <a:t>If the contract a contractor is given has already eliminated and reduced risk, then the contractor shouldn't need to manage the higher risks as they will all be lower</a:t>
            </a:r>
            <a:endParaRPr lang="en-GB" dirty="0"/>
          </a:p>
          <a:p>
            <a:pPr marL="255270" indent="-255270"/>
            <a:r>
              <a:rPr lang="en-GB" dirty="0">
                <a:latin typeface="Arial"/>
                <a:cs typeface="Arial"/>
              </a:rPr>
              <a:t>Overall, O&amp;M perhaps doesn't have as much design focus behind it, e.g. grass cutting, white lining etc. Perhaps there is a need to establish whether consultation should take place with the contractors when work is defined and packaged?</a:t>
            </a:r>
            <a:endParaRPr lang="en-GB" dirty="0"/>
          </a:p>
          <a:p>
            <a:pPr marL="255270" indent="-255270"/>
            <a:endParaRPr lang="en-GB" dirty="0"/>
          </a:p>
        </p:txBody>
      </p:sp>
    </p:spTree>
    <p:extLst>
      <p:ext uri="{BB962C8B-B14F-4D97-AF65-F5344CB8AC3E}">
        <p14:creationId xmlns:p14="http://schemas.microsoft.com/office/powerpoint/2010/main" val="38909861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3893-8B7C-4430-A976-27316B56F3DA}"/>
              </a:ext>
            </a:extLst>
          </p:cNvPr>
          <p:cNvSpPr>
            <a:spLocks noGrp="1"/>
          </p:cNvSpPr>
          <p:nvPr>
            <p:ph type="title"/>
          </p:nvPr>
        </p:nvSpPr>
        <p:spPr/>
        <p:txBody>
          <a:bodyPr>
            <a:normAutofit/>
          </a:bodyPr>
          <a:lstStyle/>
          <a:p>
            <a:r>
              <a:rPr lang="en-GB"/>
              <a:t>Red Line Boundaries – Doug Potter</a:t>
            </a:r>
          </a:p>
        </p:txBody>
      </p:sp>
      <p:sp>
        <p:nvSpPr>
          <p:cNvPr id="3" name="Content Placeholder 2">
            <a:extLst>
              <a:ext uri="{FF2B5EF4-FFF2-40B4-BE49-F238E27FC236}">
                <a16:creationId xmlns:a16="http://schemas.microsoft.com/office/drawing/2014/main" id="{749629F7-DFB5-43F6-9EE5-44248C7B43DA}"/>
              </a:ext>
            </a:extLst>
          </p:cNvPr>
          <p:cNvSpPr>
            <a:spLocks noGrp="1"/>
          </p:cNvSpPr>
          <p:nvPr>
            <p:ph idx="1"/>
          </p:nvPr>
        </p:nvSpPr>
        <p:spPr/>
        <p:txBody>
          <a:bodyPr vert="horz" lIns="91440" tIns="45720" rIns="91440" bIns="45720" rtlCol="0" anchor="t">
            <a:normAutofit fontScale="92500" lnSpcReduction="10000"/>
          </a:bodyPr>
          <a:lstStyle/>
          <a:p>
            <a:pPr marL="255270" indent="-255270"/>
            <a:r>
              <a:rPr lang="en-GB" dirty="0">
                <a:latin typeface="Arial"/>
                <a:cs typeface="Arial"/>
              </a:rPr>
              <a:t>Stage 0 decisions can lead to an increase in H&amp;S risks during construction. E.g. Smart Motorway works are generally not subject to DCO – all works are therefore to be delivered within the existing highway boundary (the redline boundary)  – this has resulted in the issue of many Safety Alerts with a potential root cause which relates back to limited working area, working on steep batters and working within constrained traffic management.</a:t>
            </a:r>
          </a:p>
          <a:p>
            <a:pPr marL="255270" indent="-255270"/>
            <a:r>
              <a:rPr lang="en-GB" dirty="0">
                <a:latin typeface="Arial"/>
                <a:cs typeface="Arial"/>
              </a:rPr>
              <a:t>Numerous Safety Alerts relate to falls from vehicles or overturning plant - is a limited working area a contributory root cause – was working area / access / egress / parking or storage considered during the preliminary design, prior to the red line boundary being fixed at Stage 4?   </a:t>
            </a:r>
          </a:p>
          <a:p>
            <a:pPr marL="255270" indent="-255270"/>
            <a:r>
              <a:rPr lang="en-GB" dirty="0">
                <a:latin typeface="Arial"/>
                <a:cs typeface="Arial"/>
              </a:rPr>
              <a:t>Constructability - do our design teams understand what space is required to enable the works to be constructed safely. Are the benefits of 3D visualisation sufficiently used to influence the extents of the red line boundary at Preliminary Design?  </a:t>
            </a:r>
            <a:endParaRPr lang="en-GB" dirty="0"/>
          </a:p>
        </p:txBody>
      </p:sp>
    </p:spTree>
    <p:extLst>
      <p:ext uri="{BB962C8B-B14F-4D97-AF65-F5344CB8AC3E}">
        <p14:creationId xmlns:p14="http://schemas.microsoft.com/office/powerpoint/2010/main" val="187149594"/>
      </p:ext>
    </p:extLst>
  </p:cSld>
  <p:clrMapOvr>
    <a:masterClrMapping/>
  </p:clrMapOvr>
  <p:transition spd="slow">
    <p:wipe dir="r"/>
  </p:transition>
</p:sld>
</file>

<file path=ppt/theme/theme1.xml><?xml version="1.0" encoding="utf-8"?>
<a:theme xmlns:a="http://schemas.openxmlformats.org/drawingml/2006/main" name="SLC 2018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7F48ECA49F0F4085DFAD40D5E43FE6" ma:contentTypeVersion="4" ma:contentTypeDescription="Create a new document." ma:contentTypeScope="" ma:versionID="e7b91ae9bf4cb12278d28d4a93336fbc">
  <xsd:schema xmlns:xsd="http://www.w3.org/2001/XMLSchema" xmlns:xs="http://www.w3.org/2001/XMLSchema" xmlns:p="http://schemas.microsoft.com/office/2006/metadata/properties" xmlns:ns2="7ab2afec-c8b7-41eb-ad41-14ea4afb8f5a" targetNamespace="http://schemas.microsoft.com/office/2006/metadata/properties" ma:root="true" ma:fieldsID="78ddda1d18d3dc606ee9217b9ad92a22" ns2:_="">
    <xsd:import namespace="7ab2afec-c8b7-41eb-ad41-14ea4afb8f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b2afec-c8b7-41eb-ad41-14ea4afb8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D1467-EB09-4CD6-863B-EAC42CFB4E5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ab2afec-c8b7-41eb-ad41-14ea4afb8f5a"/>
    <ds:schemaRef ds:uri="http://www.w3.org/XML/1998/namespace"/>
  </ds:schemaRefs>
</ds:datastoreItem>
</file>

<file path=customXml/itemProps2.xml><?xml version="1.0" encoding="utf-8"?>
<ds:datastoreItem xmlns:ds="http://schemas.openxmlformats.org/officeDocument/2006/customXml" ds:itemID="{5401184A-D36F-43E8-B43D-728FE5D11612}">
  <ds:schemaRefs>
    <ds:schemaRef ds:uri="http://schemas.microsoft.com/sharepoint/v3/contenttype/forms"/>
  </ds:schemaRefs>
</ds:datastoreItem>
</file>

<file path=customXml/itemProps3.xml><?xml version="1.0" encoding="utf-8"?>
<ds:datastoreItem xmlns:ds="http://schemas.openxmlformats.org/officeDocument/2006/customXml" ds:itemID="{018FECF6-A576-4D04-9DFE-69A04667F68B}">
  <ds:schemaRefs>
    <ds:schemaRef ds:uri="7ab2afec-c8b7-41eb-ad41-14ea4afb8f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2591</Words>
  <Application>Microsoft Office PowerPoint</Application>
  <PresentationFormat>Widescreen</PresentationFormat>
  <Paragraphs>199</Paragraphs>
  <Slides>17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SLC 2018 template</vt:lpstr>
      <vt:lpstr>Eliminating Risk from the Outset PDWG Task Group  Peer Review and Draft Recommendations</vt:lpstr>
      <vt:lpstr>Eliminating Risk from the Outset   Scope The Team Case Studies – Categories Draft Recommendations  Discussion and feedback  </vt:lpstr>
      <vt:lpstr>Eliminating Risk from the Outset - Scope</vt:lpstr>
      <vt:lpstr>Programme for ERO Task group</vt:lpstr>
      <vt:lpstr>The Task Group Team</vt:lpstr>
      <vt:lpstr>Swiss Cheese Model</vt:lpstr>
      <vt:lpstr>Categories</vt:lpstr>
      <vt:lpstr>Operation &amp; Maintenance (O&amp;M) – Mike Boyland</vt:lpstr>
      <vt:lpstr>Red Line Boundaries – Doug Potter</vt:lpstr>
      <vt:lpstr>Technical Approval – Tim Goddard</vt:lpstr>
      <vt:lpstr>Lighting – Doug Potter</vt:lpstr>
      <vt:lpstr>Stage 0 / Stage 1 – Toria Thomas</vt:lpstr>
      <vt:lpstr>Standards &amp; Specifications – Paul Brown</vt:lpstr>
      <vt:lpstr>Design Phase Plan – Mark Riordan</vt:lpstr>
      <vt:lpstr>Road Worker Safety – Roger Swainston</vt:lpstr>
      <vt:lpstr>Draft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Designer Working Group Event No 13</dc:title>
  <dc:creator>Potter, Doug</dc:creator>
  <cp:lastModifiedBy>Potter, Doug</cp:lastModifiedBy>
  <cp:revision>1</cp:revision>
  <dcterms:created xsi:type="dcterms:W3CDTF">2019-07-23T13:25:15Z</dcterms:created>
  <dcterms:modified xsi:type="dcterms:W3CDTF">2020-04-28T17:31:22Z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0x0101004C7F48ECA49F0F4085DFAD40D5E43FE6</vt:lpwstr>
  </property>
</Properties>
</file>