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88" r:id="rId4"/>
    <p:sldId id="289" r:id="rId5"/>
    <p:sldId id="277" r:id="rId6"/>
    <p:sldId id="284" r:id="rId7"/>
    <p:sldId id="281" r:id="rId8"/>
    <p:sldId id="285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72D09B-84A5-4E15-9BBC-959BBFE567B2}">
          <p14:sldIdLst>
            <p14:sldId id="256"/>
            <p14:sldId id="269"/>
            <p14:sldId id="288"/>
            <p14:sldId id="289"/>
            <p14:sldId id="277"/>
            <p14:sldId id="284"/>
            <p14:sldId id="281"/>
            <p14:sldId id="285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03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howGuides="1">
      <p:cViewPr>
        <p:scale>
          <a:sx n="60" d="100"/>
          <a:sy n="60" d="100"/>
        </p:scale>
        <p:origin x="-308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A68D9-B458-4BDD-8281-3DB47A2346D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C720C-C393-4080-B071-43FFD2E6A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27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4746" cy="1916832"/>
          </a:xfrm>
          <a:prstGeom prst="rect">
            <a:avLst/>
          </a:prstGeom>
        </p:spPr>
      </p:pic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4572000" y="0"/>
              <a:ext cx="4572000" cy="1685925"/>
            </a:xfrm>
            <a:custGeom>
              <a:avLst/>
              <a:gdLst>
                <a:gd name="T0" fmla="*/ 2880 w 2880"/>
                <a:gd name="T1" fmla="*/ 0 h 1062"/>
                <a:gd name="T2" fmla="*/ 0 w 2880"/>
                <a:gd name="T3" fmla="*/ 0 h 1062"/>
                <a:gd name="T4" fmla="*/ 112 w 2880"/>
                <a:gd name="T5" fmla="*/ 1062 h 1062"/>
                <a:gd name="T6" fmla="*/ 2880 w 2880"/>
                <a:gd name="T7" fmla="*/ 662 h 1062"/>
                <a:gd name="T8" fmla="*/ 2880 w 2880"/>
                <a:gd name="T9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062">
                  <a:moveTo>
                    <a:pt x="2880" y="0"/>
                  </a:moveTo>
                  <a:lnTo>
                    <a:pt x="0" y="0"/>
                  </a:lnTo>
                  <a:lnTo>
                    <a:pt x="112" y="1062"/>
                  </a:lnTo>
                  <a:lnTo>
                    <a:pt x="2880" y="662"/>
                  </a:lnTo>
                  <a:lnTo>
                    <a:pt x="2880" y="0"/>
                  </a:lnTo>
                  <a:close/>
                </a:path>
              </a:pathLst>
            </a:custGeom>
            <a:solidFill>
              <a:srgbClr val="002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0" y="1050925"/>
              <a:ext cx="9144000" cy="5797550"/>
            </a:xfrm>
            <a:custGeom>
              <a:avLst/>
              <a:gdLst>
                <a:gd name="T0" fmla="*/ 5760 w 5760"/>
                <a:gd name="T1" fmla="*/ 0 h 3652"/>
                <a:gd name="T2" fmla="*/ 0 w 5760"/>
                <a:gd name="T3" fmla="*/ 834 h 3652"/>
                <a:gd name="T4" fmla="*/ 0 w 5760"/>
                <a:gd name="T5" fmla="*/ 2506 h 3652"/>
                <a:gd name="T6" fmla="*/ 4640 w 5760"/>
                <a:gd name="T7" fmla="*/ 3652 h 3652"/>
                <a:gd name="T8" fmla="*/ 5760 w 5760"/>
                <a:gd name="T9" fmla="*/ 3376 h 3652"/>
                <a:gd name="T10" fmla="*/ 5760 w 5760"/>
                <a:gd name="T11" fmla="*/ 0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3652">
                  <a:moveTo>
                    <a:pt x="5760" y="0"/>
                  </a:moveTo>
                  <a:lnTo>
                    <a:pt x="0" y="834"/>
                  </a:lnTo>
                  <a:lnTo>
                    <a:pt x="0" y="2506"/>
                  </a:lnTo>
                  <a:lnTo>
                    <a:pt x="4640" y="3652"/>
                  </a:lnTo>
                  <a:lnTo>
                    <a:pt x="5760" y="3376"/>
                  </a:lnTo>
                  <a:lnTo>
                    <a:pt x="5760" y="0"/>
                  </a:lnTo>
                  <a:close/>
                </a:path>
              </a:pathLst>
            </a:custGeom>
            <a:solidFill>
              <a:srgbClr val="008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0" y="5029200"/>
              <a:ext cx="7407275" cy="1828800"/>
            </a:xfrm>
            <a:custGeom>
              <a:avLst/>
              <a:gdLst>
                <a:gd name="T0" fmla="*/ 0 w 4666"/>
                <a:gd name="T1" fmla="*/ 1152 h 1152"/>
                <a:gd name="T2" fmla="*/ 4666 w 4666"/>
                <a:gd name="T3" fmla="*/ 1152 h 1152"/>
                <a:gd name="T4" fmla="*/ 0 w 4666"/>
                <a:gd name="T5" fmla="*/ 0 h 1152"/>
                <a:gd name="T6" fmla="*/ 0 w 4666"/>
                <a:gd name="T7" fmla="*/ 115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66" h="1152">
                  <a:moveTo>
                    <a:pt x="0" y="1152"/>
                  </a:moveTo>
                  <a:lnTo>
                    <a:pt x="4666" y="1152"/>
                  </a:lnTo>
                  <a:lnTo>
                    <a:pt x="0" y="0"/>
                  </a:lnTo>
                  <a:lnTo>
                    <a:pt x="0" y="1152"/>
                  </a:lnTo>
                  <a:close/>
                </a:path>
              </a:pathLst>
            </a:custGeom>
            <a:solidFill>
              <a:srgbClr val="002E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42210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18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2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38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2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63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5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5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4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6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2BA44-77AE-46C2-A118-553C453DB2B2}" type="datetimeFigureOut">
              <a:rPr lang="en-GB" smtClean="0"/>
              <a:t>10/11/2016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4F90C3-9BC3-49C3-B02E-320A486C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9055"/>
            <a:ext cx="9144000" cy="1470025"/>
          </a:xfrm>
        </p:spPr>
        <p:txBody>
          <a:bodyPr>
            <a:noAutofit/>
          </a:bodyPr>
          <a:lstStyle/>
          <a:p>
            <a:r>
              <a:rPr lang="en-GB" sz="3500" dirty="0" smtClean="0"/>
              <a:t>National Skills Academy for Construction </a:t>
            </a:r>
            <a:r>
              <a:rPr lang="en-GB" sz="3400" dirty="0" smtClean="0"/>
              <a:t/>
            </a:r>
            <a:br>
              <a:rPr lang="en-GB" sz="3400" dirty="0" smtClean="0"/>
            </a:br>
            <a:r>
              <a:rPr lang="en-GB" sz="3500" dirty="0" smtClean="0"/>
              <a:t>(NSAfC)</a:t>
            </a:r>
            <a:endParaRPr lang="en-GB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221088"/>
            <a:ext cx="7632848" cy="2304256"/>
          </a:xfrm>
        </p:spPr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b="1" dirty="0" smtClean="0"/>
              <a:t>Capacity and Capability Project</a:t>
            </a:r>
          </a:p>
          <a:p>
            <a:r>
              <a:rPr lang="en-GB" sz="3000" b="1" dirty="0" smtClean="0"/>
              <a:t>People workstream</a:t>
            </a:r>
          </a:p>
          <a:p>
            <a:r>
              <a:rPr lang="en-GB" sz="3000" dirty="0" smtClean="0"/>
              <a:t> </a:t>
            </a:r>
            <a:r>
              <a:rPr lang="en-GB" sz="3000" b="1" dirty="0" smtClean="0"/>
              <a:t>Training and Employment Strategy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36667"/>
            <a:ext cx="2193231" cy="147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0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 smtClean="0">
                <a:solidFill>
                  <a:srgbClr val="494976"/>
                </a:solidFill>
                <a:latin typeface="Arial"/>
              </a:rPr>
              <a:t/>
            </a:r>
            <a:br>
              <a:rPr lang="en-GB" dirty="0" smtClean="0">
                <a:solidFill>
                  <a:srgbClr val="494976"/>
                </a:solidFill>
                <a:latin typeface="Arial"/>
              </a:rPr>
            </a:br>
            <a:r>
              <a:rPr lang="en-GB" dirty="0" smtClean="0">
                <a:solidFill>
                  <a:srgbClr val="0000FF"/>
                </a:solidFill>
                <a:latin typeface="Arial"/>
              </a:rPr>
              <a:t>NSAfC Background</a:t>
            </a:r>
            <a:r>
              <a:rPr lang="en-GB" dirty="0">
                <a:solidFill>
                  <a:srgbClr val="494976"/>
                </a:solidFill>
                <a:latin typeface="Arial"/>
              </a:rPr>
              <a:t/>
            </a:r>
            <a:br>
              <a:rPr lang="en-GB" dirty="0">
                <a:solidFill>
                  <a:srgbClr val="494976"/>
                </a:solidFill>
                <a:latin typeface="Arial"/>
              </a:rPr>
            </a:b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marL="179388" lvl="0" indent="-17938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/>
              </a:rPr>
              <a:t>Introduced by Government in 2004, the National Skills Academies are employer led structures to enable increased training and </a:t>
            </a:r>
            <a:r>
              <a:rPr lang="en-GB" sz="2000" dirty="0" smtClean="0">
                <a:solidFill>
                  <a:schemeClr val="tx1"/>
                </a:solidFill>
                <a:latin typeface="Arial"/>
              </a:rPr>
              <a:t>upskilling</a:t>
            </a:r>
          </a:p>
          <a:p>
            <a:pPr marL="0" lvl="0" indent="0">
              <a:buNone/>
              <a:defRPr/>
            </a:pPr>
            <a:endParaRPr lang="en-GB" sz="2000" dirty="0">
              <a:solidFill>
                <a:schemeClr val="tx1"/>
              </a:solidFill>
              <a:latin typeface="Arial"/>
            </a:endParaRPr>
          </a:p>
          <a:p>
            <a:pPr marL="179388" lvl="0" indent="-17938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/>
              </a:rPr>
              <a:t>One of the first National Skills Academies, the National Skills Academy for </a:t>
            </a:r>
            <a:r>
              <a:rPr lang="en-GB" sz="2000" dirty="0" smtClean="0">
                <a:solidFill>
                  <a:schemeClr val="tx1"/>
                </a:solidFill>
                <a:latin typeface="Arial"/>
              </a:rPr>
              <a:t>Construction (NSAfC) </a:t>
            </a:r>
            <a:r>
              <a:rPr lang="en-GB" sz="2000" dirty="0">
                <a:solidFill>
                  <a:schemeClr val="tx1"/>
                </a:solidFill>
                <a:latin typeface="Arial"/>
              </a:rPr>
              <a:t>is now part of a network of </a:t>
            </a:r>
            <a:r>
              <a:rPr lang="en-GB" sz="2000" dirty="0" smtClean="0">
                <a:solidFill>
                  <a:schemeClr val="tx1"/>
                </a:solidFill>
                <a:latin typeface="Arial"/>
              </a:rPr>
              <a:t>19 </a:t>
            </a:r>
            <a:r>
              <a:rPr lang="en-GB" sz="2000" dirty="0">
                <a:solidFill>
                  <a:schemeClr val="tx1"/>
                </a:solidFill>
                <a:latin typeface="Arial"/>
              </a:rPr>
              <a:t>Academies covering a range of </a:t>
            </a:r>
            <a:r>
              <a:rPr lang="en-GB" sz="2000" dirty="0" smtClean="0">
                <a:solidFill>
                  <a:schemeClr val="tx1"/>
                </a:solidFill>
                <a:latin typeface="Arial"/>
              </a:rPr>
              <a:t>sectors (i.e.</a:t>
            </a:r>
            <a:r>
              <a:rPr lang="en-GB" sz="2000" dirty="0">
                <a:solidFill>
                  <a:schemeClr val="tx1"/>
                </a:solidFill>
                <a:latin typeface="Arial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Arial"/>
              </a:rPr>
              <a:t>Nuclear, Hospitality, Health, Social Care, Retail, Enterprise etc)</a:t>
            </a:r>
          </a:p>
          <a:p>
            <a:pPr marL="0" lvl="0" indent="0">
              <a:buNone/>
              <a:defRPr/>
            </a:pPr>
            <a:endParaRPr lang="en-GB" sz="2000" dirty="0">
              <a:solidFill>
                <a:schemeClr val="tx1"/>
              </a:solidFill>
              <a:latin typeface="Arial"/>
            </a:endParaRPr>
          </a:p>
          <a:p>
            <a:pPr marL="179388" lvl="0" indent="-17938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/>
              </a:rPr>
              <a:t>The National Skills Academy for Construction is </a:t>
            </a:r>
            <a:r>
              <a:rPr lang="en-GB" sz="2000" b="1" u="sng" dirty="0">
                <a:solidFill>
                  <a:schemeClr val="tx1"/>
                </a:solidFill>
                <a:latin typeface="Arial"/>
              </a:rPr>
              <a:t>not</a:t>
            </a:r>
            <a:r>
              <a:rPr lang="en-GB" sz="2000" dirty="0">
                <a:solidFill>
                  <a:schemeClr val="tx1"/>
                </a:solidFill>
                <a:latin typeface="Arial"/>
              </a:rPr>
              <a:t> a </a:t>
            </a:r>
            <a:r>
              <a:rPr lang="en-GB" sz="2000" b="1" cap="all" dirty="0">
                <a:solidFill>
                  <a:schemeClr val="tx1"/>
                </a:solidFill>
                <a:latin typeface="Arial"/>
              </a:rPr>
              <a:t>physical entity</a:t>
            </a:r>
            <a:r>
              <a:rPr lang="en-GB" sz="2000" dirty="0">
                <a:solidFill>
                  <a:schemeClr val="tx1"/>
                </a:solidFill>
                <a:latin typeface="Arial"/>
              </a:rPr>
              <a:t>, it is a framework which allows employers to maximise and promote the employment and skills interventions on </a:t>
            </a:r>
            <a:r>
              <a:rPr lang="en-GB" sz="2000" dirty="0" smtClean="0">
                <a:solidFill>
                  <a:schemeClr val="tx1"/>
                </a:solidFill>
                <a:latin typeface="Arial"/>
              </a:rPr>
              <a:t>projects</a:t>
            </a:r>
          </a:p>
          <a:p>
            <a:pPr marL="0" lvl="0" indent="0">
              <a:buNone/>
              <a:defRPr/>
            </a:pPr>
            <a:endParaRPr lang="en-GB" sz="2000" dirty="0">
              <a:solidFill>
                <a:schemeClr val="tx1"/>
              </a:solidFill>
              <a:latin typeface="Arial"/>
            </a:endParaRPr>
          </a:p>
          <a:p>
            <a:pPr marL="179388" lvl="0" indent="-17938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/>
              </a:rPr>
              <a:t>The </a:t>
            </a:r>
            <a:r>
              <a:rPr lang="en-GB" sz="2000" dirty="0" smtClean="0">
                <a:solidFill>
                  <a:schemeClr val="tx1"/>
                </a:solidFill>
                <a:latin typeface="Arial"/>
              </a:rPr>
              <a:t>NSAfC Client based approach (CBA) provides a toolkit to deliver employment, apprenticeships and training for Clients through procurement.</a:t>
            </a:r>
          </a:p>
          <a:p>
            <a:pPr marL="0" lvl="0" indent="0">
              <a:buNone/>
              <a:defRPr/>
            </a:pPr>
            <a:endParaRPr lang="en-GB" sz="2000" dirty="0" smtClean="0">
              <a:solidFill>
                <a:schemeClr val="tx1"/>
              </a:solidFill>
              <a:latin typeface="Arial"/>
            </a:endParaRPr>
          </a:p>
          <a:p>
            <a:pPr marL="179388" lvl="0" indent="-179388"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"/>
              </a:rPr>
              <a:t>T</a:t>
            </a:r>
            <a:r>
              <a:rPr lang="en-GB" sz="2000" dirty="0" smtClean="0">
                <a:solidFill>
                  <a:schemeClr val="tx1"/>
                </a:solidFill>
                <a:latin typeface="Arial"/>
              </a:rPr>
              <a:t>wo NSAfC models are available:</a:t>
            </a:r>
          </a:p>
          <a:p>
            <a:pPr marL="579438" lvl="1" indent="-179388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/>
              </a:rPr>
              <a:t>Client based approach (CBA)</a:t>
            </a:r>
          </a:p>
          <a:p>
            <a:pPr marL="579438" lvl="1" indent="-179388">
              <a:buFont typeface="Arial" pitchFamily="34" charset="0"/>
              <a:buChar char="•"/>
              <a:defRPr/>
            </a:pPr>
            <a:r>
              <a:rPr lang="en-GB" sz="1800" dirty="0" smtClean="0">
                <a:solidFill>
                  <a:schemeClr val="tx1"/>
                </a:solidFill>
                <a:latin typeface="Arial"/>
              </a:rPr>
              <a:t>Project based approach (PBA)</a:t>
            </a:r>
            <a:endParaRPr lang="en-GB" sz="1800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endParaRPr lang="en-GB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4206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00FF"/>
                </a:solidFill>
                <a:latin typeface="Arial"/>
              </a:rPr>
              <a:t>Blueprint for Transformation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2101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1484784"/>
            <a:ext cx="396044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 smtClean="0">
                <a:solidFill>
                  <a:schemeClr val="tx1"/>
                </a:solidFill>
              </a:rPr>
              <a:t>As part of Blueprint for Transformation commitments NSAfC were established under project based approach model by DP’s on MM Schemes and delivered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802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00FF"/>
                </a:solidFill>
                <a:latin typeface="Arial"/>
              </a:rPr>
              <a:t>Blueprint for Continuity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1600201"/>
            <a:ext cx="3960440" cy="42770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500" b="1" dirty="0">
                <a:solidFill>
                  <a:schemeClr val="tx1"/>
                </a:solidFill>
                <a:latin typeface="+mn-lt"/>
                <a:cs typeface="+mn-cs"/>
              </a:rPr>
              <a:t>Blueprint for Continuity document was produced </a:t>
            </a:r>
            <a:r>
              <a:rPr lang="en-GB" sz="3500" b="1" dirty="0" smtClean="0">
                <a:solidFill>
                  <a:schemeClr val="tx1"/>
                </a:solidFill>
                <a:latin typeface="+mn-lt"/>
                <a:cs typeface="+mn-cs"/>
              </a:rPr>
              <a:t>by the DP’s at </a:t>
            </a:r>
            <a:r>
              <a:rPr lang="en-GB" sz="3500" b="1" dirty="0">
                <a:solidFill>
                  <a:schemeClr val="tx1"/>
                </a:solidFill>
                <a:latin typeface="+mn-lt"/>
                <a:cs typeface="+mn-cs"/>
              </a:rPr>
              <a:t>the end of the MM framework to highlight the achievements and recommended NSAfC Client based </a:t>
            </a:r>
            <a:r>
              <a:rPr lang="en-GB" sz="3500" b="1" dirty="0" smtClean="0">
                <a:solidFill>
                  <a:schemeClr val="tx1"/>
                </a:solidFill>
                <a:latin typeface="+mn-lt"/>
                <a:cs typeface="+mn-cs"/>
              </a:rPr>
              <a:t>approach model </a:t>
            </a:r>
            <a:r>
              <a:rPr lang="en-GB" sz="3500" b="1" dirty="0">
                <a:solidFill>
                  <a:schemeClr val="tx1"/>
                </a:solidFill>
                <a:latin typeface="+mn-lt"/>
                <a:cs typeface="+mn-cs"/>
              </a:rPr>
              <a:t>by the DP’s going forward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249737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6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78" y="0"/>
            <a:ext cx="8405422" cy="1207779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00FF"/>
                </a:solidFill>
                <a:latin typeface="Arial"/>
              </a:rPr>
              <a:t>Making it </a:t>
            </a:r>
            <a:r>
              <a:rPr lang="en-GB" sz="3600" dirty="0" smtClean="0">
                <a:solidFill>
                  <a:srgbClr val="0000FF"/>
                </a:solidFill>
                <a:latin typeface="Arial"/>
              </a:rPr>
              <a:t>Highways England Specific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79" y="1061107"/>
            <a:ext cx="8593223" cy="534694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7944" y="1061107"/>
            <a:ext cx="4794678" cy="3159981"/>
          </a:xfrm>
          <a:prstGeom prst="rect">
            <a:avLst/>
          </a:prstGeom>
          <a:solidFill>
            <a:srgbClr val="0067C6">
              <a:lumMod val="20000"/>
              <a:lumOff val="80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9497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Benchmarks (high-level): 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Work placements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(In Education)</a:t>
            </a:r>
            <a:endParaRPr lang="en-GB" sz="1600" b="1" dirty="0"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600" b="1" dirty="0" smtClean="0">
                <a:latin typeface="Arial"/>
              </a:rPr>
              <a:t>Work </a:t>
            </a:r>
            <a:r>
              <a:rPr lang="en-GB" sz="1600" b="1" dirty="0">
                <a:latin typeface="Arial"/>
              </a:rPr>
              <a:t>placements </a:t>
            </a:r>
            <a:r>
              <a:rPr lang="en-GB" sz="1600" b="1" dirty="0" smtClean="0">
                <a:latin typeface="Arial"/>
              </a:rPr>
              <a:t>(Not in Education)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600" b="1" dirty="0" smtClean="0">
                <a:latin typeface="Arial"/>
              </a:rPr>
              <a:t>Apprenticeships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600" b="1" dirty="0" smtClean="0">
                <a:latin typeface="Arial"/>
              </a:rPr>
              <a:t>Jobs </a:t>
            </a:r>
            <a:r>
              <a:rPr lang="en-GB" sz="1600" b="1" dirty="0">
                <a:latin typeface="Arial"/>
              </a:rPr>
              <a:t>created on construction </a:t>
            </a:r>
            <a:r>
              <a:rPr lang="en-GB" sz="1600" b="1" dirty="0" smtClean="0">
                <a:latin typeface="Arial"/>
              </a:rPr>
              <a:t>projects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Careers Information, Advice &amp;  Guidance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(CCIAG)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600" b="1" baseline="0" dirty="0" smtClean="0">
                <a:latin typeface="Arial"/>
              </a:rPr>
              <a:t>Waged Training Weeks on Site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Qualifying the Workforce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600" b="1" baseline="0" dirty="0" smtClean="0">
                <a:latin typeface="Arial"/>
              </a:rPr>
              <a:t>Training plans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Case studies Approved</a:t>
            </a: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94976"/>
              </a:buClr>
              <a:buSzTx/>
              <a:buFont typeface="Arial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4D4E5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905" y="1061107"/>
            <a:ext cx="3510514" cy="5355312"/>
          </a:xfrm>
          <a:prstGeom prst="rect">
            <a:avLst/>
          </a:prstGeom>
          <a:solidFill>
            <a:srgbClr val="0067C6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Benchmarks </a:t>
            </a: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set against a variety of contract value bands across the following</a:t>
            </a:r>
            <a:r>
              <a:rPr kumimoji="0" lang="en-GB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kumimoji="0" lang="en-GB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project types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Project Types</a:t>
            </a:r>
            <a:endParaRPr kumimoji="0" lang="en-GB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b="1" kern="0" dirty="0" smtClean="0">
                <a:latin typeface="Arial"/>
              </a:rPr>
              <a:t>SMP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CIP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b="1" kern="0" dirty="0" smtClean="0">
                <a:latin typeface="Arial"/>
              </a:rPr>
              <a:t>Bypass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Widening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b="1" kern="0" dirty="0" smtClean="0">
                <a:latin typeface="Arial"/>
              </a:rPr>
              <a:t>Junctions</a:t>
            </a:r>
          </a:p>
          <a:p>
            <a:pPr lvl="1">
              <a:defRPr/>
            </a:pPr>
            <a:endParaRPr kumimoji="0" lang="en-GB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Highways maintenance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b="1" kern="0" dirty="0" smtClean="0">
                <a:latin typeface="Arial"/>
              </a:rPr>
              <a:t>S</a:t>
            </a:r>
            <a:r>
              <a:rPr kumimoji="0" lang="en-GB" b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</a:rPr>
              <a:t>tructural</a:t>
            </a: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 maintenance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Highways routine cyclical maintenance, routine structures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4340907"/>
            <a:ext cx="4794678" cy="1077218"/>
          </a:xfrm>
          <a:prstGeom prst="rect">
            <a:avLst/>
          </a:prstGeom>
          <a:solidFill>
            <a:srgbClr val="0067C6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Employment and Skills Plans </a:t>
            </a:r>
            <a:r>
              <a:rPr kumimoji="0" lang="en-GB" sz="16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</a:rPr>
              <a:t>along with associated method statements are developed in line with the benchmarks and form part of the award process &amp; contract documentation</a:t>
            </a:r>
          </a:p>
        </p:txBody>
      </p:sp>
    </p:spTree>
    <p:extLst>
      <p:ext uri="{BB962C8B-B14F-4D97-AF65-F5344CB8AC3E}">
        <p14:creationId xmlns:p14="http://schemas.microsoft.com/office/powerpoint/2010/main" val="7890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01782" y="332656"/>
            <a:ext cx="8202666" cy="6480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People Solutions – where does NSAfC Fit ?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782" y="2204864"/>
            <a:ext cx="14252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Resource Demand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Make best use of existing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Plan for additional future resources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1124744"/>
            <a:ext cx="1584176" cy="5328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11560" y="1340768"/>
            <a:ext cx="125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Promotion &amp; Attraction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165273"/>
            <a:ext cx="15841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>
                    <a:lumMod val="95000"/>
                  </a:schemeClr>
                </a:solidFill>
              </a:rPr>
              <a:t>National Attraction Campaign</a:t>
            </a:r>
          </a:p>
          <a:p>
            <a:endParaRPr lang="en-GB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>
                    <a:lumMod val="95000"/>
                  </a:schemeClr>
                </a:solidFill>
              </a:rPr>
              <a:t>Diversity Recruitment &amp; Retention Strategies</a:t>
            </a:r>
          </a:p>
          <a:p>
            <a:endParaRPr lang="en-GB" sz="1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/>
              <a:t>National Skills Academies</a:t>
            </a:r>
          </a:p>
          <a:p>
            <a:endParaRPr lang="en-GB" sz="1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>
                    <a:lumMod val="95000"/>
                  </a:schemeClr>
                </a:solidFill>
              </a:rPr>
              <a:t>Improve working practices and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112" y="1925543"/>
            <a:ext cx="33843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rovides </a:t>
            </a:r>
            <a:r>
              <a:rPr lang="en-GB" dirty="0"/>
              <a:t>a toolkit to </a:t>
            </a:r>
            <a:r>
              <a:rPr lang="en-GB" dirty="0" smtClean="0"/>
              <a:t>deliver employment</a:t>
            </a:r>
            <a:r>
              <a:rPr lang="en-GB" dirty="0"/>
              <a:t>, apprenticeships and training for public sector clients through procurement of </a:t>
            </a:r>
            <a:r>
              <a:rPr lang="en-GB" dirty="0" smtClean="0"/>
              <a:t>their construction </a:t>
            </a:r>
            <a:r>
              <a:rPr lang="en-GB" dirty="0"/>
              <a:t>projects.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436096" y="3402871"/>
            <a:ext cx="3456384" cy="276998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/>
              <a:t>The 14 employment and skills areas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Work experience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NVQs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Curriculum support </a:t>
            </a:r>
            <a:r>
              <a:rPr lang="en-GB" sz="1600" dirty="0" smtClean="0"/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Graduates 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Supervisor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Apprentices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Leadership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Subcontract Training </a:t>
            </a:r>
            <a:r>
              <a:rPr lang="en-GB" sz="1600" dirty="0" smtClean="0"/>
              <a:t>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Advanced health </a:t>
            </a:r>
            <a:r>
              <a:rPr lang="en-GB" sz="1600" dirty="0" smtClean="0"/>
              <a:t>and safety</a:t>
            </a:r>
            <a:endParaRPr lang="en-GB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6" t="17206" r="62866" b="73239"/>
          <a:stretch/>
        </p:blipFill>
        <p:spPr bwMode="auto">
          <a:xfrm>
            <a:off x="6372200" y="1124744"/>
            <a:ext cx="1783162" cy="70321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195736" y="1124744"/>
            <a:ext cx="1433914" cy="5328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00625" y="1340768"/>
            <a:ext cx="125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Recruitment &amp; Retention</a:t>
            </a:r>
            <a:endParaRPr lang="en-GB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95736" y="2212552"/>
            <a:ext cx="14339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Apprentice Contractual Obligations</a:t>
            </a:r>
          </a:p>
          <a:p>
            <a:endParaRPr lang="en-GB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National Skills Academies</a:t>
            </a:r>
          </a:p>
          <a:p>
            <a:endParaRPr lang="en-GB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Highways Sector Recruitment &amp; Training Organisation</a:t>
            </a:r>
          </a:p>
          <a:p>
            <a:endParaRPr lang="en-GB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Diversity Recruitment &amp; Retention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79912" y="1124744"/>
            <a:ext cx="1433914" cy="53285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989690" y="1340768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Training &amp; Assurance</a:t>
            </a:r>
            <a:endParaRPr lang="en-GB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79913" y="2204864"/>
            <a:ext cx="14339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/>
              <a:t>National Skills Academies</a:t>
            </a:r>
          </a:p>
          <a:p>
            <a:endParaRPr lang="en-GB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Roads Academy</a:t>
            </a:r>
          </a:p>
          <a:p>
            <a:endParaRPr lang="en-GB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Regional Training Centres</a:t>
            </a:r>
          </a:p>
          <a:p>
            <a:endParaRPr lang="en-GB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bg1"/>
                </a:solidFill>
              </a:rPr>
              <a:t>Highways Sector Recruitment &amp; Training Organisation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1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0649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Benefits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9512" y="764704"/>
            <a:ext cx="8539910" cy="5472608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n-GB" sz="2100" b="1" dirty="0" smtClean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Highways </a:t>
            </a:r>
            <a:r>
              <a:rPr lang="en-GB" sz="2600" dirty="0" smtClean="0">
                <a:solidFill>
                  <a:schemeClr val="tx1"/>
                </a:solidFill>
              </a:rPr>
              <a:t>England develop, specific, manage </a:t>
            </a:r>
            <a:r>
              <a:rPr lang="en-GB" sz="2600" dirty="0">
                <a:solidFill>
                  <a:schemeClr val="tx1"/>
                </a:solidFill>
              </a:rPr>
              <a:t>and </a:t>
            </a:r>
            <a:r>
              <a:rPr lang="en-GB" sz="2600" dirty="0" smtClean="0">
                <a:solidFill>
                  <a:schemeClr val="tx1"/>
                </a:solidFill>
              </a:rPr>
              <a:t>control KPIs type and threshold levels</a:t>
            </a:r>
            <a:endParaRPr lang="en-GB" sz="2600" dirty="0">
              <a:solidFill>
                <a:schemeClr val="tx1"/>
              </a:solidFill>
            </a:endParaRPr>
          </a:p>
          <a:p>
            <a:pPr lvl="0"/>
            <a:r>
              <a:rPr lang="en-GB" sz="2600" dirty="0">
                <a:solidFill>
                  <a:schemeClr val="tx1"/>
                </a:solidFill>
              </a:rPr>
              <a:t>Targets and KPIs are </a:t>
            </a:r>
            <a:r>
              <a:rPr lang="en-GB" sz="2600" dirty="0" smtClean="0">
                <a:solidFill>
                  <a:schemeClr val="tx1"/>
                </a:solidFill>
              </a:rPr>
              <a:t>ratified </a:t>
            </a:r>
            <a:r>
              <a:rPr lang="en-GB" sz="2600" dirty="0">
                <a:solidFill>
                  <a:schemeClr val="tx1"/>
                </a:solidFill>
              </a:rPr>
              <a:t>and endorsed by CITB </a:t>
            </a:r>
          </a:p>
          <a:p>
            <a:pPr lvl="0"/>
            <a:r>
              <a:rPr lang="en-GB" sz="2600" dirty="0">
                <a:solidFill>
                  <a:schemeClr val="tx1"/>
                </a:solidFill>
              </a:rPr>
              <a:t>Encourages &amp; supports skills &amp; training throughout the </a:t>
            </a:r>
            <a:r>
              <a:rPr lang="en-GB" sz="2600" b="1" dirty="0">
                <a:solidFill>
                  <a:schemeClr val="tx1"/>
                </a:solidFill>
              </a:rPr>
              <a:t>whole supply chain</a:t>
            </a:r>
          </a:p>
          <a:p>
            <a:r>
              <a:rPr lang="en-GB" sz="2600" dirty="0">
                <a:solidFill>
                  <a:schemeClr val="tx1"/>
                </a:solidFill>
              </a:rPr>
              <a:t>Drives sustainability, consistency and standardisation of </a:t>
            </a:r>
            <a:r>
              <a:rPr lang="en-GB" sz="2600" dirty="0" smtClean="0">
                <a:solidFill>
                  <a:schemeClr val="tx1"/>
                </a:solidFill>
              </a:rPr>
              <a:t>employment &amp; skills requirements </a:t>
            </a:r>
            <a:r>
              <a:rPr lang="en-GB" sz="2600" b="1" dirty="0">
                <a:solidFill>
                  <a:schemeClr val="tx1"/>
                </a:solidFill>
              </a:rPr>
              <a:t>across all </a:t>
            </a:r>
            <a:r>
              <a:rPr lang="en-GB" sz="2600" dirty="0">
                <a:solidFill>
                  <a:schemeClr val="tx1"/>
                </a:solidFill>
              </a:rPr>
              <a:t>Highways England </a:t>
            </a:r>
            <a:r>
              <a:rPr lang="en-GB" sz="2600" dirty="0" smtClean="0">
                <a:solidFill>
                  <a:schemeClr val="tx1"/>
                </a:solidFill>
              </a:rPr>
              <a:t>projects (…programme level standards and monitoring)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Applicable to projects of </a:t>
            </a:r>
            <a:r>
              <a:rPr lang="en-GB" sz="2600" b="1" dirty="0">
                <a:solidFill>
                  <a:schemeClr val="tx1"/>
                </a:solidFill>
              </a:rPr>
              <a:t>all sizes and types</a:t>
            </a:r>
          </a:p>
          <a:p>
            <a:r>
              <a:rPr lang="en-GB" sz="2600" dirty="0">
                <a:solidFill>
                  <a:schemeClr val="tx1"/>
                </a:solidFill>
              </a:rPr>
              <a:t>Economies of </a:t>
            </a:r>
            <a:r>
              <a:rPr lang="en-GB" sz="2600" dirty="0" smtClean="0">
                <a:solidFill>
                  <a:schemeClr val="tx1"/>
                </a:solidFill>
              </a:rPr>
              <a:t>scale can be achieved; </a:t>
            </a:r>
            <a:r>
              <a:rPr lang="en-GB" sz="2600" b="1" dirty="0" smtClean="0">
                <a:solidFill>
                  <a:schemeClr val="tx1"/>
                </a:solidFill>
              </a:rPr>
              <a:t>multiple &amp; small </a:t>
            </a:r>
            <a:r>
              <a:rPr lang="en-GB" sz="2600" dirty="0" smtClean="0">
                <a:solidFill>
                  <a:schemeClr val="tx1"/>
                </a:solidFill>
              </a:rPr>
              <a:t>projects can be awarded a skills academy status under one agreement – and managed by one </a:t>
            </a:r>
            <a:r>
              <a:rPr lang="en-GB" sz="2600" dirty="0">
                <a:solidFill>
                  <a:schemeClr val="tx1"/>
                </a:solidFill>
              </a:rPr>
              <a:t>central Highways England </a:t>
            </a:r>
            <a:r>
              <a:rPr lang="en-GB" sz="2600" dirty="0" smtClean="0">
                <a:solidFill>
                  <a:schemeClr val="tx1"/>
                </a:solidFill>
              </a:rPr>
              <a:t>team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>
                <a:solidFill>
                  <a:schemeClr val="tx1"/>
                </a:solidFill>
              </a:rPr>
              <a:t>Will include an </a:t>
            </a:r>
            <a:r>
              <a:rPr lang="en-GB" sz="2600" dirty="0" smtClean="0">
                <a:solidFill>
                  <a:schemeClr val="tx1"/>
                </a:solidFill>
              </a:rPr>
              <a:t>Employment </a:t>
            </a:r>
            <a:r>
              <a:rPr lang="en-GB" sz="2600" dirty="0">
                <a:solidFill>
                  <a:schemeClr val="tx1"/>
                </a:solidFill>
              </a:rPr>
              <a:t>Skills </a:t>
            </a:r>
            <a:r>
              <a:rPr lang="en-GB" sz="2600" dirty="0" smtClean="0">
                <a:solidFill>
                  <a:schemeClr val="tx1"/>
                </a:solidFill>
              </a:rPr>
              <a:t>Plan (ESP) </a:t>
            </a:r>
            <a:r>
              <a:rPr lang="en-GB" sz="2600" dirty="0">
                <a:solidFill>
                  <a:schemeClr val="tx1"/>
                </a:solidFill>
              </a:rPr>
              <a:t>in the tender </a:t>
            </a:r>
            <a:r>
              <a:rPr lang="en-GB" sz="2600" dirty="0" smtClean="0">
                <a:solidFill>
                  <a:schemeClr val="tx1"/>
                </a:solidFill>
              </a:rPr>
              <a:t>documents and award criteria – Supply chain </a:t>
            </a:r>
            <a:r>
              <a:rPr lang="en-GB" sz="2600" dirty="0">
                <a:solidFill>
                  <a:schemeClr val="tx1"/>
                </a:solidFill>
              </a:rPr>
              <a:t>will be required to commit to the </a:t>
            </a:r>
            <a:r>
              <a:rPr lang="en-GB" sz="2600" dirty="0" smtClean="0">
                <a:solidFill>
                  <a:schemeClr val="tx1"/>
                </a:solidFill>
              </a:rPr>
              <a:t>benchmarks / KPIs</a:t>
            </a:r>
            <a:endParaRPr lang="en-GB" sz="2600" dirty="0">
              <a:solidFill>
                <a:schemeClr val="tx1"/>
              </a:solidFill>
            </a:endParaRPr>
          </a:p>
          <a:p>
            <a:r>
              <a:rPr lang="en-GB" sz="2600" dirty="0" smtClean="0">
                <a:solidFill>
                  <a:schemeClr val="tx1"/>
                </a:solidFill>
              </a:rPr>
              <a:t>Allows HE committed apprenticeship targets to  delivered under a more inclusive and rounded set of employment &amp; skills requirements. 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Project compliance, programme consistency &amp; issues managed by HE Employment </a:t>
            </a:r>
            <a:r>
              <a:rPr lang="en-GB" sz="2600" dirty="0">
                <a:solidFill>
                  <a:schemeClr val="tx1"/>
                </a:solidFill>
              </a:rPr>
              <a:t>Skills </a:t>
            </a:r>
            <a:r>
              <a:rPr lang="en-GB" sz="2600" dirty="0" smtClean="0">
                <a:solidFill>
                  <a:schemeClr val="tx1"/>
                </a:solidFill>
              </a:rPr>
              <a:t>Manager (ESM)</a:t>
            </a:r>
            <a:endParaRPr lang="en-GB" sz="2600" dirty="0">
              <a:solidFill>
                <a:schemeClr val="tx1"/>
              </a:solidFill>
            </a:endParaRPr>
          </a:p>
          <a:p>
            <a:pPr lvl="0"/>
            <a:r>
              <a:rPr lang="en-GB" sz="2600" dirty="0" smtClean="0">
                <a:solidFill>
                  <a:schemeClr val="tx1"/>
                </a:solidFill>
              </a:rPr>
              <a:t>Funding for supply chain </a:t>
            </a:r>
            <a:r>
              <a:rPr lang="en-GB" sz="2600" dirty="0">
                <a:solidFill>
                  <a:schemeClr val="tx1"/>
                </a:solidFill>
              </a:rPr>
              <a:t>training </a:t>
            </a:r>
            <a:r>
              <a:rPr lang="en-GB" sz="2600" dirty="0" smtClean="0">
                <a:solidFill>
                  <a:schemeClr val="tx1"/>
                </a:solidFill>
              </a:rPr>
              <a:t> </a:t>
            </a:r>
            <a:r>
              <a:rPr lang="en-GB" sz="2600" dirty="0">
                <a:solidFill>
                  <a:schemeClr val="tx1"/>
                </a:solidFill>
              </a:rPr>
              <a:t>is still available through the CITB grant scheme for </a:t>
            </a:r>
            <a:r>
              <a:rPr lang="en-GB" sz="2600" dirty="0" smtClean="0">
                <a:solidFill>
                  <a:schemeClr val="tx1"/>
                </a:solidFill>
              </a:rPr>
              <a:t>contractors</a:t>
            </a:r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2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1287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8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5904656"/>
          </a:xfrm>
        </p:spPr>
        <p:txBody>
          <a:bodyPr>
            <a:noAutofit/>
          </a:bodyPr>
          <a:lstStyle/>
          <a:p>
            <a:pPr lvl="0"/>
            <a:r>
              <a:rPr lang="en-GB" sz="2000" b="1" dirty="0" smtClean="0">
                <a:solidFill>
                  <a:schemeClr val="tx1"/>
                </a:solidFill>
              </a:rPr>
              <a:t>NSAfC CBA model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Endorsed by </a:t>
            </a:r>
            <a:r>
              <a:rPr lang="en-GB" sz="2000" dirty="0">
                <a:solidFill>
                  <a:schemeClr val="tx1"/>
                </a:solidFill>
              </a:rPr>
              <a:t>D</a:t>
            </a:r>
            <a:r>
              <a:rPr lang="en-GB" sz="2000" dirty="0" smtClean="0">
                <a:solidFill>
                  <a:schemeClr val="tx1"/>
                </a:solidFill>
              </a:rPr>
              <a:t>avid Poole  and will be the sponsor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Presentation to HE Exec Board in Nov 2016 for approval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IDC approval  expected in Dec 2016</a:t>
            </a:r>
            <a:endParaRPr lang="en-GB" sz="2000" dirty="0">
              <a:solidFill>
                <a:schemeClr val="tx1"/>
              </a:solidFill>
            </a:endParaRPr>
          </a:p>
          <a:p>
            <a:pPr lvl="0"/>
            <a:r>
              <a:rPr lang="en-GB" sz="2000" b="1" dirty="0" smtClean="0">
                <a:solidFill>
                  <a:schemeClr val="tx1"/>
                </a:solidFill>
              </a:rPr>
              <a:t>Implementation Strategy 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Rollout expected Q1 2017 through </a:t>
            </a:r>
            <a:r>
              <a:rPr lang="en-GB" sz="2000" dirty="0">
                <a:solidFill>
                  <a:schemeClr val="tx1"/>
                </a:solidFill>
              </a:rPr>
              <a:t>contract T&amp;C’s, enforce the </a:t>
            </a:r>
            <a:r>
              <a:rPr lang="en-GB" sz="2000" dirty="0" smtClean="0">
                <a:solidFill>
                  <a:schemeClr val="tx1"/>
                </a:solidFill>
              </a:rPr>
              <a:t>targets to the Supply Chain</a:t>
            </a:r>
          </a:p>
          <a:p>
            <a:pPr lvl="0"/>
            <a:r>
              <a:rPr lang="en-GB" sz="2000" b="1" dirty="0" smtClean="0">
                <a:solidFill>
                  <a:schemeClr val="tx1"/>
                </a:solidFill>
              </a:rPr>
              <a:t>Big Message</a:t>
            </a:r>
          </a:p>
          <a:p>
            <a:pPr lvl="1"/>
            <a:r>
              <a:rPr lang="en-GB" sz="2000" dirty="0" smtClean="0">
                <a:solidFill>
                  <a:schemeClr val="tx1"/>
                </a:solidFill>
              </a:rPr>
              <a:t>Largest UK programme and multi-site level NSAfC implementation in Construction and Highways Sector</a:t>
            </a:r>
          </a:p>
          <a:p>
            <a:pPr lvl="2"/>
            <a:r>
              <a:rPr lang="en-GB" sz="1800" b="1" dirty="0" smtClean="0">
                <a:solidFill>
                  <a:schemeClr val="tx1"/>
                </a:solidFill>
              </a:rPr>
              <a:t>NSAfC will increase</a:t>
            </a:r>
            <a:endParaRPr lang="en-GB" sz="1800" b="1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r>
              <a:rPr lang="en-GB" sz="1800" b="1" dirty="0">
                <a:solidFill>
                  <a:schemeClr val="tx1"/>
                </a:solidFill>
              </a:rPr>
              <a:t>Building the Capacity &amp; Capability within the </a:t>
            </a:r>
            <a:r>
              <a:rPr lang="en-GB" sz="1800" b="1" dirty="0" smtClean="0">
                <a:solidFill>
                  <a:schemeClr val="tx1"/>
                </a:solidFill>
              </a:rPr>
              <a:t>Highway sector by</a:t>
            </a:r>
            <a:endParaRPr lang="en-GB" sz="1800" b="1" dirty="0">
              <a:solidFill>
                <a:schemeClr val="tx1"/>
              </a:solidFill>
            </a:endParaRPr>
          </a:p>
          <a:p>
            <a:pPr lvl="4"/>
            <a:r>
              <a:rPr lang="en-GB" sz="1800" dirty="0" smtClean="0">
                <a:solidFill>
                  <a:schemeClr val="tx1"/>
                </a:solidFill>
              </a:rPr>
              <a:t>Introducing and bringing </a:t>
            </a:r>
            <a:r>
              <a:rPr lang="en-GB" sz="1800" dirty="0">
                <a:solidFill>
                  <a:schemeClr val="tx1"/>
                </a:solidFill>
              </a:rPr>
              <a:t>new people to the </a:t>
            </a:r>
            <a:r>
              <a:rPr lang="en-GB" sz="1800" dirty="0" smtClean="0">
                <a:solidFill>
                  <a:schemeClr val="tx1"/>
                </a:solidFill>
              </a:rPr>
              <a:t>industry</a:t>
            </a:r>
          </a:p>
          <a:p>
            <a:pPr lvl="4"/>
            <a:r>
              <a:rPr lang="en-GB" sz="1800" dirty="0" smtClean="0">
                <a:solidFill>
                  <a:schemeClr val="tx1"/>
                </a:solidFill>
              </a:rPr>
              <a:t>Up </a:t>
            </a:r>
            <a:r>
              <a:rPr lang="en-GB" sz="1800" dirty="0">
                <a:solidFill>
                  <a:schemeClr val="tx1"/>
                </a:solidFill>
              </a:rPr>
              <a:t>skilled existing </a:t>
            </a:r>
            <a:r>
              <a:rPr lang="en-GB" sz="1800" dirty="0" smtClean="0">
                <a:solidFill>
                  <a:schemeClr val="tx1"/>
                </a:solidFill>
              </a:rPr>
              <a:t>workforce</a:t>
            </a:r>
          </a:p>
          <a:p>
            <a:pPr lvl="4"/>
            <a:r>
              <a:rPr lang="en-GB" sz="1800" dirty="0" smtClean="0">
                <a:solidFill>
                  <a:schemeClr val="tx1"/>
                </a:solidFill>
              </a:rPr>
              <a:t>Push the boundaries  on best practice</a:t>
            </a:r>
            <a:endParaRPr lang="en-GB" sz="18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pPr lvl="1"/>
            <a:endParaRPr lang="en-GB" sz="18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704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728</Words>
  <Application>Microsoft Office PowerPoint</Application>
  <PresentationFormat>On-screen Show (4:3)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National Skills Academy for Construction  (NSAfC)</vt:lpstr>
      <vt:lpstr> NSAfC Background </vt:lpstr>
      <vt:lpstr>Blueprint for Transformation</vt:lpstr>
      <vt:lpstr>Blueprint for Continuity</vt:lpstr>
      <vt:lpstr>Making it Highways England Specific</vt:lpstr>
      <vt:lpstr>PowerPoint Presentation</vt:lpstr>
      <vt:lpstr>Benefits</vt:lpstr>
      <vt:lpstr>PowerPoint Presentation</vt:lpstr>
      <vt:lpstr>PowerPoint Presentation</vt:lpstr>
    </vt:vector>
  </TitlesOfParts>
  <Company>Highways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kumar.chinnaswamy@balfourbeatty.com</dc:creator>
  <cp:lastModifiedBy>Farrar, Philip</cp:lastModifiedBy>
  <cp:revision>118</cp:revision>
  <dcterms:created xsi:type="dcterms:W3CDTF">2015-02-26T12:55:51Z</dcterms:created>
  <dcterms:modified xsi:type="dcterms:W3CDTF">2016-11-10T16:11:07Z</dcterms:modified>
</cp:coreProperties>
</file>