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7" r:id="rId3"/>
    <p:sldId id="265" r:id="rId4"/>
    <p:sldId id="258" r:id="rId5"/>
    <p:sldId id="263" r:id="rId6"/>
    <p:sldId id="274" r:id="rId7"/>
    <p:sldId id="275" r:id="rId8"/>
    <p:sldId id="267" r:id="rId9"/>
    <p:sldId id="282" r:id="rId10"/>
    <p:sldId id="283" r:id="rId11"/>
    <p:sldId id="277" r:id="rId12"/>
    <p:sldId id="284" r:id="rId13"/>
    <p:sldId id="280" r:id="rId14"/>
    <p:sldId id="285" r:id="rId15"/>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hie, Elizabeth" initials="EAM"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81081" autoAdjust="0"/>
  </p:normalViewPr>
  <p:slideViewPr>
    <p:cSldViewPr showGuides="1">
      <p:cViewPr varScale="1">
        <p:scale>
          <a:sx n="93" d="100"/>
          <a:sy n="93" d="100"/>
        </p:scale>
        <p:origin x="2160" y="78"/>
      </p:cViewPr>
      <p:guideLst>
        <p:guide orient="horz" pos="2160"/>
        <p:guide pos="2880"/>
      </p:guideLst>
    </p:cSldViewPr>
  </p:slideViewPr>
  <p:notesTextViewPr>
    <p:cViewPr>
      <p:scale>
        <a:sx n="1" d="1"/>
        <a:sy n="1" d="1"/>
      </p:scale>
      <p:origin x="0" y="0"/>
    </p:cViewPr>
  </p:notesTextViewPr>
  <p:notesViewPr>
    <p:cSldViewPr>
      <p:cViewPr varScale="1">
        <p:scale>
          <a:sx n="47" d="100"/>
          <a:sy n="47" d="100"/>
        </p:scale>
        <p:origin x="-2922"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50D1ECF5-1360-48AC-B345-BFE7F4C28C3C}" type="datetimeFigureOut">
              <a:rPr lang="en-GB" smtClean="0"/>
              <a:t>05/10/2018</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89DAB20E-3DB3-406C-90A6-78849D059338}" type="slidenum">
              <a:rPr lang="en-GB" smtClean="0"/>
              <a:t>‹#›</a:t>
            </a:fld>
            <a:endParaRPr lang="en-GB"/>
          </a:p>
        </p:txBody>
      </p:sp>
    </p:spTree>
    <p:extLst>
      <p:ext uri="{BB962C8B-B14F-4D97-AF65-F5344CB8AC3E}">
        <p14:creationId xmlns:p14="http://schemas.microsoft.com/office/powerpoint/2010/main" val="2360387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DAB20E-3DB3-406C-90A6-78849D059338}" type="slidenum">
              <a:rPr lang="en-GB" smtClean="0"/>
              <a:t>2</a:t>
            </a:fld>
            <a:endParaRPr lang="en-GB"/>
          </a:p>
        </p:txBody>
      </p:sp>
    </p:spTree>
    <p:extLst>
      <p:ext uri="{BB962C8B-B14F-4D97-AF65-F5344CB8AC3E}">
        <p14:creationId xmlns:p14="http://schemas.microsoft.com/office/powerpoint/2010/main" val="953890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Overarching principles are retained in GG104 but lack of embedment shaped the improvements.</a:t>
            </a:r>
          </a:p>
          <a:p>
            <a:r>
              <a:rPr lang="en-GB" dirty="0"/>
              <a:t>Tolerability of risk triangle encouraged the misconception that being within the tolerable range meant no further mitigation was necessary, whereas the aim should be to drive risks ALARP.</a:t>
            </a:r>
          </a:p>
        </p:txBody>
      </p:sp>
      <p:sp>
        <p:nvSpPr>
          <p:cNvPr id="4" name="Slide Number Placeholder 3"/>
          <p:cNvSpPr>
            <a:spLocks noGrp="1"/>
          </p:cNvSpPr>
          <p:nvPr>
            <p:ph type="sldNum" sz="quarter" idx="10"/>
          </p:nvPr>
        </p:nvSpPr>
        <p:spPr/>
        <p:txBody>
          <a:bodyPr/>
          <a:lstStyle/>
          <a:p>
            <a:fld id="{89DAB20E-3DB3-406C-90A6-78849D059338}" type="slidenum">
              <a:rPr lang="en-GB" smtClean="0"/>
              <a:t>3</a:t>
            </a:fld>
            <a:endParaRPr lang="en-GB"/>
          </a:p>
        </p:txBody>
      </p:sp>
    </p:spTree>
    <p:extLst>
      <p:ext uri="{BB962C8B-B14F-4D97-AF65-F5344CB8AC3E}">
        <p14:creationId xmlns:p14="http://schemas.microsoft.com/office/powerpoint/2010/main" val="3024424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200" dirty="0"/>
              <a:t>Option preferences made ahead the evaluation stage of the safety risk assessment can lead to unconscious biases influencing the outcome of the safety risk assessment process – don’t prejudge the process</a:t>
            </a:r>
          </a:p>
        </p:txBody>
      </p:sp>
      <p:sp>
        <p:nvSpPr>
          <p:cNvPr id="4" name="Slide Number Placeholder 3"/>
          <p:cNvSpPr>
            <a:spLocks noGrp="1"/>
          </p:cNvSpPr>
          <p:nvPr>
            <p:ph type="sldNum" sz="quarter" idx="10"/>
          </p:nvPr>
        </p:nvSpPr>
        <p:spPr/>
        <p:txBody>
          <a:bodyPr/>
          <a:lstStyle/>
          <a:p>
            <a:fld id="{89DAB20E-3DB3-406C-90A6-78849D059338}" type="slidenum">
              <a:rPr lang="en-GB" smtClean="0"/>
              <a:t>5</a:t>
            </a:fld>
            <a:endParaRPr lang="en-GB"/>
          </a:p>
        </p:txBody>
      </p:sp>
    </p:spTree>
    <p:extLst>
      <p:ext uri="{BB962C8B-B14F-4D97-AF65-F5344CB8AC3E}">
        <p14:creationId xmlns:p14="http://schemas.microsoft.com/office/powerpoint/2010/main" val="3551739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a:solidFill>
                  <a:schemeClr val="tx1"/>
                </a:solidFill>
                <a:latin typeface="+mn-lt"/>
                <a:ea typeface="+mn-ea"/>
                <a:cs typeface="+mn-cs"/>
              </a:rPr>
              <a:t>Experience:</a:t>
            </a:r>
            <a:r>
              <a:rPr lang="en-GB" sz="1200" b="0" i="0" u="none" strike="noStrike" kern="1200" baseline="0" dirty="0">
                <a:solidFill>
                  <a:schemeClr val="tx1"/>
                </a:solidFill>
                <a:latin typeface="+mn-lt"/>
                <a:ea typeface="+mn-ea"/>
                <a:cs typeface="+mn-cs"/>
              </a:rPr>
              <a:t> How much experience do we have of undertaking the activity previously within HE or by other industries or organisations.</a:t>
            </a:r>
          </a:p>
          <a:p>
            <a:r>
              <a:rPr lang="en-GB" sz="1200" b="1" i="0" u="none" strike="noStrike" kern="1200" baseline="0" dirty="0">
                <a:solidFill>
                  <a:schemeClr val="tx1"/>
                </a:solidFill>
                <a:latin typeface="+mn-lt"/>
                <a:ea typeface="+mn-ea"/>
                <a:cs typeface="+mn-cs"/>
              </a:rPr>
              <a:t>Statutory and formal processes:</a:t>
            </a:r>
            <a:r>
              <a:rPr lang="en-GB" sz="1200" b="0" i="0" u="none" strike="noStrike" kern="1200" baseline="0" dirty="0">
                <a:solidFill>
                  <a:schemeClr val="tx1"/>
                </a:solidFill>
                <a:latin typeface="+mn-lt"/>
                <a:ea typeface="+mn-ea"/>
                <a:cs typeface="+mn-cs"/>
              </a:rPr>
              <a:t> How much is it within processes, guidance, standards and legislation?</a:t>
            </a:r>
          </a:p>
          <a:p>
            <a:r>
              <a:rPr lang="en-GB" sz="1200" b="1" i="0" u="none" strike="noStrike" kern="1200" baseline="0" dirty="0">
                <a:solidFill>
                  <a:schemeClr val="tx1"/>
                </a:solidFill>
                <a:latin typeface="+mn-lt"/>
                <a:ea typeface="+mn-ea"/>
                <a:cs typeface="+mn-cs"/>
              </a:rPr>
              <a:t>Impact on organisation:</a:t>
            </a:r>
            <a:r>
              <a:rPr lang="en-GB" sz="1200" b="0" i="0" u="none" strike="noStrike" kern="1200" baseline="0" dirty="0">
                <a:solidFill>
                  <a:schemeClr val="tx1"/>
                </a:solidFill>
                <a:latin typeface="+mn-lt"/>
                <a:ea typeface="+mn-ea"/>
                <a:cs typeface="+mn-cs"/>
              </a:rPr>
              <a:t> The effect it will have on current Highways England processes, procedures, structure, roles and responsibilities, competencies, policies and strategy, in addition to contractual and workforce arrangements.</a:t>
            </a:r>
          </a:p>
          <a:p>
            <a:r>
              <a:rPr lang="en-GB" sz="1200" b="1" i="0" u="none" strike="noStrike" kern="1200" baseline="0" dirty="0">
                <a:solidFill>
                  <a:schemeClr val="tx1"/>
                </a:solidFill>
                <a:latin typeface="+mn-lt"/>
                <a:ea typeface="+mn-ea"/>
                <a:cs typeface="+mn-cs"/>
              </a:rPr>
              <a:t>Scale:</a:t>
            </a:r>
            <a:r>
              <a:rPr lang="en-GB" sz="1200" b="0" i="0" u="none" strike="noStrike" kern="1200" baseline="0" dirty="0">
                <a:solidFill>
                  <a:schemeClr val="tx1"/>
                </a:solidFill>
                <a:latin typeface="+mn-lt"/>
                <a:ea typeface="+mn-ea"/>
                <a:cs typeface="+mn-cs"/>
              </a:rPr>
              <a:t> Is it localised, significant or national networkwide?</a:t>
            </a:r>
          </a:p>
          <a:p>
            <a:r>
              <a:rPr lang="en-GB" sz="1200" b="1" i="0" u="none" strike="noStrike" kern="1200" baseline="0" dirty="0">
                <a:solidFill>
                  <a:schemeClr val="tx1"/>
                </a:solidFill>
                <a:latin typeface="+mn-lt"/>
                <a:ea typeface="+mn-ea"/>
                <a:cs typeface="+mn-cs"/>
              </a:rPr>
              <a:t>Technical:</a:t>
            </a:r>
            <a:r>
              <a:rPr lang="en-GB" sz="1200" b="0" i="0" u="none" strike="noStrike" kern="1200" baseline="0" dirty="0">
                <a:solidFill>
                  <a:schemeClr val="tx1"/>
                </a:solidFill>
                <a:latin typeface="+mn-lt"/>
                <a:ea typeface="+mn-ea"/>
                <a:cs typeface="+mn-cs"/>
              </a:rPr>
              <a:t> How technically novel or innovative is it?</a:t>
            </a:r>
          </a:p>
          <a:p>
            <a:r>
              <a:rPr lang="en-GB" sz="1200" b="1" i="0" u="none" strike="noStrike" kern="1200" baseline="0" dirty="0">
                <a:solidFill>
                  <a:schemeClr val="tx1"/>
                </a:solidFill>
                <a:latin typeface="+mn-lt"/>
                <a:ea typeface="+mn-ea"/>
                <a:cs typeface="+mn-cs"/>
              </a:rPr>
              <a:t>Stakeholders:</a:t>
            </a:r>
            <a:r>
              <a:rPr lang="en-GB" sz="1200" b="0" i="0" u="none" strike="noStrike" kern="1200" baseline="0" dirty="0">
                <a:solidFill>
                  <a:schemeClr val="tx1"/>
                </a:solidFill>
                <a:latin typeface="+mn-lt"/>
                <a:ea typeface="+mn-ea"/>
                <a:cs typeface="+mn-cs"/>
              </a:rPr>
              <a:t> How many stakeholders does it affect, what’s their interest level and ability to influence or impact  the activity? How are the safety issues being perceived? Are they capable of</a:t>
            </a:r>
          </a:p>
          <a:p>
            <a:r>
              <a:rPr lang="en-GB" sz="1200" b="0" i="0" u="none" strike="noStrike" kern="1200" baseline="0" dirty="0">
                <a:solidFill>
                  <a:schemeClr val="tx1"/>
                </a:solidFill>
                <a:latin typeface="+mn-lt"/>
                <a:ea typeface="+mn-ea"/>
                <a:cs typeface="+mn-cs"/>
              </a:rPr>
              <a:t>being understood and fully addressed?</a:t>
            </a:r>
            <a:endParaRPr lang="en-GB" dirty="0"/>
          </a:p>
        </p:txBody>
      </p:sp>
      <p:sp>
        <p:nvSpPr>
          <p:cNvPr id="4" name="Slide Number Placeholder 3"/>
          <p:cNvSpPr>
            <a:spLocks noGrp="1"/>
          </p:cNvSpPr>
          <p:nvPr>
            <p:ph type="sldNum" sz="quarter" idx="10"/>
          </p:nvPr>
        </p:nvSpPr>
        <p:spPr/>
        <p:txBody>
          <a:bodyPr/>
          <a:lstStyle/>
          <a:p>
            <a:fld id="{89DAB20E-3DB3-406C-90A6-78849D059338}" type="slidenum">
              <a:rPr lang="en-GB" smtClean="0"/>
              <a:t>6</a:t>
            </a:fld>
            <a:endParaRPr lang="en-GB"/>
          </a:p>
        </p:txBody>
      </p:sp>
    </p:spTree>
    <p:extLst>
      <p:ext uri="{BB962C8B-B14F-4D97-AF65-F5344CB8AC3E}">
        <p14:creationId xmlns:p14="http://schemas.microsoft.com/office/powerpoint/2010/main" val="2291524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GB" sz="2400" dirty="0"/>
              <a:t>Who might you impact?</a:t>
            </a:r>
          </a:p>
          <a:p>
            <a:pPr marL="342900" lvl="1" indent="-342900">
              <a:buFont typeface="Arial" panose="020B0604020202020204" pitchFamily="34" charset="0"/>
              <a:buChar char="•"/>
            </a:pPr>
            <a:r>
              <a:rPr lang="en-GB" sz="2400" dirty="0"/>
              <a:t>Safety risk assessments have to consider anyone and everyone who will or can be affected by the activity that is subject of the safety risk assessment, and when or in what circumstances? </a:t>
            </a:r>
          </a:p>
          <a:p>
            <a:pPr marL="342900" lvl="2" indent="-342900">
              <a:buFont typeface="Arial" panose="020B0604020202020204" pitchFamily="34" charset="0"/>
              <a:buChar char="•"/>
            </a:pPr>
            <a:r>
              <a:rPr lang="en-GB" sz="2400" dirty="0"/>
              <a:t>Once affected populations are identified you need to think if there are any sub-populations with any differing safety risk characteristics that will mean the activity could affect their risk profile differently to the main population.  </a:t>
            </a:r>
          </a:p>
          <a:p>
            <a:pPr marL="342900" lvl="2" indent="-342900">
              <a:buFont typeface="Arial" panose="020B0604020202020204" pitchFamily="34" charset="0"/>
              <a:buChar char="•"/>
            </a:pPr>
            <a:r>
              <a:rPr lang="en-GB" sz="2400" dirty="0"/>
              <a:t>If any sub-populations are identified, their differing safety risk position should be assessed and evaluated separately to the main population. </a:t>
            </a:r>
          </a:p>
          <a:p>
            <a:endParaRPr lang="en-GB" dirty="0"/>
          </a:p>
        </p:txBody>
      </p:sp>
      <p:sp>
        <p:nvSpPr>
          <p:cNvPr id="4" name="Slide Number Placeholder 3"/>
          <p:cNvSpPr>
            <a:spLocks noGrp="1"/>
          </p:cNvSpPr>
          <p:nvPr>
            <p:ph type="sldNum" sz="quarter" idx="10"/>
          </p:nvPr>
        </p:nvSpPr>
        <p:spPr/>
        <p:txBody>
          <a:bodyPr/>
          <a:lstStyle/>
          <a:p>
            <a:fld id="{89DAB20E-3DB3-406C-90A6-78849D059338}" type="slidenum">
              <a:rPr lang="en-GB" smtClean="0"/>
              <a:t>8</a:t>
            </a:fld>
            <a:endParaRPr lang="en-GB"/>
          </a:p>
        </p:txBody>
      </p:sp>
    </p:spTree>
    <p:extLst>
      <p:ext uri="{BB962C8B-B14F-4D97-AF65-F5344CB8AC3E}">
        <p14:creationId xmlns:p14="http://schemas.microsoft.com/office/powerpoint/2010/main" val="2147490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how to do this, what is there available to use.</a:t>
            </a:r>
          </a:p>
          <a:p>
            <a:r>
              <a:rPr lang="en-GB" dirty="0"/>
              <a:t>They can use local and national data to establish current exposure and whether they are better or worse than the national picture.</a:t>
            </a:r>
          </a:p>
          <a:p>
            <a:r>
              <a:rPr lang="en-GB" dirty="0"/>
              <a:t>They can use their own or ours but they need to say what they're using and why.</a:t>
            </a:r>
          </a:p>
        </p:txBody>
      </p:sp>
      <p:sp>
        <p:nvSpPr>
          <p:cNvPr id="4" name="Slide Number Placeholder 3"/>
          <p:cNvSpPr>
            <a:spLocks noGrp="1"/>
          </p:cNvSpPr>
          <p:nvPr>
            <p:ph type="sldNum" sz="quarter" idx="10"/>
          </p:nvPr>
        </p:nvSpPr>
        <p:spPr/>
        <p:txBody>
          <a:bodyPr/>
          <a:lstStyle/>
          <a:p>
            <a:fld id="{89DAB20E-3DB3-406C-90A6-78849D059338}" type="slidenum">
              <a:rPr lang="en-GB" smtClean="0"/>
              <a:t>10</a:t>
            </a:fld>
            <a:endParaRPr lang="en-GB"/>
          </a:p>
        </p:txBody>
      </p:sp>
    </p:spTree>
    <p:extLst>
      <p:ext uri="{BB962C8B-B14F-4D97-AF65-F5344CB8AC3E}">
        <p14:creationId xmlns:p14="http://schemas.microsoft.com/office/powerpoint/2010/main" val="2858165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they need to ensure they document is what supports the risk assessment - so if it is an A then be clear it's routine, following standards or industry best practise (reference documents </a:t>
            </a:r>
            <a:r>
              <a:rPr lang="en-GB" dirty="0" err="1"/>
              <a:t>etc</a:t>
            </a:r>
            <a:r>
              <a:rPr lang="en-GB" dirty="0"/>
              <a:t>) if it's more complex and has used opinion/research/other industry experience and/or a mixture of these in qualitative then it all must be referenced &amp; noted. Equally any assumptions made must be articulated, and the basis for them</a:t>
            </a:r>
          </a:p>
          <a:p>
            <a:r>
              <a:rPr lang="en-GB" dirty="0"/>
              <a:t>Any data used you should reference the source</a:t>
            </a:r>
          </a:p>
          <a:p>
            <a:r>
              <a:rPr lang="en-GB" dirty="0"/>
              <a:t>It's important for it to be clear and straightforward for an outsider to follow the process &amp; logic</a:t>
            </a:r>
          </a:p>
        </p:txBody>
      </p:sp>
      <p:sp>
        <p:nvSpPr>
          <p:cNvPr id="4" name="Slide Number Placeholder 3"/>
          <p:cNvSpPr>
            <a:spLocks noGrp="1"/>
          </p:cNvSpPr>
          <p:nvPr>
            <p:ph type="sldNum" sz="quarter" idx="10"/>
          </p:nvPr>
        </p:nvSpPr>
        <p:spPr/>
        <p:txBody>
          <a:bodyPr/>
          <a:lstStyle/>
          <a:p>
            <a:fld id="{89DAB20E-3DB3-406C-90A6-78849D059338}" type="slidenum">
              <a:rPr lang="en-GB" smtClean="0"/>
              <a:t>12</a:t>
            </a:fld>
            <a:endParaRPr lang="en-GB"/>
          </a:p>
        </p:txBody>
      </p:sp>
    </p:spTree>
    <p:extLst>
      <p:ext uri="{BB962C8B-B14F-4D97-AF65-F5344CB8AC3E}">
        <p14:creationId xmlns:p14="http://schemas.microsoft.com/office/powerpoint/2010/main" val="3255735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5"/>
          <p:cNvSpPr>
            <a:spLocks noChangeArrowheads="1"/>
          </p:cNvSpPr>
          <p:nvPr userDrawn="1"/>
        </p:nvSpPr>
        <p:spPr bwMode="auto">
          <a:xfrm>
            <a:off x="0" y="0"/>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07059" cy="1923585"/>
          </a:xfrm>
          <a:prstGeom prst="rect">
            <a:avLst/>
          </a:prstGeom>
        </p:spPr>
      </p:pic>
      <p:sp>
        <p:nvSpPr>
          <p:cNvPr id="9" name="AutoShape 3"/>
          <p:cNvSpPr>
            <a:spLocks noChangeAspect="1" noChangeArrowheads="1" noTextEdit="1"/>
          </p:cNvSpPr>
          <p:nvPr userDrawn="1"/>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5" name="Group 14"/>
          <p:cNvGrpSpPr/>
          <p:nvPr userDrawn="1"/>
        </p:nvGrpSpPr>
        <p:grpSpPr>
          <a:xfrm>
            <a:off x="0" y="0"/>
            <a:ext cx="9144000" cy="6858000"/>
            <a:chOff x="0" y="0"/>
            <a:chExt cx="9144000" cy="6858000"/>
          </a:xfrm>
        </p:grpSpPr>
        <p:sp>
          <p:nvSpPr>
            <p:cNvPr id="11" name="Freeform 6"/>
            <p:cNvSpPr>
              <a:spLocks/>
            </p:cNvSpPr>
            <p:nvPr userDrawn="1"/>
          </p:nvSpPr>
          <p:spPr bwMode="auto">
            <a:xfrm>
              <a:off x="4572000" y="0"/>
              <a:ext cx="4572000" cy="1685925"/>
            </a:xfrm>
            <a:custGeom>
              <a:avLst/>
              <a:gdLst>
                <a:gd name="T0" fmla="*/ 2880 w 2880"/>
                <a:gd name="T1" fmla="*/ 0 h 1062"/>
                <a:gd name="T2" fmla="*/ 0 w 2880"/>
                <a:gd name="T3" fmla="*/ 0 h 1062"/>
                <a:gd name="T4" fmla="*/ 112 w 2880"/>
                <a:gd name="T5" fmla="*/ 1062 h 1062"/>
                <a:gd name="T6" fmla="*/ 2880 w 2880"/>
                <a:gd name="T7" fmla="*/ 662 h 1062"/>
                <a:gd name="T8" fmla="*/ 2880 w 2880"/>
                <a:gd name="T9" fmla="*/ 0 h 1062"/>
              </a:gdLst>
              <a:ahLst/>
              <a:cxnLst>
                <a:cxn ang="0">
                  <a:pos x="T0" y="T1"/>
                </a:cxn>
                <a:cxn ang="0">
                  <a:pos x="T2" y="T3"/>
                </a:cxn>
                <a:cxn ang="0">
                  <a:pos x="T4" y="T5"/>
                </a:cxn>
                <a:cxn ang="0">
                  <a:pos x="T6" y="T7"/>
                </a:cxn>
                <a:cxn ang="0">
                  <a:pos x="T8" y="T9"/>
                </a:cxn>
              </a:cxnLst>
              <a:rect l="0" t="0" r="r" b="b"/>
              <a:pathLst>
                <a:path w="2880" h="1062">
                  <a:moveTo>
                    <a:pt x="2880" y="0"/>
                  </a:moveTo>
                  <a:lnTo>
                    <a:pt x="0" y="0"/>
                  </a:lnTo>
                  <a:lnTo>
                    <a:pt x="112" y="1062"/>
                  </a:lnTo>
                  <a:lnTo>
                    <a:pt x="2880" y="662"/>
                  </a:lnTo>
                  <a:lnTo>
                    <a:pt x="2880" y="0"/>
                  </a:lnTo>
                  <a:close/>
                </a:path>
              </a:pathLst>
            </a:custGeom>
            <a:solidFill>
              <a:srgbClr val="002E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p:cNvSpPr>
            <p:nvPr userDrawn="1"/>
          </p:nvSpPr>
          <p:spPr bwMode="auto">
            <a:xfrm>
              <a:off x="0" y="1050925"/>
              <a:ext cx="9144000" cy="5797550"/>
            </a:xfrm>
            <a:custGeom>
              <a:avLst/>
              <a:gdLst>
                <a:gd name="T0" fmla="*/ 5760 w 5760"/>
                <a:gd name="T1" fmla="*/ 0 h 3652"/>
                <a:gd name="T2" fmla="*/ 0 w 5760"/>
                <a:gd name="T3" fmla="*/ 834 h 3652"/>
                <a:gd name="T4" fmla="*/ 0 w 5760"/>
                <a:gd name="T5" fmla="*/ 2506 h 3652"/>
                <a:gd name="T6" fmla="*/ 4640 w 5760"/>
                <a:gd name="T7" fmla="*/ 3652 h 3652"/>
                <a:gd name="T8" fmla="*/ 5760 w 5760"/>
                <a:gd name="T9" fmla="*/ 3376 h 3652"/>
                <a:gd name="T10" fmla="*/ 5760 w 5760"/>
                <a:gd name="T11" fmla="*/ 0 h 3652"/>
              </a:gdLst>
              <a:ahLst/>
              <a:cxnLst>
                <a:cxn ang="0">
                  <a:pos x="T0" y="T1"/>
                </a:cxn>
                <a:cxn ang="0">
                  <a:pos x="T2" y="T3"/>
                </a:cxn>
                <a:cxn ang="0">
                  <a:pos x="T4" y="T5"/>
                </a:cxn>
                <a:cxn ang="0">
                  <a:pos x="T6" y="T7"/>
                </a:cxn>
                <a:cxn ang="0">
                  <a:pos x="T8" y="T9"/>
                </a:cxn>
                <a:cxn ang="0">
                  <a:pos x="T10" y="T11"/>
                </a:cxn>
              </a:cxnLst>
              <a:rect l="0" t="0" r="r" b="b"/>
              <a:pathLst>
                <a:path w="5760" h="3652">
                  <a:moveTo>
                    <a:pt x="5760" y="0"/>
                  </a:moveTo>
                  <a:lnTo>
                    <a:pt x="0" y="834"/>
                  </a:lnTo>
                  <a:lnTo>
                    <a:pt x="0" y="2506"/>
                  </a:lnTo>
                  <a:lnTo>
                    <a:pt x="4640" y="3652"/>
                  </a:lnTo>
                  <a:lnTo>
                    <a:pt x="5760" y="3376"/>
                  </a:lnTo>
                  <a:lnTo>
                    <a:pt x="5760" y="0"/>
                  </a:lnTo>
                  <a:close/>
                </a:path>
              </a:pathLst>
            </a:custGeom>
            <a:solidFill>
              <a:srgbClr val="008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p:cNvSpPr>
            <p:nvPr userDrawn="1"/>
          </p:nvSpPr>
          <p:spPr bwMode="auto">
            <a:xfrm>
              <a:off x="0" y="5029200"/>
              <a:ext cx="7407275" cy="1828800"/>
            </a:xfrm>
            <a:custGeom>
              <a:avLst/>
              <a:gdLst>
                <a:gd name="T0" fmla="*/ 0 w 4666"/>
                <a:gd name="T1" fmla="*/ 1152 h 1152"/>
                <a:gd name="T2" fmla="*/ 4666 w 4666"/>
                <a:gd name="T3" fmla="*/ 1152 h 1152"/>
                <a:gd name="T4" fmla="*/ 0 w 4666"/>
                <a:gd name="T5" fmla="*/ 0 h 1152"/>
                <a:gd name="T6" fmla="*/ 0 w 4666"/>
                <a:gd name="T7" fmla="*/ 1152 h 1152"/>
              </a:gdLst>
              <a:ahLst/>
              <a:cxnLst>
                <a:cxn ang="0">
                  <a:pos x="T0" y="T1"/>
                </a:cxn>
                <a:cxn ang="0">
                  <a:pos x="T2" y="T3"/>
                </a:cxn>
                <a:cxn ang="0">
                  <a:pos x="T4" y="T5"/>
                </a:cxn>
                <a:cxn ang="0">
                  <a:pos x="T6" y="T7"/>
                </a:cxn>
              </a:cxnLst>
              <a:rect l="0" t="0" r="r" b="b"/>
              <a:pathLst>
                <a:path w="4666" h="1152">
                  <a:moveTo>
                    <a:pt x="0" y="1152"/>
                  </a:moveTo>
                  <a:lnTo>
                    <a:pt x="4666" y="1152"/>
                  </a:lnTo>
                  <a:lnTo>
                    <a:pt x="0" y="0"/>
                  </a:lnTo>
                  <a:lnTo>
                    <a:pt x="0" y="1152"/>
                  </a:lnTo>
                  <a:close/>
                </a:path>
              </a:pathLst>
            </a:custGeom>
            <a:solidFill>
              <a:srgbClr val="002E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userDrawn="1">
            <p:ph type="ctrTitle"/>
          </p:nvPr>
        </p:nvSpPr>
        <p:spPr>
          <a:xfrm>
            <a:off x="685800" y="2679055"/>
            <a:ext cx="7772400" cy="1470025"/>
          </a:xfrm>
        </p:spPr>
        <p:txBody>
          <a:bodyPr>
            <a:normAutofit/>
          </a:bodyPr>
          <a:lstStyle>
            <a:lvl1pPr algn="ctr">
              <a:defRPr sz="4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userDrawn="1">
            <p:ph type="subTitle" idx="1"/>
          </p:nvPr>
        </p:nvSpPr>
        <p:spPr>
          <a:xfrm>
            <a:off x="1371600" y="4221088"/>
            <a:ext cx="6400800" cy="1752600"/>
          </a:xfrm>
        </p:spPr>
        <p:txBody>
          <a:bodyPr>
            <a:normAutofit/>
          </a:bodyPr>
          <a:lstStyle>
            <a:lvl1pPr marL="0" indent="0" algn="ctr">
              <a:buNone/>
              <a:defRPr sz="32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2060184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52BA44-77AE-46C2-A118-553C453DB2B2}" type="datetimeFigureOut">
              <a:rPr lang="en-GB" smtClean="0"/>
              <a:t>05/10/2018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4F90C3-9BC3-49C3-B02E-320A486CA16F}" type="slidenum">
              <a:rPr lang="en-GB" smtClean="0"/>
              <a:t>‹#›</a:t>
            </a:fld>
            <a:endParaRPr lang="en-GB"/>
          </a:p>
        </p:txBody>
      </p:sp>
    </p:spTree>
    <p:extLst>
      <p:ext uri="{BB962C8B-B14F-4D97-AF65-F5344CB8AC3E}">
        <p14:creationId xmlns:p14="http://schemas.microsoft.com/office/powerpoint/2010/main" val="3211329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52BA44-77AE-46C2-A118-553C453DB2B2}" type="datetimeFigureOut">
              <a:rPr lang="en-GB" smtClean="0"/>
              <a:t>05/10/2018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4F90C3-9BC3-49C3-B02E-320A486CA16F}" type="slidenum">
              <a:rPr lang="en-GB" smtClean="0"/>
              <a:t>‹#›</a:t>
            </a:fld>
            <a:endParaRPr lang="en-GB"/>
          </a:p>
        </p:txBody>
      </p:sp>
    </p:spTree>
    <p:extLst>
      <p:ext uri="{BB962C8B-B14F-4D97-AF65-F5344CB8AC3E}">
        <p14:creationId xmlns:p14="http://schemas.microsoft.com/office/powerpoint/2010/main" val="4123386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grpSp>
        <p:nvGrpSpPr>
          <p:cNvPr id="6" name="Group 5"/>
          <p:cNvGrpSpPr/>
          <p:nvPr userDrawn="1"/>
        </p:nvGrpSpPr>
        <p:grpSpPr>
          <a:xfrm>
            <a:off x="0" y="0"/>
            <a:ext cx="3258207" cy="987972"/>
            <a:chOff x="0" y="0"/>
            <a:chExt cx="3258207" cy="987972"/>
          </a:xfrm>
        </p:grpSpPr>
        <p:pic>
          <p:nvPicPr>
            <p:cNvPr id="4"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95752" cy="987972"/>
            </a:xfrm>
            <a:prstGeom prst="rect">
              <a:avLst/>
            </a:prstGeom>
          </p:spPr>
        </p:pic>
        <p:sp>
          <p:nvSpPr>
            <p:cNvPr id="5" name="Rectangle 4"/>
            <p:cNvSpPr/>
            <p:nvPr userDrawn="1"/>
          </p:nvSpPr>
          <p:spPr bwMode="auto">
            <a:xfrm>
              <a:off x="2764219" y="693680"/>
              <a:ext cx="493988" cy="14714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eaLnBrk="0" fontAlgn="base" hangingPunct="0">
                <a:spcBef>
                  <a:spcPct val="0"/>
                </a:spcBef>
                <a:spcAft>
                  <a:spcPct val="0"/>
                </a:spcAft>
              </a:pPr>
              <a:endParaRPr lang="en-GB" sz="2800">
                <a:solidFill>
                  <a:srgbClr val="000000"/>
                </a:solidFill>
              </a:endParaRPr>
            </a:p>
          </p:txBody>
        </p:sp>
      </p:grpSp>
    </p:spTree>
    <p:extLst>
      <p:ext uri="{BB962C8B-B14F-4D97-AF65-F5344CB8AC3E}">
        <p14:creationId xmlns:p14="http://schemas.microsoft.com/office/powerpoint/2010/main" val="1115554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73570" y="0"/>
            <a:ext cx="3195147" cy="956441"/>
            <a:chOff x="0" y="0"/>
            <a:chExt cx="3258207" cy="987972"/>
          </a:xfrm>
        </p:grpSpPr>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95752" cy="987972"/>
            </a:xfrm>
            <a:prstGeom prst="rect">
              <a:avLst/>
            </a:prstGeom>
          </p:spPr>
        </p:pic>
        <p:sp>
          <p:nvSpPr>
            <p:cNvPr id="9" name="Rectangle 8"/>
            <p:cNvSpPr/>
            <p:nvPr userDrawn="1"/>
          </p:nvSpPr>
          <p:spPr bwMode="auto">
            <a:xfrm>
              <a:off x="2764219" y="693680"/>
              <a:ext cx="493988" cy="14714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eaLnBrk="0" fontAlgn="base" hangingPunct="0">
                <a:spcBef>
                  <a:spcPct val="0"/>
                </a:spcBef>
                <a:spcAft>
                  <a:spcPct val="0"/>
                </a:spcAft>
              </a:pPr>
              <a:endParaRPr lang="en-GB" sz="2800">
                <a:solidFill>
                  <a:srgbClr val="000000"/>
                </a:solidFill>
              </a:endParaRPr>
            </a:p>
          </p:txBody>
        </p:sp>
      </p:grpSp>
    </p:spTree>
    <p:extLst>
      <p:ext uri="{BB962C8B-B14F-4D97-AF65-F5344CB8AC3E}">
        <p14:creationId xmlns:p14="http://schemas.microsoft.com/office/powerpoint/2010/main" val="4259313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grpSp>
        <p:nvGrpSpPr>
          <p:cNvPr id="7" name="Group 6"/>
          <p:cNvGrpSpPr/>
          <p:nvPr userDrawn="1"/>
        </p:nvGrpSpPr>
        <p:grpSpPr>
          <a:xfrm>
            <a:off x="73570" y="0"/>
            <a:ext cx="3195147" cy="956441"/>
            <a:chOff x="0" y="0"/>
            <a:chExt cx="3258207" cy="987972"/>
          </a:xfrm>
        </p:grpSpPr>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95752" cy="987972"/>
            </a:xfrm>
            <a:prstGeom prst="rect">
              <a:avLst/>
            </a:prstGeom>
          </p:spPr>
        </p:pic>
        <p:sp>
          <p:nvSpPr>
            <p:cNvPr id="9" name="Rectangle 8"/>
            <p:cNvSpPr/>
            <p:nvPr userDrawn="1"/>
          </p:nvSpPr>
          <p:spPr bwMode="auto">
            <a:xfrm>
              <a:off x="2764219" y="693680"/>
              <a:ext cx="493988" cy="14714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eaLnBrk="0" fontAlgn="base" hangingPunct="0">
                <a:spcBef>
                  <a:spcPct val="0"/>
                </a:spcBef>
                <a:spcAft>
                  <a:spcPct val="0"/>
                </a:spcAft>
              </a:pPr>
              <a:endParaRPr lang="en-GB" sz="2800">
                <a:solidFill>
                  <a:srgbClr val="000000"/>
                </a:solidFill>
              </a:endParaRPr>
            </a:p>
          </p:txBody>
        </p:sp>
      </p:grpSp>
    </p:spTree>
    <p:extLst>
      <p:ext uri="{BB962C8B-B14F-4D97-AF65-F5344CB8AC3E}">
        <p14:creationId xmlns:p14="http://schemas.microsoft.com/office/powerpoint/2010/main" val="2125747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03213" y="1989138"/>
            <a:ext cx="414655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2163" y="1989138"/>
            <a:ext cx="414655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5" name="Group 4"/>
          <p:cNvGrpSpPr/>
          <p:nvPr userDrawn="1"/>
        </p:nvGrpSpPr>
        <p:grpSpPr>
          <a:xfrm>
            <a:off x="73570" y="0"/>
            <a:ext cx="3195147" cy="956441"/>
            <a:chOff x="0" y="0"/>
            <a:chExt cx="3258207" cy="987972"/>
          </a:xfrm>
        </p:grpSpPr>
        <p:pic>
          <p:nvPicPr>
            <p:cNvPr id="6" name="Picture 5"/>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95752" cy="987972"/>
            </a:xfrm>
            <a:prstGeom prst="rect">
              <a:avLst/>
            </a:prstGeom>
          </p:spPr>
        </p:pic>
        <p:sp>
          <p:nvSpPr>
            <p:cNvPr id="7" name="Rectangle 6"/>
            <p:cNvSpPr/>
            <p:nvPr userDrawn="1"/>
          </p:nvSpPr>
          <p:spPr bwMode="auto">
            <a:xfrm>
              <a:off x="2764219" y="693680"/>
              <a:ext cx="493988" cy="14714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eaLnBrk="0" fontAlgn="base" hangingPunct="0">
                <a:spcBef>
                  <a:spcPct val="0"/>
                </a:spcBef>
                <a:spcAft>
                  <a:spcPct val="0"/>
                </a:spcAft>
              </a:pPr>
              <a:endParaRPr lang="en-GB" sz="2800">
                <a:solidFill>
                  <a:srgbClr val="000000"/>
                </a:solidFill>
              </a:endParaRPr>
            </a:p>
          </p:txBody>
        </p:sp>
      </p:grpSp>
    </p:spTree>
    <p:extLst>
      <p:ext uri="{BB962C8B-B14F-4D97-AF65-F5344CB8AC3E}">
        <p14:creationId xmlns:p14="http://schemas.microsoft.com/office/powerpoint/2010/main" val="2913621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grpSp>
        <p:nvGrpSpPr>
          <p:cNvPr id="3" name="Group 2"/>
          <p:cNvGrpSpPr/>
          <p:nvPr userDrawn="1"/>
        </p:nvGrpSpPr>
        <p:grpSpPr>
          <a:xfrm>
            <a:off x="73570" y="0"/>
            <a:ext cx="3195147" cy="956441"/>
            <a:chOff x="0" y="0"/>
            <a:chExt cx="3258207" cy="987972"/>
          </a:xfrm>
        </p:grpSpPr>
        <p:pic>
          <p:nvPicPr>
            <p:cNvPr id="4"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95752" cy="987972"/>
            </a:xfrm>
            <a:prstGeom prst="rect">
              <a:avLst/>
            </a:prstGeom>
          </p:spPr>
        </p:pic>
        <p:sp>
          <p:nvSpPr>
            <p:cNvPr id="5" name="Rectangle 4"/>
            <p:cNvSpPr/>
            <p:nvPr userDrawn="1"/>
          </p:nvSpPr>
          <p:spPr bwMode="auto">
            <a:xfrm>
              <a:off x="2764219" y="693680"/>
              <a:ext cx="493988" cy="14714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eaLnBrk="0" fontAlgn="base" hangingPunct="0">
                <a:spcBef>
                  <a:spcPct val="0"/>
                </a:spcBef>
                <a:spcAft>
                  <a:spcPct val="0"/>
                </a:spcAft>
              </a:pPr>
              <a:endParaRPr lang="en-GB" sz="2800">
                <a:solidFill>
                  <a:srgbClr val="000000"/>
                </a:solidFill>
              </a:endParaRPr>
            </a:p>
          </p:txBody>
        </p:sp>
      </p:grpSp>
    </p:spTree>
    <p:extLst>
      <p:ext uri="{BB962C8B-B14F-4D97-AF65-F5344CB8AC3E}">
        <p14:creationId xmlns:p14="http://schemas.microsoft.com/office/powerpoint/2010/main" val="3811330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1"/>
          <p:cNvGrpSpPr/>
          <p:nvPr userDrawn="1"/>
        </p:nvGrpSpPr>
        <p:grpSpPr>
          <a:xfrm>
            <a:off x="73570" y="0"/>
            <a:ext cx="3195147" cy="956441"/>
            <a:chOff x="0" y="0"/>
            <a:chExt cx="3258207" cy="987972"/>
          </a:xfrm>
        </p:grpSpPr>
        <p:pic>
          <p:nvPicPr>
            <p:cNvPr id="3" name="Picture 2"/>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95752" cy="987972"/>
            </a:xfrm>
            <a:prstGeom prst="rect">
              <a:avLst/>
            </a:prstGeom>
          </p:spPr>
        </p:pic>
        <p:sp>
          <p:nvSpPr>
            <p:cNvPr id="4" name="Rectangle 3"/>
            <p:cNvSpPr/>
            <p:nvPr userDrawn="1"/>
          </p:nvSpPr>
          <p:spPr bwMode="auto">
            <a:xfrm>
              <a:off x="2764219" y="693680"/>
              <a:ext cx="493988" cy="14714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eaLnBrk="0" fontAlgn="base" hangingPunct="0">
                <a:spcBef>
                  <a:spcPct val="0"/>
                </a:spcBef>
                <a:spcAft>
                  <a:spcPct val="0"/>
                </a:spcAft>
              </a:pPr>
              <a:endParaRPr lang="en-GB" sz="2800">
                <a:solidFill>
                  <a:srgbClr val="000000"/>
                </a:solidFill>
              </a:endParaRPr>
            </a:p>
          </p:txBody>
        </p:sp>
      </p:grpSp>
    </p:spTree>
    <p:extLst>
      <p:ext uri="{BB962C8B-B14F-4D97-AF65-F5344CB8AC3E}">
        <p14:creationId xmlns:p14="http://schemas.microsoft.com/office/powerpoint/2010/main" val="1847654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5" name="Group 4"/>
          <p:cNvGrpSpPr/>
          <p:nvPr userDrawn="1"/>
        </p:nvGrpSpPr>
        <p:grpSpPr>
          <a:xfrm>
            <a:off x="73570" y="0"/>
            <a:ext cx="3195147" cy="956441"/>
            <a:chOff x="0" y="0"/>
            <a:chExt cx="3258207" cy="987972"/>
          </a:xfrm>
        </p:grpSpPr>
        <p:pic>
          <p:nvPicPr>
            <p:cNvPr id="6" name="Picture 5"/>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95752" cy="987972"/>
            </a:xfrm>
            <a:prstGeom prst="rect">
              <a:avLst/>
            </a:prstGeom>
          </p:spPr>
        </p:pic>
        <p:sp>
          <p:nvSpPr>
            <p:cNvPr id="7" name="Rectangle 6"/>
            <p:cNvSpPr/>
            <p:nvPr userDrawn="1"/>
          </p:nvSpPr>
          <p:spPr bwMode="auto">
            <a:xfrm>
              <a:off x="2764219" y="693680"/>
              <a:ext cx="493988" cy="14714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eaLnBrk="0" fontAlgn="base" hangingPunct="0">
                <a:spcBef>
                  <a:spcPct val="0"/>
                </a:spcBef>
                <a:spcAft>
                  <a:spcPct val="0"/>
                </a:spcAft>
              </a:pPr>
              <a:endParaRPr lang="en-GB" sz="2800">
                <a:solidFill>
                  <a:srgbClr val="000000"/>
                </a:solidFill>
              </a:endParaRPr>
            </a:p>
          </p:txBody>
        </p:sp>
      </p:grpSp>
    </p:spTree>
    <p:extLst>
      <p:ext uri="{BB962C8B-B14F-4D97-AF65-F5344CB8AC3E}">
        <p14:creationId xmlns:p14="http://schemas.microsoft.com/office/powerpoint/2010/main" val="1791297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80457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52BA44-77AE-46C2-A118-553C453DB2B2}" type="datetimeFigureOut">
              <a:rPr lang="en-GB" smtClean="0"/>
              <a:t>05/10/2018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4F90C3-9BC3-49C3-B02E-320A486CA16F}" type="slidenum">
              <a:rPr lang="en-GB" smtClean="0"/>
              <a:t>‹#›</a:t>
            </a:fld>
            <a:endParaRPr lang="en-GB"/>
          </a:p>
        </p:txBody>
      </p:sp>
    </p:spTree>
    <p:extLst>
      <p:ext uri="{BB962C8B-B14F-4D97-AF65-F5344CB8AC3E}">
        <p14:creationId xmlns:p14="http://schemas.microsoft.com/office/powerpoint/2010/main" val="3394429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4" name="Group 3"/>
          <p:cNvGrpSpPr/>
          <p:nvPr userDrawn="1"/>
        </p:nvGrpSpPr>
        <p:grpSpPr>
          <a:xfrm>
            <a:off x="73570" y="0"/>
            <a:ext cx="3195147" cy="956441"/>
            <a:chOff x="0" y="0"/>
            <a:chExt cx="3258207" cy="987972"/>
          </a:xfrm>
        </p:grpSpPr>
        <p:pic>
          <p:nvPicPr>
            <p:cNvPr id="5" name="Picture 4"/>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95752" cy="987972"/>
            </a:xfrm>
            <a:prstGeom prst="rect">
              <a:avLst/>
            </a:prstGeom>
          </p:spPr>
        </p:pic>
        <p:sp>
          <p:nvSpPr>
            <p:cNvPr id="6" name="Rectangle 5"/>
            <p:cNvSpPr/>
            <p:nvPr userDrawn="1"/>
          </p:nvSpPr>
          <p:spPr bwMode="auto">
            <a:xfrm>
              <a:off x="2764219" y="693680"/>
              <a:ext cx="493988" cy="14714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eaLnBrk="0" fontAlgn="base" hangingPunct="0">
                <a:spcBef>
                  <a:spcPct val="0"/>
                </a:spcBef>
                <a:spcAft>
                  <a:spcPct val="0"/>
                </a:spcAft>
              </a:pPr>
              <a:endParaRPr lang="en-GB" sz="2800">
                <a:solidFill>
                  <a:srgbClr val="000000"/>
                </a:solidFill>
              </a:endParaRPr>
            </a:p>
          </p:txBody>
        </p:sp>
      </p:grpSp>
    </p:spTree>
    <p:extLst>
      <p:ext uri="{BB962C8B-B14F-4D97-AF65-F5344CB8AC3E}">
        <p14:creationId xmlns:p14="http://schemas.microsoft.com/office/powerpoint/2010/main" val="2390189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7338" y="1196975"/>
            <a:ext cx="2111375" cy="54006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03213" y="1196975"/>
            <a:ext cx="6181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4" name="Group 3"/>
          <p:cNvGrpSpPr/>
          <p:nvPr userDrawn="1"/>
        </p:nvGrpSpPr>
        <p:grpSpPr>
          <a:xfrm>
            <a:off x="73570" y="0"/>
            <a:ext cx="3195147" cy="956441"/>
            <a:chOff x="0" y="0"/>
            <a:chExt cx="3258207" cy="987972"/>
          </a:xfrm>
        </p:grpSpPr>
        <p:pic>
          <p:nvPicPr>
            <p:cNvPr id="5" name="Picture 4"/>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95752" cy="987972"/>
            </a:xfrm>
            <a:prstGeom prst="rect">
              <a:avLst/>
            </a:prstGeom>
          </p:spPr>
        </p:pic>
        <p:sp>
          <p:nvSpPr>
            <p:cNvPr id="6" name="Rectangle 5"/>
            <p:cNvSpPr/>
            <p:nvPr userDrawn="1"/>
          </p:nvSpPr>
          <p:spPr bwMode="auto">
            <a:xfrm>
              <a:off x="2764219" y="693680"/>
              <a:ext cx="493988" cy="14714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eaLnBrk="0" fontAlgn="base" hangingPunct="0">
                <a:spcBef>
                  <a:spcPct val="0"/>
                </a:spcBef>
                <a:spcAft>
                  <a:spcPct val="0"/>
                </a:spcAft>
              </a:pPr>
              <a:endParaRPr lang="en-GB" sz="2800">
                <a:solidFill>
                  <a:srgbClr val="000000"/>
                </a:solidFill>
              </a:endParaRPr>
            </a:p>
          </p:txBody>
        </p:sp>
      </p:grpSp>
    </p:spTree>
    <p:extLst>
      <p:ext uri="{BB962C8B-B14F-4D97-AF65-F5344CB8AC3E}">
        <p14:creationId xmlns:p14="http://schemas.microsoft.com/office/powerpoint/2010/main" val="3873785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3213" y="1196975"/>
            <a:ext cx="8445500" cy="647700"/>
          </a:xfrm>
        </p:spPr>
        <p:txBody>
          <a:bodyPr/>
          <a:lstStyle/>
          <a:p>
            <a:r>
              <a:rPr lang="en-US"/>
              <a:t>Click to edit Master title style</a:t>
            </a:r>
            <a:endParaRPr lang="en-GB"/>
          </a:p>
        </p:txBody>
      </p:sp>
      <p:sp>
        <p:nvSpPr>
          <p:cNvPr id="3" name="SmartArt Placeholder 2"/>
          <p:cNvSpPr>
            <a:spLocks noGrp="1"/>
          </p:cNvSpPr>
          <p:nvPr>
            <p:ph type="dgm" idx="1"/>
          </p:nvPr>
        </p:nvSpPr>
        <p:spPr>
          <a:xfrm>
            <a:off x="303213" y="1989138"/>
            <a:ext cx="8445500" cy="4608512"/>
          </a:xfrm>
        </p:spPr>
        <p:txBody>
          <a:bodyPr/>
          <a:lstStyle/>
          <a:p>
            <a:pPr lvl="0"/>
            <a:endParaRPr lang="en-GB" noProof="0"/>
          </a:p>
        </p:txBody>
      </p:sp>
      <p:grpSp>
        <p:nvGrpSpPr>
          <p:cNvPr id="4" name="Group 3"/>
          <p:cNvGrpSpPr/>
          <p:nvPr userDrawn="1"/>
        </p:nvGrpSpPr>
        <p:grpSpPr>
          <a:xfrm>
            <a:off x="73570" y="0"/>
            <a:ext cx="3195147" cy="956441"/>
            <a:chOff x="0" y="0"/>
            <a:chExt cx="3258207" cy="987972"/>
          </a:xfrm>
        </p:grpSpPr>
        <p:pic>
          <p:nvPicPr>
            <p:cNvPr id="5" name="Picture 4"/>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95752" cy="987972"/>
            </a:xfrm>
            <a:prstGeom prst="rect">
              <a:avLst/>
            </a:prstGeom>
          </p:spPr>
        </p:pic>
        <p:sp>
          <p:nvSpPr>
            <p:cNvPr id="6" name="Rectangle 5"/>
            <p:cNvSpPr/>
            <p:nvPr userDrawn="1"/>
          </p:nvSpPr>
          <p:spPr bwMode="auto">
            <a:xfrm>
              <a:off x="2764219" y="693680"/>
              <a:ext cx="493988" cy="14714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eaLnBrk="0" fontAlgn="base" hangingPunct="0">
                <a:spcBef>
                  <a:spcPct val="0"/>
                </a:spcBef>
                <a:spcAft>
                  <a:spcPct val="0"/>
                </a:spcAft>
              </a:pPr>
              <a:endParaRPr lang="en-GB" sz="2800">
                <a:solidFill>
                  <a:srgbClr val="000000"/>
                </a:solidFill>
              </a:endParaRPr>
            </a:p>
          </p:txBody>
        </p:sp>
      </p:grpSp>
    </p:spTree>
    <p:extLst>
      <p:ext uri="{BB962C8B-B14F-4D97-AF65-F5344CB8AC3E}">
        <p14:creationId xmlns:p14="http://schemas.microsoft.com/office/powerpoint/2010/main" val="2107852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3213" y="1196975"/>
            <a:ext cx="8445500" cy="6477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03213" y="1989138"/>
            <a:ext cx="4146550"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2163" y="1989138"/>
            <a:ext cx="4146550"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5" name="Group 4"/>
          <p:cNvGrpSpPr/>
          <p:nvPr userDrawn="1"/>
        </p:nvGrpSpPr>
        <p:grpSpPr>
          <a:xfrm>
            <a:off x="73570" y="0"/>
            <a:ext cx="3195147" cy="956441"/>
            <a:chOff x="0" y="0"/>
            <a:chExt cx="3258207" cy="987972"/>
          </a:xfrm>
        </p:grpSpPr>
        <p:pic>
          <p:nvPicPr>
            <p:cNvPr id="6" name="Picture 5"/>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95752" cy="987972"/>
            </a:xfrm>
            <a:prstGeom prst="rect">
              <a:avLst/>
            </a:prstGeom>
          </p:spPr>
        </p:pic>
        <p:sp>
          <p:nvSpPr>
            <p:cNvPr id="7" name="Rectangle 6"/>
            <p:cNvSpPr/>
            <p:nvPr userDrawn="1"/>
          </p:nvSpPr>
          <p:spPr bwMode="auto">
            <a:xfrm>
              <a:off x="2764219" y="693680"/>
              <a:ext cx="493988" cy="14714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eaLnBrk="0" fontAlgn="base" hangingPunct="0">
                <a:spcBef>
                  <a:spcPct val="0"/>
                </a:spcBef>
                <a:spcAft>
                  <a:spcPct val="0"/>
                </a:spcAft>
              </a:pPr>
              <a:endParaRPr lang="en-GB" sz="2800">
                <a:solidFill>
                  <a:srgbClr val="000000"/>
                </a:solidFill>
              </a:endParaRPr>
            </a:p>
          </p:txBody>
        </p:sp>
      </p:grpSp>
    </p:spTree>
    <p:extLst>
      <p:ext uri="{BB962C8B-B14F-4D97-AF65-F5344CB8AC3E}">
        <p14:creationId xmlns:p14="http://schemas.microsoft.com/office/powerpoint/2010/main" val="414593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52BA44-77AE-46C2-A118-553C453DB2B2}" type="datetimeFigureOut">
              <a:rPr lang="en-GB" smtClean="0"/>
              <a:t>05/10/2018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4F90C3-9BC3-49C3-B02E-320A486CA16F}" type="slidenum">
              <a:rPr lang="en-GB" smtClean="0"/>
              <a:t>‹#›</a:t>
            </a:fld>
            <a:endParaRPr lang="en-GB"/>
          </a:p>
        </p:txBody>
      </p:sp>
    </p:spTree>
    <p:extLst>
      <p:ext uri="{BB962C8B-B14F-4D97-AF65-F5344CB8AC3E}">
        <p14:creationId xmlns:p14="http://schemas.microsoft.com/office/powerpoint/2010/main" val="297963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52BA44-77AE-46C2-A118-553C453DB2B2}" type="datetimeFigureOut">
              <a:rPr lang="en-GB" smtClean="0"/>
              <a:t>05/10/2018</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A4F90C3-9BC3-49C3-B02E-320A486CA16F}" type="slidenum">
              <a:rPr lang="en-GB" smtClean="0"/>
              <a:t>‹#›</a:t>
            </a:fld>
            <a:endParaRPr lang="en-GB"/>
          </a:p>
        </p:txBody>
      </p:sp>
    </p:spTree>
    <p:extLst>
      <p:ext uri="{BB962C8B-B14F-4D97-AF65-F5344CB8AC3E}">
        <p14:creationId xmlns:p14="http://schemas.microsoft.com/office/powerpoint/2010/main" val="319253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952BA44-77AE-46C2-A118-553C453DB2B2}" type="datetimeFigureOut">
              <a:rPr lang="en-GB" smtClean="0"/>
              <a:t>05/10/2018</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A4F90C3-9BC3-49C3-B02E-320A486CA16F}" type="slidenum">
              <a:rPr lang="en-GB" smtClean="0"/>
              <a:t>‹#›</a:t>
            </a:fld>
            <a:endParaRPr lang="en-GB"/>
          </a:p>
        </p:txBody>
      </p:sp>
    </p:spTree>
    <p:extLst>
      <p:ext uri="{BB962C8B-B14F-4D97-AF65-F5344CB8AC3E}">
        <p14:creationId xmlns:p14="http://schemas.microsoft.com/office/powerpoint/2010/main" val="548752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952BA44-77AE-46C2-A118-553C453DB2B2}" type="datetimeFigureOut">
              <a:rPr lang="en-GB" smtClean="0"/>
              <a:t>05/10/2018</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A4F90C3-9BC3-49C3-B02E-320A486CA16F}" type="slidenum">
              <a:rPr lang="en-GB" smtClean="0"/>
              <a:t>‹#›</a:t>
            </a:fld>
            <a:endParaRPr lang="en-GB"/>
          </a:p>
        </p:txBody>
      </p:sp>
    </p:spTree>
    <p:extLst>
      <p:ext uri="{BB962C8B-B14F-4D97-AF65-F5344CB8AC3E}">
        <p14:creationId xmlns:p14="http://schemas.microsoft.com/office/powerpoint/2010/main" val="72084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952BA44-77AE-46C2-A118-553C453DB2B2}" type="datetimeFigureOut">
              <a:rPr lang="en-GB" smtClean="0"/>
              <a:t>05/10/2018</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A4F90C3-9BC3-49C3-B02E-320A486CA16F}" type="slidenum">
              <a:rPr lang="en-GB" smtClean="0"/>
              <a:t>‹#›</a:t>
            </a:fld>
            <a:endParaRPr lang="en-GB"/>
          </a:p>
        </p:txBody>
      </p:sp>
    </p:spTree>
    <p:extLst>
      <p:ext uri="{BB962C8B-B14F-4D97-AF65-F5344CB8AC3E}">
        <p14:creationId xmlns:p14="http://schemas.microsoft.com/office/powerpoint/2010/main" val="3299641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52BA44-77AE-46C2-A118-553C453DB2B2}" type="datetimeFigureOut">
              <a:rPr lang="en-GB" smtClean="0"/>
              <a:t>05/10/2018</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A4F90C3-9BC3-49C3-B02E-320A486CA16F}" type="slidenum">
              <a:rPr lang="en-GB" smtClean="0"/>
              <a:t>‹#›</a:t>
            </a:fld>
            <a:endParaRPr lang="en-GB"/>
          </a:p>
        </p:txBody>
      </p:sp>
    </p:spTree>
    <p:extLst>
      <p:ext uri="{BB962C8B-B14F-4D97-AF65-F5344CB8AC3E}">
        <p14:creationId xmlns:p14="http://schemas.microsoft.com/office/powerpoint/2010/main" val="3733469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52BA44-77AE-46C2-A118-553C453DB2B2}" type="datetimeFigureOut">
              <a:rPr lang="en-GB" smtClean="0"/>
              <a:t>05/10/2018</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A4F90C3-9BC3-49C3-B02E-320A486CA16F}" type="slidenum">
              <a:rPr lang="en-GB" smtClean="0"/>
              <a:t>‹#›</a:t>
            </a:fld>
            <a:endParaRPr lang="en-GB"/>
          </a:p>
        </p:txBody>
      </p:sp>
    </p:spTree>
    <p:extLst>
      <p:ext uri="{BB962C8B-B14F-4D97-AF65-F5344CB8AC3E}">
        <p14:creationId xmlns:p14="http://schemas.microsoft.com/office/powerpoint/2010/main" val="341074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AutoShape 3"/>
          <p:cNvSpPr>
            <a:spLocks noChangeAspect="1" noChangeArrowheads="1" noTextEdit="1"/>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2770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66510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000" b="1" kern="1200">
          <a:solidFill>
            <a:schemeClr val="tx2">
              <a:lumMod val="7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ChangeArrowheads="1"/>
          </p:cNvSpPr>
          <p:nvPr/>
        </p:nvSpPr>
        <p:spPr bwMode="auto">
          <a:xfrm>
            <a:off x="0" y="981075"/>
            <a:ext cx="9144000" cy="5876925"/>
          </a:xfrm>
          <a:prstGeom prst="rect">
            <a:avLst/>
          </a:prstGeom>
          <a:solidFill>
            <a:srgbClr val="F0F0F0"/>
          </a:solidFill>
          <a:ln w="9525">
            <a:solidFill>
              <a:srgbClr val="FFFFFF"/>
            </a:solidFill>
            <a:miter lim="800000"/>
            <a:headEnd/>
            <a:tailEnd/>
          </a:ln>
          <a:effectLst/>
        </p:spPr>
        <p:txBody>
          <a:bodyPr wrap="none" anchor="ctr"/>
          <a:lstStyle/>
          <a:p>
            <a:pPr algn="ctr" eaLnBrk="0" fontAlgn="base" hangingPunct="0">
              <a:spcBef>
                <a:spcPct val="0"/>
              </a:spcBef>
              <a:spcAft>
                <a:spcPct val="0"/>
              </a:spcAft>
              <a:defRPr/>
            </a:pPr>
            <a:endParaRPr lang="en-GB" sz="2800">
              <a:solidFill>
                <a:srgbClr val="000000"/>
              </a:solidFill>
            </a:endParaRPr>
          </a:p>
        </p:txBody>
      </p:sp>
      <p:pic>
        <p:nvPicPr>
          <p:cNvPr id="1027" name="Picture 3" descr="HA logo with strapline"/>
          <p:cNvPicPr>
            <a:picLocks noChangeAspect="1" noChangeArrowheads="1"/>
          </p:cNvPicPr>
          <p:nvPr/>
        </p:nvPicPr>
        <p:blipFill>
          <a:blip r:embed="rId14" cstate="print"/>
          <a:srcRect/>
          <a:stretch>
            <a:fillRect/>
          </a:stretch>
        </p:blipFill>
        <p:spPr bwMode="auto">
          <a:xfrm>
            <a:off x="323850" y="223838"/>
            <a:ext cx="3024188" cy="612775"/>
          </a:xfrm>
          <a:prstGeom prst="rect">
            <a:avLst/>
          </a:prstGeom>
          <a:noFill/>
          <a:ln w="9525">
            <a:noFill/>
            <a:miter lim="800000"/>
            <a:headEnd/>
            <a:tailEnd/>
          </a:ln>
        </p:spPr>
      </p:pic>
      <p:sp>
        <p:nvSpPr>
          <p:cNvPr id="1028" name="Rectangle 4"/>
          <p:cNvSpPr>
            <a:spLocks noGrp="1" noChangeArrowheads="1"/>
          </p:cNvSpPr>
          <p:nvPr>
            <p:ph type="title"/>
          </p:nvPr>
        </p:nvSpPr>
        <p:spPr bwMode="auto">
          <a:xfrm>
            <a:off x="303213" y="1196975"/>
            <a:ext cx="8445500"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Heading</a:t>
            </a:r>
          </a:p>
        </p:txBody>
      </p:sp>
      <p:sp>
        <p:nvSpPr>
          <p:cNvPr id="1029" name="Rectangle 5"/>
          <p:cNvSpPr>
            <a:spLocks noGrp="1" noChangeArrowheads="1"/>
          </p:cNvSpPr>
          <p:nvPr>
            <p:ph type="body" idx="1"/>
          </p:nvPr>
        </p:nvSpPr>
        <p:spPr bwMode="auto">
          <a:xfrm>
            <a:off x="303213" y="1989138"/>
            <a:ext cx="844550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Body copy</a:t>
            </a:r>
          </a:p>
        </p:txBody>
      </p:sp>
      <p:sp>
        <p:nvSpPr>
          <p:cNvPr id="204806" name="Line 6"/>
          <p:cNvSpPr>
            <a:spLocks noChangeShapeType="1"/>
          </p:cNvSpPr>
          <p:nvPr/>
        </p:nvSpPr>
        <p:spPr bwMode="auto">
          <a:xfrm>
            <a:off x="0" y="981075"/>
            <a:ext cx="9144000" cy="0"/>
          </a:xfrm>
          <a:prstGeom prst="line">
            <a:avLst/>
          </a:prstGeom>
          <a:noFill/>
          <a:ln w="9525">
            <a:solidFill>
              <a:schemeClr val="tx1"/>
            </a:solidFill>
            <a:round/>
            <a:headEnd/>
            <a:tailEnd/>
          </a:ln>
          <a:effectLst/>
        </p:spPr>
        <p:txBody>
          <a:bodyPr/>
          <a:lstStyle/>
          <a:p>
            <a:pPr algn="ctr" eaLnBrk="0" fontAlgn="base" hangingPunct="0">
              <a:spcBef>
                <a:spcPct val="0"/>
              </a:spcBef>
              <a:spcAft>
                <a:spcPct val="0"/>
              </a:spcAft>
              <a:defRPr/>
            </a:pPr>
            <a:endParaRPr lang="en-GB" sz="2800">
              <a:solidFill>
                <a:srgbClr val="000000"/>
              </a:solidFill>
            </a:endParaRPr>
          </a:p>
        </p:txBody>
      </p:sp>
    </p:spTree>
    <p:extLst>
      <p:ext uri="{BB962C8B-B14F-4D97-AF65-F5344CB8AC3E}">
        <p14:creationId xmlns:p14="http://schemas.microsoft.com/office/powerpoint/2010/main" val="1860061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hyperlink" Target="https://openclipart.org/detail/119701/monitoring-searc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creativecommons.org/licenses/by-nc/3.0/" TargetMode="External"/><Relationship Id="rId5" Type="http://schemas.openxmlformats.org/officeDocument/2006/relationships/hyperlink" Target="http://www.hlswatch.com/category/risk-assessment/page/3/"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GG104 Requirements for Safety Risk Assessment Overview</a:t>
            </a:r>
            <a:br>
              <a:rPr lang="en-GB" dirty="0"/>
            </a:br>
            <a:endParaRPr lang="en-GB" dirty="0"/>
          </a:p>
        </p:txBody>
      </p:sp>
      <p:sp>
        <p:nvSpPr>
          <p:cNvPr id="3" name="Subtitle 2"/>
          <p:cNvSpPr>
            <a:spLocks noGrp="1"/>
          </p:cNvSpPr>
          <p:nvPr>
            <p:ph type="subTitle" idx="1"/>
          </p:nvPr>
        </p:nvSpPr>
        <p:spPr/>
        <p:txBody>
          <a:bodyPr>
            <a:normAutofit/>
          </a:bodyPr>
          <a:lstStyle/>
          <a:p>
            <a:pPr algn="l"/>
            <a:r>
              <a:rPr lang="en-GB" sz="1800" dirty="0"/>
              <a:t>Ron Thompson</a:t>
            </a:r>
          </a:p>
        </p:txBody>
      </p:sp>
    </p:spTree>
    <p:extLst>
      <p:ext uri="{BB962C8B-B14F-4D97-AF65-F5344CB8AC3E}">
        <p14:creationId xmlns:p14="http://schemas.microsoft.com/office/powerpoint/2010/main" val="2908603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860432"/>
            <a:ext cx="4253292" cy="5160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5"/>
          <p:cNvSpPr txBox="1">
            <a:spLocks/>
          </p:cNvSpPr>
          <p:nvPr/>
        </p:nvSpPr>
        <p:spPr>
          <a:xfrm>
            <a:off x="4716016" y="860432"/>
            <a:ext cx="3581638" cy="5160856"/>
          </a:xfrm>
          <a:prstGeom prst="rect">
            <a:avLst/>
          </a:prstGeom>
        </p:spPr>
        <p:txBody>
          <a:bodyPr/>
          <a:lstStyle/>
          <a:p>
            <a:pPr eaLnBrk="0" fontAlgn="base" hangingPunct="0">
              <a:spcBef>
                <a:spcPct val="20000"/>
              </a:spcBef>
              <a:spcAft>
                <a:spcPct val="0"/>
              </a:spcAft>
              <a:defRPr/>
            </a:pPr>
            <a:r>
              <a:rPr lang="en-GB" sz="2000" b="1" kern="0" dirty="0">
                <a:solidFill>
                  <a:srgbClr val="000099"/>
                </a:solidFill>
              </a:rPr>
              <a:t>Quantitative</a:t>
            </a:r>
          </a:p>
          <a:p>
            <a:pPr marL="342900" indent="-342900" eaLnBrk="0" fontAlgn="base" hangingPunct="0">
              <a:spcBef>
                <a:spcPct val="20000"/>
              </a:spcBef>
              <a:spcAft>
                <a:spcPct val="0"/>
              </a:spcAft>
              <a:buFont typeface="Arial" panose="020B0604020202020204" pitchFamily="34" charset="0"/>
              <a:buChar char="•"/>
              <a:defRPr/>
            </a:pPr>
            <a:r>
              <a:rPr lang="en-GB" sz="2000" dirty="0"/>
              <a:t>What are the current exposure levels?</a:t>
            </a:r>
          </a:p>
          <a:p>
            <a:pPr marL="342900" indent="-342900" eaLnBrk="0" fontAlgn="base" hangingPunct="0">
              <a:spcBef>
                <a:spcPct val="20000"/>
              </a:spcBef>
              <a:spcAft>
                <a:spcPct val="0"/>
              </a:spcAft>
              <a:buFont typeface="Arial" panose="020B0604020202020204" pitchFamily="34" charset="0"/>
              <a:buChar char="•"/>
              <a:defRPr/>
            </a:pPr>
            <a:r>
              <a:rPr lang="en-GB" sz="2000" kern="0" dirty="0"/>
              <a:t>This is most often illustrated with statistical data such as KSI rate or FWI rates. </a:t>
            </a:r>
          </a:p>
          <a:p>
            <a:pPr marL="342900" indent="-342900" eaLnBrk="0" fontAlgn="base" hangingPunct="0">
              <a:spcBef>
                <a:spcPct val="20000"/>
              </a:spcBef>
              <a:spcAft>
                <a:spcPct val="0"/>
              </a:spcAft>
              <a:buFont typeface="Arial" panose="020B0604020202020204" pitchFamily="34" charset="0"/>
              <a:buChar char="•"/>
              <a:defRPr/>
            </a:pPr>
            <a:r>
              <a:rPr lang="en-GB" sz="2000" dirty="0"/>
              <a:t>The measure selected for the baseline and the safety objective should be the same for the purposes of comparison</a:t>
            </a:r>
          </a:p>
          <a:p>
            <a:pPr marL="342900" indent="-342900" eaLnBrk="0" fontAlgn="base" hangingPunct="0">
              <a:spcBef>
                <a:spcPct val="20000"/>
              </a:spcBef>
              <a:spcAft>
                <a:spcPct val="0"/>
              </a:spcAft>
              <a:buFont typeface="Arial" panose="020B0604020202020204" pitchFamily="34" charset="0"/>
              <a:buChar char="•"/>
              <a:defRPr/>
            </a:pPr>
            <a:r>
              <a:rPr lang="en-GB" sz="2000" dirty="0"/>
              <a:t>For road workers the over-riding ALARP principle is to be satisfied; the safety objective for road workers should be set on this basis</a:t>
            </a:r>
            <a:br>
              <a:rPr lang="en-GB" sz="2000" kern="0" dirty="0"/>
            </a:br>
            <a:endParaRPr lang="en-GB" sz="2000" kern="0" dirty="0"/>
          </a:p>
        </p:txBody>
      </p:sp>
      <p:sp>
        <p:nvSpPr>
          <p:cNvPr id="10" name="Rectangle 9"/>
          <p:cNvSpPr/>
          <p:nvPr/>
        </p:nvSpPr>
        <p:spPr>
          <a:xfrm>
            <a:off x="1404245" y="6021288"/>
            <a:ext cx="2779928" cy="369332"/>
          </a:xfrm>
          <a:prstGeom prst="rect">
            <a:avLst/>
          </a:prstGeom>
        </p:spPr>
        <p:txBody>
          <a:bodyPr wrap="none">
            <a:spAutoFit/>
          </a:bodyPr>
          <a:lstStyle/>
          <a:p>
            <a:pPr eaLnBrk="0" fontAlgn="base" hangingPunct="0">
              <a:spcBef>
                <a:spcPct val="20000"/>
              </a:spcBef>
              <a:spcAft>
                <a:spcPct val="0"/>
              </a:spcAft>
              <a:defRPr/>
            </a:pPr>
            <a:r>
              <a:rPr lang="en-GB" kern="0" dirty="0">
                <a:solidFill>
                  <a:srgbClr val="000000"/>
                </a:solidFill>
              </a:rPr>
              <a:t>(Safety Risk Model outputs)</a:t>
            </a:r>
          </a:p>
        </p:txBody>
      </p:sp>
      <p:pic>
        <p:nvPicPr>
          <p:cNvPr id="12" name="Picture 11">
            <a:extLst>
              <a:ext uri="{FF2B5EF4-FFF2-40B4-BE49-F238E27FC236}">
                <a16:creationId xmlns:a16="http://schemas.microsoft.com/office/drawing/2014/main" id="{506B602F-9274-45CB-BCFF-08E929A69147}"/>
              </a:ext>
            </a:extLst>
          </p:cNvPr>
          <p:cNvPicPr>
            <a:picLocks noChangeAspect="1"/>
          </p:cNvPicPr>
          <p:nvPr/>
        </p:nvPicPr>
        <p:blipFill>
          <a:blip r:embed="rId4"/>
          <a:stretch>
            <a:fillRect/>
          </a:stretch>
        </p:blipFill>
        <p:spPr>
          <a:xfrm>
            <a:off x="5071" y="44624"/>
            <a:ext cx="9144000" cy="722643"/>
          </a:xfrm>
          <a:prstGeom prst="rect">
            <a:avLst/>
          </a:prstGeom>
        </p:spPr>
      </p:pic>
    </p:spTree>
    <p:extLst>
      <p:ext uri="{BB962C8B-B14F-4D97-AF65-F5344CB8AC3E}">
        <p14:creationId xmlns:p14="http://schemas.microsoft.com/office/powerpoint/2010/main" val="800332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B6CFC4-E007-4C39-9729-6EEDEABF1B51}"/>
              </a:ext>
            </a:extLst>
          </p:cNvPr>
          <p:cNvPicPr>
            <a:picLocks noChangeAspect="1"/>
          </p:cNvPicPr>
          <p:nvPr/>
        </p:nvPicPr>
        <p:blipFill>
          <a:blip r:embed="rId2"/>
          <a:stretch>
            <a:fillRect/>
          </a:stretch>
        </p:blipFill>
        <p:spPr>
          <a:xfrm>
            <a:off x="0" y="44624"/>
            <a:ext cx="9144000" cy="1009697"/>
          </a:xfrm>
          <a:prstGeom prst="rect">
            <a:avLst/>
          </a:prstGeom>
        </p:spPr>
      </p:pic>
      <p:pic>
        <p:nvPicPr>
          <p:cNvPr id="4" name="Picture 3">
            <a:extLst>
              <a:ext uri="{FF2B5EF4-FFF2-40B4-BE49-F238E27FC236}">
                <a16:creationId xmlns:a16="http://schemas.microsoft.com/office/drawing/2014/main" id="{7C77AEA5-5AF9-4E9F-9235-82A9D472FDEA}"/>
              </a:ext>
            </a:extLst>
          </p:cNvPr>
          <p:cNvPicPr>
            <a:picLocks noChangeAspect="1"/>
          </p:cNvPicPr>
          <p:nvPr/>
        </p:nvPicPr>
        <p:blipFill>
          <a:blip r:embed="rId3"/>
          <a:stretch>
            <a:fillRect/>
          </a:stretch>
        </p:blipFill>
        <p:spPr>
          <a:xfrm>
            <a:off x="251520" y="1124744"/>
            <a:ext cx="1944793" cy="2645893"/>
          </a:xfrm>
          <a:prstGeom prst="rect">
            <a:avLst/>
          </a:prstGeom>
        </p:spPr>
      </p:pic>
      <p:sp>
        <p:nvSpPr>
          <p:cNvPr id="6" name="TextBox 5">
            <a:extLst>
              <a:ext uri="{FF2B5EF4-FFF2-40B4-BE49-F238E27FC236}">
                <a16:creationId xmlns:a16="http://schemas.microsoft.com/office/drawing/2014/main" id="{211ED326-08CD-449E-84EB-F4986A15F030}"/>
              </a:ext>
            </a:extLst>
          </p:cNvPr>
          <p:cNvSpPr txBox="1"/>
          <p:nvPr/>
        </p:nvSpPr>
        <p:spPr>
          <a:xfrm>
            <a:off x="2411760" y="1196752"/>
            <a:ext cx="6480720" cy="4493538"/>
          </a:xfrm>
          <a:prstGeom prst="rect">
            <a:avLst/>
          </a:prstGeom>
          <a:noFill/>
        </p:spPr>
        <p:txBody>
          <a:bodyPr wrap="square" rtlCol="0">
            <a:spAutoFit/>
          </a:bodyPr>
          <a:lstStyle/>
          <a:p>
            <a:pPr marL="285750" indent="-285750">
              <a:buFont typeface="Arial" panose="020B0604020202020204" pitchFamily="34" charset="0"/>
              <a:buChar char="•"/>
            </a:pPr>
            <a:r>
              <a:rPr lang="en-GB" sz="2200" dirty="0"/>
              <a:t>Identify the reasonably foreseeable hazards associated with the activity.</a:t>
            </a:r>
          </a:p>
          <a:p>
            <a:pPr marL="285750" indent="-285750">
              <a:buFont typeface="Arial" panose="020B0604020202020204" pitchFamily="34" charset="0"/>
              <a:buChar char="•"/>
            </a:pPr>
            <a:r>
              <a:rPr lang="en-GB" sz="2200" dirty="0"/>
              <a:t>Analyse the hazards to understand the safety risks and consequences if risks are realised.</a:t>
            </a:r>
          </a:p>
          <a:p>
            <a:pPr marL="285750" indent="-285750">
              <a:buFont typeface="Arial" panose="020B0604020202020204" pitchFamily="34" charset="0"/>
              <a:buChar char="•"/>
            </a:pPr>
            <a:r>
              <a:rPr lang="en-GB" sz="2200" dirty="0"/>
              <a:t>Assess the likelihood of the risk being realised potential severity of the consequences to give a risk value.</a:t>
            </a:r>
          </a:p>
          <a:p>
            <a:pPr marL="285750" indent="-285750">
              <a:buFont typeface="Arial" panose="020B0604020202020204" pitchFamily="34" charset="0"/>
              <a:buChar char="•"/>
            </a:pPr>
            <a:r>
              <a:rPr lang="en-GB" sz="2200" dirty="0"/>
              <a:t>Compare the risk values against the baseline and objective.</a:t>
            </a:r>
          </a:p>
          <a:p>
            <a:pPr marL="285750" indent="-285750">
              <a:buFont typeface="Arial" panose="020B0604020202020204" pitchFamily="34" charset="0"/>
              <a:buChar char="•"/>
            </a:pPr>
            <a:r>
              <a:rPr lang="en-GB" sz="2200" dirty="0"/>
              <a:t>Determine any mitigation required to achieve this or ALARP.</a:t>
            </a:r>
          </a:p>
          <a:p>
            <a:pPr marL="285750" indent="-285750">
              <a:buFont typeface="Arial" panose="020B0604020202020204" pitchFamily="34" charset="0"/>
              <a:buChar char="•"/>
            </a:pPr>
            <a:r>
              <a:rPr lang="en-GB" sz="2200" dirty="0"/>
              <a:t>Evaluate effect of mitigation measures until safety objective and or ALARP is achieved.</a:t>
            </a:r>
          </a:p>
        </p:txBody>
      </p:sp>
    </p:spTree>
    <p:extLst>
      <p:ext uri="{BB962C8B-B14F-4D97-AF65-F5344CB8AC3E}">
        <p14:creationId xmlns:p14="http://schemas.microsoft.com/office/powerpoint/2010/main" val="2902445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5936" y="836712"/>
            <a:ext cx="4968552" cy="5109091"/>
          </a:xfrm>
          <a:prstGeom prst="rect">
            <a:avLst/>
          </a:prstGeom>
        </p:spPr>
        <p:txBody>
          <a:bodyPr wrap="square">
            <a:spAutoFit/>
          </a:bodyPr>
          <a:lstStyle/>
          <a:p>
            <a:pPr marL="342900" indent="-342900">
              <a:buFont typeface="Arial" panose="020B0604020202020204" pitchFamily="34" charset="0"/>
              <a:buChar char="•"/>
            </a:pPr>
            <a:r>
              <a:rPr lang="en-GB" sz="2200" dirty="0"/>
              <a:t>All steps of the safety risk assessment and any decisions made. </a:t>
            </a:r>
          </a:p>
          <a:p>
            <a:pPr marL="342900" indent="-342900">
              <a:buFont typeface="Arial" panose="020B0604020202020204" pitchFamily="34" charset="0"/>
              <a:buChar char="•"/>
            </a:pPr>
            <a:r>
              <a:rPr lang="en-GB" sz="2200" dirty="0"/>
              <a:t>All supporting evidence used to justify decisions.</a:t>
            </a:r>
          </a:p>
          <a:p>
            <a:pPr marL="342900" lvl="0" indent="-342900">
              <a:buFont typeface="Arial" panose="020B0604020202020204" pitchFamily="34" charset="0"/>
              <a:buChar char="•"/>
            </a:pPr>
            <a:r>
              <a:rPr lang="en-GB" sz="2200" dirty="0"/>
              <a:t>Any assumptions made and the basis for them.</a:t>
            </a:r>
          </a:p>
          <a:p>
            <a:pPr marL="342900" lvl="0" indent="-342900">
              <a:buFont typeface="Arial" panose="020B0604020202020204" pitchFamily="34" charset="0"/>
              <a:buChar char="•"/>
            </a:pPr>
            <a:r>
              <a:rPr lang="en-GB" sz="2200" dirty="0"/>
              <a:t>Update the safety risk assessment throughout the life of the activity. </a:t>
            </a:r>
          </a:p>
          <a:p>
            <a:pPr marL="342900" lvl="0" indent="-342900">
              <a:buFont typeface="Arial" panose="020B0604020202020204" pitchFamily="34" charset="0"/>
              <a:buChar char="•"/>
            </a:pPr>
            <a:r>
              <a:rPr lang="en-GB" sz="2200" dirty="0"/>
              <a:t>Review if anything changes that affects the activity or any part of it.</a:t>
            </a:r>
          </a:p>
          <a:p>
            <a:pPr marL="342900" lvl="0" indent="-342900">
              <a:buFont typeface="Arial" panose="020B0604020202020204" pitchFamily="34" charset="0"/>
              <a:buChar char="•"/>
            </a:pPr>
            <a:r>
              <a:rPr lang="en-GB" sz="2200" dirty="0"/>
              <a:t>The documentation should be retained for at least the life expectancy of the activity in line with business area safety risk governance requirements.</a:t>
            </a:r>
          </a:p>
          <a:p>
            <a:pPr lvl="0"/>
            <a:endParaRPr lang="en-GB" dirty="0"/>
          </a:p>
        </p:txBody>
      </p:sp>
      <p:pic>
        <p:nvPicPr>
          <p:cNvPr id="4" name="Picture 3">
            <a:extLst>
              <a:ext uri="{FF2B5EF4-FFF2-40B4-BE49-F238E27FC236}">
                <a16:creationId xmlns:a16="http://schemas.microsoft.com/office/drawing/2014/main" id="{42A7DB59-0966-4ABE-9847-4845D4B20923}"/>
              </a:ext>
            </a:extLst>
          </p:cNvPr>
          <p:cNvPicPr>
            <a:picLocks noChangeAspect="1"/>
          </p:cNvPicPr>
          <p:nvPr/>
        </p:nvPicPr>
        <p:blipFill>
          <a:blip r:embed="rId3"/>
          <a:stretch>
            <a:fillRect/>
          </a:stretch>
        </p:blipFill>
        <p:spPr>
          <a:xfrm>
            <a:off x="230989" y="1412776"/>
            <a:ext cx="3823263" cy="3429000"/>
          </a:xfrm>
          <a:prstGeom prst="rect">
            <a:avLst/>
          </a:prstGeom>
        </p:spPr>
      </p:pic>
      <p:pic>
        <p:nvPicPr>
          <p:cNvPr id="14" name="Picture 13">
            <a:extLst>
              <a:ext uri="{FF2B5EF4-FFF2-40B4-BE49-F238E27FC236}">
                <a16:creationId xmlns:a16="http://schemas.microsoft.com/office/drawing/2014/main" id="{67F0FDC2-9559-4A01-85B6-81C8C5B4FE9F}"/>
              </a:ext>
            </a:extLst>
          </p:cNvPr>
          <p:cNvPicPr>
            <a:picLocks noChangeAspect="1"/>
          </p:cNvPicPr>
          <p:nvPr/>
        </p:nvPicPr>
        <p:blipFill>
          <a:blip r:embed="rId4"/>
          <a:stretch>
            <a:fillRect/>
          </a:stretch>
        </p:blipFill>
        <p:spPr>
          <a:xfrm>
            <a:off x="3245" y="32454"/>
            <a:ext cx="9144000" cy="733567"/>
          </a:xfrm>
          <a:prstGeom prst="rect">
            <a:avLst/>
          </a:prstGeom>
        </p:spPr>
      </p:pic>
    </p:spTree>
    <p:extLst>
      <p:ext uri="{BB962C8B-B14F-4D97-AF65-F5344CB8AC3E}">
        <p14:creationId xmlns:p14="http://schemas.microsoft.com/office/powerpoint/2010/main" val="1047821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143967-4BD8-4575-B4B2-9ECC886E377D}"/>
              </a:ext>
            </a:extLst>
          </p:cNvPr>
          <p:cNvPicPr>
            <a:picLocks noChangeAspect="1"/>
          </p:cNvPicPr>
          <p:nvPr/>
        </p:nvPicPr>
        <p:blipFill>
          <a:blip r:embed="rId2"/>
          <a:stretch>
            <a:fillRect/>
          </a:stretch>
        </p:blipFill>
        <p:spPr>
          <a:xfrm>
            <a:off x="9128" y="116632"/>
            <a:ext cx="9108000" cy="737689"/>
          </a:xfrm>
          <a:prstGeom prst="rect">
            <a:avLst/>
          </a:prstGeom>
        </p:spPr>
      </p:pic>
      <p:pic>
        <p:nvPicPr>
          <p:cNvPr id="4" name="Picture 3">
            <a:extLst>
              <a:ext uri="{FF2B5EF4-FFF2-40B4-BE49-F238E27FC236}">
                <a16:creationId xmlns:a16="http://schemas.microsoft.com/office/drawing/2014/main" id="{CD916CA5-6B87-42A0-BAF9-94BFF85E494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7504" y="1196752"/>
            <a:ext cx="2803364" cy="2448272"/>
          </a:xfrm>
          <a:prstGeom prst="rect">
            <a:avLst/>
          </a:prstGeom>
        </p:spPr>
      </p:pic>
      <p:sp>
        <p:nvSpPr>
          <p:cNvPr id="5" name="TextBox 4">
            <a:extLst>
              <a:ext uri="{FF2B5EF4-FFF2-40B4-BE49-F238E27FC236}">
                <a16:creationId xmlns:a16="http://schemas.microsoft.com/office/drawing/2014/main" id="{C3CE3B2B-5F2B-4DFD-B388-5ADFCAE39796}"/>
              </a:ext>
            </a:extLst>
          </p:cNvPr>
          <p:cNvSpPr txBox="1"/>
          <p:nvPr/>
        </p:nvSpPr>
        <p:spPr>
          <a:xfrm>
            <a:off x="3059832" y="1052736"/>
            <a:ext cx="5832648" cy="4524315"/>
          </a:xfrm>
          <a:prstGeom prst="rect">
            <a:avLst/>
          </a:prstGeom>
          <a:noFill/>
        </p:spPr>
        <p:txBody>
          <a:bodyPr wrap="square" rtlCol="0">
            <a:spAutoFit/>
          </a:bodyPr>
          <a:lstStyle/>
          <a:p>
            <a:pPr marL="342900" indent="-342900">
              <a:buFont typeface="Arial" panose="020B0604020202020204" pitchFamily="34" charset="0"/>
              <a:buChar char="•"/>
            </a:pPr>
            <a:r>
              <a:rPr lang="en-GB" sz="2200" dirty="0"/>
              <a:t>To validate the decisions made and ensure any safety risk mitigations are performing as expected.</a:t>
            </a:r>
          </a:p>
          <a:p>
            <a:pPr marL="342900" indent="-342900">
              <a:buFont typeface="Arial" panose="020B0604020202020204" pitchFamily="34" charset="0"/>
              <a:buChar char="•"/>
            </a:pPr>
            <a:r>
              <a:rPr lang="en-GB" sz="2200" dirty="0"/>
              <a:t>The detail of any residual risks that require active monitoring shall be recorded and an owner assigned. </a:t>
            </a:r>
          </a:p>
          <a:p>
            <a:pPr marL="342900" indent="-342900">
              <a:buFont typeface="Arial" panose="020B0604020202020204" pitchFamily="34" charset="0"/>
              <a:buChar char="•"/>
            </a:pPr>
            <a:r>
              <a:rPr lang="en-GB" sz="2200" dirty="0"/>
              <a:t>Assumptions made in relation to the safety risk assessment, will need to be validated as part of the review. </a:t>
            </a:r>
          </a:p>
          <a:p>
            <a:pPr marL="342900" indent="-342900">
              <a:buFont typeface="Arial" panose="020B0604020202020204" pitchFamily="34" charset="0"/>
              <a:buChar char="•"/>
            </a:pPr>
            <a:r>
              <a:rPr lang="en-GB" sz="2200" dirty="0"/>
              <a:t>For type A categorised activities it is acceptable for monitoring to be a part of routine performance measurement. </a:t>
            </a:r>
          </a:p>
          <a:p>
            <a:endParaRPr lang="en-GB" dirty="0"/>
          </a:p>
        </p:txBody>
      </p:sp>
    </p:spTree>
    <p:extLst>
      <p:ext uri="{BB962C8B-B14F-4D97-AF65-F5344CB8AC3E}">
        <p14:creationId xmlns:p14="http://schemas.microsoft.com/office/powerpoint/2010/main" val="3508564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sz="2400" dirty="0"/>
              <a:t>GG104 Requirements for safety risk assessment</a:t>
            </a:r>
          </a:p>
        </p:txBody>
      </p:sp>
      <p:pic>
        <p:nvPicPr>
          <p:cNvPr id="7" name="Content Placeholder 6">
            <a:extLst>
              <a:ext uri="{FF2B5EF4-FFF2-40B4-BE49-F238E27FC236}">
                <a16:creationId xmlns:a16="http://schemas.microsoft.com/office/drawing/2014/main" id="{EC1E4CD7-C65D-498D-AA2E-1AE22326BA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268760"/>
            <a:ext cx="3810000" cy="3022600"/>
          </a:xfrm>
        </p:spPr>
      </p:pic>
      <p:sp>
        <p:nvSpPr>
          <p:cNvPr id="9" name="TextBox 8">
            <a:extLst>
              <a:ext uri="{FF2B5EF4-FFF2-40B4-BE49-F238E27FC236}">
                <a16:creationId xmlns:a16="http://schemas.microsoft.com/office/drawing/2014/main" id="{1545EDE6-7FC9-4333-A778-AED21982AD60}"/>
              </a:ext>
            </a:extLst>
          </p:cNvPr>
          <p:cNvSpPr txBox="1"/>
          <p:nvPr/>
        </p:nvSpPr>
        <p:spPr>
          <a:xfrm>
            <a:off x="4267200" y="1471611"/>
            <a:ext cx="4474840" cy="4431983"/>
          </a:xfrm>
          <a:prstGeom prst="rect">
            <a:avLst/>
          </a:prstGeom>
          <a:noFill/>
        </p:spPr>
        <p:txBody>
          <a:bodyPr wrap="square" rtlCol="0">
            <a:spAutoFit/>
          </a:bodyPr>
          <a:lstStyle/>
          <a:p>
            <a:pPr marL="342900" indent="-342900">
              <a:buFont typeface="Arial" panose="020B0604020202020204" pitchFamily="34" charset="0"/>
              <a:buChar char="•"/>
            </a:pPr>
            <a:r>
              <a:rPr lang="en-GB" sz="2200" dirty="0"/>
              <a:t>Provides a framework that sets out the approach for safety risk assessment when undertaking any activity that can have an impact on safety on the strategic road network. </a:t>
            </a:r>
          </a:p>
          <a:p>
            <a:endParaRPr lang="en-GB" sz="2200" dirty="0"/>
          </a:p>
          <a:p>
            <a:pPr marL="342900" indent="-342900">
              <a:buFont typeface="Arial" panose="020B0604020202020204" pitchFamily="34" charset="0"/>
              <a:buChar char="•"/>
            </a:pPr>
            <a:r>
              <a:rPr lang="en-GB" sz="2200" dirty="0"/>
              <a:t>Incorporates the guidance in IAN191/16 on how to select an appropriate safety management system according to activity type categorisation.</a:t>
            </a:r>
          </a:p>
          <a:p>
            <a:endParaRPr lang="en-GB" dirty="0"/>
          </a:p>
        </p:txBody>
      </p:sp>
    </p:spTree>
    <p:extLst>
      <p:ext uri="{BB962C8B-B14F-4D97-AF65-F5344CB8AC3E}">
        <p14:creationId xmlns:p14="http://schemas.microsoft.com/office/powerpoint/2010/main" val="96978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548680"/>
          </a:xfrm>
        </p:spPr>
        <p:txBody>
          <a:bodyPr>
            <a:normAutofit/>
          </a:bodyPr>
          <a:lstStyle/>
          <a:p>
            <a:r>
              <a:rPr lang="en-GB" sz="2400" dirty="0"/>
              <a:t>GG104 – GD04/12 Key differences</a:t>
            </a:r>
          </a:p>
        </p:txBody>
      </p:sp>
      <p:sp>
        <p:nvSpPr>
          <p:cNvPr id="3" name="Content Placeholder 2"/>
          <p:cNvSpPr>
            <a:spLocks noGrp="1"/>
          </p:cNvSpPr>
          <p:nvPr>
            <p:ph idx="1"/>
          </p:nvPr>
        </p:nvSpPr>
        <p:spPr>
          <a:xfrm>
            <a:off x="611560" y="3284984"/>
            <a:ext cx="8229600" cy="2836912"/>
          </a:xfrm>
        </p:spPr>
        <p:txBody>
          <a:bodyPr>
            <a:normAutofit fontScale="92500" lnSpcReduction="10000"/>
          </a:bodyPr>
          <a:lstStyle/>
          <a:p>
            <a:pPr>
              <a:buFont typeface="Arial" panose="020B0604020202020204" pitchFamily="34" charset="0"/>
              <a:buChar char="•"/>
            </a:pPr>
            <a:r>
              <a:rPr lang="en-GB" sz="2400" dirty="0">
                <a:latin typeface="+mn-lt"/>
              </a:rPr>
              <a:t>Emphasis placed on it being applicable to </a:t>
            </a:r>
            <a:r>
              <a:rPr lang="en-GB" sz="2400" b="1" dirty="0">
                <a:latin typeface="+mn-lt"/>
              </a:rPr>
              <a:t>all</a:t>
            </a:r>
            <a:r>
              <a:rPr lang="en-GB" sz="2400" dirty="0">
                <a:latin typeface="+mn-lt"/>
              </a:rPr>
              <a:t> activities having a potential impact on safety. </a:t>
            </a:r>
          </a:p>
          <a:p>
            <a:pPr>
              <a:buFont typeface="Arial" panose="020B0604020202020204" pitchFamily="34" charset="0"/>
              <a:buChar char="•"/>
            </a:pPr>
            <a:r>
              <a:rPr lang="en-GB" sz="2400" dirty="0">
                <a:latin typeface="+mn-lt"/>
              </a:rPr>
              <a:t>Written in a more usable style that conforms to new Highways England drafting rules.</a:t>
            </a:r>
          </a:p>
          <a:p>
            <a:pPr>
              <a:buFont typeface="Arial" panose="020B0604020202020204" pitchFamily="34" charset="0"/>
              <a:buChar char="•"/>
            </a:pPr>
            <a:r>
              <a:rPr lang="en-GB" sz="2400" dirty="0">
                <a:latin typeface="+mn-lt"/>
              </a:rPr>
              <a:t>Identifying criteria for populations and considering risk exposure steps combined.  No longer includes HSE tolerability of risk triangle.</a:t>
            </a:r>
          </a:p>
          <a:p>
            <a:pPr>
              <a:buFont typeface="Arial" panose="020B0604020202020204" pitchFamily="34" charset="0"/>
              <a:buChar char="•"/>
            </a:pPr>
            <a:r>
              <a:rPr lang="en-GB" sz="2400" dirty="0">
                <a:latin typeface="+mn-lt"/>
              </a:rPr>
              <a:t>Activity type classification features redefined and reordered to enable more realistic categorisations.</a:t>
            </a:r>
          </a:p>
          <a:p>
            <a:endParaRPr lang="en-GB" sz="2000" dirty="0"/>
          </a:p>
          <a:p>
            <a:endParaRPr lang="en-GB" sz="2000" dirty="0"/>
          </a:p>
        </p:txBody>
      </p:sp>
      <p:pic>
        <p:nvPicPr>
          <p:cNvPr id="8" name="Picture 7">
            <a:extLst>
              <a:ext uri="{FF2B5EF4-FFF2-40B4-BE49-F238E27FC236}">
                <a16:creationId xmlns:a16="http://schemas.microsoft.com/office/drawing/2014/main" id="{3E18435B-B221-4BCA-A3A0-E6327992F9BA}"/>
              </a:ext>
            </a:extLst>
          </p:cNvPr>
          <p:cNvPicPr>
            <a:picLocks noChangeAspect="1"/>
          </p:cNvPicPr>
          <p:nvPr/>
        </p:nvPicPr>
        <p:blipFill rotWithShape="1">
          <a:blip r:embed="rId3">
            <a:extLst>
              <a:ext uri="{28A0092B-C50C-407E-A947-70E740481C1C}">
                <a14:useLocalDpi xmlns:a14="http://schemas.microsoft.com/office/drawing/2010/main" val="0"/>
              </a:ext>
            </a:extLst>
          </a:blip>
          <a:srcRect l="3282" r="975" b="14499"/>
          <a:stretch/>
        </p:blipFill>
        <p:spPr>
          <a:xfrm>
            <a:off x="2267744" y="620688"/>
            <a:ext cx="4202689" cy="2520280"/>
          </a:xfrm>
          <a:prstGeom prst="rect">
            <a:avLst/>
          </a:prstGeom>
        </p:spPr>
      </p:pic>
    </p:spTree>
    <p:extLst>
      <p:ext uri="{BB962C8B-B14F-4D97-AF65-F5344CB8AC3E}">
        <p14:creationId xmlns:p14="http://schemas.microsoft.com/office/powerpoint/2010/main" val="315740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4"/>
          <p:cNvSpPr>
            <a:spLocks noGrp="1"/>
          </p:cNvSpPr>
          <p:nvPr>
            <p:ph type="title"/>
          </p:nvPr>
        </p:nvSpPr>
        <p:spPr>
          <a:xfrm>
            <a:off x="303213" y="44624"/>
            <a:ext cx="8445500" cy="647700"/>
          </a:xfrm>
        </p:spPr>
        <p:txBody>
          <a:bodyPr>
            <a:normAutofit/>
          </a:bodyPr>
          <a:lstStyle/>
          <a:p>
            <a:r>
              <a:rPr lang="en-GB" sz="2400" dirty="0"/>
              <a:t>Requirements for safety risk assessment</a:t>
            </a:r>
          </a:p>
        </p:txBody>
      </p:sp>
      <p:pic>
        <p:nvPicPr>
          <p:cNvPr id="3" name="Picture 2">
            <a:extLst>
              <a:ext uri="{FF2B5EF4-FFF2-40B4-BE49-F238E27FC236}">
                <a16:creationId xmlns:a16="http://schemas.microsoft.com/office/drawing/2014/main" id="{3A4BC2EC-3ED9-4B09-ABDC-559D37AB4640}"/>
              </a:ext>
            </a:extLst>
          </p:cNvPr>
          <p:cNvPicPr>
            <a:picLocks noChangeAspect="1"/>
          </p:cNvPicPr>
          <p:nvPr/>
        </p:nvPicPr>
        <p:blipFill>
          <a:blip r:embed="rId2"/>
          <a:stretch>
            <a:fillRect/>
          </a:stretch>
        </p:blipFill>
        <p:spPr>
          <a:xfrm>
            <a:off x="683568" y="548680"/>
            <a:ext cx="7956376" cy="5405098"/>
          </a:xfrm>
          <a:prstGeom prst="rect">
            <a:avLst/>
          </a:prstGeom>
        </p:spPr>
      </p:pic>
    </p:spTree>
    <p:extLst>
      <p:ext uri="{BB962C8B-B14F-4D97-AF65-F5344CB8AC3E}">
        <p14:creationId xmlns:p14="http://schemas.microsoft.com/office/powerpoint/2010/main" val="2563006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11960" y="1340768"/>
            <a:ext cx="4320480" cy="3785652"/>
          </a:xfrm>
          <a:prstGeom prst="rect">
            <a:avLst/>
          </a:prstGeom>
          <a:noFill/>
        </p:spPr>
        <p:txBody>
          <a:bodyPr wrap="square" rtlCol="0">
            <a:spAutoFit/>
          </a:bodyPr>
          <a:lstStyle/>
          <a:p>
            <a:pPr marL="285750" indent="-285750">
              <a:buFont typeface="Arial" panose="020B0604020202020204" pitchFamily="34" charset="0"/>
              <a:buChar char="•"/>
            </a:pPr>
            <a:r>
              <a:rPr lang="en-GB" sz="2400" dirty="0"/>
              <a:t>What is it you are trying to achieve?</a:t>
            </a:r>
          </a:p>
          <a:p>
            <a:pPr marL="285750" indent="-285750">
              <a:buFont typeface="Arial" panose="020B0604020202020204" pitchFamily="34" charset="0"/>
              <a:buChar char="•"/>
            </a:pPr>
            <a:r>
              <a:rPr lang="en-GB" sz="2400" dirty="0"/>
              <a:t>What are the options being considered?</a:t>
            </a:r>
          </a:p>
          <a:p>
            <a:pPr marL="285750" indent="-285750">
              <a:buFont typeface="Arial" panose="020B0604020202020204" pitchFamily="34" charset="0"/>
              <a:buChar char="•"/>
            </a:pPr>
            <a:r>
              <a:rPr lang="en-GB" sz="2400" dirty="0"/>
              <a:t>Identify stakeholders and consultees?</a:t>
            </a:r>
          </a:p>
          <a:p>
            <a:pPr marL="285750" indent="-285750">
              <a:buFont typeface="Arial" panose="020B0604020202020204" pitchFamily="34" charset="0"/>
              <a:buChar char="•"/>
            </a:pPr>
            <a:r>
              <a:rPr lang="en-GB" sz="2400" dirty="0"/>
              <a:t>What governance arrangements does your business area have for safety risk assessment?</a:t>
            </a:r>
          </a:p>
        </p:txBody>
      </p:sp>
      <p:pic>
        <p:nvPicPr>
          <p:cNvPr id="10" name="Picture 9">
            <a:extLst>
              <a:ext uri="{FF2B5EF4-FFF2-40B4-BE49-F238E27FC236}">
                <a16:creationId xmlns:a16="http://schemas.microsoft.com/office/drawing/2014/main" id="{2EE64866-EE46-4D37-B273-D974C7C2A426}"/>
              </a:ext>
            </a:extLst>
          </p:cNvPr>
          <p:cNvPicPr>
            <a:picLocks noChangeAspect="1"/>
          </p:cNvPicPr>
          <p:nvPr/>
        </p:nvPicPr>
        <p:blipFill>
          <a:blip r:embed="rId3"/>
          <a:stretch>
            <a:fillRect/>
          </a:stretch>
        </p:blipFill>
        <p:spPr>
          <a:xfrm>
            <a:off x="0" y="116632"/>
            <a:ext cx="9144000" cy="751562"/>
          </a:xfrm>
          <a:prstGeom prst="rect">
            <a:avLst/>
          </a:prstGeom>
        </p:spPr>
      </p:pic>
      <p:pic>
        <p:nvPicPr>
          <p:cNvPr id="14" name="Picture 13">
            <a:extLst>
              <a:ext uri="{FF2B5EF4-FFF2-40B4-BE49-F238E27FC236}">
                <a16:creationId xmlns:a16="http://schemas.microsoft.com/office/drawing/2014/main" id="{3173B0B2-2AEB-474C-ACC2-5795562DE4C4}"/>
              </a:ext>
            </a:extLst>
          </p:cNvPr>
          <p:cNvPicPr>
            <a:picLocks noChangeAspect="1"/>
          </p:cNvPicPr>
          <p:nvPr/>
        </p:nvPicPr>
        <p:blipFill>
          <a:blip r:embed="rId4"/>
          <a:stretch>
            <a:fillRect/>
          </a:stretch>
        </p:blipFill>
        <p:spPr>
          <a:xfrm>
            <a:off x="107504" y="1844824"/>
            <a:ext cx="4040255" cy="2736304"/>
          </a:xfrm>
          <a:prstGeom prst="rect">
            <a:avLst/>
          </a:prstGeom>
        </p:spPr>
      </p:pic>
    </p:spTree>
    <p:extLst>
      <p:ext uri="{BB962C8B-B14F-4D97-AF65-F5344CB8AC3E}">
        <p14:creationId xmlns:p14="http://schemas.microsoft.com/office/powerpoint/2010/main" val="2485782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779912" y="1196752"/>
            <a:ext cx="4752528" cy="4524315"/>
          </a:xfrm>
          <a:prstGeom prst="rect">
            <a:avLst/>
          </a:prstGeom>
          <a:noFill/>
        </p:spPr>
        <p:txBody>
          <a:bodyPr wrap="square" rtlCol="0">
            <a:spAutoFit/>
          </a:bodyPr>
          <a:lstStyle/>
          <a:p>
            <a:pPr marL="285750" indent="-285750">
              <a:buFont typeface="Arial" panose="020B0604020202020204" pitchFamily="34" charset="0"/>
              <a:buChar char="•"/>
            </a:pPr>
            <a:r>
              <a:rPr lang="en-GB" sz="2200" dirty="0"/>
              <a:t>Extent of prior experience of activity.</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a:t>Statutory and formal processes and procedures (including standards and legislation).</a:t>
            </a:r>
          </a:p>
          <a:p>
            <a:endParaRPr lang="en-GB" sz="2200" dirty="0"/>
          </a:p>
          <a:p>
            <a:pPr marL="285750" indent="-285750">
              <a:buFont typeface="Arial" panose="020B0604020202020204" pitchFamily="34" charset="0"/>
              <a:buChar char="•"/>
            </a:pPr>
            <a:r>
              <a:rPr lang="en-GB" sz="2200" dirty="0"/>
              <a:t>Impact on the organisation.</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a:t>Activity scale.</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a:t>Technical.</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a:t>Stakeholder impact and interest</a:t>
            </a:r>
            <a:r>
              <a:rPr lang="en-GB" sz="2400" dirty="0"/>
              <a:t>.</a:t>
            </a:r>
          </a:p>
        </p:txBody>
      </p:sp>
      <p:pic>
        <p:nvPicPr>
          <p:cNvPr id="9" name="Picture 8">
            <a:extLst>
              <a:ext uri="{FF2B5EF4-FFF2-40B4-BE49-F238E27FC236}">
                <a16:creationId xmlns:a16="http://schemas.microsoft.com/office/drawing/2014/main" id="{61E5E5D2-82EC-464F-B4DD-A7C0A09B8711}"/>
              </a:ext>
            </a:extLst>
          </p:cNvPr>
          <p:cNvPicPr>
            <a:picLocks noChangeAspect="1"/>
          </p:cNvPicPr>
          <p:nvPr/>
        </p:nvPicPr>
        <p:blipFill>
          <a:blip r:embed="rId3"/>
          <a:stretch>
            <a:fillRect/>
          </a:stretch>
        </p:blipFill>
        <p:spPr>
          <a:xfrm>
            <a:off x="0" y="116632"/>
            <a:ext cx="9144000" cy="733111"/>
          </a:xfrm>
          <a:prstGeom prst="rect">
            <a:avLst/>
          </a:prstGeom>
        </p:spPr>
      </p:pic>
      <p:pic>
        <p:nvPicPr>
          <p:cNvPr id="12" name="Picture 11">
            <a:extLst>
              <a:ext uri="{FF2B5EF4-FFF2-40B4-BE49-F238E27FC236}">
                <a16:creationId xmlns:a16="http://schemas.microsoft.com/office/drawing/2014/main" id="{866E91FA-88EA-4942-8644-374A755B7D8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79512" y="1722824"/>
            <a:ext cx="3518542" cy="3472169"/>
          </a:xfrm>
          <a:prstGeom prst="rect">
            <a:avLst/>
          </a:prstGeom>
        </p:spPr>
      </p:pic>
      <p:sp>
        <p:nvSpPr>
          <p:cNvPr id="13" name="TextBox 12">
            <a:extLst>
              <a:ext uri="{FF2B5EF4-FFF2-40B4-BE49-F238E27FC236}">
                <a16:creationId xmlns:a16="http://schemas.microsoft.com/office/drawing/2014/main" id="{9D99A2A9-968F-482F-97C5-1F0963EC6118}"/>
              </a:ext>
            </a:extLst>
          </p:cNvPr>
          <p:cNvSpPr txBox="1"/>
          <p:nvPr/>
        </p:nvSpPr>
        <p:spPr>
          <a:xfrm>
            <a:off x="1097203" y="6858000"/>
            <a:ext cx="6949593" cy="230832"/>
          </a:xfrm>
          <a:prstGeom prst="rect">
            <a:avLst/>
          </a:prstGeom>
          <a:noFill/>
        </p:spPr>
        <p:txBody>
          <a:bodyPr wrap="square" rtlCol="0">
            <a:spAutoFit/>
          </a:bodyPr>
          <a:lstStyle/>
          <a:p>
            <a:r>
              <a:rPr lang="en-GB" sz="900">
                <a:hlinkClick r:id="rId5" tooltip="http://www.hlswatch.com/category/risk-assessment/page/3/"/>
              </a:rPr>
              <a:t>This Photo</a:t>
            </a:r>
            <a:r>
              <a:rPr lang="en-GB" sz="900"/>
              <a:t> by Unknown Author is licensed under </a:t>
            </a:r>
            <a:r>
              <a:rPr lang="en-GB" sz="900">
                <a:hlinkClick r:id="rId6" tooltip="https://creativecommons.org/licenses/by-nc/3.0/"/>
              </a:rPr>
              <a:t>CC BY-NC</a:t>
            </a:r>
            <a:endParaRPr lang="en-GB" sz="900"/>
          </a:p>
        </p:txBody>
      </p:sp>
    </p:spTree>
    <p:extLst>
      <p:ext uri="{BB962C8B-B14F-4D97-AF65-F5344CB8AC3E}">
        <p14:creationId xmlns:p14="http://schemas.microsoft.com/office/powerpoint/2010/main" val="2281515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bwMode="auto">
          <a:xfrm>
            <a:off x="438893" y="1843757"/>
            <a:ext cx="2590800" cy="3673475"/>
          </a:xfrm>
          <a:custGeom>
            <a:avLst/>
            <a:gdLst>
              <a:gd name="connsiteX0" fmla="*/ 0 w 2590277"/>
              <a:gd name="connsiteY0" fmla="*/ 259028 h 3673143"/>
              <a:gd name="connsiteX1" fmla="*/ 75868 w 2590277"/>
              <a:gd name="connsiteY1" fmla="*/ 75868 h 3673143"/>
              <a:gd name="connsiteX2" fmla="*/ 259029 w 2590277"/>
              <a:gd name="connsiteY2" fmla="*/ 1 h 3673143"/>
              <a:gd name="connsiteX3" fmla="*/ 2331249 w 2590277"/>
              <a:gd name="connsiteY3" fmla="*/ 0 h 3673143"/>
              <a:gd name="connsiteX4" fmla="*/ 2514409 w 2590277"/>
              <a:gd name="connsiteY4" fmla="*/ 75868 h 3673143"/>
              <a:gd name="connsiteX5" fmla="*/ 2590276 w 2590277"/>
              <a:gd name="connsiteY5" fmla="*/ 259029 h 3673143"/>
              <a:gd name="connsiteX6" fmla="*/ 2590277 w 2590277"/>
              <a:gd name="connsiteY6" fmla="*/ 3414115 h 3673143"/>
              <a:gd name="connsiteX7" fmla="*/ 2514409 w 2590277"/>
              <a:gd name="connsiteY7" fmla="*/ 3597276 h 3673143"/>
              <a:gd name="connsiteX8" fmla="*/ 2331248 w 2590277"/>
              <a:gd name="connsiteY8" fmla="*/ 3673143 h 3673143"/>
              <a:gd name="connsiteX9" fmla="*/ 259028 w 2590277"/>
              <a:gd name="connsiteY9" fmla="*/ 3673143 h 3673143"/>
              <a:gd name="connsiteX10" fmla="*/ 75868 w 2590277"/>
              <a:gd name="connsiteY10" fmla="*/ 3597275 h 3673143"/>
              <a:gd name="connsiteX11" fmla="*/ 1 w 2590277"/>
              <a:gd name="connsiteY11" fmla="*/ 3414114 h 3673143"/>
              <a:gd name="connsiteX12" fmla="*/ 0 w 2590277"/>
              <a:gd name="connsiteY12" fmla="*/ 259028 h 367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0277" h="3673143">
                <a:moveTo>
                  <a:pt x="0" y="259028"/>
                </a:moveTo>
                <a:cubicBezTo>
                  <a:pt x="0" y="190329"/>
                  <a:pt x="27291" y="124445"/>
                  <a:pt x="75868" y="75868"/>
                </a:cubicBezTo>
                <a:cubicBezTo>
                  <a:pt x="124445" y="27291"/>
                  <a:pt x="190330" y="1"/>
                  <a:pt x="259029" y="1"/>
                </a:cubicBezTo>
                <a:lnTo>
                  <a:pt x="2331249" y="0"/>
                </a:lnTo>
                <a:cubicBezTo>
                  <a:pt x="2399948" y="0"/>
                  <a:pt x="2465832" y="27291"/>
                  <a:pt x="2514409" y="75868"/>
                </a:cubicBezTo>
                <a:cubicBezTo>
                  <a:pt x="2562986" y="124445"/>
                  <a:pt x="2590276" y="190330"/>
                  <a:pt x="2590276" y="259029"/>
                </a:cubicBezTo>
                <a:cubicBezTo>
                  <a:pt x="2590276" y="1310724"/>
                  <a:pt x="2590277" y="2362420"/>
                  <a:pt x="2590277" y="3414115"/>
                </a:cubicBezTo>
                <a:cubicBezTo>
                  <a:pt x="2590277" y="3482814"/>
                  <a:pt x="2562987" y="3548698"/>
                  <a:pt x="2514409" y="3597276"/>
                </a:cubicBezTo>
                <a:cubicBezTo>
                  <a:pt x="2465832" y="3645853"/>
                  <a:pt x="2399947" y="3673144"/>
                  <a:pt x="2331248" y="3673143"/>
                </a:cubicBezTo>
                <a:lnTo>
                  <a:pt x="259028" y="3673143"/>
                </a:lnTo>
                <a:cubicBezTo>
                  <a:pt x="190329" y="3673143"/>
                  <a:pt x="124445" y="3645853"/>
                  <a:pt x="75868" y="3597275"/>
                </a:cubicBezTo>
                <a:cubicBezTo>
                  <a:pt x="27291" y="3548698"/>
                  <a:pt x="1" y="3482813"/>
                  <a:pt x="1" y="3414114"/>
                </a:cubicBezTo>
                <a:cubicBezTo>
                  <a:pt x="1" y="2362419"/>
                  <a:pt x="0" y="1310723"/>
                  <a:pt x="0" y="259028"/>
                </a:cubicBezTo>
                <a:close/>
              </a:path>
            </a:pathLst>
          </a:custGeom>
        </p:spPr>
        <p:style>
          <a:lnRef idx="0">
            <a:schemeClr val="dk1">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txBody>
          <a:bodyPr lIns="152400" tIns="152400" rIns="152400" bIns="2723601" spcCol="1270" anchor="ctr"/>
          <a:lstStyle/>
          <a:p>
            <a:pPr algn="ctr" defTabSz="1778000" eaLnBrk="0" hangingPunct="0">
              <a:lnSpc>
                <a:spcPct val="90000"/>
              </a:lnSpc>
              <a:spcAft>
                <a:spcPct val="35000"/>
              </a:spcAft>
              <a:defRPr/>
            </a:pPr>
            <a:r>
              <a:rPr lang="en-GB" sz="4000" b="1" dirty="0"/>
              <a:t>Type A</a:t>
            </a:r>
          </a:p>
        </p:txBody>
      </p:sp>
      <p:sp>
        <p:nvSpPr>
          <p:cNvPr id="14" name="Freeform 13"/>
          <p:cNvSpPr/>
          <p:nvPr/>
        </p:nvSpPr>
        <p:spPr bwMode="auto">
          <a:xfrm>
            <a:off x="697656" y="3355089"/>
            <a:ext cx="2073275" cy="1108075"/>
          </a:xfrm>
          <a:custGeom>
            <a:avLst/>
            <a:gdLst>
              <a:gd name="connsiteX0" fmla="*/ 0 w 2072222"/>
              <a:gd name="connsiteY0" fmla="*/ 110750 h 1107502"/>
              <a:gd name="connsiteX1" fmla="*/ 32438 w 2072222"/>
              <a:gd name="connsiteY1" fmla="*/ 32438 h 1107502"/>
              <a:gd name="connsiteX2" fmla="*/ 110750 w 2072222"/>
              <a:gd name="connsiteY2" fmla="*/ 0 h 1107502"/>
              <a:gd name="connsiteX3" fmla="*/ 1961472 w 2072222"/>
              <a:gd name="connsiteY3" fmla="*/ 0 h 1107502"/>
              <a:gd name="connsiteX4" fmla="*/ 2039784 w 2072222"/>
              <a:gd name="connsiteY4" fmla="*/ 32438 h 1107502"/>
              <a:gd name="connsiteX5" fmla="*/ 2072222 w 2072222"/>
              <a:gd name="connsiteY5" fmla="*/ 110750 h 1107502"/>
              <a:gd name="connsiteX6" fmla="*/ 2072222 w 2072222"/>
              <a:gd name="connsiteY6" fmla="*/ 996752 h 1107502"/>
              <a:gd name="connsiteX7" fmla="*/ 2039784 w 2072222"/>
              <a:gd name="connsiteY7" fmla="*/ 1075064 h 1107502"/>
              <a:gd name="connsiteX8" fmla="*/ 1961472 w 2072222"/>
              <a:gd name="connsiteY8" fmla="*/ 1107502 h 1107502"/>
              <a:gd name="connsiteX9" fmla="*/ 110750 w 2072222"/>
              <a:gd name="connsiteY9" fmla="*/ 1107502 h 1107502"/>
              <a:gd name="connsiteX10" fmla="*/ 32438 w 2072222"/>
              <a:gd name="connsiteY10" fmla="*/ 1075064 h 1107502"/>
              <a:gd name="connsiteX11" fmla="*/ 0 w 2072222"/>
              <a:gd name="connsiteY11" fmla="*/ 996752 h 1107502"/>
              <a:gd name="connsiteX12" fmla="*/ 0 w 2072222"/>
              <a:gd name="connsiteY12" fmla="*/ 110750 h 110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2222" h="1107502">
                <a:moveTo>
                  <a:pt x="0" y="110750"/>
                </a:moveTo>
                <a:cubicBezTo>
                  <a:pt x="0" y="81377"/>
                  <a:pt x="11668" y="53208"/>
                  <a:pt x="32438" y="32438"/>
                </a:cubicBezTo>
                <a:cubicBezTo>
                  <a:pt x="53208" y="11668"/>
                  <a:pt x="81377" y="0"/>
                  <a:pt x="110750" y="0"/>
                </a:cubicBezTo>
                <a:lnTo>
                  <a:pt x="1961472" y="0"/>
                </a:lnTo>
                <a:cubicBezTo>
                  <a:pt x="1990845" y="0"/>
                  <a:pt x="2019014" y="11668"/>
                  <a:pt x="2039784" y="32438"/>
                </a:cubicBezTo>
                <a:cubicBezTo>
                  <a:pt x="2060554" y="53208"/>
                  <a:pt x="2072222" y="81377"/>
                  <a:pt x="2072222" y="110750"/>
                </a:cubicBezTo>
                <a:lnTo>
                  <a:pt x="2072222" y="996752"/>
                </a:lnTo>
                <a:cubicBezTo>
                  <a:pt x="2072222" y="1026125"/>
                  <a:pt x="2060554" y="1054294"/>
                  <a:pt x="2039784" y="1075064"/>
                </a:cubicBezTo>
                <a:cubicBezTo>
                  <a:pt x="2019014" y="1095834"/>
                  <a:pt x="1990845" y="1107502"/>
                  <a:pt x="1961472" y="1107502"/>
                </a:cubicBezTo>
                <a:lnTo>
                  <a:pt x="110750" y="1107502"/>
                </a:lnTo>
                <a:cubicBezTo>
                  <a:pt x="81377" y="1107502"/>
                  <a:pt x="53208" y="1095834"/>
                  <a:pt x="32438" y="1075064"/>
                </a:cubicBezTo>
                <a:cubicBezTo>
                  <a:pt x="11668" y="1054294"/>
                  <a:pt x="0" y="1026125"/>
                  <a:pt x="0" y="996752"/>
                </a:cubicBezTo>
                <a:lnTo>
                  <a:pt x="0" y="110750"/>
                </a:lnTo>
                <a:close/>
              </a:path>
            </a:pathLst>
          </a:custGeom>
        </p:spPr>
        <p:style>
          <a:lnRef idx="2">
            <a:schemeClr val="lt1">
              <a:hueOff val="0"/>
              <a:satOff val="0"/>
              <a:lumOff val="0"/>
              <a:alphaOff val="0"/>
            </a:schemeClr>
          </a:lnRef>
          <a:fillRef idx="1">
            <a:schemeClr val="accent6">
              <a:shade val="80000"/>
              <a:hueOff val="0"/>
              <a:satOff val="0"/>
              <a:lumOff val="0"/>
              <a:alphaOff val="0"/>
            </a:schemeClr>
          </a:fillRef>
          <a:effectRef idx="0">
            <a:schemeClr val="accent6">
              <a:shade val="80000"/>
              <a:hueOff val="0"/>
              <a:satOff val="0"/>
              <a:lumOff val="0"/>
              <a:alphaOff val="0"/>
            </a:schemeClr>
          </a:effectRef>
          <a:fontRef idx="minor">
            <a:schemeClr val="lt1"/>
          </a:fontRef>
        </p:style>
        <p:txBody>
          <a:bodyPr lIns="75618" tIns="64823" rIns="75618" bIns="64823" spcCol="1270" anchor="ctr"/>
          <a:lstStyle/>
          <a:p>
            <a:pPr algn="ctr" defTabSz="755650" eaLnBrk="0" hangingPunct="0">
              <a:lnSpc>
                <a:spcPct val="90000"/>
              </a:lnSpc>
              <a:spcAft>
                <a:spcPct val="35000"/>
              </a:spcAft>
              <a:defRPr/>
            </a:pPr>
            <a:r>
              <a:rPr lang="en-GB" sz="1700" dirty="0"/>
              <a:t>Relatively routine, familiar, no operational implications</a:t>
            </a:r>
          </a:p>
        </p:txBody>
      </p:sp>
      <p:sp>
        <p:nvSpPr>
          <p:cNvPr id="16" name="Freeform 15"/>
          <p:cNvSpPr/>
          <p:nvPr/>
        </p:nvSpPr>
        <p:spPr bwMode="auto">
          <a:xfrm>
            <a:off x="3223368" y="1817828"/>
            <a:ext cx="2590800" cy="3673475"/>
          </a:xfrm>
          <a:custGeom>
            <a:avLst/>
            <a:gdLst>
              <a:gd name="connsiteX0" fmla="*/ 0 w 2590277"/>
              <a:gd name="connsiteY0" fmla="*/ 259028 h 3673143"/>
              <a:gd name="connsiteX1" fmla="*/ 75868 w 2590277"/>
              <a:gd name="connsiteY1" fmla="*/ 75868 h 3673143"/>
              <a:gd name="connsiteX2" fmla="*/ 259029 w 2590277"/>
              <a:gd name="connsiteY2" fmla="*/ 1 h 3673143"/>
              <a:gd name="connsiteX3" fmla="*/ 2331249 w 2590277"/>
              <a:gd name="connsiteY3" fmla="*/ 0 h 3673143"/>
              <a:gd name="connsiteX4" fmla="*/ 2514409 w 2590277"/>
              <a:gd name="connsiteY4" fmla="*/ 75868 h 3673143"/>
              <a:gd name="connsiteX5" fmla="*/ 2590276 w 2590277"/>
              <a:gd name="connsiteY5" fmla="*/ 259029 h 3673143"/>
              <a:gd name="connsiteX6" fmla="*/ 2590277 w 2590277"/>
              <a:gd name="connsiteY6" fmla="*/ 3414115 h 3673143"/>
              <a:gd name="connsiteX7" fmla="*/ 2514409 w 2590277"/>
              <a:gd name="connsiteY7" fmla="*/ 3597276 h 3673143"/>
              <a:gd name="connsiteX8" fmla="*/ 2331248 w 2590277"/>
              <a:gd name="connsiteY8" fmla="*/ 3673143 h 3673143"/>
              <a:gd name="connsiteX9" fmla="*/ 259028 w 2590277"/>
              <a:gd name="connsiteY9" fmla="*/ 3673143 h 3673143"/>
              <a:gd name="connsiteX10" fmla="*/ 75868 w 2590277"/>
              <a:gd name="connsiteY10" fmla="*/ 3597275 h 3673143"/>
              <a:gd name="connsiteX11" fmla="*/ 1 w 2590277"/>
              <a:gd name="connsiteY11" fmla="*/ 3414114 h 3673143"/>
              <a:gd name="connsiteX12" fmla="*/ 0 w 2590277"/>
              <a:gd name="connsiteY12" fmla="*/ 259028 h 367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0277" h="3673143">
                <a:moveTo>
                  <a:pt x="0" y="259028"/>
                </a:moveTo>
                <a:cubicBezTo>
                  <a:pt x="0" y="190329"/>
                  <a:pt x="27291" y="124445"/>
                  <a:pt x="75868" y="75868"/>
                </a:cubicBezTo>
                <a:cubicBezTo>
                  <a:pt x="124445" y="27291"/>
                  <a:pt x="190330" y="1"/>
                  <a:pt x="259029" y="1"/>
                </a:cubicBezTo>
                <a:lnTo>
                  <a:pt x="2331249" y="0"/>
                </a:lnTo>
                <a:cubicBezTo>
                  <a:pt x="2399948" y="0"/>
                  <a:pt x="2465832" y="27291"/>
                  <a:pt x="2514409" y="75868"/>
                </a:cubicBezTo>
                <a:cubicBezTo>
                  <a:pt x="2562986" y="124445"/>
                  <a:pt x="2590276" y="190330"/>
                  <a:pt x="2590276" y="259029"/>
                </a:cubicBezTo>
                <a:cubicBezTo>
                  <a:pt x="2590276" y="1310724"/>
                  <a:pt x="2590277" y="2362420"/>
                  <a:pt x="2590277" y="3414115"/>
                </a:cubicBezTo>
                <a:cubicBezTo>
                  <a:pt x="2590277" y="3482814"/>
                  <a:pt x="2562987" y="3548698"/>
                  <a:pt x="2514409" y="3597276"/>
                </a:cubicBezTo>
                <a:cubicBezTo>
                  <a:pt x="2465832" y="3645853"/>
                  <a:pt x="2399947" y="3673144"/>
                  <a:pt x="2331248" y="3673143"/>
                </a:cubicBezTo>
                <a:lnTo>
                  <a:pt x="259028" y="3673143"/>
                </a:lnTo>
                <a:cubicBezTo>
                  <a:pt x="190329" y="3673143"/>
                  <a:pt x="124445" y="3645853"/>
                  <a:pt x="75868" y="3597275"/>
                </a:cubicBezTo>
                <a:cubicBezTo>
                  <a:pt x="27291" y="3548698"/>
                  <a:pt x="1" y="3482813"/>
                  <a:pt x="1" y="3414114"/>
                </a:cubicBezTo>
                <a:cubicBezTo>
                  <a:pt x="1" y="2362419"/>
                  <a:pt x="0" y="1310723"/>
                  <a:pt x="0" y="259028"/>
                </a:cubicBezTo>
                <a:close/>
              </a:path>
            </a:pathLst>
          </a:custGeom>
        </p:spPr>
        <p:style>
          <a:lnRef idx="0">
            <a:schemeClr val="dk1">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txBody>
          <a:bodyPr lIns="152400" tIns="152400" rIns="152400" bIns="2723601" spcCol="1270" anchor="ctr"/>
          <a:lstStyle/>
          <a:p>
            <a:pPr algn="ctr" defTabSz="1778000" eaLnBrk="0" hangingPunct="0">
              <a:lnSpc>
                <a:spcPct val="90000"/>
              </a:lnSpc>
              <a:spcAft>
                <a:spcPct val="35000"/>
              </a:spcAft>
              <a:defRPr/>
            </a:pPr>
            <a:r>
              <a:rPr lang="en-GB" sz="4000" b="1" dirty="0"/>
              <a:t>Type B</a:t>
            </a:r>
          </a:p>
        </p:txBody>
      </p:sp>
      <p:sp>
        <p:nvSpPr>
          <p:cNvPr id="17" name="Freeform 16"/>
          <p:cNvSpPr/>
          <p:nvPr/>
        </p:nvSpPr>
        <p:spPr bwMode="auto">
          <a:xfrm>
            <a:off x="3482131" y="3355089"/>
            <a:ext cx="2073275" cy="1108075"/>
          </a:xfrm>
          <a:custGeom>
            <a:avLst/>
            <a:gdLst>
              <a:gd name="connsiteX0" fmla="*/ 0 w 2072222"/>
              <a:gd name="connsiteY0" fmla="*/ 110750 h 1107502"/>
              <a:gd name="connsiteX1" fmla="*/ 32438 w 2072222"/>
              <a:gd name="connsiteY1" fmla="*/ 32438 h 1107502"/>
              <a:gd name="connsiteX2" fmla="*/ 110750 w 2072222"/>
              <a:gd name="connsiteY2" fmla="*/ 0 h 1107502"/>
              <a:gd name="connsiteX3" fmla="*/ 1961472 w 2072222"/>
              <a:gd name="connsiteY3" fmla="*/ 0 h 1107502"/>
              <a:gd name="connsiteX4" fmla="*/ 2039784 w 2072222"/>
              <a:gd name="connsiteY4" fmla="*/ 32438 h 1107502"/>
              <a:gd name="connsiteX5" fmla="*/ 2072222 w 2072222"/>
              <a:gd name="connsiteY5" fmla="*/ 110750 h 1107502"/>
              <a:gd name="connsiteX6" fmla="*/ 2072222 w 2072222"/>
              <a:gd name="connsiteY6" fmla="*/ 996752 h 1107502"/>
              <a:gd name="connsiteX7" fmla="*/ 2039784 w 2072222"/>
              <a:gd name="connsiteY7" fmla="*/ 1075064 h 1107502"/>
              <a:gd name="connsiteX8" fmla="*/ 1961472 w 2072222"/>
              <a:gd name="connsiteY8" fmla="*/ 1107502 h 1107502"/>
              <a:gd name="connsiteX9" fmla="*/ 110750 w 2072222"/>
              <a:gd name="connsiteY9" fmla="*/ 1107502 h 1107502"/>
              <a:gd name="connsiteX10" fmla="*/ 32438 w 2072222"/>
              <a:gd name="connsiteY10" fmla="*/ 1075064 h 1107502"/>
              <a:gd name="connsiteX11" fmla="*/ 0 w 2072222"/>
              <a:gd name="connsiteY11" fmla="*/ 996752 h 1107502"/>
              <a:gd name="connsiteX12" fmla="*/ 0 w 2072222"/>
              <a:gd name="connsiteY12" fmla="*/ 110750 h 110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2222" h="1107502">
                <a:moveTo>
                  <a:pt x="0" y="110750"/>
                </a:moveTo>
                <a:cubicBezTo>
                  <a:pt x="0" y="81377"/>
                  <a:pt x="11668" y="53208"/>
                  <a:pt x="32438" y="32438"/>
                </a:cubicBezTo>
                <a:cubicBezTo>
                  <a:pt x="53208" y="11668"/>
                  <a:pt x="81377" y="0"/>
                  <a:pt x="110750" y="0"/>
                </a:cubicBezTo>
                <a:lnTo>
                  <a:pt x="1961472" y="0"/>
                </a:lnTo>
                <a:cubicBezTo>
                  <a:pt x="1990845" y="0"/>
                  <a:pt x="2019014" y="11668"/>
                  <a:pt x="2039784" y="32438"/>
                </a:cubicBezTo>
                <a:cubicBezTo>
                  <a:pt x="2060554" y="53208"/>
                  <a:pt x="2072222" y="81377"/>
                  <a:pt x="2072222" y="110750"/>
                </a:cubicBezTo>
                <a:lnTo>
                  <a:pt x="2072222" y="996752"/>
                </a:lnTo>
                <a:cubicBezTo>
                  <a:pt x="2072222" y="1026125"/>
                  <a:pt x="2060554" y="1054294"/>
                  <a:pt x="2039784" y="1075064"/>
                </a:cubicBezTo>
                <a:cubicBezTo>
                  <a:pt x="2019014" y="1095834"/>
                  <a:pt x="1990845" y="1107502"/>
                  <a:pt x="1961472" y="1107502"/>
                </a:cubicBezTo>
                <a:lnTo>
                  <a:pt x="110750" y="1107502"/>
                </a:lnTo>
                <a:cubicBezTo>
                  <a:pt x="81377" y="1107502"/>
                  <a:pt x="53208" y="1095834"/>
                  <a:pt x="32438" y="1075064"/>
                </a:cubicBezTo>
                <a:cubicBezTo>
                  <a:pt x="11668" y="1054294"/>
                  <a:pt x="0" y="1026125"/>
                  <a:pt x="0" y="996752"/>
                </a:cubicBezTo>
                <a:lnTo>
                  <a:pt x="0" y="110750"/>
                </a:lnTo>
                <a:close/>
              </a:path>
            </a:pathLst>
          </a:custGeom>
        </p:spPr>
        <p:style>
          <a:lnRef idx="2">
            <a:schemeClr val="lt1">
              <a:hueOff val="0"/>
              <a:satOff val="0"/>
              <a:lumOff val="0"/>
              <a:alphaOff val="0"/>
            </a:schemeClr>
          </a:lnRef>
          <a:fillRef idx="1">
            <a:schemeClr val="accent6">
              <a:shade val="80000"/>
              <a:hueOff val="0"/>
              <a:satOff val="-13528"/>
              <a:lumOff val="13526"/>
              <a:alphaOff val="0"/>
            </a:schemeClr>
          </a:fillRef>
          <a:effectRef idx="0">
            <a:schemeClr val="accent6">
              <a:shade val="80000"/>
              <a:hueOff val="0"/>
              <a:satOff val="-13528"/>
              <a:lumOff val="13526"/>
              <a:alphaOff val="0"/>
            </a:schemeClr>
          </a:effectRef>
          <a:fontRef idx="minor">
            <a:schemeClr val="lt1"/>
          </a:fontRef>
        </p:style>
        <p:txBody>
          <a:bodyPr lIns="75618" tIns="64823" rIns="75618" bIns="64823" spcCol="1270" anchor="ctr"/>
          <a:lstStyle/>
          <a:p>
            <a:pPr algn="ctr" defTabSz="755650" eaLnBrk="0" hangingPunct="0">
              <a:lnSpc>
                <a:spcPct val="90000"/>
              </a:lnSpc>
              <a:spcAft>
                <a:spcPct val="35000"/>
              </a:spcAft>
              <a:defRPr/>
            </a:pPr>
            <a:r>
              <a:rPr lang="en-GB" sz="1700" dirty="0"/>
              <a:t>Could have significant operational implications</a:t>
            </a:r>
          </a:p>
        </p:txBody>
      </p:sp>
      <p:sp>
        <p:nvSpPr>
          <p:cNvPr id="19" name="Freeform 18"/>
          <p:cNvSpPr/>
          <p:nvPr/>
        </p:nvSpPr>
        <p:spPr bwMode="auto">
          <a:xfrm>
            <a:off x="6007843" y="1817828"/>
            <a:ext cx="2590800" cy="3673475"/>
          </a:xfrm>
          <a:custGeom>
            <a:avLst/>
            <a:gdLst>
              <a:gd name="connsiteX0" fmla="*/ 0 w 2590277"/>
              <a:gd name="connsiteY0" fmla="*/ 259028 h 3673143"/>
              <a:gd name="connsiteX1" fmla="*/ 75868 w 2590277"/>
              <a:gd name="connsiteY1" fmla="*/ 75868 h 3673143"/>
              <a:gd name="connsiteX2" fmla="*/ 259029 w 2590277"/>
              <a:gd name="connsiteY2" fmla="*/ 1 h 3673143"/>
              <a:gd name="connsiteX3" fmla="*/ 2331249 w 2590277"/>
              <a:gd name="connsiteY3" fmla="*/ 0 h 3673143"/>
              <a:gd name="connsiteX4" fmla="*/ 2514409 w 2590277"/>
              <a:gd name="connsiteY4" fmla="*/ 75868 h 3673143"/>
              <a:gd name="connsiteX5" fmla="*/ 2590276 w 2590277"/>
              <a:gd name="connsiteY5" fmla="*/ 259029 h 3673143"/>
              <a:gd name="connsiteX6" fmla="*/ 2590277 w 2590277"/>
              <a:gd name="connsiteY6" fmla="*/ 3414115 h 3673143"/>
              <a:gd name="connsiteX7" fmla="*/ 2514409 w 2590277"/>
              <a:gd name="connsiteY7" fmla="*/ 3597276 h 3673143"/>
              <a:gd name="connsiteX8" fmla="*/ 2331248 w 2590277"/>
              <a:gd name="connsiteY8" fmla="*/ 3673143 h 3673143"/>
              <a:gd name="connsiteX9" fmla="*/ 259028 w 2590277"/>
              <a:gd name="connsiteY9" fmla="*/ 3673143 h 3673143"/>
              <a:gd name="connsiteX10" fmla="*/ 75868 w 2590277"/>
              <a:gd name="connsiteY10" fmla="*/ 3597275 h 3673143"/>
              <a:gd name="connsiteX11" fmla="*/ 1 w 2590277"/>
              <a:gd name="connsiteY11" fmla="*/ 3414114 h 3673143"/>
              <a:gd name="connsiteX12" fmla="*/ 0 w 2590277"/>
              <a:gd name="connsiteY12" fmla="*/ 259028 h 367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0277" h="3673143">
                <a:moveTo>
                  <a:pt x="0" y="259028"/>
                </a:moveTo>
                <a:cubicBezTo>
                  <a:pt x="0" y="190329"/>
                  <a:pt x="27291" y="124445"/>
                  <a:pt x="75868" y="75868"/>
                </a:cubicBezTo>
                <a:cubicBezTo>
                  <a:pt x="124445" y="27291"/>
                  <a:pt x="190330" y="1"/>
                  <a:pt x="259029" y="1"/>
                </a:cubicBezTo>
                <a:lnTo>
                  <a:pt x="2331249" y="0"/>
                </a:lnTo>
                <a:cubicBezTo>
                  <a:pt x="2399948" y="0"/>
                  <a:pt x="2465832" y="27291"/>
                  <a:pt x="2514409" y="75868"/>
                </a:cubicBezTo>
                <a:cubicBezTo>
                  <a:pt x="2562986" y="124445"/>
                  <a:pt x="2590276" y="190330"/>
                  <a:pt x="2590276" y="259029"/>
                </a:cubicBezTo>
                <a:cubicBezTo>
                  <a:pt x="2590276" y="1310724"/>
                  <a:pt x="2590277" y="2362420"/>
                  <a:pt x="2590277" y="3414115"/>
                </a:cubicBezTo>
                <a:cubicBezTo>
                  <a:pt x="2590277" y="3482814"/>
                  <a:pt x="2562987" y="3548698"/>
                  <a:pt x="2514409" y="3597276"/>
                </a:cubicBezTo>
                <a:cubicBezTo>
                  <a:pt x="2465832" y="3645853"/>
                  <a:pt x="2399947" y="3673144"/>
                  <a:pt x="2331248" y="3673143"/>
                </a:cubicBezTo>
                <a:lnTo>
                  <a:pt x="259028" y="3673143"/>
                </a:lnTo>
                <a:cubicBezTo>
                  <a:pt x="190329" y="3673143"/>
                  <a:pt x="124445" y="3645853"/>
                  <a:pt x="75868" y="3597275"/>
                </a:cubicBezTo>
                <a:cubicBezTo>
                  <a:pt x="27291" y="3548698"/>
                  <a:pt x="1" y="3482813"/>
                  <a:pt x="1" y="3414114"/>
                </a:cubicBezTo>
                <a:cubicBezTo>
                  <a:pt x="1" y="2362419"/>
                  <a:pt x="0" y="1310723"/>
                  <a:pt x="0" y="259028"/>
                </a:cubicBezTo>
                <a:close/>
              </a:path>
            </a:pathLst>
          </a:custGeom>
        </p:spPr>
        <p:style>
          <a:lnRef idx="0">
            <a:schemeClr val="dk1">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txBody>
          <a:bodyPr lIns="152400" tIns="152400" rIns="152400" bIns="2723601" spcCol="1270" anchor="ctr"/>
          <a:lstStyle/>
          <a:p>
            <a:pPr algn="ctr" defTabSz="1778000" eaLnBrk="0" hangingPunct="0">
              <a:lnSpc>
                <a:spcPct val="90000"/>
              </a:lnSpc>
              <a:spcAft>
                <a:spcPct val="35000"/>
              </a:spcAft>
              <a:defRPr/>
            </a:pPr>
            <a:r>
              <a:rPr lang="en-GB" sz="4000" b="1" dirty="0"/>
              <a:t>Type C</a:t>
            </a:r>
          </a:p>
        </p:txBody>
      </p:sp>
      <p:sp>
        <p:nvSpPr>
          <p:cNvPr id="20" name="Freeform 19"/>
          <p:cNvSpPr/>
          <p:nvPr/>
        </p:nvSpPr>
        <p:spPr bwMode="auto">
          <a:xfrm>
            <a:off x="6266606" y="3355089"/>
            <a:ext cx="2073275" cy="1108075"/>
          </a:xfrm>
          <a:custGeom>
            <a:avLst/>
            <a:gdLst>
              <a:gd name="connsiteX0" fmla="*/ 0 w 2072222"/>
              <a:gd name="connsiteY0" fmla="*/ 110750 h 1107502"/>
              <a:gd name="connsiteX1" fmla="*/ 32438 w 2072222"/>
              <a:gd name="connsiteY1" fmla="*/ 32438 h 1107502"/>
              <a:gd name="connsiteX2" fmla="*/ 110750 w 2072222"/>
              <a:gd name="connsiteY2" fmla="*/ 0 h 1107502"/>
              <a:gd name="connsiteX3" fmla="*/ 1961472 w 2072222"/>
              <a:gd name="connsiteY3" fmla="*/ 0 h 1107502"/>
              <a:gd name="connsiteX4" fmla="*/ 2039784 w 2072222"/>
              <a:gd name="connsiteY4" fmla="*/ 32438 h 1107502"/>
              <a:gd name="connsiteX5" fmla="*/ 2072222 w 2072222"/>
              <a:gd name="connsiteY5" fmla="*/ 110750 h 1107502"/>
              <a:gd name="connsiteX6" fmla="*/ 2072222 w 2072222"/>
              <a:gd name="connsiteY6" fmla="*/ 996752 h 1107502"/>
              <a:gd name="connsiteX7" fmla="*/ 2039784 w 2072222"/>
              <a:gd name="connsiteY7" fmla="*/ 1075064 h 1107502"/>
              <a:gd name="connsiteX8" fmla="*/ 1961472 w 2072222"/>
              <a:gd name="connsiteY8" fmla="*/ 1107502 h 1107502"/>
              <a:gd name="connsiteX9" fmla="*/ 110750 w 2072222"/>
              <a:gd name="connsiteY9" fmla="*/ 1107502 h 1107502"/>
              <a:gd name="connsiteX10" fmla="*/ 32438 w 2072222"/>
              <a:gd name="connsiteY10" fmla="*/ 1075064 h 1107502"/>
              <a:gd name="connsiteX11" fmla="*/ 0 w 2072222"/>
              <a:gd name="connsiteY11" fmla="*/ 996752 h 1107502"/>
              <a:gd name="connsiteX12" fmla="*/ 0 w 2072222"/>
              <a:gd name="connsiteY12" fmla="*/ 110750 h 110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2222" h="1107502">
                <a:moveTo>
                  <a:pt x="0" y="110750"/>
                </a:moveTo>
                <a:cubicBezTo>
                  <a:pt x="0" y="81377"/>
                  <a:pt x="11668" y="53208"/>
                  <a:pt x="32438" y="32438"/>
                </a:cubicBezTo>
                <a:cubicBezTo>
                  <a:pt x="53208" y="11668"/>
                  <a:pt x="81377" y="0"/>
                  <a:pt x="110750" y="0"/>
                </a:cubicBezTo>
                <a:lnTo>
                  <a:pt x="1961472" y="0"/>
                </a:lnTo>
                <a:cubicBezTo>
                  <a:pt x="1990845" y="0"/>
                  <a:pt x="2019014" y="11668"/>
                  <a:pt x="2039784" y="32438"/>
                </a:cubicBezTo>
                <a:cubicBezTo>
                  <a:pt x="2060554" y="53208"/>
                  <a:pt x="2072222" y="81377"/>
                  <a:pt x="2072222" y="110750"/>
                </a:cubicBezTo>
                <a:lnTo>
                  <a:pt x="2072222" y="996752"/>
                </a:lnTo>
                <a:cubicBezTo>
                  <a:pt x="2072222" y="1026125"/>
                  <a:pt x="2060554" y="1054294"/>
                  <a:pt x="2039784" y="1075064"/>
                </a:cubicBezTo>
                <a:cubicBezTo>
                  <a:pt x="2019014" y="1095834"/>
                  <a:pt x="1990845" y="1107502"/>
                  <a:pt x="1961472" y="1107502"/>
                </a:cubicBezTo>
                <a:lnTo>
                  <a:pt x="110750" y="1107502"/>
                </a:lnTo>
                <a:cubicBezTo>
                  <a:pt x="81377" y="1107502"/>
                  <a:pt x="53208" y="1095834"/>
                  <a:pt x="32438" y="1075064"/>
                </a:cubicBezTo>
                <a:cubicBezTo>
                  <a:pt x="11668" y="1054294"/>
                  <a:pt x="0" y="1026125"/>
                  <a:pt x="0" y="996752"/>
                </a:cubicBezTo>
                <a:lnTo>
                  <a:pt x="0" y="110750"/>
                </a:lnTo>
                <a:close/>
              </a:path>
            </a:pathLst>
          </a:custGeom>
        </p:spPr>
        <p:style>
          <a:lnRef idx="2">
            <a:schemeClr val="lt1">
              <a:hueOff val="0"/>
              <a:satOff val="0"/>
              <a:lumOff val="0"/>
              <a:alphaOff val="0"/>
            </a:schemeClr>
          </a:lnRef>
          <a:fillRef idx="1">
            <a:schemeClr val="accent6">
              <a:shade val="80000"/>
              <a:hueOff val="0"/>
              <a:satOff val="-27057"/>
              <a:lumOff val="27052"/>
              <a:alphaOff val="0"/>
            </a:schemeClr>
          </a:fillRef>
          <a:effectRef idx="0">
            <a:schemeClr val="accent6">
              <a:shade val="80000"/>
              <a:hueOff val="0"/>
              <a:satOff val="-27057"/>
              <a:lumOff val="27052"/>
              <a:alphaOff val="0"/>
            </a:schemeClr>
          </a:effectRef>
          <a:fontRef idx="minor">
            <a:schemeClr val="lt1"/>
          </a:fontRef>
        </p:style>
        <p:txBody>
          <a:bodyPr lIns="75618" tIns="64823" rIns="75618" bIns="64823" spcCol="1270" anchor="ctr"/>
          <a:lstStyle/>
          <a:p>
            <a:pPr algn="ctr" defTabSz="755650" eaLnBrk="0" hangingPunct="0">
              <a:lnSpc>
                <a:spcPct val="90000"/>
              </a:lnSpc>
              <a:spcAft>
                <a:spcPct val="35000"/>
              </a:spcAft>
              <a:defRPr/>
            </a:pPr>
            <a:r>
              <a:rPr lang="en-GB" sz="1700" dirty="0"/>
              <a:t>Complex, unfamiliar, and major implications for the SRN</a:t>
            </a:r>
          </a:p>
        </p:txBody>
      </p:sp>
      <p:sp>
        <p:nvSpPr>
          <p:cNvPr id="22" name="Right Arrow 21"/>
          <p:cNvSpPr/>
          <p:nvPr/>
        </p:nvSpPr>
        <p:spPr bwMode="auto">
          <a:xfrm>
            <a:off x="748146" y="4509342"/>
            <a:ext cx="7469579" cy="1151906"/>
          </a:xfrm>
          <a:prstGeom prst="rightArrow">
            <a:avLst>
              <a:gd name="adj1" fmla="val 50000"/>
              <a:gd name="adj2" fmla="val 98454"/>
            </a:avLst>
          </a:prstGeom>
          <a:gradFill flip="none" rotWithShape="1">
            <a:gsLst>
              <a:gs pos="22000">
                <a:srgbClr val="F9AB6B"/>
              </a:gs>
              <a:gs pos="4000">
                <a:schemeClr val="accent6">
                  <a:lumMod val="50000"/>
                </a:schemeClr>
              </a:gs>
              <a:gs pos="50000">
                <a:schemeClr val="accent6">
                  <a:lumMod val="60000"/>
                  <a:lumOff val="40000"/>
                </a:schemeClr>
              </a:gs>
              <a:gs pos="100000">
                <a:schemeClr val="accent6">
                  <a:lumMod val="20000"/>
                  <a:lumOff val="80000"/>
                </a:schemeClr>
              </a:gs>
            </a:gsLst>
            <a:lin ang="10800000" scaled="1"/>
            <a:tileRect/>
          </a:gradFill>
          <a:ln w="9525"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a:ln>
                  <a:noFill/>
                </a:ln>
                <a:effectLst/>
                <a:latin typeface="Arial" charset="0"/>
              </a:rPr>
              <a:t>Increasing levels of effort and detail in safety risk management </a:t>
            </a:r>
          </a:p>
        </p:txBody>
      </p:sp>
      <p:grpSp>
        <p:nvGrpSpPr>
          <p:cNvPr id="26" name="Group 25"/>
          <p:cNvGrpSpPr/>
          <p:nvPr/>
        </p:nvGrpSpPr>
        <p:grpSpPr>
          <a:xfrm>
            <a:off x="166255" y="836712"/>
            <a:ext cx="3075709" cy="5308270"/>
            <a:chOff x="166255" y="1270660"/>
            <a:chExt cx="3075709" cy="5308270"/>
          </a:xfrm>
        </p:grpSpPr>
        <p:sp>
          <p:nvSpPr>
            <p:cNvPr id="24" name="Oval 23"/>
            <p:cNvSpPr/>
            <p:nvPr/>
          </p:nvSpPr>
          <p:spPr bwMode="auto">
            <a:xfrm>
              <a:off x="166255" y="1270660"/>
              <a:ext cx="3075709" cy="5308270"/>
            </a:xfrm>
            <a:prstGeom prst="ellipse">
              <a:avLst/>
            </a:prstGeom>
            <a:noFill/>
            <a:ln w="38100"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chemeClr val="tx1"/>
                </a:solidFill>
                <a:effectLst/>
                <a:latin typeface="Arial" charset="0"/>
              </a:endParaRPr>
            </a:p>
          </p:txBody>
        </p:sp>
        <p:sp>
          <p:nvSpPr>
            <p:cNvPr id="25" name="TextBox 24"/>
            <p:cNvSpPr txBox="1"/>
            <p:nvPr/>
          </p:nvSpPr>
          <p:spPr>
            <a:xfrm>
              <a:off x="1095147" y="1341912"/>
              <a:ext cx="1082349" cy="646331"/>
            </a:xfrm>
            <a:prstGeom prst="rect">
              <a:avLst/>
            </a:prstGeom>
            <a:noFill/>
          </p:spPr>
          <p:txBody>
            <a:bodyPr wrap="none" rtlCol="0" anchor="ctr">
              <a:spAutoFit/>
            </a:bodyPr>
            <a:lstStyle/>
            <a:p>
              <a:pPr algn="ctr"/>
              <a:r>
                <a:rPr lang="en-GB" sz="1800" b="1" dirty="0">
                  <a:solidFill>
                    <a:srgbClr val="FF0000"/>
                  </a:solidFill>
                </a:rPr>
                <a:t>Vast</a:t>
              </a:r>
            </a:p>
            <a:p>
              <a:pPr algn="ctr"/>
              <a:r>
                <a:rPr lang="en-GB" sz="1800" b="1" dirty="0">
                  <a:solidFill>
                    <a:srgbClr val="FF0000"/>
                  </a:solidFill>
                </a:rPr>
                <a:t>majority</a:t>
              </a:r>
            </a:p>
          </p:txBody>
        </p:sp>
      </p:grpSp>
      <p:sp>
        <p:nvSpPr>
          <p:cNvPr id="3" name="Rectangle 2"/>
          <p:cNvSpPr/>
          <p:nvPr/>
        </p:nvSpPr>
        <p:spPr>
          <a:xfrm>
            <a:off x="3860750" y="763289"/>
            <a:ext cx="4811712" cy="1015663"/>
          </a:xfrm>
          <a:prstGeom prst="rect">
            <a:avLst/>
          </a:prstGeom>
        </p:spPr>
        <p:txBody>
          <a:bodyPr wrap="square">
            <a:spAutoFit/>
          </a:bodyPr>
          <a:lstStyle/>
          <a:p>
            <a:pPr lvl="1">
              <a:buFont typeface="Arial" pitchFamily="34" charset="0"/>
              <a:buChar char="•"/>
            </a:pPr>
            <a:r>
              <a:rPr lang="en-GB" sz="2000" dirty="0"/>
              <a:t>Type A (basic) safety management</a:t>
            </a:r>
          </a:p>
          <a:p>
            <a:pPr lvl="1">
              <a:buFont typeface="Arial" pitchFamily="34" charset="0"/>
              <a:buChar char="•"/>
            </a:pPr>
            <a:r>
              <a:rPr lang="en-GB" sz="2000" dirty="0"/>
              <a:t>Type B (moderate) safety management</a:t>
            </a:r>
          </a:p>
          <a:p>
            <a:pPr lvl="1">
              <a:buFont typeface="Arial" pitchFamily="34" charset="0"/>
              <a:buChar char="•"/>
            </a:pPr>
            <a:r>
              <a:rPr lang="en-GB" sz="2000" dirty="0"/>
              <a:t>Type C (rigorous) safety management</a:t>
            </a:r>
            <a:endParaRPr lang="en-GB" sz="2000" dirty="0">
              <a:sym typeface="Wingdings" pitchFamily="2" charset="2"/>
            </a:endParaRPr>
          </a:p>
        </p:txBody>
      </p:sp>
      <p:pic>
        <p:nvPicPr>
          <p:cNvPr id="5" name="Picture 4">
            <a:extLst>
              <a:ext uri="{FF2B5EF4-FFF2-40B4-BE49-F238E27FC236}">
                <a16:creationId xmlns:a16="http://schemas.microsoft.com/office/drawing/2014/main" id="{7F249597-198D-4006-9AD7-2BD87EACD156}"/>
              </a:ext>
            </a:extLst>
          </p:cNvPr>
          <p:cNvPicPr>
            <a:picLocks noChangeAspect="1"/>
          </p:cNvPicPr>
          <p:nvPr/>
        </p:nvPicPr>
        <p:blipFill>
          <a:blip r:embed="rId2"/>
          <a:stretch>
            <a:fillRect/>
          </a:stretch>
        </p:blipFill>
        <p:spPr>
          <a:xfrm>
            <a:off x="3144" y="61433"/>
            <a:ext cx="9144000" cy="733111"/>
          </a:xfrm>
          <a:prstGeom prst="rect">
            <a:avLst/>
          </a:prstGeom>
        </p:spPr>
      </p:pic>
    </p:spTree>
    <p:extLst>
      <p:ext uri="{BB962C8B-B14F-4D97-AF65-F5344CB8AC3E}">
        <p14:creationId xmlns:p14="http://schemas.microsoft.com/office/powerpoint/2010/main" val="4016942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6210A0-772A-40B1-936E-2F17160481BB}"/>
              </a:ext>
            </a:extLst>
          </p:cNvPr>
          <p:cNvPicPr>
            <a:picLocks noChangeAspect="1"/>
          </p:cNvPicPr>
          <p:nvPr/>
        </p:nvPicPr>
        <p:blipFill>
          <a:blip r:embed="rId3"/>
          <a:stretch>
            <a:fillRect/>
          </a:stretch>
        </p:blipFill>
        <p:spPr>
          <a:xfrm>
            <a:off x="0" y="116632"/>
            <a:ext cx="9144000" cy="725424"/>
          </a:xfrm>
          <a:prstGeom prst="rect">
            <a:avLst/>
          </a:prstGeom>
        </p:spPr>
      </p:pic>
      <p:graphicFrame>
        <p:nvGraphicFramePr>
          <p:cNvPr id="3" name="Table 2">
            <a:extLst>
              <a:ext uri="{FF2B5EF4-FFF2-40B4-BE49-F238E27FC236}">
                <a16:creationId xmlns:a16="http://schemas.microsoft.com/office/drawing/2014/main" id="{4C03E6DA-D350-47C9-842E-7B410F91330B}"/>
              </a:ext>
            </a:extLst>
          </p:cNvPr>
          <p:cNvGraphicFramePr>
            <a:graphicFrameLocks noGrp="1"/>
          </p:cNvGraphicFramePr>
          <p:nvPr>
            <p:extLst>
              <p:ext uri="{D42A27DB-BD31-4B8C-83A1-F6EECF244321}">
                <p14:modId xmlns:p14="http://schemas.microsoft.com/office/powerpoint/2010/main" val="218883394"/>
              </p:ext>
            </p:extLst>
          </p:nvPr>
        </p:nvGraphicFramePr>
        <p:xfrm>
          <a:off x="251520" y="1196752"/>
          <a:ext cx="8460432" cy="4292600"/>
        </p:xfrm>
        <a:graphic>
          <a:graphicData uri="http://schemas.openxmlformats.org/drawingml/2006/table">
            <a:tbl>
              <a:tblPr firstRow="1" firstCol="1" bandRow="1" bandCol="1">
                <a:tableStyleId>{17292A2E-F333-43FB-9621-5CBBE7FDCDCB}</a:tableStyleId>
              </a:tblPr>
              <a:tblGrid>
                <a:gridCol w="7167308">
                  <a:extLst>
                    <a:ext uri="{9D8B030D-6E8A-4147-A177-3AD203B41FA5}">
                      <a16:colId xmlns:a16="http://schemas.microsoft.com/office/drawing/2014/main" val="20000"/>
                    </a:ext>
                  </a:extLst>
                </a:gridCol>
                <a:gridCol w="1293124">
                  <a:extLst>
                    <a:ext uri="{9D8B030D-6E8A-4147-A177-3AD203B41FA5}">
                      <a16:colId xmlns:a16="http://schemas.microsoft.com/office/drawing/2014/main" val="20001"/>
                    </a:ext>
                  </a:extLst>
                </a:gridCol>
              </a:tblGrid>
              <a:tr h="258242">
                <a:tc>
                  <a:txBody>
                    <a:bodyPr/>
                    <a:lstStyle/>
                    <a:p>
                      <a:pPr>
                        <a:spcAft>
                          <a:spcPts val="600"/>
                        </a:spcAft>
                      </a:pPr>
                      <a:r>
                        <a:rPr lang="en-GB" sz="1600" dirty="0">
                          <a:effectLst/>
                        </a:rPr>
                        <a:t>Population</a:t>
                      </a:r>
                      <a:endParaRPr lang="en-GB" sz="1600" dirty="0">
                        <a:effectLst/>
                        <a:latin typeface="Arial"/>
                        <a:ea typeface="Century Gothic"/>
                        <a:cs typeface="Times New Roman"/>
                      </a:endParaRPr>
                    </a:p>
                  </a:txBody>
                  <a:tcPr marL="68580" marR="68580" marT="17780" marB="0"/>
                </a:tc>
                <a:tc>
                  <a:txBody>
                    <a:bodyPr/>
                    <a:lstStyle/>
                    <a:p>
                      <a:pPr>
                        <a:spcAft>
                          <a:spcPts val="600"/>
                        </a:spcAft>
                      </a:pPr>
                      <a:r>
                        <a:rPr lang="en-GB" sz="1600">
                          <a:effectLst/>
                        </a:rPr>
                        <a:t>Classification</a:t>
                      </a:r>
                      <a:endParaRPr lang="en-GB" sz="1600">
                        <a:effectLst/>
                        <a:latin typeface="Arial"/>
                        <a:ea typeface="Century Gothic"/>
                        <a:cs typeface="Times New Roman"/>
                      </a:endParaRPr>
                    </a:p>
                  </a:txBody>
                  <a:tcPr marL="68580" marR="68580" marT="17780" marB="0"/>
                </a:tc>
                <a:extLst>
                  <a:ext uri="{0D108BD9-81ED-4DB2-BD59-A6C34878D82A}">
                    <a16:rowId xmlns:a16="http://schemas.microsoft.com/office/drawing/2014/main" val="10000"/>
                  </a:ext>
                </a:extLst>
              </a:tr>
              <a:tr h="1053730">
                <a:tc>
                  <a:txBody>
                    <a:bodyPr/>
                    <a:lstStyle/>
                    <a:p>
                      <a:pPr algn="l">
                        <a:spcAft>
                          <a:spcPts val="600"/>
                        </a:spcAft>
                      </a:pPr>
                      <a:r>
                        <a:rPr lang="en-GB" sz="1600" dirty="0">
                          <a:effectLst/>
                        </a:rPr>
                        <a:t>People directly employed by Highways England and who work on the motorway and all-purpose trunk roads either permanently e.g. Traffic Officers, or periodically e.g. those undertaking site visits. AND</a:t>
                      </a:r>
                    </a:p>
                    <a:p>
                      <a:pPr algn="l">
                        <a:spcAft>
                          <a:spcPts val="600"/>
                        </a:spcAft>
                      </a:pPr>
                      <a:r>
                        <a:rPr lang="en-GB" sz="1600" dirty="0">
                          <a:effectLst/>
                        </a:rPr>
                        <a:t>People in a contractual relationship with Highways England, including our National Vehicle Recovery Contract operatives, all workers engaged in traffic management activities and incident support services, and any other activities where traffic is present, such as persons carrying out survey and inspection work.</a:t>
                      </a:r>
                      <a:endParaRPr lang="en-GB" sz="1600" b="0" dirty="0">
                        <a:effectLst/>
                        <a:latin typeface="Arial"/>
                        <a:ea typeface="Century Gothic"/>
                        <a:cs typeface="Times New Roman"/>
                      </a:endParaRPr>
                    </a:p>
                  </a:txBody>
                  <a:tcPr marL="68580" marR="68580" marT="17780" marB="0"/>
                </a:tc>
                <a:tc>
                  <a:txBody>
                    <a:bodyPr/>
                    <a:lstStyle/>
                    <a:p>
                      <a:pPr>
                        <a:spcAft>
                          <a:spcPts val="600"/>
                        </a:spcAft>
                      </a:pPr>
                      <a:r>
                        <a:rPr lang="en-GB" sz="1600" dirty="0">
                          <a:effectLst/>
                        </a:rPr>
                        <a:t>Workers</a:t>
                      </a:r>
                      <a:endParaRPr lang="en-GB" sz="1600" dirty="0">
                        <a:effectLst/>
                        <a:latin typeface="Arial"/>
                        <a:ea typeface="Century Gothic"/>
                        <a:cs typeface="Times New Roman"/>
                      </a:endParaRPr>
                    </a:p>
                  </a:txBody>
                  <a:tcPr marL="68580" marR="68580" marT="17780" marB="0"/>
                </a:tc>
                <a:extLst>
                  <a:ext uri="{0D108BD9-81ED-4DB2-BD59-A6C34878D82A}">
                    <a16:rowId xmlns:a16="http://schemas.microsoft.com/office/drawing/2014/main" val="10001"/>
                  </a:ext>
                </a:extLst>
              </a:tr>
              <a:tr h="597468">
                <a:tc>
                  <a:txBody>
                    <a:bodyPr/>
                    <a:lstStyle/>
                    <a:p>
                      <a:pPr>
                        <a:spcAft>
                          <a:spcPts val="600"/>
                        </a:spcAft>
                      </a:pPr>
                      <a:r>
                        <a:rPr lang="en-GB" sz="1600">
                          <a:effectLst/>
                        </a:rPr>
                        <a:t>All road users, including the police and emergency services, equestrians, cyclists and pedestrians, as well as those others, who are at work but are not in a contractual relationship with Highways England such as privately contracted vehicle recovery and vehicle repair providers.</a:t>
                      </a:r>
                      <a:endParaRPr lang="en-GB" sz="1600" b="0">
                        <a:effectLst/>
                        <a:latin typeface="Arial"/>
                        <a:ea typeface="Century Gothic"/>
                        <a:cs typeface="Times New Roman"/>
                      </a:endParaRPr>
                    </a:p>
                  </a:txBody>
                  <a:tcPr marL="68580" marR="68580" marT="17780" marB="0"/>
                </a:tc>
                <a:tc>
                  <a:txBody>
                    <a:bodyPr/>
                    <a:lstStyle/>
                    <a:p>
                      <a:pPr>
                        <a:spcAft>
                          <a:spcPts val="600"/>
                        </a:spcAft>
                      </a:pPr>
                      <a:r>
                        <a:rPr lang="en-GB" sz="1600" dirty="0">
                          <a:effectLst/>
                        </a:rPr>
                        <a:t>Users</a:t>
                      </a:r>
                      <a:endParaRPr lang="en-GB" sz="1600" dirty="0">
                        <a:effectLst/>
                        <a:latin typeface="Arial"/>
                        <a:ea typeface="Century Gothic"/>
                        <a:cs typeface="Times New Roman"/>
                      </a:endParaRPr>
                    </a:p>
                  </a:txBody>
                  <a:tcPr marL="68580" marR="68580" marT="17780" marB="0"/>
                </a:tc>
                <a:extLst>
                  <a:ext uri="{0D108BD9-81ED-4DB2-BD59-A6C34878D82A}">
                    <a16:rowId xmlns:a16="http://schemas.microsoft.com/office/drawing/2014/main" val="10002"/>
                  </a:ext>
                </a:extLst>
              </a:tr>
              <a:tr h="754857">
                <a:tc>
                  <a:txBody>
                    <a:bodyPr/>
                    <a:lstStyle/>
                    <a:p>
                      <a:pPr>
                        <a:spcAft>
                          <a:spcPts val="600"/>
                        </a:spcAft>
                      </a:pPr>
                      <a:r>
                        <a:rPr lang="en-GB" sz="1600" dirty="0">
                          <a:effectLst/>
                        </a:rPr>
                        <a:t>Other parties includes any person or persons who could be affected by the Highways England motorway and all-purpose trunk roads, but who are neither using it, nor working on it i.e. living or working adjacent to the motorway and all-purpose trunk roads, using other transport networks that intersect with the motorway and all-purpose trunk roads </a:t>
                      </a:r>
                      <a:endParaRPr lang="en-GB" sz="1600" b="0" dirty="0">
                        <a:effectLst/>
                        <a:latin typeface="Arial"/>
                        <a:ea typeface="Century Gothic"/>
                        <a:cs typeface="Times New Roman"/>
                      </a:endParaRPr>
                    </a:p>
                  </a:txBody>
                  <a:tcPr marL="68580" marR="68580" marT="17780" marB="0"/>
                </a:tc>
                <a:tc>
                  <a:txBody>
                    <a:bodyPr/>
                    <a:lstStyle/>
                    <a:p>
                      <a:pPr>
                        <a:spcAft>
                          <a:spcPts val="600"/>
                        </a:spcAft>
                      </a:pPr>
                      <a:r>
                        <a:rPr lang="en-GB" sz="1600" dirty="0">
                          <a:effectLst/>
                        </a:rPr>
                        <a:t>Other parties</a:t>
                      </a:r>
                      <a:endParaRPr lang="en-GB" sz="1600" dirty="0">
                        <a:effectLst/>
                        <a:latin typeface="Arial"/>
                        <a:ea typeface="Century Gothic"/>
                        <a:cs typeface="Times New Roman"/>
                      </a:endParaRPr>
                    </a:p>
                  </a:txBody>
                  <a:tcPr marL="68580" marR="68580" marT="1778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53694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D44F3B-CE19-4B39-A87F-6F42662EA09A}"/>
              </a:ext>
            </a:extLst>
          </p:cNvPr>
          <p:cNvPicPr>
            <a:picLocks noChangeAspect="1"/>
          </p:cNvPicPr>
          <p:nvPr/>
        </p:nvPicPr>
        <p:blipFill>
          <a:blip r:embed="rId2"/>
          <a:stretch>
            <a:fillRect/>
          </a:stretch>
        </p:blipFill>
        <p:spPr>
          <a:xfrm>
            <a:off x="0" y="116632"/>
            <a:ext cx="9144000" cy="744477"/>
          </a:xfrm>
          <a:prstGeom prst="rect">
            <a:avLst/>
          </a:prstGeom>
        </p:spPr>
      </p:pic>
      <p:pic>
        <p:nvPicPr>
          <p:cNvPr id="3" name="Picture 2">
            <a:extLst>
              <a:ext uri="{FF2B5EF4-FFF2-40B4-BE49-F238E27FC236}">
                <a16:creationId xmlns:a16="http://schemas.microsoft.com/office/drawing/2014/main" id="{065E5F0E-4070-49DD-8A7D-313E19664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340768"/>
            <a:ext cx="3194721"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2D08E244-742E-4136-BA27-1F1087AEC372}"/>
              </a:ext>
            </a:extLst>
          </p:cNvPr>
          <p:cNvSpPr txBox="1"/>
          <p:nvPr/>
        </p:nvSpPr>
        <p:spPr>
          <a:xfrm>
            <a:off x="3978391" y="1124744"/>
            <a:ext cx="4320480" cy="4893647"/>
          </a:xfrm>
          <a:prstGeom prst="rect">
            <a:avLst/>
          </a:prstGeom>
          <a:noFill/>
        </p:spPr>
        <p:txBody>
          <a:bodyPr wrap="square" rtlCol="0">
            <a:spAutoFit/>
          </a:bodyPr>
          <a:lstStyle/>
          <a:p>
            <a:pPr marL="285750" indent="-285750">
              <a:buFont typeface="Arial" panose="020B0604020202020204" pitchFamily="34" charset="0"/>
              <a:buChar char="•"/>
            </a:pPr>
            <a:r>
              <a:rPr lang="en-GB" sz="2400" dirty="0"/>
              <a:t>What is the safety question you are trying to answer?</a:t>
            </a:r>
          </a:p>
          <a:p>
            <a:pPr marL="285750" indent="-285750">
              <a:buFont typeface="Arial" panose="020B0604020202020204" pitchFamily="34" charset="0"/>
              <a:buChar char="•"/>
            </a:pPr>
            <a:r>
              <a:rPr lang="en-GB" sz="2400" dirty="0"/>
              <a:t>What is the extent of the question, physically, geographically or timewise</a:t>
            </a:r>
          </a:p>
          <a:p>
            <a:pPr marL="285750" indent="-285750">
              <a:buFont typeface="Arial" panose="020B0604020202020204" pitchFamily="34" charset="0"/>
              <a:buChar char="•"/>
            </a:pPr>
            <a:r>
              <a:rPr lang="en-GB" sz="2400" dirty="0"/>
              <a:t>Each option being considered needs risk assessment.</a:t>
            </a:r>
          </a:p>
          <a:p>
            <a:pPr marL="285750" indent="-285750">
              <a:buFont typeface="Arial" panose="020B0604020202020204" pitchFamily="34" charset="0"/>
              <a:buChar char="•"/>
            </a:pPr>
            <a:r>
              <a:rPr lang="en-GB" sz="2400" dirty="0"/>
              <a:t>How are each of the exposed populations affected by each option?</a:t>
            </a:r>
          </a:p>
          <a:p>
            <a:pPr marL="285750" indent="-285750">
              <a:buFont typeface="Arial" panose="020B0604020202020204" pitchFamily="34" charset="0"/>
              <a:buChar char="•"/>
            </a:pPr>
            <a:r>
              <a:rPr lang="en-GB" sz="2400" dirty="0"/>
              <a:t>How complex is the activity and what level of experience do we have?</a:t>
            </a:r>
          </a:p>
        </p:txBody>
      </p:sp>
    </p:spTree>
    <p:extLst>
      <p:ext uri="{BB962C8B-B14F-4D97-AF65-F5344CB8AC3E}">
        <p14:creationId xmlns:p14="http://schemas.microsoft.com/office/powerpoint/2010/main" val="1754724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_PPT_STD_White.potx" id="{C5DC826B-221C-4BFA-AE2D-5348A1F43056}" vid="{D717856E-93EF-4870-8349-848641DF9498}"/>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1690</TotalTime>
  <Words>1320</Words>
  <Application>Microsoft Office PowerPoint</Application>
  <PresentationFormat>On-screen Show (4:3)</PresentationFormat>
  <Paragraphs>103</Paragraphs>
  <Slides>13</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Century Gothic</vt:lpstr>
      <vt:lpstr>Times New Roman</vt:lpstr>
      <vt:lpstr>Wingdings</vt:lpstr>
      <vt:lpstr>Office Theme</vt:lpstr>
      <vt:lpstr>Default Design</vt:lpstr>
      <vt:lpstr>GG104 Requirements for Safety Risk Assessment Overview </vt:lpstr>
      <vt:lpstr>GG104 Requirements for safety risk assessment</vt:lpstr>
      <vt:lpstr>GG104 – GD04/12 Key differences</vt:lpstr>
      <vt:lpstr>Requirements for safety risk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Highways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 Dalby</dc:creator>
  <cp:lastModifiedBy>Potter, Doug</cp:lastModifiedBy>
  <cp:revision>94</cp:revision>
  <cp:lastPrinted>2015-06-27T11:37:36Z</cp:lastPrinted>
  <dcterms:created xsi:type="dcterms:W3CDTF">2015-06-27T11:35:06Z</dcterms:created>
  <dcterms:modified xsi:type="dcterms:W3CDTF">2018-10-05T07:07:41Z</dcterms:modified>
</cp:coreProperties>
</file>