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6"/>
  </p:notesMasterIdLst>
  <p:sldIdLst>
    <p:sldId id="258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00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A71F9-5C1B-4EAB-8A2C-247DFD9A240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83160-4662-4B75-9B64-9C78B9937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 of a scheme will primarily be determined through the stage 1 PCF project design report, but the most sensitive schemes will likely already have been identified due to their proximity to national parks, AONBs, SSSIs, ancient monuments, urban areas, etc.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Sensitive schemes are encouraged to engage with the review process as soon as possible - towards the end of stage 3 is too late to action feedback.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review feedback is only advisory and the process is there to help teams with input from a different view point.</a:t>
            </a:r>
          </a:p>
          <a:p>
            <a:pPr lvl="0">
              <a:lnSpc>
                <a:spcPct val="150000"/>
              </a:lnSpc>
            </a:pPr>
            <a:endParaRPr lang="en-GB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69EAB-24CB-421A-9570-D30DC46AC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89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43EC78-88E8-451A-854F-761A6A1D0151}"/>
              </a:ext>
            </a:extLst>
          </p:cNvPr>
          <p:cNvSpPr/>
          <p:nvPr/>
        </p:nvSpPr>
        <p:spPr>
          <a:xfrm>
            <a:off x="4" y="0"/>
            <a:ext cx="9078065" cy="4430812"/>
          </a:xfrm>
          <a:custGeom>
            <a:avLst/>
            <a:gdLst>
              <a:gd name="connsiteX0" fmla="*/ 0 w 9078065"/>
              <a:gd name="connsiteY0" fmla="*/ 0 h 4430812"/>
              <a:gd name="connsiteX1" fmla="*/ 9078065 w 9078065"/>
              <a:gd name="connsiteY1" fmla="*/ 0 h 4430812"/>
              <a:gd name="connsiteX2" fmla="*/ 8614924 w 9078065"/>
              <a:gd name="connsiteY2" fmla="*/ 3393971 h 4430812"/>
              <a:gd name="connsiteX3" fmla="*/ 0 w 9078065"/>
              <a:gd name="connsiteY3" fmla="*/ 4430812 h 44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065" h="4430812">
                <a:moveTo>
                  <a:pt x="0" y="0"/>
                </a:moveTo>
                <a:lnTo>
                  <a:pt x="9078065" y="0"/>
                </a:lnTo>
                <a:lnTo>
                  <a:pt x="8614924" y="3393971"/>
                </a:lnTo>
                <a:lnTo>
                  <a:pt x="0" y="4430812"/>
                </a:lnTo>
                <a:close/>
              </a:path>
            </a:pathLst>
          </a:custGeom>
          <a:solidFill>
            <a:srgbClr val="00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       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39166A-4ED9-47E3-A08F-F204B210E7B7}"/>
              </a:ext>
            </a:extLst>
          </p:cNvPr>
          <p:cNvSpPr/>
          <p:nvPr/>
        </p:nvSpPr>
        <p:spPr>
          <a:xfrm>
            <a:off x="0" y="-3445"/>
            <a:ext cx="12182984" cy="1633217"/>
          </a:xfrm>
          <a:custGeom>
            <a:avLst/>
            <a:gdLst>
              <a:gd name="connsiteX0" fmla="*/ 0 w 12182984"/>
              <a:gd name="connsiteY0" fmla="*/ 0 h 1633217"/>
              <a:gd name="connsiteX1" fmla="*/ 12182984 w 12182984"/>
              <a:gd name="connsiteY1" fmla="*/ 0 h 1633217"/>
              <a:gd name="connsiteX2" fmla="*/ 12182984 w 12182984"/>
              <a:gd name="connsiteY2" fmla="*/ 851811 h 1633217"/>
              <a:gd name="connsiteX3" fmla="*/ 0 w 12182984"/>
              <a:gd name="connsiteY3" fmla="*/ 1633217 h 16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984" h="1633217">
                <a:moveTo>
                  <a:pt x="0" y="0"/>
                </a:moveTo>
                <a:lnTo>
                  <a:pt x="12182984" y="0"/>
                </a:lnTo>
                <a:lnTo>
                  <a:pt x="12182984" y="851811"/>
                </a:lnTo>
                <a:lnTo>
                  <a:pt x="0" y="1633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73EC22-356F-46D4-8F83-97C16950632C}"/>
              </a:ext>
            </a:extLst>
          </p:cNvPr>
          <p:cNvSpPr/>
          <p:nvPr/>
        </p:nvSpPr>
        <p:spPr>
          <a:xfrm>
            <a:off x="8103039" y="2952212"/>
            <a:ext cx="4086532" cy="3905788"/>
          </a:xfrm>
          <a:custGeom>
            <a:avLst/>
            <a:gdLst>
              <a:gd name="connsiteX0" fmla="*/ 4079474 w 4086532"/>
              <a:gd name="connsiteY0" fmla="*/ 0 h 3905788"/>
              <a:gd name="connsiteX1" fmla="*/ 4086030 w 4086532"/>
              <a:gd name="connsiteY1" fmla="*/ 3694368 h 3905788"/>
              <a:gd name="connsiteX2" fmla="*/ 4086532 w 4086532"/>
              <a:gd name="connsiteY2" fmla="*/ 3905788 h 3905788"/>
              <a:gd name="connsiteX3" fmla="*/ 0 w 4086532"/>
              <a:gd name="connsiteY3" fmla="*/ 3905788 h 3905788"/>
              <a:gd name="connsiteX4" fmla="*/ 510083 w 4086532"/>
              <a:gd name="connsiteY4" fmla="*/ 443323 h 39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532" h="3905788">
                <a:moveTo>
                  <a:pt x="4079474" y="0"/>
                </a:moveTo>
                <a:cubicBezTo>
                  <a:pt x="4083337" y="1242406"/>
                  <a:pt x="4083845" y="2462912"/>
                  <a:pt x="4086030" y="3694368"/>
                </a:cubicBezTo>
                <a:lnTo>
                  <a:pt x="4086532" y="3905788"/>
                </a:lnTo>
                <a:lnTo>
                  <a:pt x="0" y="3905788"/>
                </a:lnTo>
                <a:lnTo>
                  <a:pt x="510083" y="443323"/>
                </a:lnTo>
                <a:close/>
              </a:path>
            </a:pathLst>
          </a:custGeom>
          <a:solidFill>
            <a:srgbClr val="5B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2927" y="2007605"/>
            <a:ext cx="8505915" cy="187636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main        </a:t>
            </a:r>
            <a:br>
              <a:rPr lang="en-US" dirty="0"/>
            </a:br>
            <a:r>
              <a:rPr lang="en-US" dirty="0"/>
              <a:t>Keep text within the shape.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927" y="4622539"/>
            <a:ext cx="8505915" cy="13955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You can add sub-header</a:t>
            </a:r>
          </a:p>
          <a:p>
            <a:r>
              <a:rPr lang="en-US" dirty="0"/>
              <a:t>information here.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F8153-4C69-4DE2-80DA-9CA1D5886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5448" r="7590" b="15448"/>
          <a:stretch/>
        </p:blipFill>
        <p:spPr>
          <a:xfrm>
            <a:off x="319318" y="367292"/>
            <a:ext cx="2677791" cy="92420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7894DC-124B-4273-99C9-5A16A90A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929" y="6018096"/>
            <a:ext cx="85151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EE56C-5B3B-4E33-9EF7-B291928F913A}" type="datetimeFigureOut">
              <a:rPr lang="en-GB" smtClean="0"/>
              <a:t>29/04/2020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58250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3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0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0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2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7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73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57934"/>
            <a:ext cx="11090275" cy="4492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907641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57934"/>
            <a:ext cx="5292095" cy="4492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042" y="1457934"/>
            <a:ext cx="5292095" cy="4492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8685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1256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67854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9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5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5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2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2DFCE-F0CD-4680-825B-E531E7884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9" y="5805916"/>
            <a:ext cx="2294438" cy="972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65126"/>
            <a:ext cx="11090275" cy="94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57934"/>
            <a:ext cx="11090275" cy="447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5576" indent="-255576" algn="l" defTabSz="914354" rtl="0" eaLnBrk="1" latinLnBrk="0" hangingPunct="1">
        <a:lnSpc>
          <a:spcPct val="100000"/>
        </a:lnSpc>
        <a:spcBef>
          <a:spcPts val="1000"/>
        </a:spcBef>
        <a:buClr>
          <a:srgbClr val="008BCB"/>
        </a:buClr>
        <a:buFont typeface="Wingdings" panose="05000000000000000000" pitchFamily="2" charset="2"/>
        <a:buChar char="§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5438" indent="-249226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−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28" indent="-165092" algn="l" defTabSz="914354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634" indent="-138107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2614" indent="-153980" algn="l" defTabSz="914354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47">
          <p15:clr>
            <a:srgbClr val="F26B43"/>
          </p15:clr>
        </p15:guide>
        <p15:guide id="7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A9F1-DFC4-48F0-AD26-893D7EC5AEBF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B4AF-AFE1-40F1-AAB1-AD59D408E4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34FC-2258-4806-A5CD-86D35C710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27" y="2007605"/>
            <a:ext cx="9504998" cy="1876362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Eliminating Risk from the Outset 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br>
              <a:rPr lang="en-GB" dirty="0"/>
            </a:br>
            <a:r>
              <a:rPr lang="en-GB" sz="3200" dirty="0"/>
              <a:t>Mike Wilson</a:t>
            </a:r>
          </a:p>
        </p:txBody>
      </p:sp>
    </p:spTree>
    <p:extLst>
      <p:ext uri="{BB962C8B-B14F-4D97-AF65-F5344CB8AC3E}">
        <p14:creationId xmlns:p14="http://schemas.microsoft.com/office/powerpoint/2010/main" val="8116693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5222-A8CD-4828-B6D9-9E611DEF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Principles of good road design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C26C44-7927-4AE1-AB72-CF170DDC78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70" t="18060" r="51560" b="8675"/>
          <a:stretch/>
        </p:blipFill>
        <p:spPr>
          <a:xfrm>
            <a:off x="304798" y="1330649"/>
            <a:ext cx="5857877" cy="524005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CE8F11-55D4-4E13-9BF0-9C96FDAC8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8704" t="21899" r="30494" b="8355"/>
          <a:stretch/>
        </p:blipFill>
        <p:spPr>
          <a:xfrm>
            <a:off x="6457949" y="1065475"/>
            <a:ext cx="5183188" cy="49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094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50" y="570732"/>
            <a:ext cx="80158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ts val="267"/>
              </a:spcBef>
            </a:pPr>
            <a:r>
              <a:rPr lang="en-GB" sz="3733" b="1" spc="-14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Review Process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B21412-E249-4907-AFB3-6D600FE9F0D2}"/>
              </a:ext>
            </a:extLst>
          </p:cNvPr>
          <p:cNvSpPr txBox="1"/>
          <p:nvPr/>
        </p:nvSpPr>
        <p:spPr>
          <a:xfrm>
            <a:off x="415683" y="5338372"/>
            <a:ext cx="1152128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ts val="267"/>
              </a:spcBef>
            </a:pPr>
            <a:r>
              <a:rPr lang="en-GB" sz="18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GB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 are managed by the Design Council on behalf of Highways England and the Strategic Design Panel. Review panels are composed of 5 independent built environment experts (engineers, architects, landscape architects, etc.). Reviews take place over a day and include a site visit. Design teams receive feedback via a letter within 2 weeks.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63CD5-5E33-41F2-B4E8-F3C3B979C0B2}"/>
              </a:ext>
            </a:extLst>
          </p:cNvPr>
          <p:cNvSpPr/>
          <p:nvPr/>
        </p:nvSpPr>
        <p:spPr>
          <a:xfrm>
            <a:off x="335360" y="2842402"/>
            <a:ext cx="11521280" cy="1213049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A276F-E28C-4043-8C47-E02D6E782307}"/>
              </a:ext>
            </a:extLst>
          </p:cNvPr>
          <p:cNvSpPr/>
          <p:nvPr/>
        </p:nvSpPr>
        <p:spPr>
          <a:xfrm>
            <a:off x="3329562" y="3054803"/>
            <a:ext cx="1121996" cy="78358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BF0CE-F1F4-40B8-8C7D-5588BEC09779}"/>
              </a:ext>
            </a:extLst>
          </p:cNvPr>
          <p:cNvSpPr/>
          <p:nvPr/>
        </p:nvSpPr>
        <p:spPr>
          <a:xfrm>
            <a:off x="9004542" y="3041592"/>
            <a:ext cx="1078697" cy="796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9BBBE-9F97-4829-8456-6A0CC24363BE}"/>
              </a:ext>
            </a:extLst>
          </p:cNvPr>
          <p:cNvSpPr/>
          <p:nvPr/>
        </p:nvSpPr>
        <p:spPr>
          <a:xfrm>
            <a:off x="10403374" y="3054802"/>
            <a:ext cx="1100540" cy="78359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6F16D-5E4B-47BD-8342-340BFDFF9A5A}"/>
              </a:ext>
            </a:extLst>
          </p:cNvPr>
          <p:cNvSpPr txBox="1"/>
          <p:nvPr/>
        </p:nvSpPr>
        <p:spPr>
          <a:xfrm>
            <a:off x="2015547" y="1934686"/>
            <a:ext cx="91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3E624-3852-44B1-9F3F-2ACA104CE8BD}"/>
              </a:ext>
            </a:extLst>
          </p:cNvPr>
          <p:cNvSpPr txBox="1"/>
          <p:nvPr/>
        </p:nvSpPr>
        <p:spPr>
          <a:xfrm>
            <a:off x="454171" y="1888357"/>
            <a:ext cx="163218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Highways England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4BB80A-7F12-4D85-9D09-38496239BD32}"/>
              </a:ext>
            </a:extLst>
          </p:cNvPr>
          <p:cNvSpPr txBox="1"/>
          <p:nvPr/>
        </p:nvSpPr>
        <p:spPr>
          <a:xfrm>
            <a:off x="423647" y="2947549"/>
            <a:ext cx="1632181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Design Panel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B83F4-BE3D-4F91-81E2-9E10C358CD49}"/>
              </a:ext>
            </a:extLst>
          </p:cNvPr>
          <p:cNvSpPr txBox="1"/>
          <p:nvPr/>
        </p:nvSpPr>
        <p:spPr>
          <a:xfrm>
            <a:off x="415683" y="4172307"/>
            <a:ext cx="1632181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Review Panel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F7C3E-164B-4076-AD8D-F73A6DB842D2}"/>
              </a:ext>
            </a:extLst>
          </p:cNvPr>
          <p:cNvSpPr txBox="1"/>
          <p:nvPr/>
        </p:nvSpPr>
        <p:spPr>
          <a:xfrm>
            <a:off x="3354451" y="1334220"/>
            <a:ext cx="18610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005F9-B6D2-46A2-BD74-1010F6110BA0}"/>
              </a:ext>
            </a:extLst>
          </p:cNvPr>
          <p:cNvSpPr txBox="1"/>
          <p:nvPr/>
        </p:nvSpPr>
        <p:spPr>
          <a:xfrm>
            <a:off x="7608687" y="1316852"/>
            <a:ext cx="115097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GB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528EF7-03F8-4692-899C-7EA07BA25CAD}"/>
              </a:ext>
            </a:extLst>
          </p:cNvPr>
          <p:cNvSpPr txBox="1"/>
          <p:nvPr/>
        </p:nvSpPr>
        <p:spPr>
          <a:xfrm>
            <a:off x="9027120" y="1336149"/>
            <a:ext cx="10561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DED294-EFD6-4F05-8BC7-849E6490003B}"/>
              </a:ext>
            </a:extLst>
          </p:cNvPr>
          <p:cNvSpPr txBox="1"/>
          <p:nvPr/>
        </p:nvSpPr>
        <p:spPr>
          <a:xfrm>
            <a:off x="1871531" y="1318719"/>
            <a:ext cx="12481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75D9AA-99E0-441F-A03C-617C7F36DB1A}"/>
              </a:ext>
            </a:extLst>
          </p:cNvPr>
          <p:cNvSpPr txBox="1"/>
          <p:nvPr/>
        </p:nvSpPr>
        <p:spPr>
          <a:xfrm>
            <a:off x="10447796" y="1336147"/>
            <a:ext cx="10561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EA245-ECD3-45C9-8A9F-610EC39C57F9}"/>
              </a:ext>
            </a:extLst>
          </p:cNvPr>
          <p:cNvSpPr txBox="1"/>
          <p:nvPr/>
        </p:nvSpPr>
        <p:spPr>
          <a:xfrm>
            <a:off x="3354451" y="1964174"/>
            <a:ext cx="91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list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756D2E-8CEB-47AD-AF7C-D633400CB81F}"/>
              </a:ext>
            </a:extLst>
          </p:cNvPr>
          <p:cNvSpPr txBox="1"/>
          <p:nvPr/>
        </p:nvSpPr>
        <p:spPr>
          <a:xfrm>
            <a:off x="3341627" y="3096053"/>
            <a:ext cx="120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scheme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52F3F4-8BD9-4F6E-8A1B-DA5170674F9A}"/>
              </a:ext>
            </a:extLst>
          </p:cNvPr>
          <p:cNvSpPr txBox="1"/>
          <p:nvPr/>
        </p:nvSpPr>
        <p:spPr>
          <a:xfrm>
            <a:off x="3320583" y="433707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8DBBBB-CC5B-428F-96B6-78D169823720}"/>
              </a:ext>
            </a:extLst>
          </p:cNvPr>
          <p:cNvSpPr txBox="1"/>
          <p:nvPr/>
        </p:nvSpPr>
        <p:spPr>
          <a:xfrm>
            <a:off x="7632171" y="433707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A35916-1B99-4C9B-8CB0-D9E16B971447}"/>
              </a:ext>
            </a:extLst>
          </p:cNvPr>
          <p:cNvSpPr txBox="1"/>
          <p:nvPr/>
        </p:nvSpPr>
        <p:spPr>
          <a:xfrm>
            <a:off x="9027120" y="434131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 defTabSz="1219170"/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4CBB23-57DF-44E6-B82E-13031E1FB9DB}"/>
              </a:ext>
            </a:extLst>
          </p:cNvPr>
          <p:cNvSpPr txBox="1"/>
          <p:nvPr/>
        </p:nvSpPr>
        <p:spPr>
          <a:xfrm>
            <a:off x="9006200" y="32602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7650BE-FCDE-416B-A4D1-F98272736818}"/>
              </a:ext>
            </a:extLst>
          </p:cNvPr>
          <p:cNvSpPr txBox="1"/>
          <p:nvPr/>
        </p:nvSpPr>
        <p:spPr>
          <a:xfrm>
            <a:off x="9018152" y="194034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defTabSz="1219170"/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519D97-711D-4BAE-9864-75FC1145C1B2}"/>
              </a:ext>
            </a:extLst>
          </p:cNvPr>
          <p:cNvSpPr txBox="1"/>
          <p:nvPr/>
        </p:nvSpPr>
        <p:spPr>
          <a:xfrm>
            <a:off x="10441880" y="4341318"/>
            <a:ext cx="101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32AC71-BD2C-477D-908B-8AD0885BDE2F}"/>
              </a:ext>
            </a:extLst>
          </p:cNvPr>
          <p:cNvSpPr txBox="1"/>
          <p:nvPr/>
        </p:nvSpPr>
        <p:spPr>
          <a:xfrm>
            <a:off x="10416480" y="195487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report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4CC180-CAA3-44F5-93D6-78C2AEF637D6}"/>
              </a:ext>
            </a:extLst>
          </p:cNvPr>
          <p:cNvSpPr txBox="1"/>
          <p:nvPr/>
        </p:nvSpPr>
        <p:spPr>
          <a:xfrm>
            <a:off x="10416480" y="326279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panel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5A42DC-BDB6-4ED2-8FC8-0A0360764180}"/>
              </a:ext>
            </a:extLst>
          </p:cNvPr>
          <p:cNvSpPr txBox="1"/>
          <p:nvPr/>
        </p:nvSpPr>
        <p:spPr>
          <a:xfrm>
            <a:off x="6193160" y="1316765"/>
            <a:ext cx="115097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n-GB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1643A4-4CD7-471C-94CA-DF2B2D69BCC7}"/>
              </a:ext>
            </a:extLst>
          </p:cNvPr>
          <p:cNvSpPr txBox="1"/>
          <p:nvPr/>
        </p:nvSpPr>
        <p:spPr>
          <a:xfrm>
            <a:off x="6192011" y="433512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</a:p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1AEF5F-2C88-46D9-B16B-26E0FA8C4CDF}"/>
              </a:ext>
            </a:extLst>
          </p:cNvPr>
          <p:cNvSpPr/>
          <p:nvPr/>
        </p:nvSpPr>
        <p:spPr>
          <a:xfrm>
            <a:off x="3311691" y="4278375"/>
            <a:ext cx="1139867" cy="774764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B0C373-3CAA-44D9-BF69-9B056269577D}"/>
              </a:ext>
            </a:extLst>
          </p:cNvPr>
          <p:cNvSpPr/>
          <p:nvPr/>
        </p:nvSpPr>
        <p:spPr>
          <a:xfrm>
            <a:off x="3326010" y="1858861"/>
            <a:ext cx="1108889" cy="7772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89DC29-507D-4D35-BE44-659A3FDED43F}"/>
              </a:ext>
            </a:extLst>
          </p:cNvPr>
          <p:cNvSpPr/>
          <p:nvPr/>
        </p:nvSpPr>
        <p:spPr>
          <a:xfrm>
            <a:off x="1995381" y="1858860"/>
            <a:ext cx="1028279" cy="768152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17A281-3A63-4B55-A615-B967CA9197BF}"/>
              </a:ext>
            </a:extLst>
          </p:cNvPr>
          <p:cNvCxnSpPr>
            <a:cxnSpLocks/>
            <a:stCxn id="33" idx="3"/>
            <a:endCxn id="32" idx="1"/>
          </p:cNvCxnSpPr>
          <p:nvPr/>
        </p:nvCxnSpPr>
        <p:spPr>
          <a:xfrm>
            <a:off x="3023659" y="2242936"/>
            <a:ext cx="302351" cy="45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3A388D-94C5-4CC6-8D90-EDAA067DD622}"/>
              </a:ext>
            </a:extLst>
          </p:cNvPr>
          <p:cNvCxnSpPr>
            <a:cxnSpLocks/>
            <a:stCxn id="32" idx="2"/>
            <a:endCxn id="6" idx="0"/>
          </p:cNvCxnSpPr>
          <p:nvPr/>
        </p:nvCxnSpPr>
        <p:spPr>
          <a:xfrm>
            <a:off x="3880456" y="2636136"/>
            <a:ext cx="10105" cy="41866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990C7A-0814-4C7A-A305-543900D51984}"/>
              </a:ext>
            </a:extLst>
          </p:cNvPr>
          <p:cNvCxnSpPr>
            <a:cxnSpLocks/>
            <a:stCxn id="6" idx="2"/>
            <a:endCxn id="31" idx="0"/>
          </p:cNvCxnSpPr>
          <p:nvPr/>
        </p:nvCxnSpPr>
        <p:spPr>
          <a:xfrm flipH="1">
            <a:off x="3881624" y="3838393"/>
            <a:ext cx="8936" cy="4399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84CAE20-FE08-458B-A837-B74787854DBA}"/>
              </a:ext>
            </a:extLst>
          </p:cNvPr>
          <p:cNvSpPr/>
          <p:nvPr/>
        </p:nvSpPr>
        <p:spPr>
          <a:xfrm>
            <a:off x="9017649" y="1845651"/>
            <a:ext cx="1065591" cy="768152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C0954D-A751-4090-A869-7D9709C0851A}"/>
              </a:ext>
            </a:extLst>
          </p:cNvPr>
          <p:cNvSpPr/>
          <p:nvPr/>
        </p:nvSpPr>
        <p:spPr>
          <a:xfrm>
            <a:off x="10416481" y="1858860"/>
            <a:ext cx="1087433" cy="74410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D1B51D-8225-43C4-AFF4-CE720A2FBAA5}"/>
              </a:ext>
            </a:extLst>
          </p:cNvPr>
          <p:cNvCxnSpPr>
            <a:cxnSpLocks/>
            <a:stCxn id="31" idx="3"/>
            <a:endCxn id="46" idx="1"/>
          </p:cNvCxnSpPr>
          <p:nvPr/>
        </p:nvCxnSpPr>
        <p:spPr>
          <a:xfrm>
            <a:off x="4451558" y="4665758"/>
            <a:ext cx="300293" cy="100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A88690-2155-48B2-92CD-092B83ED4A2C}"/>
              </a:ext>
            </a:extLst>
          </p:cNvPr>
          <p:cNvCxnSpPr>
            <a:cxnSpLocks/>
            <a:stCxn id="7" idx="0"/>
            <a:endCxn id="37" idx="2"/>
          </p:cNvCxnSpPr>
          <p:nvPr/>
        </p:nvCxnSpPr>
        <p:spPr>
          <a:xfrm flipV="1">
            <a:off x="9543892" y="2613803"/>
            <a:ext cx="6553" cy="42778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600FBD-83C5-4F62-A432-DCF11A7EC34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0945116" y="3838392"/>
            <a:ext cx="8529" cy="4547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650DF2-ECE3-42D7-A1F3-5E38F7C21DBB}"/>
              </a:ext>
            </a:extLst>
          </p:cNvPr>
          <p:cNvCxnSpPr>
            <a:cxnSpLocks/>
            <a:stCxn id="8" idx="0"/>
            <a:endCxn id="38" idx="2"/>
          </p:cNvCxnSpPr>
          <p:nvPr/>
        </p:nvCxnSpPr>
        <p:spPr>
          <a:xfrm flipV="1">
            <a:off x="10953645" y="2602967"/>
            <a:ext cx="6553" cy="45183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FB0169E-58A1-449D-9F24-81737120FF8E}"/>
              </a:ext>
            </a:extLst>
          </p:cNvPr>
          <p:cNvSpPr txBox="1"/>
          <p:nvPr/>
        </p:nvSpPr>
        <p:spPr>
          <a:xfrm>
            <a:off x="4777251" y="433345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</a:t>
            </a:r>
            <a:b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45539D-041F-4795-AAD7-483FE77FA8F8}"/>
              </a:ext>
            </a:extLst>
          </p:cNvPr>
          <p:cNvSpPr txBox="1"/>
          <p:nvPr/>
        </p:nvSpPr>
        <p:spPr>
          <a:xfrm>
            <a:off x="4756552" y="1319485"/>
            <a:ext cx="18610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861C16-612D-4838-A483-E7D5FD6F5417}"/>
              </a:ext>
            </a:extLst>
          </p:cNvPr>
          <p:cNvSpPr/>
          <p:nvPr/>
        </p:nvSpPr>
        <p:spPr>
          <a:xfrm>
            <a:off x="4751851" y="4280389"/>
            <a:ext cx="1139867" cy="7727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AE1487-7968-4E97-A251-B869F3B0FEC7}"/>
              </a:ext>
            </a:extLst>
          </p:cNvPr>
          <p:cNvSpPr/>
          <p:nvPr/>
        </p:nvSpPr>
        <p:spPr>
          <a:xfrm>
            <a:off x="6180368" y="4278375"/>
            <a:ext cx="1139867" cy="772751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75BDB3-DBB6-4189-8381-8523D58CFA67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7320235" y="4664751"/>
            <a:ext cx="294008" cy="100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CB8B6BC-9350-4920-8F04-D3D3E3577010}"/>
              </a:ext>
            </a:extLst>
          </p:cNvPr>
          <p:cNvSpPr/>
          <p:nvPr/>
        </p:nvSpPr>
        <p:spPr>
          <a:xfrm>
            <a:off x="7614243" y="4280389"/>
            <a:ext cx="1139867" cy="77073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C5BB92-0499-47C4-BF37-C1B164E811D7}"/>
              </a:ext>
            </a:extLst>
          </p:cNvPr>
          <p:cNvSpPr/>
          <p:nvPr/>
        </p:nvSpPr>
        <p:spPr>
          <a:xfrm>
            <a:off x="9012176" y="4281082"/>
            <a:ext cx="1139867" cy="770044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BA649C-21E6-45FB-9DBD-16ED0DA8BAB9}"/>
              </a:ext>
            </a:extLst>
          </p:cNvPr>
          <p:cNvCxnSpPr>
            <a:cxnSpLocks/>
            <a:stCxn id="50" idx="3"/>
            <a:endCxn id="52" idx="1"/>
          </p:cNvCxnSpPr>
          <p:nvPr/>
        </p:nvCxnSpPr>
        <p:spPr>
          <a:xfrm>
            <a:off x="10152044" y="4666104"/>
            <a:ext cx="285809" cy="562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B781595-910B-48D6-AC14-27AB2B0D80A7}"/>
              </a:ext>
            </a:extLst>
          </p:cNvPr>
          <p:cNvSpPr/>
          <p:nvPr/>
        </p:nvSpPr>
        <p:spPr>
          <a:xfrm>
            <a:off x="10437852" y="4283095"/>
            <a:ext cx="1139867" cy="7772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7847B8-2759-486A-A767-D9FAFE02C4EF}"/>
              </a:ext>
            </a:extLst>
          </p:cNvPr>
          <p:cNvCxnSpPr>
            <a:cxnSpLocks/>
            <a:stCxn id="46" idx="3"/>
            <a:endCxn id="47" idx="1"/>
          </p:cNvCxnSpPr>
          <p:nvPr/>
        </p:nvCxnSpPr>
        <p:spPr>
          <a:xfrm flipV="1">
            <a:off x="5891717" y="4664751"/>
            <a:ext cx="288651" cy="201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BB9BCB4-3B49-42B2-ABF7-03B20F38268F}"/>
              </a:ext>
            </a:extLst>
          </p:cNvPr>
          <p:cNvCxnSpPr>
            <a:cxnSpLocks/>
            <a:stCxn id="49" idx="3"/>
            <a:endCxn id="50" idx="1"/>
          </p:cNvCxnSpPr>
          <p:nvPr/>
        </p:nvCxnSpPr>
        <p:spPr>
          <a:xfrm>
            <a:off x="8754109" y="4665757"/>
            <a:ext cx="258067" cy="34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635623A-DB73-4E97-9A88-D2893D4289F3}"/>
              </a:ext>
            </a:extLst>
          </p:cNvPr>
          <p:cNvCxnSpPr/>
          <p:nvPr/>
        </p:nvCxnSpPr>
        <p:spPr>
          <a:xfrm>
            <a:off x="3023660" y="1547395"/>
            <a:ext cx="31900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78101C-AE6A-47D5-A769-6DAC9E7E7BAA}"/>
              </a:ext>
            </a:extLst>
          </p:cNvPr>
          <p:cNvCxnSpPr/>
          <p:nvPr/>
        </p:nvCxnSpPr>
        <p:spPr>
          <a:xfrm>
            <a:off x="4451558" y="1547428"/>
            <a:ext cx="31900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54C3F1B-9F4A-4F2E-9078-6C57D4C4B820}"/>
              </a:ext>
            </a:extLst>
          </p:cNvPr>
          <p:cNvCxnSpPr/>
          <p:nvPr/>
        </p:nvCxnSpPr>
        <p:spPr>
          <a:xfrm>
            <a:off x="5924758" y="1547428"/>
            <a:ext cx="31900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B7AC6AD-B7F2-4DD2-9B71-4370E8DDA0E7}"/>
              </a:ext>
            </a:extLst>
          </p:cNvPr>
          <p:cNvCxnSpPr/>
          <p:nvPr/>
        </p:nvCxnSpPr>
        <p:spPr>
          <a:xfrm>
            <a:off x="7344140" y="1547495"/>
            <a:ext cx="31900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F437DF-DCF7-4511-BF7C-4F1923F7DAEE}"/>
              </a:ext>
            </a:extLst>
          </p:cNvPr>
          <p:cNvCxnSpPr/>
          <p:nvPr/>
        </p:nvCxnSpPr>
        <p:spPr>
          <a:xfrm>
            <a:off x="8754110" y="1547628"/>
            <a:ext cx="31900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536CDE7-D880-401B-B9B2-528054EB97F5}"/>
              </a:ext>
            </a:extLst>
          </p:cNvPr>
          <p:cNvCxnSpPr/>
          <p:nvPr/>
        </p:nvCxnSpPr>
        <p:spPr>
          <a:xfrm>
            <a:off x="10152044" y="1534961"/>
            <a:ext cx="31900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77E5F41-42A4-49D4-90CC-ACB583AF368D}"/>
              </a:ext>
            </a:extLst>
          </p:cNvPr>
          <p:cNvCxnSpPr>
            <a:cxnSpLocks/>
          </p:cNvCxnSpPr>
          <p:nvPr/>
        </p:nvCxnSpPr>
        <p:spPr>
          <a:xfrm flipV="1">
            <a:off x="9491849" y="3830655"/>
            <a:ext cx="8529" cy="4547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86761AD-EE88-4594-8D45-E9F0CF2C9187}" vid="{5BF505FC-AD9A-45BA-8C72-ABE0325817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224</Words>
  <Application>Microsoft Office PowerPoint</Application>
  <PresentationFormat>Widescreen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Theme1</vt:lpstr>
      <vt:lpstr>Office Theme</vt:lpstr>
      <vt:lpstr>Eliminating Risk from the Outset      Mike Wilson</vt:lpstr>
      <vt:lpstr>10 Principles of good road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Eliminating Risk from the Outset      Mike Wilson</dc:title>
  <dc:creator>Allport, Libby</dc:creator>
  <cp:lastModifiedBy>Potter, Doug</cp:lastModifiedBy>
  <cp:revision>5</cp:revision>
  <dcterms:created xsi:type="dcterms:W3CDTF">2020-04-28T10:17:04Z</dcterms:created>
  <dcterms:modified xsi:type="dcterms:W3CDTF">2020-04-29T13:03:10Z</dcterms:modified>
</cp:coreProperties>
</file>