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359" r:id="rId5"/>
    <p:sldId id="315" r:id="rId6"/>
    <p:sldId id="348" r:id="rId7"/>
    <p:sldId id="358" r:id="rId8"/>
    <p:sldId id="349" r:id="rId9"/>
    <p:sldId id="357" r:id="rId10"/>
    <p:sldId id="353" r:id="rId11"/>
    <p:sldId id="354" r:id="rId12"/>
  </p:sldIdLst>
  <p:sldSz cx="9144000" cy="6858000" type="screen4x3"/>
  <p:notesSz cx="6811963" cy="99425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6" autoAdjust="0"/>
    <p:restoredTop sz="47986" autoAdjust="0"/>
  </p:normalViewPr>
  <p:slideViewPr>
    <p:cSldViewPr>
      <p:cViewPr varScale="1">
        <p:scale>
          <a:sx n="42" d="100"/>
          <a:sy n="42" d="100"/>
        </p:scale>
        <p:origin x="-28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3054" y="-84"/>
      </p:cViewPr>
      <p:guideLst>
        <p:guide orient="horz" pos="3132"/>
        <p:guide pos="214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2309" tIns="46154" rIns="92309" bIns="46154"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sz="quarter" idx="1"/>
          </p:nvPr>
        </p:nvSpPr>
        <p:spPr>
          <a:xfrm>
            <a:off x="3859213" y="0"/>
            <a:ext cx="2951162" cy="498475"/>
          </a:xfrm>
          <a:prstGeom prst="rect">
            <a:avLst/>
          </a:prstGeom>
        </p:spPr>
        <p:txBody>
          <a:bodyPr vert="horz" lIns="92309" tIns="46154" rIns="92309" bIns="46154" rtlCol="0"/>
          <a:lstStyle>
            <a:lvl1pPr algn="r" eaLnBrk="1" hangingPunct="1">
              <a:defRPr sz="1200">
                <a:latin typeface="Arial" charset="0"/>
              </a:defRPr>
            </a:lvl1pPr>
          </a:lstStyle>
          <a:p>
            <a:pPr>
              <a:defRPr/>
            </a:pPr>
            <a:fld id="{6C1EAEBE-E70D-47E2-9585-7123C3E28B22}" type="datetimeFigureOut">
              <a:rPr lang="en-GB"/>
              <a:pPr>
                <a:defRPr/>
              </a:pPr>
              <a:t>28/06/2017</a:t>
            </a:fld>
            <a:endParaRPr lang="en-GB" dirty="0"/>
          </a:p>
        </p:txBody>
      </p:sp>
      <p:sp>
        <p:nvSpPr>
          <p:cNvPr id="4" name="Footer Placeholder 3"/>
          <p:cNvSpPr>
            <a:spLocks noGrp="1"/>
          </p:cNvSpPr>
          <p:nvPr>
            <p:ph type="ftr" sz="quarter" idx="2"/>
          </p:nvPr>
        </p:nvSpPr>
        <p:spPr>
          <a:xfrm>
            <a:off x="0" y="9442450"/>
            <a:ext cx="2951163" cy="498475"/>
          </a:xfrm>
          <a:prstGeom prst="rect">
            <a:avLst/>
          </a:prstGeom>
        </p:spPr>
        <p:txBody>
          <a:bodyPr vert="horz" lIns="92309" tIns="46154" rIns="92309" bIns="46154" rtlCol="0" anchor="b"/>
          <a:lstStyle>
            <a:lvl1pPr algn="l" eaLnBrk="1" hangingPunct="1">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59213" y="9442450"/>
            <a:ext cx="2951162" cy="498475"/>
          </a:xfrm>
          <a:prstGeom prst="rect">
            <a:avLst/>
          </a:prstGeom>
        </p:spPr>
        <p:txBody>
          <a:bodyPr vert="horz" wrap="square" lIns="92309" tIns="46154" rIns="92309" bIns="46154" numCol="1" anchor="b" anchorCtr="0" compatLnSpc="1">
            <a:prstTxWarp prst="textNoShape">
              <a:avLst/>
            </a:prstTxWarp>
          </a:bodyPr>
          <a:lstStyle>
            <a:lvl1pPr algn="r" eaLnBrk="1" hangingPunct="1">
              <a:defRPr sz="1200"/>
            </a:lvl1pPr>
          </a:lstStyle>
          <a:p>
            <a:fld id="{A0FD6CA3-D1D3-4324-8037-09967753929A}"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2309" tIns="46154" rIns="92309" bIns="4615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9213" y="0"/>
            <a:ext cx="2951162" cy="498475"/>
          </a:xfrm>
          <a:prstGeom prst="rect">
            <a:avLst/>
          </a:prstGeom>
        </p:spPr>
        <p:txBody>
          <a:bodyPr vert="horz" lIns="92309" tIns="46154" rIns="92309" bIns="46154" rtlCol="0"/>
          <a:lstStyle>
            <a:lvl1pPr algn="r" eaLnBrk="1" fontAlgn="auto" hangingPunct="1">
              <a:spcBef>
                <a:spcPts val="0"/>
              </a:spcBef>
              <a:spcAft>
                <a:spcPts val="0"/>
              </a:spcAft>
              <a:defRPr sz="1200">
                <a:latin typeface="+mn-lt"/>
              </a:defRPr>
            </a:lvl1pPr>
          </a:lstStyle>
          <a:p>
            <a:pPr>
              <a:defRPr/>
            </a:pPr>
            <a:fld id="{D37F1691-4FAA-46D8-A534-2B2421EBEF3F}" type="datetimeFigureOut">
              <a:rPr lang="en-US"/>
              <a:pPr>
                <a:defRPr/>
              </a:pPr>
              <a:t>6/28/2017</a:t>
            </a:fld>
            <a:endParaRPr lang="en-US" dirty="0"/>
          </a:p>
        </p:txBody>
      </p:sp>
      <p:sp>
        <p:nvSpPr>
          <p:cNvPr id="4" name="Slide Image Placeholder 3"/>
          <p:cNvSpPr>
            <a:spLocks noGrp="1" noRot="1" noChangeAspect="1"/>
          </p:cNvSpPr>
          <p:nvPr>
            <p:ph type="sldImg" idx="2"/>
          </p:nvPr>
        </p:nvSpPr>
        <p:spPr>
          <a:xfrm>
            <a:off x="919163" y="746125"/>
            <a:ext cx="4973637" cy="3729038"/>
          </a:xfrm>
          <a:prstGeom prst="rect">
            <a:avLst/>
          </a:prstGeom>
          <a:noFill/>
          <a:ln w="12700">
            <a:solidFill>
              <a:prstClr val="black"/>
            </a:solidFill>
          </a:ln>
        </p:spPr>
        <p:txBody>
          <a:bodyPr vert="horz" lIns="92309" tIns="46154" rIns="92309" bIns="46154" rtlCol="0" anchor="ctr"/>
          <a:lstStyle/>
          <a:p>
            <a:pPr lvl="0"/>
            <a:endParaRPr lang="en-US" noProof="0" dirty="0"/>
          </a:p>
        </p:txBody>
      </p:sp>
      <p:sp>
        <p:nvSpPr>
          <p:cNvPr id="5" name="Notes Placeholder 4"/>
          <p:cNvSpPr>
            <a:spLocks noGrp="1"/>
          </p:cNvSpPr>
          <p:nvPr>
            <p:ph type="body" sz="quarter" idx="3"/>
          </p:nvPr>
        </p:nvSpPr>
        <p:spPr>
          <a:xfrm>
            <a:off x="681038" y="4722813"/>
            <a:ext cx="5449887" cy="4473575"/>
          </a:xfrm>
          <a:prstGeom prst="rect">
            <a:avLst/>
          </a:prstGeom>
        </p:spPr>
        <p:txBody>
          <a:bodyPr vert="horz" lIns="92309" tIns="46154" rIns="92309"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2450"/>
            <a:ext cx="2951163" cy="498475"/>
          </a:xfrm>
          <a:prstGeom prst="rect">
            <a:avLst/>
          </a:prstGeom>
        </p:spPr>
        <p:txBody>
          <a:bodyPr vert="horz" lIns="92309" tIns="46154" rIns="92309" bIns="4615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9213" y="9442450"/>
            <a:ext cx="2951162" cy="498475"/>
          </a:xfrm>
          <a:prstGeom prst="rect">
            <a:avLst/>
          </a:prstGeom>
        </p:spPr>
        <p:txBody>
          <a:bodyPr vert="horz" wrap="square" lIns="92309" tIns="46154" rIns="92309" bIns="46154" numCol="1" anchor="b" anchorCtr="0" compatLnSpc="1">
            <a:prstTxWarp prst="textNoShape">
              <a:avLst/>
            </a:prstTxWarp>
          </a:bodyPr>
          <a:lstStyle>
            <a:lvl1pPr algn="r" eaLnBrk="1" hangingPunct="1">
              <a:defRPr sz="1200">
                <a:latin typeface="Calibri" pitchFamily="34" charset="0"/>
              </a:defRPr>
            </a:lvl1pPr>
          </a:lstStyle>
          <a:p>
            <a:fld id="{23081D7C-193F-4D96-9C09-6D389949015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a:p>
            <a:r>
              <a:rPr lang="en-GB" altLang="en-US" dirty="0" smtClean="0"/>
              <a:t>First lets remind ourselves what we are talking about; how familiar and complacent we can be  around plant.</a:t>
            </a:r>
          </a:p>
          <a:p>
            <a:r>
              <a:rPr lang="en-GB" altLang="en-US" b="1" dirty="0" smtClean="0"/>
              <a:t>Play the video by clicking on the link</a:t>
            </a:r>
          </a:p>
          <a:p>
            <a:endParaRPr lang="en-GB" altLang="en-US" dirty="0" smtClean="0"/>
          </a:p>
          <a:p>
            <a:r>
              <a:rPr lang="en-GB" altLang="en-US" dirty="0" smtClean="0"/>
              <a:t>This incident was captured by a camera mounted on a works vehicle on Balfour Beatty Battersea power station project in 2016</a:t>
            </a:r>
          </a:p>
          <a:p>
            <a:endParaRPr lang="en-GB" altLang="en-US" b="1" dirty="0" smtClean="0"/>
          </a:p>
          <a:p>
            <a:endParaRPr lang="en-GB" altLang="en-US" dirty="0" smtClean="0"/>
          </a:p>
          <a:p>
            <a:r>
              <a:rPr lang="en-GB" altLang="en-US" b="1" dirty="0" smtClean="0"/>
              <a:t>This gives a short insight into why we need to look at a change in our mind-sets working near plant and to introduce controlled zones.</a:t>
            </a:r>
          </a:p>
          <a:p>
            <a:endParaRPr lang="en-GB" altLang="en-US" dirty="0" smtClean="0"/>
          </a:p>
        </p:txBody>
      </p:sp>
      <p:sp>
        <p:nvSpPr>
          <p:cNvPr id="5124" name="Slide Number Placeholder 3"/>
          <p:cNvSpPr>
            <a:spLocks noGrp="1"/>
          </p:cNvSpPr>
          <p:nvPr>
            <p:ph type="sldNum" sz="quarter" idx="5"/>
          </p:nvPr>
        </p:nvSpPr>
        <p:spPr bwMode="auto">
          <a:noFill/>
          <a:ln>
            <a:miter lim="800000"/>
            <a:headEnd/>
            <a:tailEnd/>
          </a:ln>
        </p:spPr>
        <p:txBody>
          <a:bodyPr/>
          <a:lstStyle/>
          <a:p>
            <a:fld id="{10333E66-2372-4B7F-8E4F-C0B7F9FDF9C9}"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2782888" y="715963"/>
            <a:ext cx="1443037" cy="1082675"/>
          </a:xfrm>
          <a:noFill/>
          <a:ln>
            <a:solidFill>
              <a:srgbClr val="000000"/>
            </a:solidFill>
            <a:miter lim="800000"/>
            <a:headEnd/>
            <a:tailEnd/>
          </a:ln>
        </p:spPr>
      </p:sp>
      <p:sp>
        <p:nvSpPr>
          <p:cNvPr id="3" name="Notes Placeholder 2"/>
          <p:cNvSpPr>
            <a:spLocks noGrp="1"/>
          </p:cNvSpPr>
          <p:nvPr>
            <p:ph type="body" idx="1"/>
          </p:nvPr>
        </p:nvSpPr>
        <p:spPr>
          <a:xfrm>
            <a:off x="463550" y="2014538"/>
            <a:ext cx="5884863" cy="7526337"/>
          </a:xfrm>
        </p:spPr>
        <p:txBody>
          <a:bodyPr>
            <a:normAutofit fontScale="85000" lnSpcReduction="20000"/>
          </a:bodyPr>
          <a:lstStyle/>
          <a:p>
            <a:pPr eaLnBrk="1" hangingPunct="1">
              <a:defRPr/>
            </a:pPr>
            <a:endParaRPr lang="en-GB" sz="4000" dirty="0" smtClean="0"/>
          </a:p>
          <a:p>
            <a:pPr eaLnBrk="1" hangingPunct="1">
              <a:defRPr/>
            </a:pPr>
            <a:r>
              <a:rPr lang="en-GB" sz="4000" dirty="0" smtClean="0"/>
              <a:t>The number </a:t>
            </a:r>
            <a:r>
              <a:rPr lang="en-GB" sz="4000" dirty="0"/>
              <a:t>of plant person interface incidents </a:t>
            </a:r>
            <a:r>
              <a:rPr lang="en-GB" sz="4000" dirty="0" smtClean="0"/>
              <a:t>have </a:t>
            </a:r>
            <a:r>
              <a:rPr lang="en-GB" sz="4000" dirty="0"/>
              <a:t>not reduced significantly and whilst they are not the most common cause of </a:t>
            </a:r>
            <a:r>
              <a:rPr lang="en-GB" sz="4000" dirty="0" smtClean="0"/>
              <a:t>incidents; </a:t>
            </a:r>
            <a:r>
              <a:rPr lang="en-GB" sz="4000" dirty="0"/>
              <a:t>when they do happen the results are often very significant. </a:t>
            </a:r>
          </a:p>
          <a:p>
            <a:pPr eaLnBrk="1" hangingPunct="1">
              <a:defRPr/>
            </a:pPr>
            <a:endParaRPr lang="en-US" sz="4000" dirty="0"/>
          </a:p>
          <a:p>
            <a:pPr>
              <a:defRPr/>
            </a:pPr>
            <a:r>
              <a:rPr lang="en-GB" dirty="0" smtClean="0"/>
              <a:t>In the recent past the construction industry has seen many incidents involving plant and personnel coming into contact. The results are often serious life changing and unfortunately in some cases fatal. </a:t>
            </a:r>
          </a:p>
          <a:p>
            <a:pPr>
              <a:defRPr/>
            </a:pPr>
            <a:endParaRPr lang="en-GB" dirty="0" smtClean="0"/>
          </a:p>
          <a:p>
            <a:pPr>
              <a:defRPr/>
            </a:pPr>
            <a:r>
              <a:rPr lang="en-GB" dirty="0" smtClean="0"/>
              <a:t>Highways England projects are no different the list of incidents is all too familiar to us all.</a:t>
            </a:r>
          </a:p>
          <a:p>
            <a:pPr>
              <a:defRPr/>
            </a:pPr>
            <a:endParaRPr lang="en-GB" dirty="0" smtClean="0"/>
          </a:p>
          <a:p>
            <a:pPr>
              <a:defRPr/>
            </a:pPr>
            <a:r>
              <a:rPr lang="en-GB" dirty="0" smtClean="0"/>
              <a:t>A14 – Jamie Burnet Hit by a dumper, major injuries, life changing injuries.</a:t>
            </a:r>
          </a:p>
          <a:p>
            <a:pPr>
              <a:defRPr/>
            </a:pPr>
            <a:r>
              <a:rPr lang="en-GB" dirty="0" smtClean="0"/>
              <a:t>A21 –  Dale Pentney Hit by out of control HGV, when handbrake was not applied– Fatal.</a:t>
            </a:r>
          </a:p>
          <a:p>
            <a:pPr>
              <a:defRPr/>
            </a:pPr>
            <a:r>
              <a:rPr lang="en-GB" dirty="0" smtClean="0"/>
              <a:t>M3 – Ben Collins Operative crushed by vacuum excavator/suction lifter – Fatal.</a:t>
            </a:r>
          </a:p>
          <a:p>
            <a:pPr>
              <a:defRPr/>
            </a:pPr>
            <a:r>
              <a:rPr lang="en-GB" dirty="0" smtClean="0"/>
              <a:t>M1- Robert English  Hit by a dumper, whilst working on a hard shoulder- Fatal.</a:t>
            </a:r>
          </a:p>
          <a:p>
            <a:pPr eaLnBrk="1" hangingPunct="1">
              <a:defRPr/>
            </a:pPr>
            <a:endParaRPr lang="en-US" sz="4000" dirty="0" smtClean="0"/>
          </a:p>
          <a:p>
            <a:pPr eaLnBrk="1" hangingPunct="1">
              <a:defRPr/>
            </a:pPr>
            <a:r>
              <a:rPr lang="en-US" sz="4000" b="1" dirty="0" smtClean="0"/>
              <a:t>LIFE SAVER 	</a:t>
            </a:r>
            <a:r>
              <a:rPr lang="en-US" sz="4000" dirty="0" smtClean="0"/>
              <a:t>Never enter an exclusion zone.</a:t>
            </a:r>
          </a:p>
          <a:p>
            <a:pPr eaLnBrk="1" hangingPunct="1">
              <a:defRPr/>
            </a:pPr>
            <a:endParaRPr lang="en-US" sz="4000" dirty="0"/>
          </a:p>
        </p:txBody>
      </p:sp>
      <p:sp>
        <p:nvSpPr>
          <p:cNvPr id="7172" name="Slide Number Placeholder 3"/>
          <p:cNvSpPr>
            <a:spLocks noGrp="1"/>
          </p:cNvSpPr>
          <p:nvPr>
            <p:ph type="sldNum" sz="quarter" idx="5"/>
          </p:nvPr>
        </p:nvSpPr>
        <p:spPr bwMode="auto">
          <a:noFill/>
          <a:ln>
            <a:miter lim="800000"/>
            <a:headEnd/>
            <a:tailEnd/>
          </a:ln>
        </p:spPr>
        <p:txBody>
          <a:bodyPr/>
          <a:lstStyle/>
          <a:p>
            <a:fld id="{2B697FCE-AD34-4B31-A257-85582F2DAC17}"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2782888" y="715963"/>
            <a:ext cx="1443037" cy="1082675"/>
          </a:xfrm>
          <a:noFill/>
          <a:ln>
            <a:solidFill>
              <a:srgbClr val="000000"/>
            </a:solidFill>
            <a:miter lim="800000"/>
            <a:headEnd/>
            <a:tailEnd/>
          </a:ln>
        </p:spPr>
      </p:sp>
      <p:sp>
        <p:nvSpPr>
          <p:cNvPr id="9219" name="Notes Placeholder 2"/>
          <p:cNvSpPr>
            <a:spLocks noGrp="1"/>
          </p:cNvSpPr>
          <p:nvPr>
            <p:ph type="body" idx="1"/>
          </p:nvPr>
        </p:nvSpPr>
        <p:spPr bwMode="auto">
          <a:xfrm>
            <a:off x="463550" y="2014538"/>
            <a:ext cx="5884863" cy="7526337"/>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defRPr/>
            </a:pPr>
            <a:r>
              <a:rPr lang="en-US" altLang="en-US" sz="4000" b="1" dirty="0" smtClean="0"/>
              <a:t>Controlled zones</a:t>
            </a:r>
          </a:p>
          <a:p>
            <a:pPr eaLnBrk="1" hangingPunct="1">
              <a:defRPr/>
            </a:pPr>
            <a:endParaRPr lang="en-US" altLang="en-US" sz="4000" b="1" dirty="0" smtClean="0"/>
          </a:p>
          <a:p>
            <a:pPr eaLnBrk="1" hangingPunct="1">
              <a:defRPr/>
            </a:pPr>
            <a:r>
              <a:rPr lang="en-GB" altLang="en-US" sz="4000" dirty="0" smtClean="0"/>
              <a:t>Introduction to controlled zones:</a:t>
            </a:r>
          </a:p>
          <a:p>
            <a:pPr eaLnBrk="1" hangingPunct="1">
              <a:defRPr/>
            </a:pPr>
            <a:endParaRPr lang="en-GB" altLang="en-US" sz="4000" dirty="0" smtClean="0"/>
          </a:p>
          <a:p>
            <a:pPr eaLnBrk="1" hangingPunct="1">
              <a:defRPr/>
            </a:pPr>
            <a:r>
              <a:rPr lang="en-US" altLang="en-US" sz="4000" dirty="0" smtClean="0"/>
              <a:t>Three Controlled zones have been identified under which the majority of activities fall whilst carrying out day to day duties on site.</a:t>
            </a:r>
          </a:p>
          <a:p>
            <a:pPr eaLnBrk="1" hangingPunct="1">
              <a:defRPr/>
            </a:pPr>
            <a:endParaRPr lang="en-US" altLang="en-US" sz="4000" dirty="0" smtClean="0"/>
          </a:p>
          <a:p>
            <a:pPr eaLnBrk="1" hangingPunct="1">
              <a:defRPr/>
            </a:pPr>
            <a:r>
              <a:rPr lang="en-US" altLang="en-US" sz="4000" dirty="0" smtClean="0"/>
              <a:t>The three controlled zones have been defined as; </a:t>
            </a:r>
            <a:r>
              <a:rPr lang="en-US" altLang="en-US" sz="4000" b="1" dirty="0" smtClean="0"/>
              <a:t>Normal zones</a:t>
            </a:r>
            <a:r>
              <a:rPr lang="en-US" altLang="en-US" sz="4000" dirty="0" smtClean="0"/>
              <a:t>, </a:t>
            </a:r>
            <a:r>
              <a:rPr lang="en-US" altLang="en-US" sz="4000" b="1" dirty="0" smtClean="0"/>
              <a:t>Restricted zones </a:t>
            </a:r>
            <a:r>
              <a:rPr lang="en-US" altLang="en-US" sz="4000" dirty="0" smtClean="0"/>
              <a:t>and </a:t>
            </a:r>
            <a:r>
              <a:rPr lang="en-US" altLang="en-US" sz="4000" b="1" dirty="0" smtClean="0"/>
              <a:t>Exclusion zones</a:t>
            </a:r>
            <a:r>
              <a:rPr lang="en-US" altLang="en-US" sz="4000" dirty="0" smtClean="0"/>
              <a:t>.</a:t>
            </a:r>
          </a:p>
          <a:p>
            <a:pPr eaLnBrk="1" hangingPunct="1">
              <a:defRPr/>
            </a:pPr>
            <a:endParaRPr lang="en-US" altLang="en-US" sz="4000" dirty="0" smtClean="0"/>
          </a:p>
          <a:p>
            <a:pPr eaLnBrk="1" hangingPunct="1">
              <a:defRPr/>
            </a:pPr>
            <a:r>
              <a:rPr lang="en-US" altLang="en-US" sz="4000" dirty="0" smtClean="0"/>
              <a:t>Lets look at the different zones</a:t>
            </a:r>
          </a:p>
          <a:p>
            <a:pPr eaLnBrk="1" hangingPunct="1">
              <a:defRPr/>
            </a:pPr>
            <a:endParaRPr lang="en-US" altLang="en-US" sz="4000" dirty="0" smtClean="0"/>
          </a:p>
          <a:p>
            <a:pPr eaLnBrk="1" hangingPunct="1">
              <a:defRPr/>
            </a:pPr>
            <a:endParaRPr lang="en-US" altLang="en-US" sz="4000" dirty="0" smtClean="0"/>
          </a:p>
          <a:p>
            <a:pPr eaLnBrk="1" hangingPunct="1">
              <a:defRPr/>
            </a:pPr>
            <a:endParaRPr lang="en-US" altLang="en-US" sz="4000" dirty="0" smtClean="0"/>
          </a:p>
        </p:txBody>
      </p:sp>
      <p:sp>
        <p:nvSpPr>
          <p:cNvPr id="9220" name="Slide Number Placeholder 3"/>
          <p:cNvSpPr>
            <a:spLocks noGrp="1"/>
          </p:cNvSpPr>
          <p:nvPr>
            <p:ph type="sldNum" sz="quarter" idx="5"/>
          </p:nvPr>
        </p:nvSpPr>
        <p:spPr bwMode="auto">
          <a:noFill/>
          <a:ln>
            <a:miter lim="800000"/>
            <a:headEnd/>
            <a:tailEnd/>
          </a:ln>
        </p:spPr>
        <p:txBody>
          <a:bodyPr/>
          <a:lstStyle/>
          <a:p>
            <a:fld id="{A105842E-4864-4111-8EC6-AE55D9F6E845}"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2782888" y="715963"/>
            <a:ext cx="1443037" cy="1082675"/>
          </a:xfrm>
          <a:noFill/>
          <a:ln>
            <a:solidFill>
              <a:srgbClr val="000000"/>
            </a:solidFill>
            <a:miter lim="800000"/>
            <a:headEnd/>
            <a:tailEnd/>
          </a:ln>
        </p:spPr>
      </p:sp>
      <p:sp>
        <p:nvSpPr>
          <p:cNvPr id="3" name="Notes Placeholder 2"/>
          <p:cNvSpPr>
            <a:spLocks noGrp="1"/>
          </p:cNvSpPr>
          <p:nvPr>
            <p:ph type="body" idx="1"/>
          </p:nvPr>
        </p:nvSpPr>
        <p:spPr>
          <a:xfrm>
            <a:off x="463550" y="2014538"/>
            <a:ext cx="5884863" cy="7526337"/>
          </a:xfrm>
        </p:spPr>
        <p:txBody>
          <a:bodyPr>
            <a:normAutofit fontScale="70000" lnSpcReduction="20000"/>
          </a:bodyPr>
          <a:lstStyle/>
          <a:p>
            <a:pPr eaLnBrk="1" hangingPunct="1">
              <a:defRPr/>
            </a:pPr>
            <a:endParaRPr lang="en-US" sz="4000" b="1" dirty="0"/>
          </a:p>
          <a:p>
            <a:pPr eaLnBrk="1" hangingPunct="1">
              <a:defRPr/>
            </a:pPr>
            <a:r>
              <a:rPr lang="en-US" sz="4000" b="1" dirty="0" smtClean="0"/>
              <a:t>Normal zone:</a:t>
            </a:r>
          </a:p>
          <a:p>
            <a:pPr eaLnBrk="1" hangingPunct="1">
              <a:defRPr/>
            </a:pPr>
            <a:endParaRPr lang="en-US" sz="4000" dirty="0" smtClean="0"/>
          </a:p>
          <a:p>
            <a:pPr eaLnBrk="1" hangingPunct="1">
              <a:defRPr/>
            </a:pPr>
            <a:r>
              <a:rPr lang="en-US" sz="4000" dirty="0" smtClean="0"/>
              <a:t>Normal </a:t>
            </a:r>
            <a:r>
              <a:rPr lang="en-US" sz="4000" dirty="0"/>
              <a:t>working zones are not risk free and staff may require a site induction to access. They will include minor day to day hazards and will be accessible to all site personnel.</a:t>
            </a:r>
          </a:p>
          <a:p>
            <a:pPr eaLnBrk="1" hangingPunct="1">
              <a:defRPr/>
            </a:pPr>
            <a:r>
              <a:rPr lang="en-US" sz="4000" dirty="0"/>
              <a:t> </a:t>
            </a:r>
          </a:p>
          <a:p>
            <a:pPr eaLnBrk="1" hangingPunct="1">
              <a:buFont typeface="Arial" panose="020B0604020202020204" pitchFamily="34" charset="0"/>
              <a:buNone/>
              <a:defRPr/>
            </a:pPr>
            <a:r>
              <a:rPr lang="en-US" sz="4000" dirty="0"/>
              <a:t>They are free from mobile plant movements. Examples being:</a:t>
            </a:r>
          </a:p>
          <a:p>
            <a:pPr marL="576929" indent="-576929" eaLnBrk="1" hangingPunct="1">
              <a:buFont typeface="Arial" panose="020B0604020202020204" pitchFamily="34" charset="0"/>
              <a:buChar char="•"/>
              <a:defRPr/>
            </a:pPr>
            <a:r>
              <a:rPr lang="en-US" sz="4000" dirty="0"/>
              <a:t>Safe walking routes</a:t>
            </a:r>
          </a:p>
          <a:p>
            <a:pPr marL="576929" indent="-576929" eaLnBrk="1" hangingPunct="1">
              <a:buFont typeface="Arial" panose="020B0604020202020204" pitchFamily="34" charset="0"/>
              <a:buChar char="•"/>
              <a:defRPr/>
            </a:pPr>
            <a:r>
              <a:rPr lang="en-US" sz="4000" dirty="0"/>
              <a:t>Offices</a:t>
            </a:r>
          </a:p>
          <a:p>
            <a:pPr marL="576929" indent="-576929" eaLnBrk="1" hangingPunct="1">
              <a:buFont typeface="Arial" panose="020B0604020202020204" pitchFamily="34" charset="0"/>
              <a:buChar char="•"/>
              <a:defRPr/>
            </a:pPr>
            <a:r>
              <a:rPr lang="en-US" sz="4000" dirty="0"/>
              <a:t>Footpaths in compounds</a:t>
            </a:r>
          </a:p>
          <a:p>
            <a:pPr marL="576929" indent="-576929" eaLnBrk="1" hangingPunct="1">
              <a:buFont typeface="Arial" panose="020B0604020202020204" pitchFamily="34" charset="0"/>
              <a:buChar char="•"/>
              <a:defRPr/>
            </a:pPr>
            <a:r>
              <a:rPr lang="en-US" sz="4000" dirty="0"/>
              <a:t>Car parking areas with designated footpaths and crossing points</a:t>
            </a:r>
          </a:p>
          <a:p>
            <a:pPr eaLnBrk="1" hangingPunct="1">
              <a:buFont typeface="Arial" panose="020B0604020202020204" pitchFamily="34" charset="0"/>
              <a:buNone/>
              <a:defRPr/>
            </a:pPr>
            <a:endParaRPr lang="en-US" sz="4000" dirty="0"/>
          </a:p>
        </p:txBody>
      </p:sp>
      <p:sp>
        <p:nvSpPr>
          <p:cNvPr id="11268" name="Slide Number Placeholder 3"/>
          <p:cNvSpPr>
            <a:spLocks noGrp="1"/>
          </p:cNvSpPr>
          <p:nvPr>
            <p:ph type="sldNum" sz="quarter" idx="5"/>
          </p:nvPr>
        </p:nvSpPr>
        <p:spPr bwMode="auto">
          <a:noFill/>
          <a:ln>
            <a:miter lim="800000"/>
            <a:headEnd/>
            <a:tailEnd/>
          </a:ln>
        </p:spPr>
        <p:txBody>
          <a:bodyPr/>
          <a:lstStyle/>
          <a:p>
            <a:fld id="{9D297FF9-ECBA-4BFC-8122-829A0498ADE6}"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2782888" y="715963"/>
            <a:ext cx="1443037" cy="1082675"/>
          </a:xfrm>
          <a:noFill/>
          <a:ln>
            <a:solidFill>
              <a:srgbClr val="000000"/>
            </a:solidFill>
            <a:miter lim="800000"/>
            <a:headEnd/>
            <a:tailEnd/>
          </a:ln>
        </p:spPr>
      </p:sp>
      <p:sp>
        <p:nvSpPr>
          <p:cNvPr id="3" name="Notes Placeholder 2"/>
          <p:cNvSpPr>
            <a:spLocks noGrp="1"/>
          </p:cNvSpPr>
          <p:nvPr>
            <p:ph type="body" idx="1"/>
          </p:nvPr>
        </p:nvSpPr>
        <p:spPr>
          <a:xfrm>
            <a:off x="463550" y="2014538"/>
            <a:ext cx="5884863" cy="7526337"/>
          </a:xfrm>
        </p:spPr>
        <p:txBody>
          <a:bodyPr>
            <a:normAutofit fontScale="47500" lnSpcReduction="20000"/>
          </a:bodyPr>
          <a:lstStyle/>
          <a:p>
            <a:pPr eaLnBrk="1" hangingPunct="1">
              <a:defRPr/>
            </a:pPr>
            <a:r>
              <a:rPr lang="en-US" sz="4000" b="1" dirty="0"/>
              <a:t>Restricted zones </a:t>
            </a:r>
            <a:r>
              <a:rPr lang="en-US" sz="4000" b="1" dirty="0" smtClean="0"/>
              <a:t>:</a:t>
            </a:r>
            <a:endParaRPr lang="en-US" sz="4000" b="1" dirty="0"/>
          </a:p>
          <a:p>
            <a:pPr eaLnBrk="1" hangingPunct="1">
              <a:defRPr/>
            </a:pPr>
            <a:endParaRPr lang="en-US" sz="4000" dirty="0"/>
          </a:p>
          <a:p>
            <a:pPr eaLnBrk="1" hangingPunct="1">
              <a:defRPr/>
            </a:pPr>
            <a:r>
              <a:rPr lang="en-US" sz="4000" dirty="0" smtClean="0"/>
              <a:t>Restricted zones </a:t>
            </a:r>
            <a:r>
              <a:rPr lang="en-US" sz="4000" dirty="0"/>
              <a:t>are areas where access is strictly controlled. All persons who enter a restricted zone must be authorised to do so.</a:t>
            </a:r>
          </a:p>
          <a:p>
            <a:pPr eaLnBrk="1" hangingPunct="1">
              <a:defRPr/>
            </a:pPr>
            <a:endParaRPr lang="en-US" sz="4000" dirty="0"/>
          </a:p>
          <a:p>
            <a:pPr eaLnBrk="1" hangingPunct="1">
              <a:defRPr/>
            </a:pPr>
            <a:r>
              <a:rPr lang="en-US" sz="4000" dirty="0"/>
              <a:t>Authorised persons must have received a site induction, be briefed on the relevant risks and control measures, confirm their understanding of the briefing and formally record it on a record of briefing form.</a:t>
            </a:r>
          </a:p>
          <a:p>
            <a:pPr eaLnBrk="1" hangingPunct="1">
              <a:defRPr/>
            </a:pPr>
            <a:endParaRPr lang="en-US" sz="4000" dirty="0"/>
          </a:p>
          <a:p>
            <a:pPr eaLnBrk="1" hangingPunct="1">
              <a:defRPr/>
            </a:pPr>
            <a:r>
              <a:rPr lang="en-US" sz="4000" dirty="0"/>
              <a:t>Restricted zones on sites should be clearly identified and controlled.</a:t>
            </a:r>
          </a:p>
          <a:p>
            <a:pPr eaLnBrk="1" hangingPunct="1">
              <a:defRPr/>
            </a:pPr>
            <a:r>
              <a:rPr lang="en-US" sz="4000" dirty="0"/>
              <a:t>Controls may include:</a:t>
            </a:r>
          </a:p>
          <a:p>
            <a:pPr eaLnBrk="1" hangingPunct="1">
              <a:defRPr/>
            </a:pPr>
            <a:r>
              <a:rPr lang="en-US" sz="4000" dirty="0"/>
              <a:t>Barriers with a controlled entry point.</a:t>
            </a:r>
          </a:p>
          <a:p>
            <a:pPr eaLnBrk="1" hangingPunct="1">
              <a:defRPr/>
            </a:pPr>
            <a:r>
              <a:rPr lang="en-US" sz="4000" dirty="0"/>
              <a:t>Individuals responsible for authorising entry.</a:t>
            </a:r>
          </a:p>
          <a:p>
            <a:pPr eaLnBrk="1" hangingPunct="1">
              <a:defRPr/>
            </a:pPr>
            <a:r>
              <a:rPr lang="en-US" sz="4000" dirty="0"/>
              <a:t>Signage to clearly identify the restricted area.</a:t>
            </a:r>
          </a:p>
          <a:p>
            <a:pPr eaLnBrk="1" hangingPunct="1">
              <a:defRPr/>
            </a:pPr>
            <a:endParaRPr lang="en-US" sz="4000" dirty="0"/>
          </a:p>
          <a:p>
            <a:pPr eaLnBrk="1" hangingPunct="1">
              <a:defRPr/>
            </a:pPr>
            <a:r>
              <a:rPr lang="en-US" sz="4000" dirty="0"/>
              <a:t>It is important to note, other restricted zones, such as confined spaces, are managed using a permit entry system and will continue to do so</a:t>
            </a:r>
            <a:r>
              <a:rPr lang="en-US" sz="4000" dirty="0" smtClean="0"/>
              <a:t>.</a:t>
            </a:r>
          </a:p>
          <a:p>
            <a:pPr eaLnBrk="1" hangingPunct="1">
              <a:defRPr/>
            </a:pPr>
            <a:endParaRPr lang="en-US" sz="4000" dirty="0"/>
          </a:p>
          <a:p>
            <a:pPr eaLnBrk="1" hangingPunct="1">
              <a:buFont typeface="Arial" panose="020B0604020202020204" pitchFamily="34" charset="0"/>
              <a:buNone/>
              <a:defRPr/>
            </a:pPr>
            <a:r>
              <a:rPr lang="en-US" sz="4000" dirty="0" smtClean="0"/>
              <a:t>The cab of an excavator if suitable may be considered as a Restricted Zone within an Exclusion Zone.</a:t>
            </a:r>
          </a:p>
          <a:p>
            <a:pPr eaLnBrk="1" hangingPunct="1">
              <a:buFont typeface="Arial" panose="020B0604020202020204" pitchFamily="34" charset="0"/>
              <a:buNone/>
              <a:defRPr/>
            </a:pPr>
            <a:endParaRPr lang="en-US" sz="4000" dirty="0"/>
          </a:p>
        </p:txBody>
      </p:sp>
      <p:sp>
        <p:nvSpPr>
          <p:cNvPr id="13316" name="Slide Number Placeholder 3"/>
          <p:cNvSpPr>
            <a:spLocks noGrp="1"/>
          </p:cNvSpPr>
          <p:nvPr>
            <p:ph type="sldNum" sz="quarter" idx="5"/>
          </p:nvPr>
        </p:nvSpPr>
        <p:spPr bwMode="auto">
          <a:noFill/>
          <a:ln>
            <a:miter lim="800000"/>
            <a:headEnd/>
            <a:tailEnd/>
          </a:ln>
        </p:spPr>
        <p:txBody>
          <a:bodyPr/>
          <a:lstStyle/>
          <a:p>
            <a:fld id="{28EC2D75-DA7E-44F7-B661-CCFB254C15C7}"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2782888" y="715963"/>
            <a:ext cx="1443037" cy="1082675"/>
          </a:xfrm>
          <a:noFill/>
          <a:ln>
            <a:solidFill>
              <a:srgbClr val="000000"/>
            </a:solidFill>
            <a:miter lim="800000"/>
            <a:headEnd/>
            <a:tailEnd/>
          </a:ln>
        </p:spPr>
      </p:sp>
      <p:sp>
        <p:nvSpPr>
          <p:cNvPr id="3" name="Notes Placeholder 2"/>
          <p:cNvSpPr>
            <a:spLocks noGrp="1"/>
          </p:cNvSpPr>
          <p:nvPr>
            <p:ph type="body" idx="1"/>
          </p:nvPr>
        </p:nvSpPr>
        <p:spPr>
          <a:xfrm>
            <a:off x="463550" y="2014538"/>
            <a:ext cx="5884863" cy="7526337"/>
          </a:xfrm>
        </p:spPr>
        <p:txBody>
          <a:bodyPr>
            <a:normAutofit fontScale="25000" lnSpcReduction="20000"/>
          </a:bodyPr>
          <a:lstStyle/>
          <a:p>
            <a:pPr eaLnBrk="1" hangingPunct="1">
              <a:defRPr/>
            </a:pPr>
            <a:endParaRPr lang="en-US" sz="4000" b="1" dirty="0"/>
          </a:p>
          <a:p>
            <a:pPr eaLnBrk="1" hangingPunct="1">
              <a:defRPr/>
            </a:pPr>
            <a:r>
              <a:rPr lang="en-US" sz="4000" b="1" dirty="0"/>
              <a:t>Exclusion zones </a:t>
            </a:r>
            <a:r>
              <a:rPr lang="en-US" sz="4000" b="1" dirty="0" smtClean="0"/>
              <a:t>:</a:t>
            </a:r>
            <a:endParaRPr lang="en-US" sz="4000" b="1" dirty="0"/>
          </a:p>
          <a:p>
            <a:pPr eaLnBrk="1" hangingPunct="1">
              <a:defRPr/>
            </a:pPr>
            <a:endParaRPr lang="en-US" sz="4000" dirty="0"/>
          </a:p>
          <a:p>
            <a:pPr eaLnBrk="1" hangingPunct="1">
              <a:defRPr/>
            </a:pPr>
            <a:r>
              <a:rPr lang="en-US" sz="4000" dirty="0"/>
              <a:t>An exclusion zone will almost always be located within a restricted zone, where as previously mentioned access is strictly controlled.</a:t>
            </a:r>
          </a:p>
          <a:p>
            <a:pPr eaLnBrk="1" hangingPunct="1">
              <a:defRPr/>
            </a:pPr>
            <a:endParaRPr lang="en-US" sz="4000" dirty="0"/>
          </a:p>
          <a:p>
            <a:pPr eaLnBrk="1" hangingPunct="1">
              <a:defRPr/>
            </a:pPr>
            <a:r>
              <a:rPr lang="en-US" sz="4000" dirty="0"/>
              <a:t>Exclusion zones should be identified during the planning stage and a </a:t>
            </a:r>
            <a:r>
              <a:rPr lang="en-US" sz="4000" i="1" dirty="0"/>
              <a:t>Formal exclusion zone risk assessment </a:t>
            </a:r>
            <a:r>
              <a:rPr lang="en-US" sz="4000" dirty="0"/>
              <a:t>produced.</a:t>
            </a:r>
          </a:p>
          <a:p>
            <a:pPr eaLnBrk="1" hangingPunct="1">
              <a:defRPr/>
            </a:pPr>
            <a:endParaRPr lang="en-US" sz="4000" dirty="0"/>
          </a:p>
          <a:p>
            <a:pPr eaLnBrk="1" hangingPunct="1">
              <a:defRPr/>
            </a:pPr>
            <a:r>
              <a:rPr lang="en-US" sz="4000" dirty="0"/>
              <a:t>The risk assessment will identify the control measures required to maintain the exclusion zone and must establish:</a:t>
            </a:r>
          </a:p>
          <a:p>
            <a:pPr eaLnBrk="1" hangingPunct="1">
              <a:defRPr/>
            </a:pPr>
            <a:r>
              <a:rPr lang="en-US" sz="4000" dirty="0"/>
              <a:t>The person responsible for establishing and maintaining the exclusion zone.</a:t>
            </a:r>
          </a:p>
          <a:p>
            <a:pPr eaLnBrk="1" hangingPunct="1">
              <a:defRPr/>
            </a:pPr>
            <a:r>
              <a:rPr lang="en-US" sz="4000" dirty="0"/>
              <a:t>The minimum dimensions/limits of the exclusion zone and how they will be established/identified</a:t>
            </a:r>
          </a:p>
          <a:p>
            <a:pPr eaLnBrk="1" hangingPunct="1">
              <a:defRPr/>
            </a:pPr>
            <a:r>
              <a:rPr lang="en-US" sz="4000" dirty="0" smtClean="0"/>
              <a:t>The method of suspending the zone and how this is communicated.</a:t>
            </a:r>
          </a:p>
          <a:p>
            <a:pPr eaLnBrk="1" hangingPunct="1">
              <a:defRPr/>
            </a:pPr>
            <a:r>
              <a:rPr lang="en-US" sz="4000" dirty="0" smtClean="0"/>
              <a:t>Who </a:t>
            </a:r>
            <a:r>
              <a:rPr lang="en-US" sz="4000" dirty="0"/>
              <a:t>is responsible for agreeing that the exclusion zone is no longer required</a:t>
            </a:r>
            <a:r>
              <a:rPr lang="en-US" sz="4000" dirty="0" smtClean="0"/>
              <a:t>.</a:t>
            </a:r>
          </a:p>
          <a:p>
            <a:pPr eaLnBrk="1" hangingPunct="1">
              <a:defRPr/>
            </a:pPr>
            <a:endParaRPr lang="en-US" sz="4000" dirty="0"/>
          </a:p>
          <a:p>
            <a:pPr eaLnBrk="1" hangingPunct="1">
              <a:defRPr/>
            </a:pPr>
            <a:r>
              <a:rPr lang="en-US" sz="4000" dirty="0"/>
              <a:t>The obvious example of an exclusion zone being the slew </a:t>
            </a:r>
            <a:r>
              <a:rPr lang="en-US" sz="4000" dirty="0" smtClean="0"/>
              <a:t>radius </a:t>
            </a:r>
            <a:r>
              <a:rPr lang="en-US" sz="4000" dirty="0"/>
              <a:t>of a working excavator or  grab wagon, other examples would be lifting operations and haul roads. </a:t>
            </a:r>
          </a:p>
          <a:p>
            <a:pPr eaLnBrk="1" hangingPunct="1">
              <a:defRPr/>
            </a:pPr>
            <a:endParaRPr lang="en-US" sz="4000" dirty="0"/>
          </a:p>
          <a:p>
            <a:pPr eaLnBrk="1" hangingPunct="1">
              <a:defRPr/>
            </a:pPr>
            <a:r>
              <a:rPr lang="en-US" sz="4000" dirty="0"/>
              <a:t>So what should be in place</a:t>
            </a:r>
            <a:r>
              <a:rPr lang="en-US" sz="4000" dirty="0" smtClean="0"/>
              <a:t>?</a:t>
            </a:r>
          </a:p>
          <a:p>
            <a:pPr eaLnBrk="1" hangingPunct="1">
              <a:defRPr/>
            </a:pPr>
            <a:endParaRPr lang="en-US" sz="4000" dirty="0"/>
          </a:p>
          <a:p>
            <a:pPr eaLnBrk="1" hangingPunct="1">
              <a:defRPr/>
            </a:pPr>
            <a:r>
              <a:rPr lang="en-US" sz="4000" dirty="0"/>
              <a:t>First of all there should be a formal exclusion zone risk assessment in place, the person responsible for establishing the exclusion zone will have a copy of the risk assessment, and all of the control measures identified to hand, in order for </a:t>
            </a:r>
            <a:r>
              <a:rPr lang="en-US" sz="4000" dirty="0" smtClean="0"/>
              <a:t>them </a:t>
            </a:r>
            <a:r>
              <a:rPr lang="en-US" sz="4000" dirty="0"/>
              <a:t>to establish the exclusion zone. These may be for example, an access gate, fences, a tape measure, signage, traffic cones, warning beacons, a member of staff to act as ‘gate man’.</a:t>
            </a:r>
          </a:p>
          <a:p>
            <a:pPr eaLnBrk="1" hangingPunct="1">
              <a:defRPr/>
            </a:pPr>
            <a:r>
              <a:rPr lang="en-US" sz="4000" dirty="0"/>
              <a:t>The responsible person will establish and test the reliability of the exclusion zone before allowing work to commence.</a:t>
            </a:r>
          </a:p>
          <a:p>
            <a:pPr eaLnBrk="1" hangingPunct="1">
              <a:defRPr/>
            </a:pPr>
            <a:endParaRPr lang="en-US" sz="4000" dirty="0"/>
          </a:p>
          <a:p>
            <a:pPr eaLnBrk="1" hangingPunct="1">
              <a:defRPr/>
            </a:pPr>
            <a:r>
              <a:rPr lang="en-US" sz="4000" b="1" i="1" dirty="0"/>
              <a:t>Remember once an exclusion zone has been established and the plant is working entry into it is strictly forbidden.</a:t>
            </a:r>
          </a:p>
          <a:p>
            <a:pPr eaLnBrk="1" hangingPunct="1">
              <a:defRPr/>
            </a:pPr>
            <a:endParaRPr lang="en-US" sz="4000" i="1" dirty="0"/>
          </a:p>
          <a:p>
            <a:pPr eaLnBrk="1" hangingPunct="1">
              <a:defRPr/>
            </a:pPr>
            <a:r>
              <a:rPr lang="en-US" sz="4000" dirty="0"/>
              <a:t>Once the driver has lowered the bucket, applied the deadman, turned off the machine and given the thumbs up the area around the excavator becomes a restricted zone</a:t>
            </a:r>
            <a:r>
              <a:rPr lang="en-US" sz="4000" dirty="0" smtClean="0"/>
              <a:t>.</a:t>
            </a:r>
          </a:p>
          <a:p>
            <a:pPr eaLnBrk="1" hangingPunct="1">
              <a:defRPr/>
            </a:pPr>
            <a:endParaRPr lang="en-US" sz="4000" dirty="0" smtClean="0"/>
          </a:p>
          <a:p>
            <a:pPr eaLnBrk="1" hangingPunct="1">
              <a:defRPr/>
            </a:pPr>
            <a:r>
              <a:rPr lang="en-US" sz="4000" dirty="0" smtClean="0"/>
              <a:t>It maybe that an operation needs to be split down into tasks to ensure the safety of personnel with different zones being applied to each task. E.g. laying drainage pipes with a trench box would alternate between exclusion zone and restricted zone dependent upon the individual task taking place as part of that operation. Communication plus maintaining the zones are key to the safe system of work and safety of personnel involved in the operation. </a:t>
            </a:r>
            <a:endParaRPr lang="en-US" sz="4000" dirty="0"/>
          </a:p>
          <a:p>
            <a:pPr eaLnBrk="1" hangingPunct="1">
              <a:defRPr/>
            </a:pPr>
            <a:endParaRPr lang="en-US" sz="4000" dirty="0"/>
          </a:p>
          <a:p>
            <a:pPr eaLnBrk="1" hangingPunct="1">
              <a:defRPr/>
            </a:pPr>
            <a:r>
              <a:rPr lang="en-US" sz="4000" dirty="0"/>
              <a:t>In the picture shown on the slide, the whole area outside of the safety barriers is classed as an exclusion zone as mobile plant is operating up and down the haul road, and an excavator is working on the embankment. The cab of the excavator would be designated as a restricted zone within the exclusion zone</a:t>
            </a:r>
            <a:r>
              <a:rPr lang="en-US" sz="4000" dirty="0" smtClean="0"/>
              <a:t>. The remainder of the zone is an exclusion zone and will stay as such until suspended and communicated by the responsible person; it will then revert to a restricted zone. </a:t>
            </a:r>
            <a:endParaRPr lang="en-US" sz="4000" dirty="0"/>
          </a:p>
          <a:p>
            <a:pPr eaLnBrk="1" hangingPunct="1">
              <a:defRPr/>
            </a:pPr>
            <a:endParaRPr lang="en-US" sz="4000" dirty="0"/>
          </a:p>
          <a:p>
            <a:pPr eaLnBrk="1" hangingPunct="1">
              <a:buFont typeface="Arial" panose="020B0604020202020204" pitchFamily="34" charset="0"/>
              <a:buNone/>
              <a:defRPr/>
            </a:pPr>
            <a:r>
              <a:rPr lang="en-US" sz="4800" b="1" dirty="0" smtClean="0"/>
              <a:t>LIFE SAVER 	</a:t>
            </a:r>
            <a:r>
              <a:rPr lang="en-US" sz="4800" dirty="0" smtClean="0"/>
              <a:t>Never enter an exclusion zone</a:t>
            </a:r>
            <a:endParaRPr lang="en-US" sz="4800" dirty="0"/>
          </a:p>
          <a:p>
            <a:pPr eaLnBrk="1" hangingPunct="1">
              <a:buFont typeface="Arial" panose="020B0604020202020204" pitchFamily="34" charset="0"/>
              <a:buNone/>
              <a:defRPr/>
            </a:pPr>
            <a:endParaRPr lang="en-US" sz="4000" dirty="0"/>
          </a:p>
        </p:txBody>
      </p:sp>
      <p:sp>
        <p:nvSpPr>
          <p:cNvPr id="15364" name="Slide Number Placeholder 3"/>
          <p:cNvSpPr>
            <a:spLocks noGrp="1"/>
          </p:cNvSpPr>
          <p:nvPr>
            <p:ph type="sldNum" sz="quarter" idx="5"/>
          </p:nvPr>
        </p:nvSpPr>
        <p:spPr bwMode="auto">
          <a:noFill/>
          <a:ln>
            <a:miter lim="800000"/>
            <a:headEnd/>
            <a:tailEnd/>
          </a:ln>
        </p:spPr>
        <p:txBody>
          <a:bodyPr/>
          <a:lstStyle/>
          <a:p>
            <a:fld id="{4AD56BBC-57AD-491C-84AF-E9408223F922}"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2782888" y="715963"/>
            <a:ext cx="1443037" cy="1082675"/>
          </a:xfrm>
          <a:noFill/>
          <a:ln>
            <a:solidFill>
              <a:srgbClr val="000000"/>
            </a:solidFill>
            <a:miter lim="800000"/>
            <a:headEnd/>
            <a:tailEnd/>
          </a:ln>
        </p:spPr>
      </p:sp>
      <p:sp>
        <p:nvSpPr>
          <p:cNvPr id="17411" name="Notes Placeholder 2"/>
          <p:cNvSpPr>
            <a:spLocks noGrp="1"/>
          </p:cNvSpPr>
          <p:nvPr>
            <p:ph type="body" idx="1"/>
          </p:nvPr>
        </p:nvSpPr>
        <p:spPr bwMode="auto">
          <a:xfrm>
            <a:off x="463550" y="2014538"/>
            <a:ext cx="5884863" cy="7526337"/>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defRPr/>
            </a:pPr>
            <a:r>
              <a:rPr lang="en-US" altLang="en-US" sz="4000" dirty="0" smtClean="0"/>
              <a:t>You have probably seen this video before – it’s worth reminding ourselves what Jamie has to say.</a:t>
            </a:r>
          </a:p>
          <a:p>
            <a:pPr eaLnBrk="1" hangingPunct="1">
              <a:defRPr/>
            </a:pPr>
            <a:r>
              <a:rPr lang="en-US" altLang="en-US" sz="4000" b="1" dirty="0" smtClean="0"/>
              <a:t>Jamie was severely injured on the A14 project back in 2014</a:t>
            </a:r>
          </a:p>
          <a:p>
            <a:pPr eaLnBrk="1" hangingPunct="1">
              <a:defRPr/>
            </a:pPr>
            <a:endParaRPr lang="en-GB" altLang="en-US" sz="4000" b="1" dirty="0" smtClean="0"/>
          </a:p>
          <a:p>
            <a:pPr eaLnBrk="1" hangingPunct="1">
              <a:defRPr/>
            </a:pPr>
            <a:r>
              <a:rPr lang="en-GB" altLang="en-US" sz="4000" b="1" dirty="0" smtClean="0"/>
              <a:t>Play the video by clicking on the link</a:t>
            </a:r>
          </a:p>
          <a:p>
            <a:pPr eaLnBrk="1" hangingPunct="1">
              <a:defRPr/>
            </a:pPr>
            <a:endParaRPr lang="en-US" altLang="en-US" sz="4000" dirty="0" smtClean="0"/>
          </a:p>
          <a:p>
            <a:pPr eaLnBrk="1" hangingPunct="1">
              <a:defRPr/>
            </a:pPr>
            <a:r>
              <a:rPr lang="en-US" sz="4000" b="1" dirty="0" smtClean="0"/>
              <a:t>LIFE SAVER 	</a:t>
            </a:r>
            <a:r>
              <a:rPr lang="en-US" sz="4000" dirty="0" smtClean="0"/>
              <a:t>Never enter an exclusion zone</a:t>
            </a:r>
          </a:p>
          <a:p>
            <a:pPr eaLnBrk="1" hangingPunct="1">
              <a:defRPr/>
            </a:pPr>
            <a:endParaRPr lang="en-US" altLang="en-US" sz="4000"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D8FEAAE7-D218-4C98-9BFA-E39BC871C28F}"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2782888" y="715963"/>
            <a:ext cx="1443037" cy="1082675"/>
          </a:xfrm>
          <a:noFill/>
          <a:ln>
            <a:solidFill>
              <a:srgbClr val="000000"/>
            </a:solidFill>
            <a:miter lim="800000"/>
            <a:headEnd/>
            <a:tailEnd/>
          </a:ln>
        </p:spPr>
      </p:sp>
      <p:sp>
        <p:nvSpPr>
          <p:cNvPr id="19459" name="Notes Placeholder 2"/>
          <p:cNvSpPr>
            <a:spLocks noGrp="1"/>
          </p:cNvSpPr>
          <p:nvPr>
            <p:ph type="body" idx="1"/>
          </p:nvPr>
        </p:nvSpPr>
        <p:spPr bwMode="auto">
          <a:xfrm>
            <a:off x="463550" y="2014538"/>
            <a:ext cx="5884863" cy="7526337"/>
          </a:xfrm>
          <a:noFill/>
        </p:spPr>
        <p:txBody>
          <a:bodyPr wrap="square" numCol="1" anchor="t" anchorCtr="0" compatLnSpc="1">
            <a:prstTxWarp prst="textNoShape">
              <a:avLst/>
            </a:prstTxWarp>
          </a:bodyPr>
          <a:lstStyle/>
          <a:p>
            <a:pPr eaLnBrk="1" hangingPunct="1"/>
            <a:r>
              <a:rPr lang="en-US" altLang="en-US" sz="4000" smtClean="0"/>
              <a:t>Thank you, any questions?</a:t>
            </a:r>
          </a:p>
          <a:p>
            <a:pPr eaLnBrk="1" hangingPunct="1"/>
            <a:endParaRPr lang="en-US" altLang="en-US" sz="4000" smtClean="0"/>
          </a:p>
          <a:p>
            <a:pPr eaLnBrk="1" hangingPunct="1"/>
            <a:endParaRPr lang="en-US" altLang="en-US" sz="4000" smtClean="0"/>
          </a:p>
        </p:txBody>
      </p:sp>
      <p:sp>
        <p:nvSpPr>
          <p:cNvPr id="19460" name="Slide Number Placeholder 3"/>
          <p:cNvSpPr>
            <a:spLocks noGrp="1"/>
          </p:cNvSpPr>
          <p:nvPr>
            <p:ph type="sldNum" sz="quarter" idx="5"/>
          </p:nvPr>
        </p:nvSpPr>
        <p:spPr bwMode="auto">
          <a:noFill/>
          <a:ln>
            <a:miter lim="800000"/>
            <a:headEnd/>
            <a:tailEnd/>
          </a:ln>
        </p:spPr>
        <p:txBody>
          <a:bodyPr/>
          <a:lstStyle/>
          <a:p>
            <a:fld id="{CCDCC26C-1E83-49D5-B617-649CDBB4D0CC}" type="slidenum">
              <a:rPr lang="en-US" altLang="en-US"/>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BCCB93-16EE-4EC1-8810-D323C5AB0D77}"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838A98C-66B7-4252-AE18-D22CEC87B88F}"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EC356F-5DDD-4CC2-89B7-7BC70BBFE992}"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1D623FF-DCA0-44D6-87F7-A453AAB687DF}"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AD9607-7A19-4D84-9D78-2EE99E4FB661}"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04492D1-2188-428C-8F46-26CEFFC34A90}"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4EEF92-ACB5-4C92-8878-47BC138720E5}"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1C2FB7-CCB6-4CED-A71B-F8000618E5D0}"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BB439B-D660-4F4F-88E2-DF43724DEAFC}"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9C0ED28-CE90-4160-8957-5D4B69A1BEF4}"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132AA5-A4A1-4309-B6C5-033DFFD7D8FA}"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D32152D-9F73-4FA5-9535-C7F63A678C6B}"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516484-CF7E-4271-9C47-E50894757A0E}" type="datetimeFigureOut">
              <a:rPr lang="en-US"/>
              <a:pPr>
                <a:defRPr/>
              </a:pPr>
              <a:t>6/28/2017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03F697-62F4-4526-9058-B33C2E268396}"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FF2D64-D258-4482-ABFF-43C02605191A}" type="datetimeFigureOut">
              <a:rPr lang="en-US"/>
              <a:pPr>
                <a:defRPr/>
              </a:pPr>
              <a:t>6/28/2017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943E7C1-2378-4E32-99FB-5EEF40EF971B}"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567F03-8963-4318-B85B-92CE0773684F}" type="datetimeFigureOut">
              <a:rPr lang="en-US"/>
              <a:pPr>
                <a:defRPr/>
              </a:pPr>
              <a:t>6/28/2017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668A16C-02B5-469C-92D3-0BE581F298D1}"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9AB90B-A946-47D7-94A2-B49AED3DB137}"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F4F70F-3BEA-4313-9508-DBCC3F67551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2489FA-05EE-45BB-888C-0A59BE124472}"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AD521AD-0261-46C8-94BE-1EA71E585467}"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86B96B3-2D59-4E70-8A74-B9BD85E2A25F}" type="datetimeFigureOut">
              <a:rPr lang="en-US"/>
              <a:pPr>
                <a:defRPr/>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80F21D2-D477-497B-8062-F39C68DAB522}" type="slidenum">
              <a:rPr lang="en-US" altLang="en-US"/>
              <a:pPr/>
              <a:t>‹#›</a:t>
            </a:fld>
            <a:endParaRPr lang="en-US" altLang="en-US"/>
          </a:p>
        </p:txBody>
      </p:sp>
      <p:pic>
        <p:nvPicPr>
          <p:cNvPr id="1031" name="Picture 6" descr="New-Beyond-Zero-Logo.jpg"/>
          <p:cNvPicPr>
            <a:picLocks noChangeAspect="1"/>
          </p:cNvPicPr>
          <p:nvPr userDrawn="1"/>
        </p:nvPicPr>
        <p:blipFill>
          <a:blip r:embed="rId13" cstate="print"/>
          <a:srcRect/>
          <a:stretch>
            <a:fillRect/>
          </a:stretch>
        </p:blipFill>
        <p:spPr bwMode="auto">
          <a:xfrm>
            <a:off x="179388" y="6165850"/>
            <a:ext cx="603250" cy="531813"/>
          </a:xfrm>
          <a:prstGeom prst="rect">
            <a:avLst/>
          </a:prstGeom>
          <a:noFill/>
          <a:ln w="9525">
            <a:noFill/>
            <a:miter lim="800000"/>
            <a:headEnd/>
            <a:tailEnd/>
          </a:ln>
        </p:spPr>
      </p:pic>
      <p:pic>
        <p:nvPicPr>
          <p:cNvPr id="1032" name="Picture 7" descr="DWB new logo (210513).png"/>
          <p:cNvPicPr>
            <a:picLocks noChangeAspect="1"/>
          </p:cNvPicPr>
          <p:nvPr userDrawn="1"/>
        </p:nvPicPr>
        <p:blipFill>
          <a:blip r:embed="rId14" cstate="print"/>
          <a:srcRect/>
          <a:stretch>
            <a:fillRect/>
          </a:stretch>
        </p:blipFill>
        <p:spPr bwMode="auto">
          <a:xfrm>
            <a:off x="8172450" y="6200775"/>
            <a:ext cx="809625" cy="657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bge_battersea_161003-1159_n4a0_1.mp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highwayssafetyhub.com/uploads/5/1/2/9/51294565/bbge_battersea_161003-1159_n4a0.wmv"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highwayssafetyhub.com/uploads/5/1/2/9/51294565/jamie_burnett_video-5_1.m4v" TargetMode="External"/><Relationship Id="rId5" Type="http://schemas.openxmlformats.org/officeDocument/2006/relationships/image" Target="../media/image12.png"/><Relationship Id="rId4" Type="http://schemas.openxmlformats.org/officeDocument/2006/relationships/hyperlink" Target="Jamie%20Burnett%20Video%20from%20OP%202015%20with%20PJC%20Talking.wmv"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288" y="4763"/>
            <a:ext cx="8229600" cy="1143000"/>
          </a:xfrm>
        </p:spPr>
        <p:txBody>
          <a:bodyPr/>
          <a:lstStyle/>
          <a:p>
            <a:r>
              <a:rPr lang="en-GB" altLang="en-US" b="1" dirty="0" smtClean="0"/>
              <a:t>Plant </a:t>
            </a:r>
            <a:r>
              <a:rPr lang="en-GB" altLang="en-US" b="1" dirty="0" smtClean="0"/>
              <a:t>Person </a:t>
            </a:r>
            <a:r>
              <a:rPr lang="en-GB" altLang="en-US" b="1" dirty="0" smtClean="0"/>
              <a:t>Segregation</a:t>
            </a:r>
            <a:r>
              <a:rPr lang="en-GB" altLang="en-US" b="1" dirty="0" smtClean="0"/>
              <a:t> </a:t>
            </a:r>
            <a:endParaRPr lang="en-GB" altLang="en-US" b="1" dirty="0" smtClean="0"/>
          </a:p>
        </p:txBody>
      </p:sp>
      <p:pic>
        <p:nvPicPr>
          <p:cNvPr id="4099" name="Picture 3">
            <a:hlinkClick r:id="rId3" action="ppaction://hlinkfile"/>
          </p:cNvPr>
          <p:cNvPicPr>
            <a:picLocks noChangeAspect="1"/>
          </p:cNvPicPr>
          <p:nvPr/>
        </p:nvPicPr>
        <p:blipFill>
          <a:blip r:embed="rId4" cstate="print"/>
          <a:srcRect/>
          <a:stretch>
            <a:fillRect/>
          </a:stretch>
        </p:blipFill>
        <p:spPr bwMode="auto">
          <a:xfrm>
            <a:off x="1763688" y="1124744"/>
            <a:ext cx="6202363" cy="4264025"/>
          </a:xfrm>
          <a:prstGeom prst="rect">
            <a:avLst/>
          </a:prstGeom>
          <a:noFill/>
          <a:ln w="9525">
            <a:noFill/>
            <a:miter lim="800000"/>
            <a:headEnd/>
            <a:tailEnd/>
          </a:ln>
        </p:spPr>
      </p:pic>
      <p:pic>
        <p:nvPicPr>
          <p:cNvPr id="4100" name="Picture 2" descr="C:\Users\andrewrippington\AppData\Local\Microsoft\Windows\Temporary Internet Files\Content.IE5\DTKYOADR\Movie_Cut_Board[1].gif"/>
          <p:cNvPicPr>
            <a:picLocks noChangeAspect="1" noChangeArrowheads="1"/>
          </p:cNvPicPr>
          <p:nvPr/>
        </p:nvPicPr>
        <p:blipFill>
          <a:blip r:embed="rId5" cstate="print"/>
          <a:srcRect/>
          <a:stretch>
            <a:fillRect/>
          </a:stretch>
        </p:blipFill>
        <p:spPr bwMode="auto">
          <a:xfrm>
            <a:off x="1403350" y="5389563"/>
            <a:ext cx="1227138" cy="1347787"/>
          </a:xfrm>
          <a:prstGeom prst="rect">
            <a:avLst/>
          </a:prstGeom>
          <a:noFill/>
          <a:ln w="9525">
            <a:noFill/>
            <a:miter lim="800000"/>
            <a:headEnd/>
            <a:tailEnd/>
          </a:ln>
        </p:spPr>
      </p:pic>
      <p:sp>
        <p:nvSpPr>
          <p:cNvPr id="7" name="Rectangle 6"/>
          <p:cNvSpPr/>
          <p:nvPr/>
        </p:nvSpPr>
        <p:spPr>
          <a:xfrm>
            <a:off x="2987824" y="5589240"/>
            <a:ext cx="4572000" cy="923330"/>
          </a:xfrm>
          <a:prstGeom prst="rect">
            <a:avLst/>
          </a:prstGeom>
        </p:spPr>
        <p:txBody>
          <a:bodyPr>
            <a:spAutoFit/>
          </a:bodyPr>
          <a:lstStyle/>
          <a:p>
            <a:r>
              <a:rPr lang="en-GB" dirty="0" smtClean="0">
                <a:hlinkClick r:id="rId6"/>
              </a:rPr>
              <a:t>http://</a:t>
            </a:r>
            <a:r>
              <a:rPr lang="en-GB" dirty="0" smtClean="0">
                <a:hlinkClick r:id="rId6"/>
              </a:rPr>
              <a:t>www.highwayssafetyhub.com/uploads/5/1/2/9/51294565/bbge_battersea_161003-1159_n4a0.wmv</a:t>
            </a:r>
            <a:r>
              <a:rPr lang="en-GB" dirty="0" smtClean="0"/>
              <a:t>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cstate="print"/>
          <a:srcRect/>
          <a:stretch>
            <a:fillRect/>
          </a:stretch>
        </p:blipFill>
        <p:spPr bwMode="auto">
          <a:xfrm>
            <a:off x="644525" y="323850"/>
            <a:ext cx="2414588" cy="2413000"/>
          </a:xfrm>
          <a:prstGeom prst="rect">
            <a:avLst/>
          </a:prstGeom>
          <a:noFill/>
          <a:ln w="9525">
            <a:noFill/>
            <a:miter lim="800000"/>
            <a:headEnd/>
            <a:tailEnd/>
          </a:ln>
        </p:spPr>
      </p:pic>
      <p:sp>
        <p:nvSpPr>
          <p:cNvPr id="2" name="Rectangle 1"/>
          <p:cNvSpPr/>
          <p:nvPr/>
        </p:nvSpPr>
        <p:spPr>
          <a:xfrm>
            <a:off x="5003800" y="2303463"/>
            <a:ext cx="3752850" cy="26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9" name="Rectangle 8"/>
          <p:cNvSpPr/>
          <p:nvPr/>
        </p:nvSpPr>
        <p:spPr>
          <a:xfrm>
            <a:off x="5089525" y="2265363"/>
            <a:ext cx="3752850" cy="26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6149" name="Picture 7"/>
          <p:cNvPicPr>
            <a:picLocks noChangeAspect="1"/>
          </p:cNvPicPr>
          <p:nvPr/>
        </p:nvPicPr>
        <p:blipFill>
          <a:blip r:embed="rId4" cstate="print"/>
          <a:srcRect/>
          <a:stretch>
            <a:fillRect/>
          </a:stretch>
        </p:blipFill>
        <p:spPr bwMode="auto">
          <a:xfrm>
            <a:off x="5738813" y="320675"/>
            <a:ext cx="2532062" cy="2532063"/>
          </a:xfrm>
          <a:prstGeom prst="rect">
            <a:avLst/>
          </a:prstGeom>
          <a:noFill/>
          <a:ln w="9525">
            <a:noFill/>
            <a:miter lim="800000"/>
            <a:headEnd/>
            <a:tailEnd/>
          </a:ln>
        </p:spPr>
      </p:pic>
      <p:pic>
        <p:nvPicPr>
          <p:cNvPr id="6150" name="Picture 8"/>
          <p:cNvPicPr>
            <a:picLocks noChangeAspect="1"/>
          </p:cNvPicPr>
          <p:nvPr/>
        </p:nvPicPr>
        <p:blipFill>
          <a:blip r:embed="rId5" cstate="print"/>
          <a:srcRect/>
          <a:stretch>
            <a:fillRect/>
          </a:stretch>
        </p:blipFill>
        <p:spPr bwMode="auto">
          <a:xfrm>
            <a:off x="2849563" y="2365375"/>
            <a:ext cx="2889250" cy="2889250"/>
          </a:xfrm>
          <a:prstGeom prst="rect">
            <a:avLst/>
          </a:prstGeom>
          <a:noFill/>
          <a:ln w="9525">
            <a:noFill/>
            <a:miter lim="800000"/>
            <a:headEnd/>
            <a:tailEnd/>
          </a:ln>
        </p:spPr>
      </p:pic>
      <p:sp>
        <p:nvSpPr>
          <p:cNvPr id="8" name="Rounded Rectangle 7"/>
          <p:cNvSpPr/>
          <p:nvPr/>
        </p:nvSpPr>
        <p:spPr>
          <a:xfrm>
            <a:off x="2297113" y="5589588"/>
            <a:ext cx="4675187" cy="1033462"/>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GB" sz="2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LIFESAVER </a:t>
            </a:r>
            <a:endParaRPr lang="en-GB" sz="1100" dirty="0">
              <a:ea typeface="Calibri" panose="020F0502020204030204" pitchFamily="34" charset="0"/>
              <a:cs typeface="Times New Roman" panose="02020603050405020304" pitchFamily="18" charset="0"/>
            </a:endParaRPr>
          </a:p>
          <a:p>
            <a:pPr algn="ctr">
              <a:lnSpc>
                <a:spcPct val="107000"/>
              </a:lnSpc>
              <a:spcAft>
                <a:spcPts val="800"/>
              </a:spcAft>
              <a:defRPr/>
            </a:pPr>
            <a:r>
              <a:rPr lang="en-GB" sz="2200" dirty="0">
                <a:solidFill>
                  <a:srgbClr val="000000"/>
                </a:solidFill>
                <a:latin typeface="Arial" panose="020B0604020202020204" pitchFamily="34" charset="0"/>
                <a:ea typeface="Calibri" panose="020F0502020204030204" pitchFamily="34" charset="0"/>
                <a:cs typeface="Times New Roman" panose="02020603050405020304" pitchFamily="18" charset="0"/>
              </a:rPr>
              <a:t>Never enter an exclusion zone.</a:t>
            </a:r>
            <a:endParaRPr lang="en-GB" sz="11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539750" y="560388"/>
            <a:ext cx="8229600" cy="1143000"/>
          </a:xfrm>
          <a:prstGeom prst="rect">
            <a:avLst/>
          </a:prstGeom>
          <a:noFill/>
          <a:ln w="9525">
            <a:noFill/>
            <a:miter lim="800000"/>
            <a:headEnd/>
            <a:tailEnd/>
          </a:ln>
        </p:spPr>
        <p:txBody>
          <a:bodyPr anchor="ctr"/>
          <a:lstStyle/>
          <a:p>
            <a:pPr algn="ctr"/>
            <a:r>
              <a:rPr lang="en-GB" altLang="en-US" sz="4800" b="1">
                <a:solidFill>
                  <a:srgbClr val="00B050"/>
                </a:solidFill>
                <a:cs typeface="Arial" charset="0"/>
              </a:rPr>
              <a:t>In the Zone</a:t>
            </a:r>
          </a:p>
        </p:txBody>
      </p:sp>
      <p:pic>
        <p:nvPicPr>
          <p:cNvPr id="8195" name="Picture 6"/>
          <p:cNvPicPr>
            <a:picLocks noChangeAspect="1" noChangeArrowheads="1"/>
          </p:cNvPicPr>
          <p:nvPr/>
        </p:nvPicPr>
        <p:blipFill>
          <a:blip r:embed="rId3" cstate="print"/>
          <a:srcRect/>
          <a:stretch>
            <a:fillRect/>
          </a:stretch>
        </p:blipFill>
        <p:spPr bwMode="auto">
          <a:xfrm>
            <a:off x="1022350" y="1697038"/>
            <a:ext cx="7264400" cy="417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C:\Users\colinhumphrey\AppData\Local\Microsoft\Windows\Temporary Internet Files\Content.Outlook\LB0GM9Z3\IMG_0024.JPG"/>
          <p:cNvPicPr>
            <a:picLocks noChangeAspect="1" noChangeArrowheads="1"/>
          </p:cNvPicPr>
          <p:nvPr/>
        </p:nvPicPr>
        <p:blipFill>
          <a:blip r:embed="rId3" cstate="print"/>
          <a:srcRect/>
          <a:stretch>
            <a:fillRect/>
          </a:stretch>
        </p:blipFill>
        <p:spPr bwMode="auto">
          <a:xfrm>
            <a:off x="1476375" y="1795463"/>
            <a:ext cx="5741988" cy="4289425"/>
          </a:xfrm>
          <a:prstGeom prst="rect">
            <a:avLst/>
          </a:prstGeom>
          <a:noFill/>
          <a:ln w="9525">
            <a:noFill/>
            <a:miter lim="800000"/>
            <a:headEnd/>
            <a:tailEnd/>
          </a:ln>
        </p:spPr>
      </p:pic>
      <p:sp>
        <p:nvSpPr>
          <p:cNvPr id="2" name="Rounded Rectangle 1"/>
          <p:cNvSpPr/>
          <p:nvPr/>
        </p:nvSpPr>
        <p:spPr>
          <a:xfrm>
            <a:off x="1476375" y="476250"/>
            <a:ext cx="5741988" cy="1152525"/>
          </a:xfrm>
          <a:prstGeom prst="round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altLang="en-US" sz="4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Normal zone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493713" y="1096963"/>
            <a:ext cx="8229600" cy="1143000"/>
          </a:xfrm>
          <a:prstGeom prst="rect">
            <a:avLst/>
          </a:prstGeom>
          <a:noFill/>
          <a:ln w="9525">
            <a:noFill/>
            <a:miter lim="800000"/>
            <a:headEnd/>
            <a:tailEnd/>
          </a:ln>
        </p:spPr>
        <p:txBody>
          <a:bodyPr anchor="ctr"/>
          <a:lstStyle/>
          <a:p>
            <a:pPr algn="ctr"/>
            <a:endParaRPr lang="en-GB" altLang="en-US" sz="4800" b="1">
              <a:cs typeface="Arial" charset="0"/>
            </a:endParaRPr>
          </a:p>
        </p:txBody>
      </p:sp>
      <p:pic>
        <p:nvPicPr>
          <p:cNvPr id="12291" name="Picture 1"/>
          <p:cNvPicPr>
            <a:picLocks noChangeAspect="1"/>
          </p:cNvPicPr>
          <p:nvPr/>
        </p:nvPicPr>
        <p:blipFill>
          <a:blip r:embed="rId3" cstate="print"/>
          <a:srcRect/>
          <a:stretch>
            <a:fillRect/>
          </a:stretch>
        </p:blipFill>
        <p:spPr bwMode="auto">
          <a:xfrm>
            <a:off x="1835150" y="1909763"/>
            <a:ext cx="5184775" cy="3617912"/>
          </a:xfrm>
          <a:prstGeom prst="rect">
            <a:avLst/>
          </a:prstGeom>
          <a:noFill/>
          <a:ln w="9525">
            <a:noFill/>
            <a:miter lim="800000"/>
            <a:headEnd/>
            <a:tailEnd/>
          </a:ln>
        </p:spPr>
      </p:pic>
      <p:sp>
        <p:nvSpPr>
          <p:cNvPr id="2" name="Rounded Rectangle 1"/>
          <p:cNvSpPr/>
          <p:nvPr/>
        </p:nvSpPr>
        <p:spPr>
          <a:xfrm>
            <a:off x="1692275" y="404813"/>
            <a:ext cx="5472113" cy="1098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4800" b="1" dirty="0">
                <a:solidFill>
                  <a:schemeClr val="tx1"/>
                </a:solidFill>
                <a:latin typeface="Arial" panose="020B0604020202020204" pitchFamily="34" charset="0"/>
                <a:cs typeface="Arial" panose="020B0604020202020204" pitchFamily="34" charset="0"/>
              </a:rPr>
              <a:t>Restricted zone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179388" y="5876925"/>
            <a:ext cx="8229600" cy="1143000"/>
          </a:xfrm>
          <a:prstGeom prst="rect">
            <a:avLst/>
          </a:prstGeom>
          <a:noFill/>
          <a:ln w="9525">
            <a:noFill/>
            <a:miter lim="800000"/>
            <a:headEnd/>
            <a:tailEnd/>
          </a:ln>
        </p:spPr>
        <p:txBody>
          <a:bodyPr anchor="ctr"/>
          <a:lstStyle/>
          <a:p>
            <a:pPr algn="ctr"/>
            <a:endParaRPr lang="en-GB" altLang="en-US" sz="4800" b="1">
              <a:cs typeface="Arial" charset="0"/>
            </a:endParaRPr>
          </a:p>
        </p:txBody>
      </p:sp>
      <p:pic>
        <p:nvPicPr>
          <p:cNvPr id="14339" name="Picture 6" descr="C:\Users\colinhumphrey\AppData\Local\Microsoft\Windows\Temporary Internet Files\Content.Outlook\LB0GM9Z3\P4110450.JPG"/>
          <p:cNvPicPr>
            <a:picLocks noChangeAspect="1" noChangeArrowheads="1"/>
          </p:cNvPicPr>
          <p:nvPr/>
        </p:nvPicPr>
        <p:blipFill>
          <a:blip r:embed="rId3" cstate="print"/>
          <a:srcRect/>
          <a:stretch>
            <a:fillRect/>
          </a:stretch>
        </p:blipFill>
        <p:spPr bwMode="auto">
          <a:xfrm>
            <a:off x="1017588" y="1666875"/>
            <a:ext cx="6553200" cy="4418013"/>
          </a:xfrm>
          <a:prstGeom prst="rect">
            <a:avLst/>
          </a:prstGeom>
          <a:noFill/>
          <a:ln w="9525">
            <a:noFill/>
            <a:miter lim="800000"/>
            <a:headEnd/>
            <a:tailEnd/>
          </a:ln>
        </p:spPr>
      </p:pic>
      <p:sp>
        <p:nvSpPr>
          <p:cNvPr id="2" name="Rounded Rectangle 1"/>
          <p:cNvSpPr/>
          <p:nvPr/>
        </p:nvSpPr>
        <p:spPr>
          <a:xfrm>
            <a:off x="1017588" y="404813"/>
            <a:ext cx="6553200" cy="1079500"/>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altLang="en-US" sz="4800" b="1" dirty="0">
                <a:solidFill>
                  <a:schemeClr val="tx1"/>
                </a:solidFill>
                <a:latin typeface="Arial" panose="020B0604020202020204" pitchFamily="34" charset="0"/>
                <a:cs typeface="Arial" panose="020B0604020202020204" pitchFamily="34" charset="0"/>
              </a:rPr>
              <a:t>Exclusion zone</a:t>
            </a:r>
          </a:p>
        </p:txBody>
      </p:sp>
      <p:sp>
        <p:nvSpPr>
          <p:cNvPr id="5" name="Rounded Rectangle 4"/>
          <p:cNvSpPr/>
          <p:nvPr/>
        </p:nvSpPr>
        <p:spPr>
          <a:xfrm>
            <a:off x="2062163" y="4678363"/>
            <a:ext cx="4675187" cy="1033462"/>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GB" sz="2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LIFESAVER </a:t>
            </a:r>
            <a:endParaRPr lang="en-GB" sz="1100" dirty="0">
              <a:ea typeface="Calibri" panose="020F0502020204030204" pitchFamily="34" charset="0"/>
              <a:cs typeface="Times New Roman" panose="02020603050405020304" pitchFamily="18" charset="0"/>
            </a:endParaRPr>
          </a:p>
          <a:p>
            <a:pPr algn="ctr">
              <a:lnSpc>
                <a:spcPct val="107000"/>
              </a:lnSpc>
              <a:spcAft>
                <a:spcPts val="800"/>
              </a:spcAft>
              <a:defRPr/>
            </a:pPr>
            <a:r>
              <a:rPr lang="en-GB" sz="2200" dirty="0">
                <a:solidFill>
                  <a:srgbClr val="000000"/>
                </a:solidFill>
                <a:latin typeface="Arial" panose="020B0604020202020204" pitchFamily="34" charset="0"/>
                <a:ea typeface="Calibri" panose="020F0502020204030204" pitchFamily="34" charset="0"/>
                <a:cs typeface="Times New Roman" panose="02020603050405020304" pitchFamily="18" charset="0"/>
              </a:rPr>
              <a:t>Never enter an exclusion zone.</a:t>
            </a:r>
            <a:endParaRPr lang="en-GB" sz="11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539750" y="560388"/>
            <a:ext cx="8229600" cy="1143000"/>
          </a:xfrm>
          <a:prstGeom prst="rect">
            <a:avLst/>
          </a:prstGeom>
          <a:noFill/>
          <a:ln w="9525">
            <a:noFill/>
            <a:miter lim="800000"/>
            <a:headEnd/>
            <a:tailEnd/>
          </a:ln>
        </p:spPr>
        <p:txBody>
          <a:bodyPr anchor="ctr"/>
          <a:lstStyle/>
          <a:p>
            <a:pPr algn="ctr"/>
            <a:r>
              <a:rPr lang="en-GB" altLang="en-US" sz="4800" b="1">
                <a:solidFill>
                  <a:srgbClr val="00B050"/>
                </a:solidFill>
                <a:cs typeface="Arial" charset="0"/>
              </a:rPr>
              <a:t>Video</a:t>
            </a:r>
          </a:p>
        </p:txBody>
      </p:sp>
      <p:pic>
        <p:nvPicPr>
          <p:cNvPr id="16387" name="Picture 2" descr="C:\Users\andrewrippington\AppData\Local\Microsoft\Windows\Temporary Internet Files\Content.IE5\DTKYOADR\Movie_Cut_Board[1].gif"/>
          <p:cNvPicPr>
            <a:picLocks noChangeAspect="1" noChangeArrowheads="1"/>
          </p:cNvPicPr>
          <p:nvPr/>
        </p:nvPicPr>
        <p:blipFill>
          <a:blip r:embed="rId3" cstate="print"/>
          <a:srcRect/>
          <a:stretch>
            <a:fillRect/>
          </a:stretch>
        </p:blipFill>
        <p:spPr bwMode="auto">
          <a:xfrm>
            <a:off x="971550" y="5135563"/>
            <a:ext cx="1227138" cy="1349375"/>
          </a:xfrm>
          <a:prstGeom prst="rect">
            <a:avLst/>
          </a:prstGeom>
          <a:noFill/>
          <a:ln w="9525">
            <a:noFill/>
            <a:miter lim="800000"/>
            <a:headEnd/>
            <a:tailEnd/>
          </a:ln>
        </p:spPr>
      </p:pic>
      <p:pic>
        <p:nvPicPr>
          <p:cNvPr id="16388" name="Picture 1">
            <a:hlinkClick r:id="rId4" action="ppaction://hlinkfile"/>
          </p:cNvPr>
          <p:cNvPicPr>
            <a:picLocks noChangeAspect="1"/>
          </p:cNvPicPr>
          <p:nvPr/>
        </p:nvPicPr>
        <p:blipFill>
          <a:blip r:embed="rId5" cstate="print"/>
          <a:srcRect/>
          <a:stretch>
            <a:fillRect/>
          </a:stretch>
        </p:blipFill>
        <p:spPr bwMode="auto">
          <a:xfrm>
            <a:off x="1974850" y="1641475"/>
            <a:ext cx="5489575" cy="3087688"/>
          </a:xfrm>
          <a:prstGeom prst="rect">
            <a:avLst/>
          </a:prstGeom>
          <a:noFill/>
          <a:ln w="9525">
            <a:noFill/>
            <a:miter lim="800000"/>
            <a:headEnd/>
            <a:tailEnd/>
          </a:ln>
        </p:spPr>
      </p:pic>
      <p:sp>
        <p:nvSpPr>
          <p:cNvPr id="16389" name="Rectangle 1"/>
          <p:cNvSpPr>
            <a:spLocks noChangeArrowheads="1"/>
          </p:cNvSpPr>
          <p:nvPr/>
        </p:nvSpPr>
        <p:spPr bwMode="auto">
          <a:xfrm>
            <a:off x="2700338" y="5348288"/>
            <a:ext cx="4572000" cy="923925"/>
          </a:xfrm>
          <a:prstGeom prst="rect">
            <a:avLst/>
          </a:prstGeom>
          <a:noFill/>
          <a:ln w="9525">
            <a:noFill/>
            <a:miter lim="800000"/>
            <a:headEnd/>
            <a:tailEnd/>
          </a:ln>
        </p:spPr>
        <p:txBody>
          <a:bodyPr>
            <a:spAutoFit/>
          </a:bodyPr>
          <a:lstStyle/>
          <a:p>
            <a:r>
              <a:rPr lang="en-GB" altLang="en-US">
                <a:hlinkClick r:id="rId6"/>
              </a:rPr>
              <a:t>http://www.highwayssafetyhub.com/uploads/5/1/2/9/51294565/jamie_burnett_video-5_1.m4v</a:t>
            </a:r>
            <a:r>
              <a:rPr lang="en-GB" altLang="en-US"/>
              <a:t> </a:t>
            </a:r>
          </a:p>
        </p:txBody>
      </p:sp>
      <p:sp>
        <p:nvSpPr>
          <p:cNvPr id="6" name="Rounded Rectangle 5"/>
          <p:cNvSpPr/>
          <p:nvPr/>
        </p:nvSpPr>
        <p:spPr>
          <a:xfrm>
            <a:off x="2382838" y="504825"/>
            <a:ext cx="4673600" cy="1033463"/>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GB" sz="2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LIFESAVER </a:t>
            </a:r>
            <a:endParaRPr lang="en-GB" sz="1100" dirty="0">
              <a:ea typeface="Calibri" panose="020F0502020204030204" pitchFamily="34" charset="0"/>
              <a:cs typeface="Times New Roman" panose="02020603050405020304" pitchFamily="18" charset="0"/>
            </a:endParaRPr>
          </a:p>
          <a:p>
            <a:pPr algn="ctr">
              <a:lnSpc>
                <a:spcPct val="107000"/>
              </a:lnSpc>
              <a:spcAft>
                <a:spcPts val="800"/>
              </a:spcAft>
              <a:defRPr/>
            </a:pPr>
            <a:r>
              <a:rPr lang="en-GB" sz="2200" dirty="0">
                <a:solidFill>
                  <a:srgbClr val="000000"/>
                </a:solidFill>
                <a:latin typeface="Arial" panose="020B0604020202020204" pitchFamily="34" charset="0"/>
                <a:ea typeface="Calibri" panose="020F0502020204030204" pitchFamily="34" charset="0"/>
                <a:cs typeface="Times New Roman" panose="02020603050405020304" pitchFamily="18" charset="0"/>
              </a:rPr>
              <a:t>Never enter an exclusion zone.</a:t>
            </a:r>
            <a:endParaRPr lang="en-GB" sz="11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361950" y="4483100"/>
            <a:ext cx="8782050" cy="1143000"/>
          </a:xfrm>
          <a:prstGeom prst="rect">
            <a:avLst/>
          </a:prstGeom>
          <a:noFill/>
          <a:ln w="9525">
            <a:noFill/>
            <a:miter lim="800000"/>
            <a:headEnd/>
            <a:tailEnd/>
          </a:ln>
        </p:spPr>
        <p:txBody>
          <a:bodyPr anchor="ctr"/>
          <a:lstStyle/>
          <a:p>
            <a:pPr algn="ctr"/>
            <a:r>
              <a:rPr lang="en-GB" altLang="en-US" sz="4800" b="1">
                <a:solidFill>
                  <a:srgbClr val="00B050"/>
                </a:solidFill>
                <a:cs typeface="Arial" charset="0"/>
              </a:rPr>
              <a:t>Any Questions?</a:t>
            </a:r>
          </a:p>
        </p:txBody>
      </p:sp>
      <p:sp>
        <p:nvSpPr>
          <p:cNvPr id="18435" name="Title 1"/>
          <p:cNvSpPr txBox="1">
            <a:spLocks/>
          </p:cNvSpPr>
          <p:nvPr/>
        </p:nvSpPr>
        <p:spPr bwMode="auto">
          <a:xfrm>
            <a:off x="395288" y="765175"/>
            <a:ext cx="8782050" cy="1143000"/>
          </a:xfrm>
          <a:prstGeom prst="rect">
            <a:avLst/>
          </a:prstGeom>
          <a:noFill/>
          <a:ln w="9525">
            <a:noFill/>
            <a:miter lim="800000"/>
            <a:headEnd/>
            <a:tailEnd/>
          </a:ln>
        </p:spPr>
        <p:txBody>
          <a:bodyPr anchor="ctr"/>
          <a:lstStyle/>
          <a:p>
            <a:pPr algn="ctr"/>
            <a:r>
              <a:rPr lang="en-GB" altLang="en-US" sz="4800" b="1">
                <a:solidFill>
                  <a:srgbClr val="00B050"/>
                </a:solidFill>
                <a:cs typeface="Arial" charset="0"/>
              </a:rPr>
              <a:t>Thank you</a:t>
            </a:r>
          </a:p>
        </p:txBody>
      </p:sp>
      <p:pic>
        <p:nvPicPr>
          <p:cNvPr id="18436" name="Picture 6"/>
          <p:cNvPicPr>
            <a:picLocks noChangeAspect="1"/>
          </p:cNvPicPr>
          <p:nvPr/>
        </p:nvPicPr>
        <p:blipFill>
          <a:blip r:embed="rId3" cstate="print"/>
          <a:srcRect/>
          <a:stretch>
            <a:fillRect/>
          </a:stretch>
        </p:blipFill>
        <p:spPr bwMode="auto">
          <a:xfrm>
            <a:off x="2451100" y="3149600"/>
            <a:ext cx="1254125" cy="1252538"/>
          </a:xfrm>
          <a:prstGeom prst="rect">
            <a:avLst/>
          </a:prstGeom>
          <a:noFill/>
          <a:ln w="9525">
            <a:noFill/>
            <a:miter lim="800000"/>
            <a:headEnd/>
            <a:tailEnd/>
          </a:ln>
        </p:spPr>
      </p:pic>
      <p:pic>
        <p:nvPicPr>
          <p:cNvPr id="18437" name="Picture 7"/>
          <p:cNvPicPr>
            <a:picLocks noChangeAspect="1"/>
          </p:cNvPicPr>
          <p:nvPr/>
        </p:nvPicPr>
        <p:blipFill>
          <a:blip r:embed="rId4" cstate="print"/>
          <a:srcRect/>
          <a:stretch>
            <a:fillRect/>
          </a:stretch>
        </p:blipFill>
        <p:spPr bwMode="auto">
          <a:xfrm>
            <a:off x="5581650" y="1854200"/>
            <a:ext cx="1223963" cy="1223963"/>
          </a:xfrm>
          <a:prstGeom prst="rect">
            <a:avLst/>
          </a:prstGeom>
          <a:noFill/>
          <a:ln w="9525">
            <a:noFill/>
            <a:miter lim="800000"/>
            <a:headEnd/>
            <a:tailEnd/>
          </a:ln>
        </p:spPr>
      </p:pic>
      <p:pic>
        <p:nvPicPr>
          <p:cNvPr id="18438" name="Picture 8"/>
          <p:cNvPicPr>
            <a:picLocks noChangeAspect="1"/>
          </p:cNvPicPr>
          <p:nvPr/>
        </p:nvPicPr>
        <p:blipFill>
          <a:blip r:embed="rId5" cstate="print"/>
          <a:srcRect/>
          <a:stretch>
            <a:fillRect/>
          </a:stretch>
        </p:blipFill>
        <p:spPr bwMode="auto">
          <a:xfrm>
            <a:off x="3929063" y="1916113"/>
            <a:ext cx="1233487" cy="1233487"/>
          </a:xfrm>
          <a:prstGeom prst="rect">
            <a:avLst/>
          </a:prstGeom>
          <a:noFill/>
          <a:ln w="9525">
            <a:noFill/>
            <a:miter lim="800000"/>
            <a:headEnd/>
            <a:tailEnd/>
          </a:ln>
        </p:spPr>
      </p:pic>
      <p:pic>
        <p:nvPicPr>
          <p:cNvPr id="18439" name="Picture 9"/>
          <p:cNvPicPr>
            <a:picLocks noChangeAspect="1"/>
          </p:cNvPicPr>
          <p:nvPr/>
        </p:nvPicPr>
        <p:blipFill>
          <a:blip r:embed="rId6" cstate="print"/>
          <a:srcRect/>
          <a:stretch>
            <a:fillRect/>
          </a:stretch>
        </p:blipFill>
        <p:spPr bwMode="auto">
          <a:xfrm>
            <a:off x="5495925" y="3108325"/>
            <a:ext cx="1335088" cy="1335088"/>
          </a:xfrm>
          <a:prstGeom prst="rect">
            <a:avLst/>
          </a:prstGeom>
          <a:noFill/>
          <a:ln w="9525">
            <a:noFill/>
            <a:miter lim="800000"/>
            <a:headEnd/>
            <a:tailEnd/>
          </a:ln>
        </p:spPr>
      </p:pic>
      <p:pic>
        <p:nvPicPr>
          <p:cNvPr id="18440" name="Picture 10"/>
          <p:cNvPicPr>
            <a:picLocks noChangeAspect="1"/>
          </p:cNvPicPr>
          <p:nvPr/>
        </p:nvPicPr>
        <p:blipFill>
          <a:blip r:embed="rId7" cstate="print"/>
          <a:srcRect/>
          <a:stretch>
            <a:fillRect/>
          </a:stretch>
        </p:blipFill>
        <p:spPr bwMode="auto">
          <a:xfrm>
            <a:off x="3929063" y="3157538"/>
            <a:ext cx="1327150" cy="1327150"/>
          </a:xfrm>
          <a:prstGeom prst="rect">
            <a:avLst/>
          </a:prstGeom>
          <a:noFill/>
          <a:ln w="9525">
            <a:noFill/>
            <a:miter lim="800000"/>
            <a:headEnd/>
            <a:tailEnd/>
          </a:ln>
        </p:spPr>
      </p:pic>
      <p:pic>
        <p:nvPicPr>
          <p:cNvPr id="18441" name="Picture 10"/>
          <p:cNvPicPr>
            <a:picLocks noChangeAspect="1"/>
          </p:cNvPicPr>
          <p:nvPr/>
        </p:nvPicPr>
        <p:blipFill>
          <a:blip r:embed="rId8" cstate="print"/>
          <a:srcRect/>
          <a:stretch>
            <a:fillRect/>
          </a:stretch>
        </p:blipFill>
        <p:spPr bwMode="auto">
          <a:xfrm>
            <a:off x="2435225" y="1935163"/>
            <a:ext cx="1195388" cy="1192212"/>
          </a:xfrm>
          <a:prstGeom prst="rect">
            <a:avLst/>
          </a:prstGeom>
          <a:noFill/>
          <a:ln w="9525">
            <a:noFill/>
            <a:miter lim="800000"/>
            <a:headEnd/>
            <a:tailEnd/>
          </a:ln>
        </p:spPr>
      </p:pic>
      <p:sp>
        <p:nvSpPr>
          <p:cNvPr id="10" name="Rounded Rectangle 9"/>
          <p:cNvSpPr/>
          <p:nvPr/>
        </p:nvSpPr>
        <p:spPr>
          <a:xfrm>
            <a:off x="2255838" y="5619750"/>
            <a:ext cx="4673600" cy="1031875"/>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GB" sz="2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LIFESAVER </a:t>
            </a:r>
            <a:endParaRPr lang="en-GB" sz="1100" dirty="0">
              <a:ea typeface="Calibri" panose="020F0502020204030204" pitchFamily="34" charset="0"/>
              <a:cs typeface="Times New Roman" panose="02020603050405020304" pitchFamily="18" charset="0"/>
            </a:endParaRPr>
          </a:p>
          <a:p>
            <a:pPr algn="ctr">
              <a:lnSpc>
                <a:spcPct val="107000"/>
              </a:lnSpc>
              <a:spcAft>
                <a:spcPts val="800"/>
              </a:spcAft>
              <a:defRPr/>
            </a:pPr>
            <a:r>
              <a:rPr lang="en-GB" sz="2200" dirty="0">
                <a:solidFill>
                  <a:srgbClr val="000000"/>
                </a:solidFill>
                <a:latin typeface="Arial" panose="020B0604020202020204" pitchFamily="34" charset="0"/>
                <a:ea typeface="Calibri" panose="020F0502020204030204" pitchFamily="34" charset="0"/>
                <a:cs typeface="Times New Roman" panose="02020603050405020304" pitchFamily="18" charset="0"/>
              </a:rPr>
              <a:t>Never enter an exclusion zone.</a:t>
            </a:r>
            <a:endParaRPr lang="en-GB" sz="11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st_x0020_Review_x0020_Date xmlns="ffb8479c-5148-455c-a524-721c6fbc920f" xsi:nil="true"/>
    <DLCPolicyLabelClientValue xmlns="475cbce0-28a0-452f-b686-64c36c6217af">Version date [Version date]</DLCPolicyLabelClientValue>
    <Revision_x0020_Changes xmlns="ffb8479c-5148-455c-a524-721c6fbc920f" xsi:nil="true"/>
    <gcb8d25491134a8ea9491397ddbda83b xmlns="475cbce0-28a0-452f-b686-64c36c6217af">All Sectors|c8e612a8-8e89-4878-b110-d6eecddec7bb</gcb8d25491134a8ea9491397ddbda83b>
    <Related_x0020_content xmlns="475cbce0-28a0-452f-b686-64c36c6217af">Stop make a change - Plant.mp4#|#/bpq/Guidance Notes/Health and safety/Health and safety movies/Stop make a change - Plant.mp4;</Related_x0020_content>
    <md9a0f7fa8cf4681b876e7d2af562d50 xmlns="ffb8479c-5148-455c-a524-721c6fbc920f" xsi:nil="true"/>
    <Button_x0020__x002d__x0020_Create_x0020_Template_x0020_Copy xmlns="19d09389-19b8-4d76-b1b1-d0954e1f59b3">
      <Url xmlns="19d09389-19b8-4d76-b1b1-d0954e1f59b3" xsi:nil="true"/>
      <Description xmlns="19d09389-19b8-4d76-b1b1-d0954e1f59b3" xsi:nil="true"/>
    </Button_x0020__x002d__x0020_Create_x0020_Template_x0020_Copy>
    <Process_x0020_Advisor xmlns="475cbce0-28a0-452f-b686-64c36c6217af">
      <UserInfo xmlns="475cbce0-28a0-452f-b686-64c36c6217af">
        <DisplayName xmlns="475cbce0-28a0-452f-b686-64c36c6217af">i:0#.w|edmundnuttall\lindastephenson</DisplayName>
        <AccountId xmlns="475cbce0-28a0-452f-b686-64c36c6217af">49</AccountId>
        <AccountType xmlns="475cbce0-28a0-452f-b686-64c36c6217af"/>
      </UserInfo>
      <UserInfo xmlns="475cbce0-28a0-452f-b686-64c36c6217af">
        <DisplayName xmlns="475cbce0-28a0-452f-b686-64c36c6217af">i:0#.w|edmundnuttall\lisafindlater</DisplayName>
        <AccountId xmlns="475cbce0-28a0-452f-b686-64c36c6217af">139</AccountId>
        <AccountType xmlns="475cbce0-28a0-452f-b686-64c36c6217af"/>
      </UserInfo>
    </Process_x0020_Advisor>
    <Version_x0020_date xmlns="475cbce0-28a0-452f-b686-64c36c6217af">2017-04-02T23:00:00+00:00</Version_x0020_date>
    <e431638b960a4f1b99ffb1b5d13cffa8 xmlns="475cbce0-28a0-452f-b686-64c36c6217af">Safety initiatives|9405856c-5ebf-418e-a844-1a9032b99a03</e431638b960a4f1b99ffb1b5d13cffa8>
    <oc5e0e5fd9d244089cdbfcd626fa0871 xmlns="ffb8479c-5148-455c-a524-721c6fbc920f" xsi:nil="true"/>
    <LastWFDate xmlns="ffb8479c-5148-455c-a524-721c6fbc920f" xsi:nil="true"/>
    <kff380230c9646f89abd1f023af5ca1b xmlns="475cbce0-28a0-452f-b686-64c36c6217af">Toolbox talk / Briefing|610c05b6-2fb2-4179-acd2-e33ab7a0d2b9</kff380230c9646f89abd1f023af5ca1b>
    <TaxCatchAll xmlns="ba121e71-f3e2-45c0-82e7-b6ce713e9dce">
      <Value xmlns="ba121e71-f3e2-45c0-82e7-b6ce713e9dce">69</Value>
      <Value xmlns="ba121e71-f3e2-45c0-82e7-b6ce713e9dce">2</Value>
      <Value xmlns="ba121e71-f3e2-45c0-82e7-b6ce713e9dce">41</Value>
    </TaxCatchAll>
    <Document_x0020_Precedence xmlns="ffb8479c-5148-455c-a524-721c6fbc920f">N/A</Document_x0020_Precedence>
    <DLCPolicyLabelLock xmlns="475cbce0-28a0-452f-b686-64c36c6217af" xsi:nil="true"/>
    <Document_x0020_Owner xmlns="475cbce0-28a0-452f-b686-64c36c6217af">
      <UserInfo xmlns="475cbce0-28a0-452f-b686-64c36c6217af">
        <DisplayName xmlns="475cbce0-28a0-452f-b686-64c36c6217af"/>
        <AccountId xmlns="475cbce0-28a0-452f-b686-64c36c6217af">26</AccountId>
        <AccountType xmlns="475cbce0-28a0-452f-b686-64c36c6217af"/>
      </UserInfo>
    </Document_x0020_Owner>
    <No_x0020_Web_x0020_Apps xmlns="ffb8479c-5148-455c-a524-721c6fbc920f">false</No_x0020_Web_x0020_Apps>
    <g30970a728174bc6befad23000b01d5a xmlns="475cbce0-28a0-452f-b686-64c36c6217af" xsi:nil="true"/>
    <RelatedItems xmlns="http://schemas.microsoft.com/sharepoint/v3" xsi:nil="tru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Supporting Information" ma:contentTypeID="0x010100611958A623F16D49A57F485EE91BCE9F01004DC3286E2DE1344E8D7F0D86DAC812C4" ma:contentTypeVersion="40" ma:contentTypeDescription="" ma:contentTypeScope="" ma:versionID="0580fdddd4007fc4b48dc4a32c54f4d5">
  <xsd:schema xmlns:xsd="http://www.w3.org/2001/XMLSchema" xmlns:xs="http://www.w3.org/2001/XMLSchema" xmlns:p="http://schemas.microsoft.com/office/2006/metadata/properties" xmlns:ns1="http://schemas.microsoft.com/sharepoint/v3" xmlns:ns2="475cbce0-28a0-452f-b686-64c36c6217af" xmlns:ns4="ffb8479c-5148-455c-a524-721c6fbc920f" xmlns:ns5="ba121e71-f3e2-45c0-82e7-b6ce713e9dce" xmlns:ns6="19d09389-19b8-4d76-b1b1-d0954e1f59b3" targetNamespace="http://schemas.microsoft.com/office/2006/metadata/properties" ma:root="true" ma:fieldsID="d0792438b81ca2eaf07e0eb42e3b92ea" ns1:_="" ns2:_="" ns4:_="" ns5:_="" ns6:_="">
    <xsd:import namespace="http://schemas.microsoft.com/sharepoint/v3"/>
    <xsd:import namespace="475cbce0-28a0-452f-b686-64c36c6217af"/>
    <xsd:import namespace="ffb8479c-5148-455c-a524-721c6fbc920f"/>
    <xsd:import namespace="ba121e71-f3e2-45c0-82e7-b6ce713e9dce"/>
    <xsd:import namespace="19d09389-19b8-4d76-b1b1-d0954e1f59b3"/>
    <xsd:element name="properties">
      <xsd:complexType>
        <xsd:sequence>
          <xsd:element name="documentManagement">
            <xsd:complexType>
              <xsd:all>
                <xsd:element ref="ns2:Document_x0020_Owner" minOccurs="0"/>
                <xsd:element ref="ns2:Process_x0020_Advisor" minOccurs="0"/>
                <xsd:element ref="ns2:Version_x0020_date" minOccurs="0"/>
                <xsd:element ref="ns4:No_x0020_Web_x0020_Apps" minOccurs="0"/>
                <xsd:element ref="ns4:Revision_x0020_Changes" minOccurs="0"/>
                <xsd:element ref="ns4:Last_x0020_Review_x0020_Date" minOccurs="0"/>
                <xsd:element ref="ns2:gcb8d25491134a8ea9491397ddbda83b" minOccurs="0"/>
                <xsd:element ref="ns5:TaxCatchAllLabel" minOccurs="0"/>
                <xsd:element ref="ns2:g30970a728174bc6befad23000b01d5a" minOccurs="0"/>
                <xsd:element ref="ns2:kff380230c9646f89abd1f023af5ca1b" minOccurs="0"/>
                <xsd:element ref="ns1:_dlc_Exempt" minOccurs="0"/>
                <xsd:element ref="ns1:_dlc_ExpireDateSaved" minOccurs="0"/>
                <xsd:element ref="ns1:_dlc_ExpireDate" minOccurs="0"/>
                <xsd:element ref="ns2:DLCPolicyLabelValue" minOccurs="0"/>
                <xsd:element ref="ns2:DLCPolicyLabelClientValue" minOccurs="0"/>
                <xsd:element ref="ns2:DLCPolicyLabelLock" minOccurs="0"/>
                <xsd:element ref="ns5:TaxCatchAll" minOccurs="0"/>
                <xsd:element ref="ns6:Button_x0020__x002d__x0020_Create_x0020_Template_x0020_Copy" minOccurs="0"/>
                <xsd:element ref="ns2:e431638b960a4f1b99ffb1b5d13cffa8" minOccurs="0"/>
                <xsd:element ref="ns4:oc5e0e5fd9d244089cdbfcd626fa0871" minOccurs="0"/>
                <xsd:element ref="ns2:Related_x0020_content" minOccurs="0"/>
                <xsd:element ref="ns4:md9a0f7fa8cf4681b876e7d2af562d50" minOccurs="0"/>
                <xsd:element ref="ns1:RelatedItems" minOccurs="0"/>
                <xsd:element ref="ns4:Document_x0020_Precedence" minOccurs="0"/>
                <xsd:element ref="ns4:LastWF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2" nillable="true" ma:displayName="Exempt from Policy" ma:hidden="true" ma:internalName="_dlc_Exempt" ma:readOnly="true">
      <xsd:simpleType>
        <xsd:restriction base="dms:Unknown"/>
      </xsd:simpleType>
    </xsd:element>
    <xsd:element name="_dlc_ExpireDateSaved" ma:index="23" nillable="true" ma:displayName="Original Expiration Date" ma:hidden="true" ma:internalName="_dlc_ExpireDateSaved" ma:readOnly="true">
      <xsd:simpleType>
        <xsd:restriction base="dms:DateTime"/>
      </xsd:simpleType>
    </xsd:element>
    <xsd:element name="_dlc_ExpireDate" ma:index="24" nillable="true" ma:displayName="Expiration Date" ma:description="" ma:hidden="true" ma:indexed="true" ma:internalName="_dlc_ExpireDate" ma:readOnly="true">
      <xsd:simpleType>
        <xsd:restriction base="dms:DateTime"/>
      </xsd:simpleType>
    </xsd:element>
    <xsd:element name="RelatedItems" ma:index="38" nillable="true" ma:displayName="Related Items" ma:hidden="true" ma:internalName="RelatedItem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5cbce0-28a0-452f-b686-64c36c6217af" elementFormDefault="qualified">
    <xsd:import namespace="http://schemas.microsoft.com/office/2006/documentManagement/types"/>
    <xsd:import namespace="http://schemas.microsoft.com/office/infopath/2007/PartnerControls"/>
    <xsd:element name="Document_x0020_Owner" ma:index="4" nillable="true" ma:displayName="Document Owner" ma:list="UserInfo"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cess_x0020_Advisor" ma:index="5" nillable="true" ma:displayName="Document Advisor" ma:list="UserInfo" ma:SharePointGroup="0" ma:internalName="Process_x0020_Advis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ersion_x0020_date" ma:index="12" nillable="true" ma:displayName="Version date" ma:default="[today]" ma:format="DateOnly" ma:internalName="Version_x0020_date">
      <xsd:simpleType>
        <xsd:restriction base="dms:DateTime"/>
      </xsd:simpleType>
    </xsd:element>
    <xsd:element name="gcb8d25491134a8ea9491397ddbda83b" ma:index="16" nillable="true" ma:taxonomy="true" ma:internalName="gcb8d25491134a8ea9491397ddbda83b" ma:taxonomyFieldName="Sector" ma:displayName="Sector" ma:default="" ma:fieldId="{0cb8d254-9113-4a8e-a949-1397ddbda83b}" ma:sspId="9f5c57cf-96b4-48d5-8e52-31d202c92aa8" ma:termSetId="77a9792f-ca1a-4ac8-bf2c-d576ff3bf4c7" ma:anchorId="00000000-0000-0000-0000-000000000000" ma:open="false" ma:isKeyword="false">
      <xsd:complexType>
        <xsd:sequence>
          <xsd:element ref="pc:Terms" minOccurs="0" maxOccurs="1"/>
        </xsd:sequence>
      </xsd:complexType>
    </xsd:element>
    <xsd:element name="g30970a728174bc6befad23000b01d5a" ma:index="19" nillable="true" ma:taxonomy="true" ma:internalName="g30970a728174bc6befad23000b01d5a" ma:taxonomyFieldName="Related_x0020_Procedure" ma:displayName="Related Procedure" ma:default="" ma:fieldId="{030970a7-2817-4bc6-befa-d23000b01d5a}" ma:taxonomyMulti="true" ma:sspId="9f5c57cf-96b4-48d5-8e52-31d202c92aa8" ma:termSetId="b35cbbff-b900-4593-9c1f-cb7fad74f6af" ma:anchorId="00000000-0000-0000-0000-000000000000" ma:open="false" ma:isKeyword="false">
      <xsd:complexType>
        <xsd:sequence>
          <xsd:element ref="pc:Terms" minOccurs="0" maxOccurs="1"/>
        </xsd:sequence>
      </xsd:complexType>
    </xsd:element>
    <xsd:element name="kff380230c9646f89abd1f023af5ca1b" ma:index="20" nillable="true" ma:taxonomy="true" ma:internalName="kff380230c9646f89abd1f023af5ca1b" ma:taxonomyFieldName="Document_x0020_Type" ma:displayName="Document Type" ma:default="" ma:fieldId="{4ff38023-0c96-46f8-9abd-1f023af5ca1b}" ma:sspId="9f5c57cf-96b4-48d5-8e52-31d202c92aa8" ma:termSetId="cc7afdce-8149-4935-b38c-0ab7231348b0" ma:anchorId="00000000-0000-0000-0000-000000000000" ma:open="false" ma:isKeyword="false">
      <xsd:complexType>
        <xsd:sequence>
          <xsd:element ref="pc:Terms" minOccurs="0" maxOccurs="1"/>
        </xsd:sequence>
      </xsd:complexType>
    </xsd:element>
    <xsd:element name="DLCPolicyLabelValue" ma:index="2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7" nillable="true" ma:displayName="Label Locked" ma:description="Indicates whether the label should be updated when item properties are modified." ma:hidden="true" ma:internalName="DLCPolicyLabelLock" ma:readOnly="false">
      <xsd:simpleType>
        <xsd:restriction base="dms:Text"/>
      </xsd:simpleType>
    </xsd:element>
    <xsd:element name="e431638b960a4f1b99ffb1b5d13cffa8" ma:index="34" nillable="true" ma:taxonomy="true" ma:internalName="e431638b960a4f1b99ffb1b5d13cffa8" ma:taxonomyFieldName="Topic" ma:displayName="Topic" ma:default="" ma:fieldId="{e431638b-960a-4f1b-99ff-b1b5d13cffa8}" ma:sspId="9f5c57cf-96b4-48d5-8e52-31d202c92aa8" ma:termSetId="f876e495-69ce-404e-ab3e-e53e5e18435e" ma:anchorId="00000000-0000-0000-0000-000000000000" ma:open="false" ma:isKeyword="false">
      <xsd:complexType>
        <xsd:sequence>
          <xsd:element ref="pc:Terms" minOccurs="0" maxOccurs="1"/>
        </xsd:sequence>
      </xsd:complexType>
    </xsd:element>
    <xsd:element name="Related_x0020_content" ma:index="36" nillable="true" ma:displayName="Related content" ma:internalName="Related_x0020_content">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b8479c-5148-455c-a524-721c6fbc920f" elementFormDefault="qualified">
    <xsd:import namespace="http://schemas.microsoft.com/office/2006/documentManagement/types"/>
    <xsd:import namespace="http://schemas.microsoft.com/office/infopath/2007/PartnerControls"/>
    <xsd:element name="No_x0020_Web_x0020_Apps" ma:index="13" nillable="true" ma:displayName="No Web Apps" ma:default="0" ma:description="if set to yes, search result for the item will not try to use web apps. to be used when web apps cannot open the document." ma:internalName="No_x0020_Web_x0020_Apps">
      <xsd:simpleType>
        <xsd:restriction base="dms:Boolean"/>
      </xsd:simpleType>
    </xsd:element>
    <xsd:element name="Revision_x0020_Changes" ma:index="14" nillable="true" ma:displayName="Revision Changes" ma:internalName="Revision_x0020_Changes">
      <xsd:simpleType>
        <xsd:restriction base="dms:Note">
          <xsd:maxLength value="255"/>
        </xsd:restriction>
      </xsd:simpleType>
    </xsd:element>
    <xsd:element name="Last_x0020_Review_x0020_Date" ma:index="15" nillable="true" ma:displayName="Last Review Date" ma:description="used for workflow" ma:format="DateOnly" ma:internalName="Last_x0020_Review_x0020_Date" ma:readOnly="false">
      <xsd:simpleType>
        <xsd:restriction base="dms:DateTime"/>
      </xsd:simpleType>
    </xsd:element>
    <xsd:element name="oc5e0e5fd9d244089cdbfcd626fa0871" ma:index="35" nillable="true" ma:taxonomy="true" ma:internalName="oc5e0e5fd9d244089cdbfcd626fa0871" ma:taxonomyFieldName="Related_x0020_BAM_x0020_Nuttall_x0020_Standard" ma:displayName="Related BAM Nuttall Standard" ma:readOnly="false" ma:default="" ma:fieldId="{8c5e0e5f-d9d2-4408-9cdb-fcd626fa0871}" ma:taxonomyMulti="true" ma:sspId="9f5c57cf-96b4-48d5-8e52-31d202c92aa8" ma:termSetId="211ed399-ba55-4985-beaa-7ef58bf54a70" ma:anchorId="00000000-0000-0000-0000-000000000000" ma:open="false" ma:isKeyword="false">
      <xsd:complexType>
        <xsd:sequence>
          <xsd:element ref="pc:Terms" minOccurs="0" maxOccurs="1"/>
        </xsd:sequence>
      </xsd:complexType>
    </xsd:element>
    <xsd:element name="md9a0f7fa8cf4681b876e7d2af562d50" ma:index="37" nillable="true" ma:taxonomy="true" ma:internalName="md9a0f7fa8cf4681b876e7d2af562d50" ma:taxonomyFieldName="Related_x0020_Code_x0020_of_x0020_Conduct" ma:displayName="Related Code of Conduct" ma:readOnly="false" ma:default="" ma:fieldId="{6d9a0f7f-a8cf-4681-b876-e7d2af562d50}" ma:taxonomyMulti="true" ma:sspId="9f5c57cf-96b4-48d5-8e52-31d202c92aa8" ma:termSetId="a005d99a-792b-4f39-ac6e-92c5aee8413e" ma:anchorId="00000000-0000-0000-0000-000000000000" ma:open="false" ma:isKeyword="false">
      <xsd:complexType>
        <xsd:sequence>
          <xsd:element ref="pc:Terms" minOccurs="0" maxOccurs="1"/>
        </xsd:sequence>
      </xsd:complexType>
    </xsd:element>
    <xsd:element name="Document_x0020_Precedence" ma:index="40" nillable="true" ma:displayName="Document Precedence" ma:default="N/A" ma:format="Dropdown" ma:internalName="Document_x0020_Precedence" ma:readOnly="false">
      <xsd:simpleType>
        <xsd:restriction base="dms:Choice">
          <xsd:enumeration value="N/A"/>
          <xsd:enumeration value="Must"/>
          <xsd:enumeration value="Should"/>
          <xsd:enumeration value="Guidance"/>
          <xsd:enumeration value="Information"/>
          <xsd:enumeration value="Awaiting Review"/>
          <xsd:enumeration value="Under Transition"/>
        </xsd:restriction>
      </xsd:simpleType>
    </xsd:element>
    <xsd:element name="LastWFDate" ma:index="41" nillable="true" ma:displayName="LastWFDate" ma:description="most recent date that workflow ran" ma:format="DateOnly" ma:hidden="true" ma:internalName="LastWF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a121e71-f3e2-45c0-82e7-b6ce713e9dce" elementFormDefault="qualified">
    <xsd:import namespace="http://schemas.microsoft.com/office/2006/documentManagement/types"/>
    <xsd:import namespace="http://schemas.microsoft.com/office/infopath/2007/PartnerControls"/>
    <xsd:element name="TaxCatchAllLabel" ma:index="17" nillable="true" ma:displayName="Taxonomy Catch All Column1" ma:hidden="true" ma:list="{2b18fe66-8c6e-4e83-bed1-2465ba2fc85a}" ma:internalName="TaxCatchAllLabel" ma:readOnly="true" ma:showField="CatchAllDataLabel" ma:web="ffb8479c-5148-455c-a524-721c6fbc920f">
      <xsd:complexType>
        <xsd:complexContent>
          <xsd:extension base="dms:MultiChoiceLookup">
            <xsd:sequence>
              <xsd:element name="Value" type="dms:Lookup" maxOccurs="unbounded" minOccurs="0" nillable="true"/>
            </xsd:sequence>
          </xsd:extension>
        </xsd:complexContent>
      </xsd:complexType>
    </xsd:element>
    <xsd:element name="TaxCatchAll" ma:index="29" nillable="true" ma:displayName="Taxonomy Catch All Column" ma:hidden="true" ma:list="{2b18fe66-8c6e-4e83-bed1-2465ba2fc85a}" ma:internalName="TaxCatchAll" ma:showField="CatchAllData" ma:web="ffb8479c-5148-455c-a524-721c6fbc92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d09389-19b8-4d76-b1b1-d0954e1f59b3" elementFormDefault="qualified">
    <xsd:import namespace="http://schemas.microsoft.com/office/2006/documentManagement/types"/>
    <xsd:import namespace="http://schemas.microsoft.com/office/infopath/2007/PartnerControls"/>
    <xsd:element name="Button_x0020__x002d__x0020_Create_x0020_Template_x0020_Copy" ma:index="31" nillable="true" ma:displayName="Button - Create Template Copy" ma:internalName="Button_x0020__x002d__x0020_Create_x0020_Template_x0020_Copy">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0" ma:displayName="Title"/>
        <xsd:element ref="dc:subject" minOccurs="0" maxOccurs="1"/>
        <xsd:element ref="dc:description" minOccurs="0" maxOccurs="1" ma:index="1" ma:displayName="Comments"/>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98F520-DDA4-41F1-BA4F-0C6B7721595B}">
  <ds:schemaRefs>
    <ds:schemaRef ds:uri="http://schemas.microsoft.com/office/2006/metadata/properties"/>
    <ds:schemaRef ds:uri="ffb8479c-5148-455c-a524-721c6fbc920f"/>
    <ds:schemaRef ds:uri="475cbce0-28a0-452f-b686-64c36c6217af"/>
    <ds:schemaRef ds:uri="19d09389-19b8-4d76-b1b1-d0954e1f59b3"/>
    <ds:schemaRef ds:uri="ba121e71-f3e2-45c0-82e7-b6ce713e9dce"/>
    <ds:schemaRef ds:uri="http://schemas.microsoft.com/sharepoint/v3"/>
  </ds:schemaRefs>
</ds:datastoreItem>
</file>

<file path=customXml/itemProps2.xml><?xml version="1.0" encoding="utf-8"?>
<ds:datastoreItem xmlns:ds="http://schemas.openxmlformats.org/officeDocument/2006/customXml" ds:itemID="{FF27A050-F1B4-440A-98FD-836A1CABA5DF}">
  <ds:schemaRefs>
    <ds:schemaRef ds:uri="http://schemas.microsoft.com/office/2006/metadata/longProperties"/>
  </ds:schemaRefs>
</ds:datastoreItem>
</file>

<file path=customXml/itemProps3.xml><?xml version="1.0" encoding="utf-8"?>
<ds:datastoreItem xmlns:ds="http://schemas.openxmlformats.org/officeDocument/2006/customXml" ds:itemID="{8AB3B33D-5D88-487E-88A6-EBF25024CF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5cbce0-28a0-452f-b686-64c36c6217af"/>
    <ds:schemaRef ds:uri="ffb8479c-5148-455c-a524-721c6fbc920f"/>
    <ds:schemaRef ds:uri="ba121e71-f3e2-45c0-82e7-b6ce713e9dce"/>
    <ds:schemaRef ds:uri="19d09389-19b8-4d76-b1b1-d0954e1f5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5285</TotalTime>
  <Words>1074</Words>
  <Application>Microsoft Office PowerPoint</Application>
  <PresentationFormat>On-screen Show (4:3)</PresentationFormat>
  <Paragraphs>118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Plant Person Segregation </vt:lpstr>
      <vt:lpstr>Slide 2</vt:lpstr>
      <vt:lpstr>Slide 3</vt:lpstr>
      <vt:lpstr>Slide 4</vt:lpstr>
      <vt:lpstr>Slide 5</vt:lpstr>
      <vt:lpstr>Slide 6</vt:lpstr>
      <vt:lpstr>Slide 7</vt:lpstr>
      <vt:lpstr>Slide 8</vt:lpstr>
    </vt:vector>
  </TitlesOfParts>
  <Company>BAM Nuttall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make a change - plant</dc:title>
  <dc:creator>BAM Nuttall</dc:creator>
  <dc:description>Stop make a change - plant briefing</dc:description>
  <cp:lastModifiedBy>Sony</cp:lastModifiedBy>
  <cp:revision>444</cp:revision>
  <cp:lastPrinted>2017-06-20T10:57:45Z</cp:lastPrinted>
  <dcterms:created xsi:type="dcterms:W3CDTF">2010-06-16T12:56:34Z</dcterms:created>
  <dcterms:modified xsi:type="dcterms:W3CDTF">2017-06-28T10:10:40Z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lated Procedure">
    <vt:lpwstr/>
  </property>
  <property fmtid="{D5CDD505-2E9C-101B-9397-08002B2CF9AE}" pid="3" name="Related Code of Conduct">
    <vt:lpwstr/>
  </property>
  <property fmtid="{D5CDD505-2E9C-101B-9397-08002B2CF9AE}" pid="4" name="Sector">
    <vt:lpwstr>2;#All Sectors|c8e612a8-8e89-4878-b110-d6eecddec7bb</vt:lpwstr>
  </property>
  <property fmtid="{D5CDD505-2E9C-101B-9397-08002B2CF9AE}" pid="5" name="display_urn:schemas-microsoft-com:office:office#Document_x0020_Owner">
    <vt:lpwstr>Cullen, Phil (Safety)</vt:lpwstr>
  </property>
  <property fmtid="{D5CDD505-2E9C-101B-9397-08002B2CF9AE}" pid="6" name="display_urn:schemas-microsoft-com:office:office#Process_x0020_Advisor">
    <vt:lpwstr>Stephenson, Linda;Findlater, Lisa</vt:lpwstr>
  </property>
  <property fmtid="{D5CDD505-2E9C-101B-9397-08002B2CF9AE}" pid="7" name="Topic">
    <vt:lpwstr>69;#Safety initiatives|9405856c-5ebf-418e-a844-1a9032b99a03</vt:lpwstr>
  </property>
  <property fmtid="{D5CDD505-2E9C-101B-9397-08002B2CF9AE}" pid="8" name="Document Type">
    <vt:lpwstr>41;#Toolbox talk / Briefing|610c05b6-2fb2-4179-acd2-e33ab7a0d2b9</vt:lpwstr>
  </property>
  <property fmtid="{D5CDD505-2E9C-101B-9397-08002B2CF9AE}" pid="9" name="Related BAM Nuttall Standard">
    <vt:lpwstr/>
  </property>
  <property fmtid="{D5CDD505-2E9C-101B-9397-08002B2CF9AE}" pid="10" name="DLCPolicyLabelValue">
    <vt:lpwstr>Version date [Version date]</vt:lpwstr>
  </property>
</Properties>
</file>