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78" r:id="rId2"/>
    <p:sldId id="332" r:id="rId3"/>
    <p:sldId id="341" r:id="rId4"/>
    <p:sldId id="343" r:id="rId5"/>
    <p:sldId id="344" r:id="rId6"/>
    <p:sldId id="345" r:id="rId7"/>
    <p:sldId id="33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15" userDrawn="1">
          <p15:clr>
            <a:srgbClr val="A4A3A4"/>
          </p15:clr>
        </p15:guide>
        <p15:guide id="4" pos="726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B208"/>
    <a:srgbClr val="FF9933"/>
    <a:srgbClr val="FCAC5C"/>
    <a:srgbClr val="FFCC66"/>
    <a:srgbClr val="FFCC00"/>
    <a:srgbClr val="FF9900"/>
    <a:srgbClr val="CC6600"/>
    <a:srgbClr val="C10606"/>
    <a:srgbClr val="FCCB35"/>
    <a:srgbClr val="FDFD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4" autoAdjust="0"/>
    <p:restoredTop sz="87333" autoAdjust="0"/>
  </p:normalViewPr>
  <p:slideViewPr>
    <p:cSldViewPr snapToGrid="0" showGuides="1">
      <p:cViewPr varScale="1">
        <p:scale>
          <a:sx n="78" d="100"/>
          <a:sy n="78" d="100"/>
        </p:scale>
        <p:origin x="1032" y="96"/>
      </p:cViewPr>
      <p:guideLst>
        <p:guide orient="horz" pos="2160"/>
        <p:guide pos="3840"/>
        <p:guide pos="415"/>
        <p:guide pos="72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F92CB-7B22-4B19-8043-C7DC223868FC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4B73D-144E-4479-B300-F3AE3BB68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317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000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4B73D-144E-4479-B300-F3AE3BB680C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101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4B73D-144E-4479-B300-F3AE3BB680C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430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4B73D-144E-4479-B300-F3AE3BB680C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10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4B73D-144E-4479-B300-F3AE3BB680C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510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4B73D-144E-4479-B300-F3AE3BB680C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6894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4B73D-144E-4479-B300-F3AE3BB680C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410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4B73D-144E-4479-B300-F3AE3BB680C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868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rgbClr val="009F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743EC78-88E8-451A-854F-761A6A1D0151}"/>
              </a:ext>
            </a:extLst>
          </p:cNvPr>
          <p:cNvSpPr/>
          <p:nvPr userDrawn="1"/>
        </p:nvSpPr>
        <p:spPr>
          <a:xfrm>
            <a:off x="4" y="0"/>
            <a:ext cx="9078065" cy="4430812"/>
          </a:xfrm>
          <a:custGeom>
            <a:avLst/>
            <a:gdLst>
              <a:gd name="connsiteX0" fmla="*/ 0 w 9078065"/>
              <a:gd name="connsiteY0" fmla="*/ 0 h 4430812"/>
              <a:gd name="connsiteX1" fmla="*/ 9078065 w 9078065"/>
              <a:gd name="connsiteY1" fmla="*/ 0 h 4430812"/>
              <a:gd name="connsiteX2" fmla="*/ 8614924 w 9078065"/>
              <a:gd name="connsiteY2" fmla="*/ 3393971 h 4430812"/>
              <a:gd name="connsiteX3" fmla="*/ 0 w 9078065"/>
              <a:gd name="connsiteY3" fmla="*/ 4430812 h 4430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78065" h="4430812">
                <a:moveTo>
                  <a:pt x="0" y="0"/>
                </a:moveTo>
                <a:lnTo>
                  <a:pt x="9078065" y="0"/>
                </a:lnTo>
                <a:lnTo>
                  <a:pt x="8614924" y="3393971"/>
                </a:lnTo>
                <a:lnTo>
                  <a:pt x="0" y="4430812"/>
                </a:lnTo>
                <a:close/>
              </a:path>
            </a:pathLst>
          </a:custGeom>
          <a:solidFill>
            <a:srgbClr val="008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1800" dirty="0"/>
              <a:t>           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F39166A-4ED9-47E3-A08F-F204B210E7B7}"/>
              </a:ext>
            </a:extLst>
          </p:cNvPr>
          <p:cNvSpPr/>
          <p:nvPr userDrawn="1"/>
        </p:nvSpPr>
        <p:spPr>
          <a:xfrm>
            <a:off x="0" y="-3445"/>
            <a:ext cx="12182984" cy="1633217"/>
          </a:xfrm>
          <a:custGeom>
            <a:avLst/>
            <a:gdLst>
              <a:gd name="connsiteX0" fmla="*/ 0 w 12182984"/>
              <a:gd name="connsiteY0" fmla="*/ 0 h 1633217"/>
              <a:gd name="connsiteX1" fmla="*/ 12182984 w 12182984"/>
              <a:gd name="connsiteY1" fmla="*/ 0 h 1633217"/>
              <a:gd name="connsiteX2" fmla="*/ 12182984 w 12182984"/>
              <a:gd name="connsiteY2" fmla="*/ 851811 h 1633217"/>
              <a:gd name="connsiteX3" fmla="*/ 0 w 12182984"/>
              <a:gd name="connsiteY3" fmla="*/ 1633217 h 1633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82984" h="1633217">
                <a:moveTo>
                  <a:pt x="0" y="0"/>
                </a:moveTo>
                <a:lnTo>
                  <a:pt x="12182984" y="0"/>
                </a:lnTo>
                <a:lnTo>
                  <a:pt x="12182984" y="851811"/>
                </a:lnTo>
                <a:lnTo>
                  <a:pt x="0" y="163321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D73EC22-356F-46D4-8F83-97C16950632C}"/>
              </a:ext>
            </a:extLst>
          </p:cNvPr>
          <p:cNvSpPr/>
          <p:nvPr/>
        </p:nvSpPr>
        <p:spPr>
          <a:xfrm>
            <a:off x="8103039" y="2952212"/>
            <a:ext cx="4086532" cy="3905788"/>
          </a:xfrm>
          <a:custGeom>
            <a:avLst/>
            <a:gdLst>
              <a:gd name="connsiteX0" fmla="*/ 4079474 w 4086532"/>
              <a:gd name="connsiteY0" fmla="*/ 0 h 3905788"/>
              <a:gd name="connsiteX1" fmla="*/ 4086030 w 4086532"/>
              <a:gd name="connsiteY1" fmla="*/ 3694368 h 3905788"/>
              <a:gd name="connsiteX2" fmla="*/ 4086532 w 4086532"/>
              <a:gd name="connsiteY2" fmla="*/ 3905788 h 3905788"/>
              <a:gd name="connsiteX3" fmla="*/ 0 w 4086532"/>
              <a:gd name="connsiteY3" fmla="*/ 3905788 h 3905788"/>
              <a:gd name="connsiteX4" fmla="*/ 510083 w 4086532"/>
              <a:gd name="connsiteY4" fmla="*/ 443323 h 390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6532" h="3905788">
                <a:moveTo>
                  <a:pt x="4079474" y="0"/>
                </a:moveTo>
                <a:cubicBezTo>
                  <a:pt x="4083337" y="1242406"/>
                  <a:pt x="4083845" y="2462912"/>
                  <a:pt x="4086030" y="3694368"/>
                </a:cubicBezTo>
                <a:lnTo>
                  <a:pt x="4086532" y="3905788"/>
                </a:lnTo>
                <a:lnTo>
                  <a:pt x="0" y="3905788"/>
                </a:lnTo>
                <a:lnTo>
                  <a:pt x="510083" y="443323"/>
                </a:lnTo>
                <a:close/>
              </a:path>
            </a:pathLst>
          </a:custGeom>
          <a:solidFill>
            <a:srgbClr val="5BB6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1800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562927" y="2007605"/>
            <a:ext cx="8505915" cy="1876362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3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your main        </a:t>
            </a:r>
            <a:br>
              <a:rPr lang="en-US" dirty="0"/>
            </a:br>
            <a:r>
              <a:rPr lang="en-US" dirty="0"/>
              <a:t>Keep text within the shape.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562927" y="4622539"/>
            <a:ext cx="8505915" cy="1395557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You can add sub-header</a:t>
            </a:r>
          </a:p>
          <a:p>
            <a:r>
              <a:rPr lang="en-US" dirty="0"/>
              <a:t>information here.</a:t>
            </a:r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24F8153-4C69-4DE2-80DA-9CA1D58862E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0" t="15448" r="7590" b="15448"/>
          <a:stretch/>
        </p:blipFill>
        <p:spPr>
          <a:xfrm>
            <a:off x="319318" y="367292"/>
            <a:ext cx="2677791" cy="924208"/>
          </a:xfrm>
          <a:prstGeom prst="rect">
            <a:avLst/>
          </a:prstGeom>
        </p:spPr>
      </p:pic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D67894DC-124B-4273-99C9-5A16A90A4EAA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>
          <a:xfrm>
            <a:off x="562929" y="6018096"/>
            <a:ext cx="851514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12 February 2019</a:t>
            </a:r>
          </a:p>
        </p:txBody>
      </p:sp>
      <p:pic>
        <p:nvPicPr>
          <p:cNvPr id="2050" name="Picture 2" descr="C:\Users\goodwc2\Desktop\HSAW Master Reversed White ident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625" y="5926782"/>
            <a:ext cx="1449420" cy="61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7213917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863" y="1457934"/>
            <a:ext cx="11090275" cy="449201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05928524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0863" y="1457934"/>
            <a:ext cx="5292095" cy="449201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9042" y="1457934"/>
            <a:ext cx="5292095" cy="449201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24912958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720311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7364338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4B2DFCE-F0CD-4680-825B-E531E78843D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959" y="5805916"/>
            <a:ext cx="2294438" cy="97200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0863" y="365126"/>
            <a:ext cx="11090275" cy="9423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863" y="1457934"/>
            <a:ext cx="11090275" cy="4477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026" name="Picture 2" descr="C:\Users\goodwc2\Desktop\HSAW Master RGB ident HR.jp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85" y="5908414"/>
            <a:ext cx="1404666" cy="767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22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4" r:id="rId2"/>
    <p:sldLayoutId id="2147483676" r:id="rId3"/>
    <p:sldLayoutId id="2147483678" r:id="rId4"/>
    <p:sldLayoutId id="2147483679" r:id="rId5"/>
  </p:sldLayoutIdLst>
  <p:hf sldNum="0" hdr="0" ft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2E5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55576" indent="-255576" algn="l" defTabSz="914354" rtl="0" eaLnBrk="1" latinLnBrk="0" hangingPunct="1">
        <a:lnSpc>
          <a:spcPct val="100000"/>
        </a:lnSpc>
        <a:spcBef>
          <a:spcPts val="1000"/>
        </a:spcBef>
        <a:buClr>
          <a:srgbClr val="008BCB"/>
        </a:buClr>
        <a:buFont typeface="Wingdings" panose="05000000000000000000" pitchFamily="2" charset="2"/>
        <a:buChar char="§"/>
        <a:defRPr sz="24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5438" indent="-249226" algn="l" defTabSz="914354" rtl="0" eaLnBrk="1" latinLnBrk="0" hangingPunct="1">
        <a:lnSpc>
          <a:spcPct val="100000"/>
        </a:lnSpc>
        <a:spcBef>
          <a:spcPts val="500"/>
        </a:spcBef>
        <a:buClr>
          <a:srgbClr val="008BCB"/>
        </a:buClr>
        <a:buFont typeface="Arial" panose="020B0604020202020204" pitchFamily="34" charset="0"/>
        <a:buChar char="−"/>
        <a:defRPr sz="20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90528" indent="-165092" algn="l" defTabSz="914354" rtl="0" eaLnBrk="1" latinLnBrk="0" hangingPunct="1">
        <a:lnSpc>
          <a:spcPct val="100000"/>
        </a:lnSpc>
        <a:spcBef>
          <a:spcPts val="500"/>
        </a:spcBef>
        <a:buClr>
          <a:srgbClr val="008BCB"/>
        </a:buClr>
        <a:buFont typeface="Arial" panose="020B0604020202020204" pitchFamily="34" charset="0"/>
        <a:buChar char="•"/>
        <a:defRPr sz="18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828634" indent="-138107" algn="l" defTabSz="914354" rtl="0" eaLnBrk="1" latinLnBrk="0" hangingPunct="1">
        <a:lnSpc>
          <a:spcPct val="90000"/>
        </a:lnSpc>
        <a:spcBef>
          <a:spcPts val="500"/>
        </a:spcBef>
        <a:buClr>
          <a:srgbClr val="008BCB"/>
        </a:buClr>
        <a:buFont typeface="Arial" panose="020B0604020202020204" pitchFamily="34" charset="0"/>
        <a:buChar char="•"/>
        <a:defRPr sz="16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82614" indent="-153980" algn="l" defTabSz="914354" rtl="0" eaLnBrk="1" latinLnBrk="0" hangingPunct="1">
        <a:lnSpc>
          <a:spcPct val="90000"/>
        </a:lnSpc>
        <a:spcBef>
          <a:spcPts val="500"/>
        </a:spcBef>
        <a:buClr>
          <a:srgbClr val="008BCB"/>
        </a:buClr>
        <a:buFont typeface="Arial" panose="020B0604020202020204" pitchFamily="34" charset="0"/>
        <a:buChar char="•"/>
        <a:defRPr sz="16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4" orient="horz" pos="913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pos="347" userDrawn="1">
          <p15:clr>
            <a:srgbClr val="F26B43"/>
          </p15:clr>
        </p15:guide>
        <p15:guide id="7" pos="733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64561-CE81-4EFA-A167-040C97817B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2199" y="2215422"/>
            <a:ext cx="10500621" cy="2482307"/>
          </a:xfrm>
        </p:spPr>
        <p:txBody>
          <a:bodyPr>
            <a:normAutofit/>
          </a:bodyPr>
          <a:lstStyle/>
          <a:p>
            <a:r>
              <a:rPr lang="en-GB" dirty="0"/>
              <a:t>Asset Management Health and Safety Model</a:t>
            </a:r>
            <a:br>
              <a:rPr lang="en-GB" dirty="0"/>
            </a:br>
            <a:r>
              <a:rPr lang="en-GB" sz="3600" b="0" dirty="0"/>
              <a:t>Managing projects, schemes </a:t>
            </a:r>
            <a:br>
              <a:rPr lang="en-GB" sz="3600" b="0" dirty="0"/>
            </a:br>
            <a:r>
              <a:rPr lang="en-GB" sz="3600" b="0" dirty="0"/>
              <a:t>and frameworks</a:t>
            </a:r>
          </a:p>
        </p:txBody>
      </p:sp>
    </p:spTree>
    <p:extLst>
      <p:ext uri="{BB962C8B-B14F-4D97-AF65-F5344CB8AC3E}">
        <p14:creationId xmlns:p14="http://schemas.microsoft.com/office/powerpoint/2010/main" val="1929224751"/>
      </p:ext>
    </p:extLst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BE0B0-D4B7-42D5-941B-3DB72DF76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319" y="213954"/>
            <a:ext cx="11090275" cy="942382"/>
          </a:xfrm>
        </p:spPr>
        <p:txBody>
          <a:bodyPr/>
          <a:lstStyle/>
          <a:p>
            <a:r>
              <a:rPr lang="en-GB" dirty="0"/>
              <a:t>Asset Management Model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D9CE4C3-F5CD-4BDB-8CDB-A1E93BAF32CE}"/>
              </a:ext>
            </a:extLst>
          </p:cNvPr>
          <p:cNvGrpSpPr>
            <a:grpSpLocks noChangeAspect="1"/>
          </p:cNvGrpSpPr>
          <p:nvPr/>
        </p:nvGrpSpPr>
        <p:grpSpPr>
          <a:xfrm>
            <a:off x="2455368" y="835279"/>
            <a:ext cx="7305485" cy="5382120"/>
            <a:chOff x="1691722" y="-95034"/>
            <a:chExt cx="8478893" cy="6246595"/>
          </a:xfrm>
        </p:grpSpPr>
        <p:sp>
          <p:nvSpPr>
            <p:cNvPr id="8" name="Block Arc 7">
              <a:extLst>
                <a:ext uri="{FF2B5EF4-FFF2-40B4-BE49-F238E27FC236}">
                  <a16:creationId xmlns:a16="http://schemas.microsoft.com/office/drawing/2014/main" id="{81530EBD-9651-4D85-BB17-BA8E3ADEBECD}"/>
                </a:ext>
              </a:extLst>
            </p:cNvPr>
            <p:cNvSpPr/>
            <p:nvPr/>
          </p:nvSpPr>
          <p:spPr>
            <a:xfrm rot="12120000">
              <a:off x="2957085" y="237534"/>
              <a:ext cx="5866670" cy="5866670"/>
            </a:xfrm>
            <a:prstGeom prst="blockArc">
              <a:avLst>
                <a:gd name="adj1" fmla="val 17862437"/>
                <a:gd name="adj2" fmla="val 4031697"/>
                <a:gd name="adj3" fmla="val 4233"/>
              </a:avLst>
            </a:prstGeom>
            <a:solidFill>
              <a:schemeClr val="bg1">
                <a:lumMod val="8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GB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F145298-7C5A-454F-8444-EFB1592A23C4}"/>
                </a:ext>
              </a:extLst>
            </p:cNvPr>
            <p:cNvGrpSpPr/>
            <p:nvPr/>
          </p:nvGrpSpPr>
          <p:grpSpPr>
            <a:xfrm>
              <a:off x="1691722" y="-95034"/>
              <a:ext cx="8478893" cy="6246595"/>
              <a:chOff x="1691722" y="-95034"/>
              <a:chExt cx="8478893" cy="6246595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8B83B080-077F-46D2-976E-3C447B64173B}"/>
                  </a:ext>
                </a:extLst>
              </p:cNvPr>
              <p:cNvCxnSpPr>
                <a:cxnSpLocks/>
                <a:stCxn id="15" idx="0"/>
                <a:endCxn id="43" idx="0"/>
              </p:cNvCxnSpPr>
              <p:nvPr/>
            </p:nvCxnSpPr>
            <p:spPr>
              <a:xfrm flipH="1" flipV="1">
                <a:off x="5944787" y="361560"/>
                <a:ext cx="17743" cy="1251168"/>
              </a:xfrm>
              <a:prstGeom prst="line">
                <a:avLst/>
              </a:prstGeom>
              <a:ln w="12700">
                <a:solidFill>
                  <a:srgbClr val="FBC914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ABA20714-DD47-4C32-B961-7DF72901215C}"/>
                  </a:ext>
                </a:extLst>
              </p:cNvPr>
              <p:cNvCxnSpPr>
                <a:cxnSpLocks/>
                <a:stCxn id="25" idx="1"/>
                <a:endCxn id="46" idx="1"/>
              </p:cNvCxnSpPr>
              <p:nvPr/>
            </p:nvCxnSpPr>
            <p:spPr>
              <a:xfrm flipH="1">
                <a:off x="3835991" y="4291804"/>
                <a:ext cx="962183" cy="785767"/>
              </a:xfrm>
              <a:prstGeom prst="line">
                <a:avLst/>
              </a:prstGeom>
              <a:ln w="12700">
                <a:solidFill>
                  <a:srgbClr val="FBC914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4E7399E-3D83-459C-862A-E1B2BDEE4F4C}"/>
                  </a:ext>
                </a:extLst>
              </p:cNvPr>
              <p:cNvSpPr txBox="1"/>
              <p:nvPr/>
            </p:nvSpPr>
            <p:spPr>
              <a:xfrm>
                <a:off x="7477408" y="3691929"/>
                <a:ext cx="922979" cy="40010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defTabSz="685800"/>
                <a:r>
                  <a:rPr lang="en-GB" sz="800" dirty="0">
                    <a:solidFill>
                      <a:srgbClr val="002E5F"/>
                    </a:solidFill>
                    <a:latin typeface="Helvetica LT Std"/>
                  </a:rPr>
                  <a:t>Preliminary Design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C31ABB9-C725-4009-8C56-EC8572980F7A}"/>
                  </a:ext>
                </a:extLst>
              </p:cNvPr>
              <p:cNvSpPr txBox="1"/>
              <p:nvPr/>
            </p:nvSpPr>
            <p:spPr>
              <a:xfrm>
                <a:off x="7900470" y="5311906"/>
                <a:ext cx="1762977" cy="428654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defTabSz="685800"/>
                <a:r>
                  <a:rPr lang="en-GB" sz="900" dirty="0">
                    <a:solidFill>
                      <a:srgbClr val="002E5F"/>
                    </a:solidFill>
                    <a:latin typeface="Helvetica LT Std"/>
                  </a:rPr>
                  <a:t>Development Phase (PCF Stage 3, 4 &amp; 5)</a:t>
                </a:r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E965DCD8-64FD-43B6-BD93-6E8471FB1B29}"/>
                  </a:ext>
                </a:extLst>
              </p:cNvPr>
              <p:cNvSpPr/>
              <p:nvPr/>
            </p:nvSpPr>
            <p:spPr>
              <a:xfrm>
                <a:off x="4660819" y="1927758"/>
                <a:ext cx="2514287" cy="2514287"/>
              </a:xfrm>
              <a:prstGeom prst="ellipse">
                <a:avLst/>
              </a:prstGeom>
              <a:solidFill>
                <a:srgbClr val="008BC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/>
                <a:r>
                  <a:rPr lang="en-GB" sz="1350" b="1" dirty="0">
                    <a:solidFill>
                      <a:prstClr val="white"/>
                    </a:solidFill>
                    <a:latin typeface="Helvetica LT Std"/>
                  </a:rPr>
                  <a:t>Asset Health and Safety Management Lifecycle</a:t>
                </a:r>
              </a:p>
            </p:txBody>
          </p:sp>
          <p:sp>
            <p:nvSpPr>
              <p:cNvPr id="15" name="Block Arc 14">
                <a:extLst>
                  <a:ext uri="{FF2B5EF4-FFF2-40B4-BE49-F238E27FC236}">
                    <a16:creationId xmlns:a16="http://schemas.microsoft.com/office/drawing/2014/main" id="{CDC1C5C9-DF8C-4607-898F-C4FA67FAE77A}"/>
                  </a:ext>
                </a:extLst>
              </p:cNvPr>
              <p:cNvSpPr/>
              <p:nvPr/>
            </p:nvSpPr>
            <p:spPr>
              <a:xfrm rot="276753">
                <a:off x="4245777" y="1511467"/>
                <a:ext cx="3352383" cy="3352383"/>
              </a:xfrm>
              <a:prstGeom prst="blockArc">
                <a:avLst>
                  <a:gd name="adj1" fmla="val 16011764"/>
                  <a:gd name="adj2" fmla="val 17813437"/>
                  <a:gd name="adj3" fmla="val 6010"/>
                </a:avLst>
              </a:prstGeom>
              <a:solidFill>
                <a:srgbClr val="002E5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/>
                <a:endParaRPr lang="en-GB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6" name="Block Arc 15">
                <a:extLst>
                  <a:ext uri="{FF2B5EF4-FFF2-40B4-BE49-F238E27FC236}">
                    <a16:creationId xmlns:a16="http://schemas.microsoft.com/office/drawing/2014/main" id="{89498623-1F60-488A-A1CF-5E90C95A73B8}"/>
                  </a:ext>
                </a:extLst>
              </p:cNvPr>
              <p:cNvSpPr/>
              <p:nvPr/>
            </p:nvSpPr>
            <p:spPr>
              <a:xfrm rot="2210063">
                <a:off x="4245777" y="1511467"/>
                <a:ext cx="3352383" cy="3352383"/>
              </a:xfrm>
              <a:prstGeom prst="blockArc">
                <a:avLst>
                  <a:gd name="adj1" fmla="val 16011764"/>
                  <a:gd name="adj2" fmla="val 17813437"/>
                  <a:gd name="adj3" fmla="val 6010"/>
                </a:avLst>
              </a:prstGeom>
              <a:solidFill>
                <a:srgbClr val="002E5F">
                  <a:alpha val="4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/>
                <a:endParaRPr lang="en-GB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7" name="Block Arc 16">
                <a:extLst>
                  <a:ext uri="{FF2B5EF4-FFF2-40B4-BE49-F238E27FC236}">
                    <a16:creationId xmlns:a16="http://schemas.microsoft.com/office/drawing/2014/main" id="{546C0776-31EE-4A27-9BD7-6102A188FD49}"/>
                  </a:ext>
                </a:extLst>
              </p:cNvPr>
              <p:cNvSpPr/>
              <p:nvPr/>
            </p:nvSpPr>
            <p:spPr>
              <a:xfrm rot="4117947">
                <a:off x="4245777" y="1511467"/>
                <a:ext cx="3352383" cy="3352383"/>
              </a:xfrm>
              <a:prstGeom prst="blockArc">
                <a:avLst>
                  <a:gd name="adj1" fmla="val 16011764"/>
                  <a:gd name="adj2" fmla="val 17813437"/>
                  <a:gd name="adj3" fmla="val 6010"/>
                </a:avLst>
              </a:prstGeom>
              <a:solidFill>
                <a:srgbClr val="002E5F">
                  <a:alpha val="5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/>
                <a:endParaRPr lang="en-GB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8" name="Block Arc 17">
                <a:extLst>
                  <a:ext uri="{FF2B5EF4-FFF2-40B4-BE49-F238E27FC236}">
                    <a16:creationId xmlns:a16="http://schemas.microsoft.com/office/drawing/2014/main" id="{9EB23102-B218-4FDB-B426-64ACAA7C859C}"/>
                  </a:ext>
                </a:extLst>
              </p:cNvPr>
              <p:cNvSpPr/>
              <p:nvPr/>
            </p:nvSpPr>
            <p:spPr>
              <a:xfrm rot="6058483">
                <a:off x="4245777" y="1511467"/>
                <a:ext cx="3352383" cy="3352383"/>
              </a:xfrm>
              <a:prstGeom prst="blockArc">
                <a:avLst>
                  <a:gd name="adj1" fmla="val 16011764"/>
                  <a:gd name="adj2" fmla="val 17813437"/>
                  <a:gd name="adj3" fmla="val 6010"/>
                </a:avLst>
              </a:prstGeom>
              <a:solidFill>
                <a:srgbClr val="002E5F">
                  <a:alpha val="5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/>
                <a:endParaRPr lang="en-GB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9" name="Block Arc 18">
                <a:extLst>
                  <a:ext uri="{FF2B5EF4-FFF2-40B4-BE49-F238E27FC236}">
                    <a16:creationId xmlns:a16="http://schemas.microsoft.com/office/drawing/2014/main" id="{5254DB16-9F7B-49C1-98E4-23901CC7075B}"/>
                  </a:ext>
                </a:extLst>
              </p:cNvPr>
              <p:cNvSpPr/>
              <p:nvPr/>
            </p:nvSpPr>
            <p:spPr>
              <a:xfrm rot="8052476">
                <a:off x="4245777" y="1511467"/>
                <a:ext cx="3352383" cy="3352383"/>
              </a:xfrm>
              <a:prstGeom prst="blockArc">
                <a:avLst>
                  <a:gd name="adj1" fmla="val 16011764"/>
                  <a:gd name="adj2" fmla="val 17813437"/>
                  <a:gd name="adj3" fmla="val 6010"/>
                </a:avLst>
              </a:prstGeom>
              <a:solidFill>
                <a:srgbClr val="002E5F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/>
                <a:endParaRPr lang="en-GB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0" name="Block Arc 19">
                <a:extLst>
                  <a:ext uri="{FF2B5EF4-FFF2-40B4-BE49-F238E27FC236}">
                    <a16:creationId xmlns:a16="http://schemas.microsoft.com/office/drawing/2014/main" id="{5BE0AAC9-4716-4F45-94D6-09B09D190439}"/>
                  </a:ext>
                </a:extLst>
              </p:cNvPr>
              <p:cNvSpPr/>
              <p:nvPr/>
            </p:nvSpPr>
            <p:spPr>
              <a:xfrm rot="10027632">
                <a:off x="4245777" y="1511467"/>
                <a:ext cx="3352383" cy="3352383"/>
              </a:xfrm>
              <a:prstGeom prst="blockArc">
                <a:avLst>
                  <a:gd name="adj1" fmla="val 16011764"/>
                  <a:gd name="adj2" fmla="val 17813437"/>
                  <a:gd name="adj3" fmla="val 6010"/>
                </a:avLst>
              </a:prstGeom>
              <a:solidFill>
                <a:srgbClr val="002E5F">
                  <a:alpha val="6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/>
                <a:endParaRPr lang="en-GB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1" name="Block Arc 20">
                <a:extLst>
                  <a:ext uri="{FF2B5EF4-FFF2-40B4-BE49-F238E27FC236}">
                    <a16:creationId xmlns:a16="http://schemas.microsoft.com/office/drawing/2014/main" id="{8CB74741-B4E1-4D58-B4B6-DDFBEC0ACBB2}"/>
                  </a:ext>
                </a:extLst>
              </p:cNvPr>
              <p:cNvSpPr/>
              <p:nvPr/>
            </p:nvSpPr>
            <p:spPr>
              <a:xfrm rot="13889308">
                <a:off x="4245777" y="1511467"/>
                <a:ext cx="3352383" cy="3352383"/>
              </a:xfrm>
              <a:prstGeom prst="blockArc">
                <a:avLst>
                  <a:gd name="adj1" fmla="val 16011764"/>
                  <a:gd name="adj2" fmla="val 17789869"/>
                  <a:gd name="adj3" fmla="val 6045"/>
                </a:avLst>
              </a:prstGeom>
              <a:solidFill>
                <a:srgbClr val="002E5F">
                  <a:alpha val="7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/>
                <a:endParaRPr lang="en-GB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2" name="Block Arc 21">
                <a:extLst>
                  <a:ext uri="{FF2B5EF4-FFF2-40B4-BE49-F238E27FC236}">
                    <a16:creationId xmlns:a16="http://schemas.microsoft.com/office/drawing/2014/main" id="{9FCBBC32-2D88-403F-8C2F-4DA1AF6FFFAA}"/>
                  </a:ext>
                </a:extLst>
              </p:cNvPr>
              <p:cNvSpPr/>
              <p:nvPr/>
            </p:nvSpPr>
            <p:spPr>
              <a:xfrm rot="15837203">
                <a:off x="4245777" y="1511467"/>
                <a:ext cx="3352383" cy="3352383"/>
              </a:xfrm>
              <a:prstGeom prst="blockArc">
                <a:avLst>
                  <a:gd name="adj1" fmla="val 15996585"/>
                  <a:gd name="adj2" fmla="val 17813437"/>
                  <a:gd name="adj3" fmla="val 6010"/>
                </a:avLst>
              </a:prstGeom>
              <a:solidFill>
                <a:srgbClr val="002E5F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/>
                <a:endParaRPr lang="en-GB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3" name="Block Arc 22">
                <a:extLst>
                  <a:ext uri="{FF2B5EF4-FFF2-40B4-BE49-F238E27FC236}">
                    <a16:creationId xmlns:a16="http://schemas.microsoft.com/office/drawing/2014/main" id="{D52C0BF3-8929-4AF6-9891-18EA14BFD000}"/>
                  </a:ext>
                </a:extLst>
              </p:cNvPr>
              <p:cNvSpPr/>
              <p:nvPr/>
            </p:nvSpPr>
            <p:spPr>
              <a:xfrm rot="17852261">
                <a:off x="4245777" y="1511467"/>
                <a:ext cx="3352383" cy="3352383"/>
              </a:xfrm>
              <a:prstGeom prst="blockArc">
                <a:avLst>
                  <a:gd name="adj1" fmla="val 16011764"/>
                  <a:gd name="adj2" fmla="val 17813437"/>
                  <a:gd name="adj3" fmla="val 6010"/>
                </a:avLst>
              </a:prstGeom>
              <a:solidFill>
                <a:srgbClr val="002E5F">
                  <a:alpha val="8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/>
                <a:endParaRPr lang="en-GB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4" name="Block Arc 23">
                <a:extLst>
                  <a:ext uri="{FF2B5EF4-FFF2-40B4-BE49-F238E27FC236}">
                    <a16:creationId xmlns:a16="http://schemas.microsoft.com/office/drawing/2014/main" id="{1A87CDBF-02C3-4A3E-A29C-E34AB4C32D0C}"/>
                  </a:ext>
                </a:extLst>
              </p:cNvPr>
              <p:cNvSpPr/>
              <p:nvPr/>
            </p:nvSpPr>
            <p:spPr>
              <a:xfrm rot="19878455">
                <a:off x="4245777" y="1511467"/>
                <a:ext cx="3352383" cy="3352383"/>
              </a:xfrm>
              <a:prstGeom prst="blockArc">
                <a:avLst>
                  <a:gd name="adj1" fmla="val 16011764"/>
                  <a:gd name="adj2" fmla="val 17813437"/>
                  <a:gd name="adj3" fmla="val 6010"/>
                </a:avLst>
              </a:prstGeom>
              <a:solidFill>
                <a:srgbClr val="002E5F">
                  <a:alpha val="9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/>
                <a:endParaRPr lang="en-GB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5" name="Block Arc 24">
                <a:extLst>
                  <a:ext uri="{FF2B5EF4-FFF2-40B4-BE49-F238E27FC236}">
                    <a16:creationId xmlns:a16="http://schemas.microsoft.com/office/drawing/2014/main" id="{965A9708-A301-49D7-B5E8-140806B1D535}"/>
                  </a:ext>
                </a:extLst>
              </p:cNvPr>
              <p:cNvSpPr/>
              <p:nvPr/>
            </p:nvSpPr>
            <p:spPr>
              <a:xfrm rot="11916881">
                <a:off x="4245777" y="1511467"/>
                <a:ext cx="3352383" cy="3352383"/>
              </a:xfrm>
              <a:prstGeom prst="blockArc">
                <a:avLst>
                  <a:gd name="adj1" fmla="val 16011764"/>
                  <a:gd name="adj2" fmla="val 17813437"/>
                  <a:gd name="adj3" fmla="val 6010"/>
                </a:avLst>
              </a:prstGeom>
              <a:solidFill>
                <a:srgbClr val="002E5F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/>
                <a:endParaRPr lang="en-GB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B11639F7-3DA7-4143-A5D9-C26C04E02FE8}"/>
                  </a:ext>
                </a:extLst>
              </p:cNvPr>
              <p:cNvGrpSpPr/>
              <p:nvPr/>
            </p:nvGrpSpPr>
            <p:grpSpPr>
              <a:xfrm>
                <a:off x="2964175" y="233910"/>
                <a:ext cx="5868210" cy="5867860"/>
                <a:chOff x="424800" y="215949"/>
                <a:chExt cx="3780992" cy="3780767"/>
              </a:xfrm>
            </p:grpSpPr>
            <p:sp>
              <p:nvSpPr>
                <p:cNvPr id="43" name="Block Arc 42">
                  <a:extLst>
                    <a:ext uri="{FF2B5EF4-FFF2-40B4-BE49-F238E27FC236}">
                      <a16:creationId xmlns:a16="http://schemas.microsoft.com/office/drawing/2014/main" id="{783CAC4A-890A-4BEE-9DDB-22DBDAD6EC9B}"/>
                    </a:ext>
                  </a:extLst>
                </p:cNvPr>
                <p:cNvSpPr/>
                <p:nvPr/>
              </p:nvSpPr>
              <p:spPr>
                <a:xfrm rot="20040000">
                  <a:off x="425792" y="215949"/>
                  <a:ext cx="3780000" cy="3780000"/>
                </a:xfrm>
                <a:prstGeom prst="blockArc">
                  <a:avLst>
                    <a:gd name="adj1" fmla="val 17816035"/>
                    <a:gd name="adj2" fmla="val 19624788"/>
                    <a:gd name="adj3" fmla="val 4339"/>
                  </a:avLst>
                </a:prstGeom>
                <a:solidFill>
                  <a:srgbClr val="F9A31B">
                    <a:alpha val="6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685800"/>
                  <a:endParaRPr lang="en-GB" sz="135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44" name="Block Arc 43">
                  <a:extLst>
                    <a:ext uri="{FF2B5EF4-FFF2-40B4-BE49-F238E27FC236}">
                      <a16:creationId xmlns:a16="http://schemas.microsoft.com/office/drawing/2014/main" id="{1D3527C4-1792-45D4-A4A1-EBBF413FFFC4}"/>
                    </a:ext>
                  </a:extLst>
                </p:cNvPr>
                <p:cNvSpPr/>
                <p:nvPr/>
              </p:nvSpPr>
              <p:spPr>
                <a:xfrm rot="360000">
                  <a:off x="424800" y="216000"/>
                  <a:ext cx="3780000" cy="3780000"/>
                </a:xfrm>
                <a:prstGeom prst="blockArc">
                  <a:avLst>
                    <a:gd name="adj1" fmla="val 17893495"/>
                    <a:gd name="adj2" fmla="val 21453368"/>
                    <a:gd name="adj3" fmla="val 4172"/>
                  </a:avLst>
                </a:prstGeom>
                <a:solidFill>
                  <a:srgbClr val="F9A31B">
                    <a:alpha val="7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685800"/>
                  <a:endParaRPr lang="en-GB" sz="1350" dirty="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45" name="Block Arc 44">
                  <a:extLst>
                    <a:ext uri="{FF2B5EF4-FFF2-40B4-BE49-F238E27FC236}">
                      <a16:creationId xmlns:a16="http://schemas.microsoft.com/office/drawing/2014/main" id="{0E00E6CE-19B4-45CB-9CA8-BE9319CB8672}"/>
                    </a:ext>
                  </a:extLst>
                </p:cNvPr>
                <p:cNvSpPr/>
                <p:nvPr/>
              </p:nvSpPr>
              <p:spPr>
                <a:xfrm rot="4140000">
                  <a:off x="424800" y="216000"/>
                  <a:ext cx="3780000" cy="3780000"/>
                </a:xfrm>
                <a:prstGeom prst="blockArc">
                  <a:avLst>
                    <a:gd name="adj1" fmla="val 17862437"/>
                    <a:gd name="adj2" fmla="val 2135361"/>
                    <a:gd name="adj3" fmla="val 4166"/>
                  </a:avLst>
                </a:prstGeom>
                <a:solidFill>
                  <a:srgbClr val="F9A31B">
                    <a:alpha val="8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685800"/>
                  <a:endParaRPr lang="en-GB" sz="1350" dirty="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46" name="Block Arc 45">
                  <a:extLst>
                    <a:ext uri="{FF2B5EF4-FFF2-40B4-BE49-F238E27FC236}">
                      <a16:creationId xmlns:a16="http://schemas.microsoft.com/office/drawing/2014/main" id="{E4CC77D9-1E84-45DA-8BC0-19FB3AB0AC25}"/>
                    </a:ext>
                  </a:extLst>
                </p:cNvPr>
                <p:cNvSpPr/>
                <p:nvPr/>
              </p:nvSpPr>
              <p:spPr>
                <a:xfrm rot="4080000">
                  <a:off x="425272" y="216716"/>
                  <a:ext cx="3780000" cy="3780000"/>
                </a:xfrm>
                <a:prstGeom prst="blockArc">
                  <a:avLst>
                    <a:gd name="adj1" fmla="val 2393568"/>
                    <a:gd name="adj2" fmla="val 4152476"/>
                    <a:gd name="adj3" fmla="val 4195"/>
                  </a:avLst>
                </a:prstGeom>
                <a:solidFill>
                  <a:srgbClr val="F9A31B">
                    <a:alpha val="9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685800"/>
                  <a:endParaRPr lang="en-GB" sz="135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</p:grp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BA7FC4F-A072-48F3-A95D-76780742A1A4}"/>
                  </a:ext>
                </a:extLst>
              </p:cNvPr>
              <p:cNvSpPr txBox="1"/>
              <p:nvPr/>
            </p:nvSpPr>
            <p:spPr>
              <a:xfrm>
                <a:off x="3701634" y="1772160"/>
                <a:ext cx="959695" cy="40010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 defTabSz="685800"/>
                <a:r>
                  <a:rPr lang="en-GB" sz="800" dirty="0">
                    <a:solidFill>
                      <a:srgbClr val="002E5F"/>
                    </a:solidFill>
                    <a:latin typeface="Helvetica LT Std"/>
                  </a:rPr>
                  <a:t>Renewal and improvement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9A82F9B-0D59-42B5-B9B6-1BEF8EC7BAC6}"/>
                  </a:ext>
                </a:extLst>
              </p:cNvPr>
              <p:cNvSpPr txBox="1"/>
              <p:nvPr/>
            </p:nvSpPr>
            <p:spPr>
              <a:xfrm>
                <a:off x="6092950" y="1123076"/>
                <a:ext cx="977879" cy="40010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defTabSz="685800"/>
                <a:r>
                  <a:rPr lang="en-GB" sz="800" dirty="0">
                    <a:solidFill>
                      <a:srgbClr val="002E5F"/>
                    </a:solidFill>
                    <a:latin typeface="Helvetica LT Std"/>
                  </a:rPr>
                  <a:t>Strategy and Prioritisation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43B7664-937E-4F5E-956E-BE1D3C0B6F9B}"/>
                  </a:ext>
                </a:extLst>
              </p:cNvPr>
              <p:cNvSpPr txBox="1"/>
              <p:nvPr/>
            </p:nvSpPr>
            <p:spPr>
              <a:xfrm>
                <a:off x="7551580" y="2737487"/>
                <a:ext cx="977879" cy="40010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defTabSz="685800"/>
                <a:r>
                  <a:rPr lang="en-GB" sz="800" dirty="0">
                    <a:solidFill>
                      <a:srgbClr val="002E5F"/>
                    </a:solidFill>
                    <a:latin typeface="Helvetica LT Std"/>
                  </a:rPr>
                  <a:t>Option Identification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86DD508-F056-4512-9E9A-FB50E3C90C65}"/>
                  </a:ext>
                </a:extLst>
              </p:cNvPr>
              <p:cNvSpPr txBox="1"/>
              <p:nvPr/>
            </p:nvSpPr>
            <p:spPr>
              <a:xfrm>
                <a:off x="7166118" y="1822815"/>
                <a:ext cx="798853" cy="40010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defTabSz="685800"/>
                <a:r>
                  <a:rPr lang="en-GB" sz="800" dirty="0">
                    <a:solidFill>
                      <a:srgbClr val="002E5F"/>
                    </a:solidFill>
                    <a:latin typeface="Helvetica LT Std"/>
                  </a:rPr>
                  <a:t>Option Selection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B1265F5-0F54-42BE-A7FB-A9808AEC7456}"/>
                  </a:ext>
                </a:extLst>
              </p:cNvPr>
              <p:cNvSpPr txBox="1"/>
              <p:nvPr/>
            </p:nvSpPr>
            <p:spPr>
              <a:xfrm>
                <a:off x="6612960" y="-95034"/>
                <a:ext cx="1352010" cy="428654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defTabSz="685800"/>
                <a:r>
                  <a:rPr lang="en-GB" sz="900" dirty="0">
                    <a:solidFill>
                      <a:srgbClr val="002E5F"/>
                    </a:solidFill>
                    <a:latin typeface="Helvetica LT Std"/>
                  </a:rPr>
                  <a:t>Pre-project (PCF Stage 0)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BCF5706-5963-4E52-8FC0-602C65E6032C}"/>
                  </a:ext>
                </a:extLst>
              </p:cNvPr>
              <p:cNvSpPr txBox="1"/>
              <p:nvPr/>
            </p:nvSpPr>
            <p:spPr>
              <a:xfrm>
                <a:off x="6842132" y="4491426"/>
                <a:ext cx="959715" cy="53860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defTabSz="685800"/>
                <a:r>
                  <a:rPr lang="en-GB" sz="800" dirty="0">
                    <a:solidFill>
                      <a:srgbClr val="002E5F"/>
                    </a:solidFill>
                    <a:latin typeface="Helvetica LT Std"/>
                  </a:rPr>
                  <a:t>Statutory procedures and powers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DE36FA6-C98E-40F5-A162-0A95AB7C0D41}"/>
                  </a:ext>
                </a:extLst>
              </p:cNvPr>
              <p:cNvSpPr txBox="1"/>
              <p:nvPr/>
            </p:nvSpPr>
            <p:spPr>
              <a:xfrm>
                <a:off x="5566551" y="4905239"/>
                <a:ext cx="1099153" cy="40010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defTabSz="685800"/>
                <a:r>
                  <a:rPr lang="en-GB" sz="800" dirty="0">
                    <a:solidFill>
                      <a:srgbClr val="002E5F"/>
                    </a:solidFill>
                    <a:latin typeface="Helvetica LT Std"/>
                  </a:rPr>
                  <a:t>Construction Preparation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D1007524-4F44-4792-8A52-4FF4BFF35F5A}"/>
                  </a:ext>
                </a:extLst>
              </p:cNvPr>
              <p:cNvSpPr txBox="1"/>
              <p:nvPr/>
            </p:nvSpPr>
            <p:spPr>
              <a:xfrm>
                <a:off x="4367808" y="4714739"/>
                <a:ext cx="914339" cy="67710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defTabSz="685800"/>
                <a:r>
                  <a:rPr lang="en-GB" sz="800" dirty="0">
                    <a:solidFill>
                      <a:srgbClr val="002E5F"/>
                    </a:solidFill>
                    <a:latin typeface="Helvetica LT Std"/>
                  </a:rPr>
                  <a:t>Construction Commission and handover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C87A9D76-8743-497A-BD96-E0AB1E89D949}"/>
                  </a:ext>
                </a:extLst>
              </p:cNvPr>
              <p:cNvSpPr txBox="1"/>
              <p:nvPr/>
            </p:nvSpPr>
            <p:spPr>
              <a:xfrm>
                <a:off x="8669136" y="1837339"/>
                <a:ext cx="1501479" cy="428654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defTabSz="685800"/>
                <a:r>
                  <a:rPr lang="en-GB" sz="900" dirty="0">
                    <a:solidFill>
                      <a:srgbClr val="002E5F"/>
                    </a:solidFill>
                    <a:latin typeface="Helvetica LT Std"/>
                  </a:rPr>
                  <a:t>Options Phase (PCF Stage 1 &amp; 2)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496829C-B217-4E4D-9C39-EE622192EDFF}"/>
                  </a:ext>
                </a:extLst>
              </p:cNvPr>
              <p:cNvSpPr txBox="1"/>
              <p:nvPr/>
            </p:nvSpPr>
            <p:spPr>
              <a:xfrm>
                <a:off x="2773419" y="5722907"/>
                <a:ext cx="1762977" cy="428654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defTabSz="685800"/>
                <a:r>
                  <a:rPr lang="en-GB" sz="900" dirty="0">
                    <a:solidFill>
                      <a:srgbClr val="002E5F"/>
                    </a:solidFill>
                    <a:latin typeface="Helvetica LT Std"/>
                  </a:rPr>
                  <a:t>Construction Phase (PCF Stage 6 &amp; 7)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835FDB2E-F7FF-4A1E-BFF1-CAABFF1A420A}"/>
                  </a:ext>
                </a:extLst>
              </p:cNvPr>
              <p:cNvSpPr txBox="1"/>
              <p:nvPr/>
            </p:nvSpPr>
            <p:spPr>
              <a:xfrm>
                <a:off x="3353482" y="2870712"/>
                <a:ext cx="1034623" cy="25004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defTabSz="685800"/>
                <a:r>
                  <a:rPr lang="en-GB" sz="800" dirty="0">
                    <a:solidFill>
                      <a:srgbClr val="002E5F"/>
                    </a:solidFill>
                    <a:latin typeface="Helvetica LT Std"/>
                  </a:rPr>
                  <a:t>Maintenance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79C31A5-84D0-48A0-BD11-2B594D160B59}"/>
                  </a:ext>
                </a:extLst>
              </p:cNvPr>
              <p:cNvSpPr txBox="1"/>
              <p:nvPr/>
            </p:nvSpPr>
            <p:spPr>
              <a:xfrm>
                <a:off x="3633936" y="3891170"/>
                <a:ext cx="892058" cy="25004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defTabSz="685800"/>
                <a:r>
                  <a:rPr lang="en-GB" sz="800" dirty="0">
                    <a:solidFill>
                      <a:srgbClr val="002E5F"/>
                    </a:solidFill>
                    <a:latin typeface="Helvetica LT Std"/>
                  </a:rPr>
                  <a:t>Operations</a:t>
                </a: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3F42DE13-CE1F-49F2-B6F8-97AE9174528D}"/>
                  </a:ext>
                </a:extLst>
              </p:cNvPr>
              <p:cNvSpPr txBox="1"/>
              <p:nvPr/>
            </p:nvSpPr>
            <p:spPr>
              <a:xfrm>
                <a:off x="4787403" y="1165436"/>
                <a:ext cx="1186055" cy="40010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defTabSz="685800"/>
                <a:r>
                  <a:rPr lang="en-GB" sz="800" dirty="0">
                    <a:solidFill>
                      <a:srgbClr val="002E5F"/>
                    </a:solidFill>
                    <a:latin typeface="Helvetica LT Std"/>
                  </a:rPr>
                  <a:t>De-Commission and demolition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2D7D2E79-42DF-42BA-868F-E062B7EE1D2C}"/>
                  </a:ext>
                </a:extLst>
              </p:cNvPr>
              <p:cNvSpPr txBox="1"/>
              <p:nvPr/>
            </p:nvSpPr>
            <p:spPr>
              <a:xfrm>
                <a:off x="1691722" y="1772161"/>
                <a:ext cx="1510769" cy="5893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defTabSz="685800"/>
                <a:r>
                  <a:rPr lang="en-GB" sz="900" dirty="0">
                    <a:solidFill>
                      <a:srgbClr val="002E5F"/>
                    </a:solidFill>
                    <a:latin typeface="Helvetica LT Std"/>
                  </a:rPr>
                  <a:t>Continual asset and operational management</a:t>
                </a:r>
              </a:p>
            </p:txBody>
          </p: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BDCC9CF5-12F1-4C68-9872-9F1F3193772D}"/>
                  </a:ext>
                </a:extLst>
              </p:cNvPr>
              <p:cNvCxnSpPr>
                <a:cxnSpLocks/>
                <a:stCxn id="21" idx="0"/>
                <a:endCxn id="8" idx="0"/>
              </p:cNvCxnSpPr>
              <p:nvPr/>
            </p:nvCxnSpPr>
            <p:spPr>
              <a:xfrm flipH="1">
                <a:off x="3747727" y="4234256"/>
                <a:ext cx="997451" cy="753281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C9D40777-871C-46A8-927E-3B791711BE70}"/>
                  </a:ext>
                </a:extLst>
              </p:cNvPr>
              <p:cNvCxnSpPr>
                <a:cxnSpLocks/>
                <a:stCxn id="24" idx="1"/>
                <a:endCxn id="8" idx="1"/>
              </p:cNvCxnSpPr>
              <p:nvPr/>
            </p:nvCxnSpPr>
            <p:spPr>
              <a:xfrm flipH="1" flipV="1">
                <a:off x="5850951" y="361979"/>
                <a:ext cx="21482" cy="1251006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370176544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BE0B0-D4B7-42D5-941B-3DB72DF76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319" y="213954"/>
            <a:ext cx="11090275" cy="942382"/>
          </a:xfrm>
        </p:spPr>
        <p:txBody>
          <a:bodyPr/>
          <a:lstStyle/>
          <a:p>
            <a:r>
              <a:rPr lang="en-GB" dirty="0"/>
              <a:t>PCF v 3D</a:t>
            </a:r>
          </a:p>
        </p:txBody>
      </p:sp>
      <p:sp>
        <p:nvSpPr>
          <p:cNvPr id="3" name="Arrow: Pentagon 2">
            <a:extLst>
              <a:ext uri="{FF2B5EF4-FFF2-40B4-BE49-F238E27FC236}">
                <a16:creationId xmlns:a16="http://schemas.microsoft.com/office/drawing/2014/main" id="{A40661C7-63C1-47F8-9793-42EC4998C598}"/>
              </a:ext>
            </a:extLst>
          </p:cNvPr>
          <p:cNvSpPr/>
          <p:nvPr/>
        </p:nvSpPr>
        <p:spPr>
          <a:xfrm>
            <a:off x="445770" y="1760220"/>
            <a:ext cx="1565910" cy="942382"/>
          </a:xfrm>
          <a:prstGeom prst="homePlate">
            <a:avLst>
              <a:gd name="adj" fmla="val 28755"/>
            </a:avLst>
          </a:prstGeom>
          <a:solidFill>
            <a:srgbClr val="F9B208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0- Strategy and Prioritisation</a:t>
            </a:r>
          </a:p>
        </p:txBody>
      </p:sp>
      <p:sp>
        <p:nvSpPr>
          <p:cNvPr id="4" name="Arrow: Chevron 3">
            <a:extLst>
              <a:ext uri="{FF2B5EF4-FFF2-40B4-BE49-F238E27FC236}">
                <a16:creationId xmlns:a16="http://schemas.microsoft.com/office/drawing/2014/main" id="{2259C88F-8E96-4889-A988-D4FDFBC15208}"/>
              </a:ext>
            </a:extLst>
          </p:cNvPr>
          <p:cNvSpPr/>
          <p:nvPr/>
        </p:nvSpPr>
        <p:spPr>
          <a:xfrm>
            <a:off x="1840230" y="1760220"/>
            <a:ext cx="1565910" cy="942382"/>
          </a:xfrm>
          <a:prstGeom prst="chevron">
            <a:avLst>
              <a:gd name="adj" fmla="val 28755"/>
            </a:avLst>
          </a:prstGeom>
          <a:solidFill>
            <a:srgbClr val="F9B20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1- Option Identification</a:t>
            </a:r>
          </a:p>
        </p:txBody>
      </p:sp>
      <p:sp>
        <p:nvSpPr>
          <p:cNvPr id="5" name="Arrow: Chevron 4">
            <a:extLst>
              <a:ext uri="{FF2B5EF4-FFF2-40B4-BE49-F238E27FC236}">
                <a16:creationId xmlns:a16="http://schemas.microsoft.com/office/drawing/2014/main" id="{890C5B8D-2D0B-4E3F-B765-1E6D1296514E}"/>
              </a:ext>
            </a:extLst>
          </p:cNvPr>
          <p:cNvSpPr/>
          <p:nvPr/>
        </p:nvSpPr>
        <p:spPr>
          <a:xfrm>
            <a:off x="3234690" y="1760220"/>
            <a:ext cx="1565910" cy="942382"/>
          </a:xfrm>
          <a:prstGeom prst="chevron">
            <a:avLst>
              <a:gd name="adj" fmla="val 28755"/>
            </a:avLst>
          </a:prstGeom>
          <a:solidFill>
            <a:srgbClr val="F9B208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2 – Option Selection</a:t>
            </a:r>
          </a:p>
        </p:txBody>
      </p:sp>
      <p:sp>
        <p:nvSpPr>
          <p:cNvPr id="6" name="Arrow: Chevron 5">
            <a:extLst>
              <a:ext uri="{FF2B5EF4-FFF2-40B4-BE49-F238E27FC236}">
                <a16:creationId xmlns:a16="http://schemas.microsoft.com/office/drawing/2014/main" id="{EFC2CFF9-3AAB-4829-B1A6-B4B2D73D34F4}"/>
              </a:ext>
            </a:extLst>
          </p:cNvPr>
          <p:cNvSpPr/>
          <p:nvPr/>
        </p:nvSpPr>
        <p:spPr>
          <a:xfrm>
            <a:off x="4629150" y="1760220"/>
            <a:ext cx="1565910" cy="942382"/>
          </a:xfrm>
          <a:prstGeom prst="chevron">
            <a:avLst>
              <a:gd name="adj" fmla="val 28755"/>
            </a:avLst>
          </a:prstGeom>
          <a:solidFill>
            <a:srgbClr val="F9B208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3 – Preliminary Design</a:t>
            </a:r>
          </a:p>
        </p:txBody>
      </p:sp>
      <p:sp>
        <p:nvSpPr>
          <p:cNvPr id="7" name="Arrow: Chevron 6">
            <a:extLst>
              <a:ext uri="{FF2B5EF4-FFF2-40B4-BE49-F238E27FC236}">
                <a16:creationId xmlns:a16="http://schemas.microsoft.com/office/drawing/2014/main" id="{0A2B5F64-5296-4C25-8EEF-81458DE296B8}"/>
              </a:ext>
            </a:extLst>
          </p:cNvPr>
          <p:cNvSpPr/>
          <p:nvPr/>
        </p:nvSpPr>
        <p:spPr>
          <a:xfrm>
            <a:off x="6023610" y="1760220"/>
            <a:ext cx="1565910" cy="942382"/>
          </a:xfrm>
          <a:prstGeom prst="chevron">
            <a:avLst>
              <a:gd name="adj" fmla="val 28755"/>
            </a:avLst>
          </a:prstGeom>
          <a:solidFill>
            <a:srgbClr val="F9B208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4 – Statutory Procedures and Powers</a:t>
            </a:r>
          </a:p>
        </p:txBody>
      </p:sp>
      <p:sp>
        <p:nvSpPr>
          <p:cNvPr id="8" name="Arrow: Chevron 7">
            <a:extLst>
              <a:ext uri="{FF2B5EF4-FFF2-40B4-BE49-F238E27FC236}">
                <a16:creationId xmlns:a16="http://schemas.microsoft.com/office/drawing/2014/main" id="{7E9F9C8F-9C4F-4CFA-9F3C-74701C8CA948}"/>
              </a:ext>
            </a:extLst>
          </p:cNvPr>
          <p:cNvSpPr/>
          <p:nvPr/>
        </p:nvSpPr>
        <p:spPr>
          <a:xfrm>
            <a:off x="7418070" y="1760220"/>
            <a:ext cx="1565910" cy="942382"/>
          </a:xfrm>
          <a:prstGeom prst="chevron">
            <a:avLst>
              <a:gd name="adj" fmla="val 28755"/>
            </a:avLst>
          </a:prstGeom>
          <a:solidFill>
            <a:srgbClr val="F9B208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5 – Construction Preparation</a:t>
            </a:r>
          </a:p>
        </p:txBody>
      </p:sp>
      <p:sp>
        <p:nvSpPr>
          <p:cNvPr id="9" name="Arrow: Chevron 8">
            <a:extLst>
              <a:ext uri="{FF2B5EF4-FFF2-40B4-BE49-F238E27FC236}">
                <a16:creationId xmlns:a16="http://schemas.microsoft.com/office/drawing/2014/main" id="{52561303-1D41-4195-83B1-6604339E6695}"/>
              </a:ext>
            </a:extLst>
          </p:cNvPr>
          <p:cNvSpPr/>
          <p:nvPr/>
        </p:nvSpPr>
        <p:spPr>
          <a:xfrm>
            <a:off x="8812530" y="1760220"/>
            <a:ext cx="1565910" cy="942382"/>
          </a:xfrm>
          <a:prstGeom prst="chevron">
            <a:avLst>
              <a:gd name="adj" fmla="val 28755"/>
            </a:avLst>
          </a:prstGeom>
          <a:solidFill>
            <a:srgbClr val="F9B208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6 – Construction, Commission and Handover</a:t>
            </a:r>
          </a:p>
        </p:txBody>
      </p:sp>
      <p:sp>
        <p:nvSpPr>
          <p:cNvPr id="10" name="Arrow: Chevron 9">
            <a:extLst>
              <a:ext uri="{FF2B5EF4-FFF2-40B4-BE49-F238E27FC236}">
                <a16:creationId xmlns:a16="http://schemas.microsoft.com/office/drawing/2014/main" id="{C19393C0-21A8-4C77-97D9-4A4EAC1B265C}"/>
              </a:ext>
            </a:extLst>
          </p:cNvPr>
          <p:cNvSpPr/>
          <p:nvPr/>
        </p:nvSpPr>
        <p:spPr>
          <a:xfrm>
            <a:off x="10206990" y="1760220"/>
            <a:ext cx="1565910" cy="942382"/>
          </a:xfrm>
          <a:prstGeom prst="chevron">
            <a:avLst>
              <a:gd name="adj" fmla="val 28755"/>
            </a:avLst>
          </a:prstGeom>
          <a:solidFill>
            <a:srgbClr val="F9B2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7 – Close Out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F966BA-BA0A-477B-A4A4-8336D485FDAF}"/>
              </a:ext>
            </a:extLst>
          </p:cNvPr>
          <p:cNvSpPr txBox="1"/>
          <p:nvPr/>
        </p:nvSpPr>
        <p:spPr>
          <a:xfrm>
            <a:off x="445770" y="1258223"/>
            <a:ext cx="3097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Project Control Framework</a:t>
            </a:r>
          </a:p>
        </p:txBody>
      </p:sp>
      <p:sp>
        <p:nvSpPr>
          <p:cNvPr id="12" name="Arrow: Pentagon 11">
            <a:extLst>
              <a:ext uri="{FF2B5EF4-FFF2-40B4-BE49-F238E27FC236}">
                <a16:creationId xmlns:a16="http://schemas.microsoft.com/office/drawing/2014/main" id="{1293FBC6-5901-4AC2-8F9B-7FB8AC73DE36}"/>
              </a:ext>
            </a:extLst>
          </p:cNvPr>
          <p:cNvSpPr/>
          <p:nvPr/>
        </p:nvSpPr>
        <p:spPr>
          <a:xfrm>
            <a:off x="445770" y="3684208"/>
            <a:ext cx="1565910" cy="942382"/>
          </a:xfrm>
          <a:prstGeom prst="homePlate">
            <a:avLst>
              <a:gd name="adj" fmla="val 28755"/>
            </a:avLst>
          </a:prstGeom>
          <a:solidFill>
            <a:schemeClr val="bg1">
              <a:lumMod val="6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0 –Asset need enters long list </a:t>
            </a:r>
          </a:p>
        </p:txBody>
      </p:sp>
      <p:sp>
        <p:nvSpPr>
          <p:cNvPr id="13" name="Arrow: Chevron 12">
            <a:extLst>
              <a:ext uri="{FF2B5EF4-FFF2-40B4-BE49-F238E27FC236}">
                <a16:creationId xmlns:a16="http://schemas.microsoft.com/office/drawing/2014/main" id="{CE20F2CE-D158-4DF4-B881-E5B7CFB4FD2E}"/>
              </a:ext>
            </a:extLst>
          </p:cNvPr>
          <p:cNvSpPr/>
          <p:nvPr/>
        </p:nvSpPr>
        <p:spPr>
          <a:xfrm>
            <a:off x="1840230" y="3684208"/>
            <a:ext cx="1565910" cy="942382"/>
          </a:xfrm>
          <a:prstGeom prst="chevron">
            <a:avLst>
              <a:gd name="adj" fmla="val 28755"/>
            </a:avLst>
          </a:prstGeom>
          <a:solidFill>
            <a:schemeClr val="bg1">
              <a:lumMod val="6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1 – Options Assessment</a:t>
            </a:r>
          </a:p>
        </p:txBody>
      </p:sp>
      <p:sp>
        <p:nvSpPr>
          <p:cNvPr id="14" name="Arrow: Chevron 13">
            <a:extLst>
              <a:ext uri="{FF2B5EF4-FFF2-40B4-BE49-F238E27FC236}">
                <a16:creationId xmlns:a16="http://schemas.microsoft.com/office/drawing/2014/main" id="{DA695CA1-ED13-4E08-8ACC-AE94901F03C0}"/>
              </a:ext>
            </a:extLst>
          </p:cNvPr>
          <p:cNvSpPr/>
          <p:nvPr/>
        </p:nvSpPr>
        <p:spPr>
          <a:xfrm>
            <a:off x="3234690" y="3684208"/>
            <a:ext cx="1565910" cy="942382"/>
          </a:xfrm>
          <a:prstGeom prst="chevron">
            <a:avLst>
              <a:gd name="adj" fmla="val 28755"/>
            </a:avLst>
          </a:prstGeom>
          <a:solidFill>
            <a:schemeClr val="bg1">
              <a:lumMod val="6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2 – Preliminary Design</a:t>
            </a:r>
          </a:p>
        </p:txBody>
      </p:sp>
      <p:sp>
        <p:nvSpPr>
          <p:cNvPr id="15" name="Arrow: Chevron 14">
            <a:extLst>
              <a:ext uri="{FF2B5EF4-FFF2-40B4-BE49-F238E27FC236}">
                <a16:creationId xmlns:a16="http://schemas.microsoft.com/office/drawing/2014/main" id="{46E411AE-45A7-4D59-8790-96CCC133FCFD}"/>
              </a:ext>
            </a:extLst>
          </p:cNvPr>
          <p:cNvSpPr/>
          <p:nvPr/>
        </p:nvSpPr>
        <p:spPr>
          <a:xfrm>
            <a:off x="4629150" y="3684208"/>
            <a:ext cx="1565910" cy="942382"/>
          </a:xfrm>
          <a:prstGeom prst="chevron">
            <a:avLst>
              <a:gd name="adj" fmla="val 28755"/>
            </a:avLst>
          </a:prstGeom>
          <a:solidFill>
            <a:schemeClr val="bg1">
              <a:lumMod val="6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3 – Detailed Design</a:t>
            </a:r>
          </a:p>
        </p:txBody>
      </p:sp>
      <p:sp>
        <p:nvSpPr>
          <p:cNvPr id="16" name="Arrow: Chevron 15">
            <a:extLst>
              <a:ext uri="{FF2B5EF4-FFF2-40B4-BE49-F238E27FC236}">
                <a16:creationId xmlns:a16="http://schemas.microsoft.com/office/drawing/2014/main" id="{B9794B8E-F507-4BEF-9626-81B16EAFA4F1}"/>
              </a:ext>
            </a:extLst>
          </p:cNvPr>
          <p:cNvSpPr/>
          <p:nvPr/>
        </p:nvSpPr>
        <p:spPr>
          <a:xfrm>
            <a:off x="6023610" y="3684208"/>
            <a:ext cx="1565910" cy="942382"/>
          </a:xfrm>
          <a:prstGeom prst="chevron">
            <a:avLst>
              <a:gd name="adj" fmla="val 28755"/>
            </a:avLst>
          </a:prstGeom>
          <a:solidFill>
            <a:schemeClr val="bg1">
              <a:lumMod val="6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4 – Commercial Pricing</a:t>
            </a:r>
          </a:p>
        </p:txBody>
      </p:sp>
      <p:sp>
        <p:nvSpPr>
          <p:cNvPr id="17" name="Arrow: Chevron 16">
            <a:extLst>
              <a:ext uri="{FF2B5EF4-FFF2-40B4-BE49-F238E27FC236}">
                <a16:creationId xmlns:a16="http://schemas.microsoft.com/office/drawing/2014/main" id="{1BF3E725-AF02-46B9-9565-3D2CC116A0C0}"/>
              </a:ext>
            </a:extLst>
          </p:cNvPr>
          <p:cNvSpPr/>
          <p:nvPr/>
        </p:nvSpPr>
        <p:spPr>
          <a:xfrm>
            <a:off x="7418070" y="3684208"/>
            <a:ext cx="1565910" cy="942382"/>
          </a:xfrm>
          <a:prstGeom prst="chevron">
            <a:avLst>
              <a:gd name="adj" fmla="val 28755"/>
            </a:avLst>
          </a:prstGeom>
          <a:solidFill>
            <a:schemeClr val="bg1">
              <a:lumMod val="6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5 – Scheme Construction</a:t>
            </a:r>
          </a:p>
        </p:txBody>
      </p:sp>
      <p:sp>
        <p:nvSpPr>
          <p:cNvPr id="18" name="Arrow: Chevron 17">
            <a:extLst>
              <a:ext uri="{FF2B5EF4-FFF2-40B4-BE49-F238E27FC236}">
                <a16:creationId xmlns:a16="http://schemas.microsoft.com/office/drawing/2014/main" id="{5902E482-3487-467E-ADF9-0BBA058D6C9C}"/>
              </a:ext>
            </a:extLst>
          </p:cNvPr>
          <p:cNvSpPr/>
          <p:nvPr/>
        </p:nvSpPr>
        <p:spPr>
          <a:xfrm>
            <a:off x="8812530" y="3684208"/>
            <a:ext cx="1565910" cy="942382"/>
          </a:xfrm>
          <a:prstGeom prst="chevron">
            <a:avLst>
              <a:gd name="adj" fmla="val 28755"/>
            </a:avLst>
          </a:prstGeom>
          <a:solidFill>
            <a:schemeClr val="bg1">
              <a:lumMod val="65000"/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6 – Scheme Close Out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61E7B24-0259-4AF2-A7C2-9B4C0E5EF330}"/>
              </a:ext>
            </a:extLst>
          </p:cNvPr>
          <p:cNvSpPr txBox="1"/>
          <p:nvPr/>
        </p:nvSpPr>
        <p:spPr>
          <a:xfrm>
            <a:off x="466156" y="3284098"/>
            <a:ext cx="3262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3D (Develop, Design Deliver)</a:t>
            </a:r>
          </a:p>
        </p:txBody>
      </p:sp>
    </p:spTree>
    <p:extLst>
      <p:ext uri="{BB962C8B-B14F-4D97-AF65-F5344CB8AC3E}">
        <p14:creationId xmlns:p14="http://schemas.microsoft.com/office/powerpoint/2010/main" val="3336844845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BE0B0-D4B7-42D5-941B-3DB72DF76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319" y="213954"/>
            <a:ext cx="11090275" cy="942382"/>
          </a:xfrm>
        </p:spPr>
        <p:txBody>
          <a:bodyPr/>
          <a:lstStyle/>
          <a:p>
            <a:r>
              <a:rPr lang="en-GB" dirty="0"/>
              <a:t>PCF v 3D</a:t>
            </a:r>
          </a:p>
        </p:txBody>
      </p:sp>
      <p:sp>
        <p:nvSpPr>
          <p:cNvPr id="3" name="Arrow: Pentagon 2">
            <a:extLst>
              <a:ext uri="{FF2B5EF4-FFF2-40B4-BE49-F238E27FC236}">
                <a16:creationId xmlns:a16="http://schemas.microsoft.com/office/drawing/2014/main" id="{A40661C7-63C1-47F8-9793-42EC4998C598}"/>
              </a:ext>
            </a:extLst>
          </p:cNvPr>
          <p:cNvSpPr/>
          <p:nvPr/>
        </p:nvSpPr>
        <p:spPr>
          <a:xfrm>
            <a:off x="481396" y="2435674"/>
            <a:ext cx="1565910" cy="942382"/>
          </a:xfrm>
          <a:prstGeom prst="homePlate">
            <a:avLst>
              <a:gd name="adj" fmla="val 28755"/>
            </a:avLst>
          </a:prstGeom>
          <a:solidFill>
            <a:srgbClr val="F9B208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0- Strategy and Prioritisation</a:t>
            </a:r>
          </a:p>
        </p:txBody>
      </p:sp>
      <p:sp>
        <p:nvSpPr>
          <p:cNvPr id="4" name="Arrow: Chevron 3">
            <a:extLst>
              <a:ext uri="{FF2B5EF4-FFF2-40B4-BE49-F238E27FC236}">
                <a16:creationId xmlns:a16="http://schemas.microsoft.com/office/drawing/2014/main" id="{2259C88F-8E96-4889-A988-D4FDFBC15208}"/>
              </a:ext>
            </a:extLst>
          </p:cNvPr>
          <p:cNvSpPr/>
          <p:nvPr/>
        </p:nvSpPr>
        <p:spPr>
          <a:xfrm>
            <a:off x="1875856" y="2435674"/>
            <a:ext cx="1565910" cy="942382"/>
          </a:xfrm>
          <a:prstGeom prst="chevron">
            <a:avLst>
              <a:gd name="adj" fmla="val 28755"/>
            </a:avLst>
          </a:prstGeom>
          <a:solidFill>
            <a:srgbClr val="F9B20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1- Option Identification</a:t>
            </a:r>
          </a:p>
        </p:txBody>
      </p:sp>
      <p:sp>
        <p:nvSpPr>
          <p:cNvPr id="5" name="Arrow: Chevron 4">
            <a:extLst>
              <a:ext uri="{FF2B5EF4-FFF2-40B4-BE49-F238E27FC236}">
                <a16:creationId xmlns:a16="http://schemas.microsoft.com/office/drawing/2014/main" id="{890C5B8D-2D0B-4E3F-B765-1E6D1296514E}"/>
              </a:ext>
            </a:extLst>
          </p:cNvPr>
          <p:cNvSpPr/>
          <p:nvPr/>
        </p:nvSpPr>
        <p:spPr>
          <a:xfrm>
            <a:off x="3270316" y="2435674"/>
            <a:ext cx="1565910" cy="942382"/>
          </a:xfrm>
          <a:prstGeom prst="chevron">
            <a:avLst>
              <a:gd name="adj" fmla="val 28755"/>
            </a:avLst>
          </a:prstGeom>
          <a:solidFill>
            <a:srgbClr val="F9B208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2 – Option Selection</a:t>
            </a:r>
          </a:p>
        </p:txBody>
      </p:sp>
      <p:sp>
        <p:nvSpPr>
          <p:cNvPr id="6" name="Arrow: Chevron 5">
            <a:extLst>
              <a:ext uri="{FF2B5EF4-FFF2-40B4-BE49-F238E27FC236}">
                <a16:creationId xmlns:a16="http://schemas.microsoft.com/office/drawing/2014/main" id="{EFC2CFF9-3AAB-4829-B1A6-B4B2D73D34F4}"/>
              </a:ext>
            </a:extLst>
          </p:cNvPr>
          <p:cNvSpPr/>
          <p:nvPr/>
        </p:nvSpPr>
        <p:spPr>
          <a:xfrm>
            <a:off x="4664775" y="2435674"/>
            <a:ext cx="2184625" cy="942382"/>
          </a:xfrm>
          <a:prstGeom prst="chevron">
            <a:avLst>
              <a:gd name="adj" fmla="val 28755"/>
            </a:avLst>
          </a:prstGeom>
          <a:solidFill>
            <a:srgbClr val="F9B208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3 – Preliminary Design</a:t>
            </a:r>
          </a:p>
        </p:txBody>
      </p:sp>
      <p:sp>
        <p:nvSpPr>
          <p:cNvPr id="7" name="Arrow: Chevron 6">
            <a:extLst>
              <a:ext uri="{FF2B5EF4-FFF2-40B4-BE49-F238E27FC236}">
                <a16:creationId xmlns:a16="http://schemas.microsoft.com/office/drawing/2014/main" id="{0A2B5F64-5296-4C25-8EEF-81458DE296B8}"/>
              </a:ext>
            </a:extLst>
          </p:cNvPr>
          <p:cNvSpPr/>
          <p:nvPr/>
        </p:nvSpPr>
        <p:spPr>
          <a:xfrm>
            <a:off x="6684477" y="2435674"/>
            <a:ext cx="1471657" cy="942382"/>
          </a:xfrm>
          <a:prstGeom prst="chevron">
            <a:avLst>
              <a:gd name="adj" fmla="val 28755"/>
            </a:avLst>
          </a:prstGeom>
          <a:solidFill>
            <a:srgbClr val="F9B208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4 – Statutory Procedures and Powers</a:t>
            </a:r>
          </a:p>
        </p:txBody>
      </p:sp>
      <p:sp>
        <p:nvSpPr>
          <p:cNvPr id="8" name="Arrow: Chevron 7">
            <a:extLst>
              <a:ext uri="{FF2B5EF4-FFF2-40B4-BE49-F238E27FC236}">
                <a16:creationId xmlns:a16="http://schemas.microsoft.com/office/drawing/2014/main" id="{7E9F9C8F-9C4F-4CFA-9F3C-74701C8CA948}"/>
              </a:ext>
            </a:extLst>
          </p:cNvPr>
          <p:cNvSpPr/>
          <p:nvPr/>
        </p:nvSpPr>
        <p:spPr>
          <a:xfrm>
            <a:off x="7991212" y="2431671"/>
            <a:ext cx="1298865" cy="942382"/>
          </a:xfrm>
          <a:prstGeom prst="chevron">
            <a:avLst>
              <a:gd name="adj" fmla="val 28755"/>
            </a:avLst>
          </a:prstGeom>
          <a:solidFill>
            <a:srgbClr val="F9B208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5 – Construction Preparation</a:t>
            </a:r>
          </a:p>
        </p:txBody>
      </p:sp>
      <p:sp>
        <p:nvSpPr>
          <p:cNvPr id="9" name="Arrow: Chevron 8">
            <a:extLst>
              <a:ext uri="{FF2B5EF4-FFF2-40B4-BE49-F238E27FC236}">
                <a16:creationId xmlns:a16="http://schemas.microsoft.com/office/drawing/2014/main" id="{52561303-1D41-4195-83B1-6604339E6695}"/>
              </a:ext>
            </a:extLst>
          </p:cNvPr>
          <p:cNvSpPr/>
          <p:nvPr/>
        </p:nvSpPr>
        <p:spPr>
          <a:xfrm>
            <a:off x="9133024" y="2435674"/>
            <a:ext cx="1298865" cy="942382"/>
          </a:xfrm>
          <a:prstGeom prst="chevron">
            <a:avLst>
              <a:gd name="adj" fmla="val 28755"/>
            </a:avLst>
          </a:prstGeom>
          <a:solidFill>
            <a:srgbClr val="F9B208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6 – Construction, Commission and Handover</a:t>
            </a:r>
          </a:p>
        </p:txBody>
      </p:sp>
      <p:sp>
        <p:nvSpPr>
          <p:cNvPr id="10" name="Arrow: Chevron 9">
            <a:extLst>
              <a:ext uri="{FF2B5EF4-FFF2-40B4-BE49-F238E27FC236}">
                <a16:creationId xmlns:a16="http://schemas.microsoft.com/office/drawing/2014/main" id="{C19393C0-21A8-4C77-97D9-4A4EAC1B265C}"/>
              </a:ext>
            </a:extLst>
          </p:cNvPr>
          <p:cNvSpPr/>
          <p:nvPr/>
        </p:nvSpPr>
        <p:spPr>
          <a:xfrm>
            <a:off x="10266967" y="2431671"/>
            <a:ext cx="1298864" cy="942382"/>
          </a:xfrm>
          <a:prstGeom prst="chevron">
            <a:avLst>
              <a:gd name="adj" fmla="val 28755"/>
            </a:avLst>
          </a:prstGeom>
          <a:solidFill>
            <a:srgbClr val="F9B2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7 – Close Out</a:t>
            </a:r>
          </a:p>
        </p:txBody>
      </p:sp>
      <p:sp>
        <p:nvSpPr>
          <p:cNvPr id="12" name="Arrow: Pentagon 11">
            <a:extLst>
              <a:ext uri="{FF2B5EF4-FFF2-40B4-BE49-F238E27FC236}">
                <a16:creationId xmlns:a16="http://schemas.microsoft.com/office/drawing/2014/main" id="{1293FBC6-5901-4AC2-8F9B-7FB8AC73DE36}"/>
              </a:ext>
            </a:extLst>
          </p:cNvPr>
          <p:cNvSpPr/>
          <p:nvPr/>
        </p:nvSpPr>
        <p:spPr>
          <a:xfrm>
            <a:off x="478254" y="3479943"/>
            <a:ext cx="2959923" cy="942382"/>
          </a:xfrm>
          <a:prstGeom prst="homePlate">
            <a:avLst>
              <a:gd name="adj" fmla="val 28755"/>
            </a:avLst>
          </a:prstGeom>
          <a:solidFill>
            <a:schemeClr val="bg1">
              <a:lumMod val="6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0 –Asset need enters long list </a:t>
            </a:r>
          </a:p>
        </p:txBody>
      </p:sp>
      <p:sp>
        <p:nvSpPr>
          <p:cNvPr id="13" name="Arrow: Chevron 12">
            <a:extLst>
              <a:ext uri="{FF2B5EF4-FFF2-40B4-BE49-F238E27FC236}">
                <a16:creationId xmlns:a16="http://schemas.microsoft.com/office/drawing/2014/main" id="{CE20F2CE-D158-4DF4-B881-E5B7CFB4FD2E}"/>
              </a:ext>
            </a:extLst>
          </p:cNvPr>
          <p:cNvSpPr/>
          <p:nvPr/>
        </p:nvSpPr>
        <p:spPr>
          <a:xfrm>
            <a:off x="3270316" y="3479943"/>
            <a:ext cx="1588990" cy="942382"/>
          </a:xfrm>
          <a:prstGeom prst="chevron">
            <a:avLst>
              <a:gd name="adj" fmla="val 28755"/>
            </a:avLst>
          </a:prstGeom>
          <a:solidFill>
            <a:schemeClr val="bg1">
              <a:lumMod val="6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1 – Options Assessment</a:t>
            </a:r>
          </a:p>
        </p:txBody>
      </p:sp>
      <p:sp>
        <p:nvSpPr>
          <p:cNvPr id="14" name="Arrow: Chevron 13">
            <a:extLst>
              <a:ext uri="{FF2B5EF4-FFF2-40B4-BE49-F238E27FC236}">
                <a16:creationId xmlns:a16="http://schemas.microsoft.com/office/drawing/2014/main" id="{DA695CA1-ED13-4E08-8ACC-AE94901F03C0}"/>
              </a:ext>
            </a:extLst>
          </p:cNvPr>
          <p:cNvSpPr/>
          <p:nvPr/>
        </p:nvSpPr>
        <p:spPr>
          <a:xfrm>
            <a:off x="4679228" y="3479943"/>
            <a:ext cx="1176438" cy="942382"/>
          </a:xfrm>
          <a:prstGeom prst="chevron">
            <a:avLst>
              <a:gd name="adj" fmla="val 28755"/>
            </a:avLst>
          </a:prstGeom>
          <a:solidFill>
            <a:schemeClr val="bg1">
              <a:lumMod val="6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2 – Preliminary Design</a:t>
            </a:r>
          </a:p>
        </p:txBody>
      </p:sp>
      <p:sp>
        <p:nvSpPr>
          <p:cNvPr id="15" name="Arrow: Chevron 14">
            <a:extLst>
              <a:ext uri="{FF2B5EF4-FFF2-40B4-BE49-F238E27FC236}">
                <a16:creationId xmlns:a16="http://schemas.microsoft.com/office/drawing/2014/main" id="{46E411AE-45A7-4D59-8790-96CCC133FCFD}"/>
              </a:ext>
            </a:extLst>
          </p:cNvPr>
          <p:cNvSpPr/>
          <p:nvPr/>
        </p:nvSpPr>
        <p:spPr>
          <a:xfrm>
            <a:off x="5672962" y="3462336"/>
            <a:ext cx="1176438" cy="942382"/>
          </a:xfrm>
          <a:prstGeom prst="chevron">
            <a:avLst>
              <a:gd name="adj" fmla="val 28755"/>
            </a:avLst>
          </a:prstGeom>
          <a:solidFill>
            <a:schemeClr val="bg1">
              <a:lumMod val="6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3 – Detailed Design</a:t>
            </a:r>
          </a:p>
        </p:txBody>
      </p:sp>
      <p:sp>
        <p:nvSpPr>
          <p:cNvPr id="16" name="Arrow: Chevron 15">
            <a:extLst>
              <a:ext uri="{FF2B5EF4-FFF2-40B4-BE49-F238E27FC236}">
                <a16:creationId xmlns:a16="http://schemas.microsoft.com/office/drawing/2014/main" id="{B9794B8E-F507-4BEF-9626-81B16EAFA4F1}"/>
              </a:ext>
            </a:extLst>
          </p:cNvPr>
          <p:cNvSpPr/>
          <p:nvPr/>
        </p:nvSpPr>
        <p:spPr>
          <a:xfrm>
            <a:off x="6685361" y="3462336"/>
            <a:ext cx="1471657" cy="942382"/>
          </a:xfrm>
          <a:prstGeom prst="chevron">
            <a:avLst>
              <a:gd name="adj" fmla="val 28755"/>
            </a:avLst>
          </a:prstGeom>
          <a:solidFill>
            <a:schemeClr val="bg1">
              <a:lumMod val="6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4 – Commercial Pricing</a:t>
            </a:r>
          </a:p>
        </p:txBody>
      </p:sp>
      <p:sp>
        <p:nvSpPr>
          <p:cNvPr id="17" name="Arrow: Chevron 16">
            <a:extLst>
              <a:ext uri="{FF2B5EF4-FFF2-40B4-BE49-F238E27FC236}">
                <a16:creationId xmlns:a16="http://schemas.microsoft.com/office/drawing/2014/main" id="{1BF3E725-AF02-46B9-9565-3D2CC116A0C0}"/>
              </a:ext>
            </a:extLst>
          </p:cNvPr>
          <p:cNvSpPr/>
          <p:nvPr/>
        </p:nvSpPr>
        <p:spPr>
          <a:xfrm>
            <a:off x="7991212" y="3479943"/>
            <a:ext cx="1945890" cy="942382"/>
          </a:xfrm>
          <a:prstGeom prst="chevron">
            <a:avLst>
              <a:gd name="adj" fmla="val 28755"/>
            </a:avLst>
          </a:prstGeom>
          <a:solidFill>
            <a:schemeClr val="bg1">
              <a:lumMod val="6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5 – Scheme Construction</a:t>
            </a:r>
          </a:p>
        </p:txBody>
      </p:sp>
      <p:sp>
        <p:nvSpPr>
          <p:cNvPr id="18" name="Arrow: Chevron 17">
            <a:extLst>
              <a:ext uri="{FF2B5EF4-FFF2-40B4-BE49-F238E27FC236}">
                <a16:creationId xmlns:a16="http://schemas.microsoft.com/office/drawing/2014/main" id="{5902E482-3487-467E-ADF9-0BBA058D6C9C}"/>
              </a:ext>
            </a:extLst>
          </p:cNvPr>
          <p:cNvSpPr/>
          <p:nvPr/>
        </p:nvSpPr>
        <p:spPr>
          <a:xfrm>
            <a:off x="9785268" y="3462336"/>
            <a:ext cx="1780563" cy="942382"/>
          </a:xfrm>
          <a:prstGeom prst="chevron">
            <a:avLst>
              <a:gd name="adj" fmla="val 28755"/>
            </a:avLst>
          </a:prstGeom>
          <a:solidFill>
            <a:schemeClr val="bg1">
              <a:lumMod val="65000"/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6 – Scheme Close Out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BA00597-3641-4B65-AE00-4B33DAC6DD7A}"/>
              </a:ext>
            </a:extLst>
          </p:cNvPr>
          <p:cNvSpPr txBox="1"/>
          <p:nvPr/>
        </p:nvSpPr>
        <p:spPr>
          <a:xfrm>
            <a:off x="409450" y="1984621"/>
            <a:ext cx="3097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Project Control Framework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18AC4D9-7F73-469B-B981-A8BDD208F3E5}"/>
              </a:ext>
            </a:extLst>
          </p:cNvPr>
          <p:cNvSpPr txBox="1"/>
          <p:nvPr/>
        </p:nvSpPr>
        <p:spPr>
          <a:xfrm>
            <a:off x="409450" y="4524212"/>
            <a:ext cx="3262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3D (Develop, Design Deliver)</a:t>
            </a:r>
          </a:p>
        </p:txBody>
      </p:sp>
    </p:spTree>
    <p:extLst>
      <p:ext uri="{BB962C8B-B14F-4D97-AF65-F5344CB8AC3E}">
        <p14:creationId xmlns:p14="http://schemas.microsoft.com/office/powerpoint/2010/main" val="506856702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BE0B0-D4B7-42D5-941B-3DB72DF76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319" y="213954"/>
            <a:ext cx="11090275" cy="942382"/>
          </a:xfrm>
        </p:spPr>
        <p:txBody>
          <a:bodyPr/>
          <a:lstStyle/>
          <a:p>
            <a:r>
              <a:rPr lang="en-GB" dirty="0"/>
              <a:t>Updated Management Model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D9CE4C3-F5CD-4BDB-8CDB-A1E93BAF32CE}"/>
              </a:ext>
            </a:extLst>
          </p:cNvPr>
          <p:cNvGrpSpPr>
            <a:grpSpLocks noChangeAspect="1"/>
          </p:cNvGrpSpPr>
          <p:nvPr/>
        </p:nvGrpSpPr>
        <p:grpSpPr>
          <a:xfrm>
            <a:off x="2445486" y="983458"/>
            <a:ext cx="7315367" cy="5294298"/>
            <a:chOff x="1680253" y="76946"/>
            <a:chExt cx="8490362" cy="6144666"/>
          </a:xfrm>
        </p:grpSpPr>
        <p:sp>
          <p:nvSpPr>
            <p:cNvPr id="8" name="Block Arc 7">
              <a:extLst>
                <a:ext uri="{FF2B5EF4-FFF2-40B4-BE49-F238E27FC236}">
                  <a16:creationId xmlns:a16="http://schemas.microsoft.com/office/drawing/2014/main" id="{81530EBD-9651-4D85-BB17-BA8E3ADEBECD}"/>
                </a:ext>
              </a:extLst>
            </p:cNvPr>
            <p:cNvSpPr/>
            <p:nvPr/>
          </p:nvSpPr>
          <p:spPr>
            <a:xfrm rot="9840000">
              <a:off x="2957085" y="237533"/>
              <a:ext cx="5866670" cy="5866670"/>
            </a:xfrm>
            <a:prstGeom prst="blockArc">
              <a:avLst>
                <a:gd name="adj1" fmla="val 1989012"/>
                <a:gd name="adj2" fmla="val 4031697"/>
                <a:gd name="adj3" fmla="val 4233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GB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F145298-7C5A-454F-8444-EFB1592A23C4}"/>
                </a:ext>
              </a:extLst>
            </p:cNvPr>
            <p:cNvGrpSpPr/>
            <p:nvPr/>
          </p:nvGrpSpPr>
          <p:grpSpPr>
            <a:xfrm>
              <a:off x="1680253" y="76946"/>
              <a:ext cx="8490362" cy="6144666"/>
              <a:chOff x="1680253" y="76946"/>
              <a:chExt cx="8490362" cy="6144666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8B83B080-077F-46D2-976E-3C447B64173B}"/>
                  </a:ext>
                </a:extLst>
              </p:cNvPr>
              <p:cNvCxnSpPr>
                <a:cxnSpLocks/>
                <a:stCxn id="15" idx="0"/>
                <a:endCxn id="43" idx="0"/>
              </p:cNvCxnSpPr>
              <p:nvPr/>
            </p:nvCxnSpPr>
            <p:spPr>
              <a:xfrm flipV="1">
                <a:off x="5926651" y="361693"/>
                <a:ext cx="25675" cy="1250519"/>
              </a:xfrm>
              <a:prstGeom prst="line">
                <a:avLst/>
              </a:prstGeom>
              <a:ln w="12700">
                <a:solidFill>
                  <a:srgbClr val="FBC914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ABA20714-DD47-4C32-B961-7DF72901215C}"/>
                  </a:ext>
                </a:extLst>
              </p:cNvPr>
              <p:cNvCxnSpPr>
                <a:cxnSpLocks/>
                <a:stCxn id="25" idx="1"/>
                <a:endCxn id="46" idx="1"/>
              </p:cNvCxnSpPr>
              <p:nvPr/>
            </p:nvCxnSpPr>
            <p:spPr>
              <a:xfrm flipH="1">
                <a:off x="3346968" y="3856197"/>
                <a:ext cx="1148429" cy="490662"/>
              </a:xfrm>
              <a:prstGeom prst="line">
                <a:avLst/>
              </a:prstGeom>
              <a:ln w="12700">
                <a:solidFill>
                  <a:srgbClr val="FBC914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4E7399E-3D83-459C-862A-E1B2BDEE4F4C}"/>
                  </a:ext>
                </a:extLst>
              </p:cNvPr>
              <p:cNvSpPr txBox="1"/>
              <p:nvPr/>
            </p:nvSpPr>
            <p:spPr>
              <a:xfrm>
                <a:off x="7477408" y="3691929"/>
                <a:ext cx="922979" cy="40010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defTabSz="685800"/>
                <a:r>
                  <a:rPr lang="en-GB" sz="800" dirty="0">
                    <a:solidFill>
                      <a:srgbClr val="002E5F"/>
                    </a:solidFill>
                    <a:latin typeface="Helvetica LT Std"/>
                  </a:rPr>
                  <a:t>Preliminary design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C31ABB9-C725-4009-8C56-EC8572980F7A}"/>
                  </a:ext>
                </a:extLst>
              </p:cNvPr>
              <p:cNvSpPr txBox="1"/>
              <p:nvPr/>
            </p:nvSpPr>
            <p:spPr>
              <a:xfrm>
                <a:off x="6856383" y="5953704"/>
                <a:ext cx="1762977" cy="26790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defTabSz="685800"/>
                <a:r>
                  <a:rPr lang="en-GB" sz="900" dirty="0">
                    <a:solidFill>
                      <a:srgbClr val="002E5F"/>
                    </a:solidFill>
                    <a:latin typeface="Helvetica LT Std"/>
                  </a:rPr>
                  <a:t>Development Phase</a:t>
                </a:r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E965DCD8-64FD-43B6-BD93-6E8471FB1B29}"/>
                  </a:ext>
                </a:extLst>
              </p:cNvPr>
              <p:cNvSpPr/>
              <p:nvPr/>
            </p:nvSpPr>
            <p:spPr>
              <a:xfrm>
                <a:off x="4660819" y="1927758"/>
                <a:ext cx="2514287" cy="2514287"/>
              </a:xfrm>
              <a:prstGeom prst="ellipse">
                <a:avLst/>
              </a:prstGeom>
              <a:solidFill>
                <a:srgbClr val="008BC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/>
                <a:r>
                  <a:rPr lang="en-GB" sz="1350" b="1" dirty="0">
                    <a:solidFill>
                      <a:prstClr val="white"/>
                    </a:solidFill>
                    <a:latin typeface="Helvetica LT Std"/>
                  </a:rPr>
                  <a:t>Asset Health and Safety Management Lifecycle</a:t>
                </a:r>
              </a:p>
            </p:txBody>
          </p:sp>
          <p:sp>
            <p:nvSpPr>
              <p:cNvPr id="15" name="Block Arc 14">
                <a:extLst>
                  <a:ext uri="{FF2B5EF4-FFF2-40B4-BE49-F238E27FC236}">
                    <a16:creationId xmlns:a16="http://schemas.microsoft.com/office/drawing/2014/main" id="{CDC1C5C9-DF8C-4607-898F-C4FA67FAE77A}"/>
                  </a:ext>
                </a:extLst>
              </p:cNvPr>
              <p:cNvSpPr/>
              <p:nvPr/>
            </p:nvSpPr>
            <p:spPr>
              <a:xfrm rot="300000">
                <a:off x="4245777" y="1511467"/>
                <a:ext cx="3352383" cy="3352383"/>
              </a:xfrm>
              <a:prstGeom prst="blockArc">
                <a:avLst>
                  <a:gd name="adj1" fmla="val 15910218"/>
                  <a:gd name="adj2" fmla="val 17813437"/>
                  <a:gd name="adj3" fmla="val 6010"/>
                </a:avLst>
              </a:prstGeom>
              <a:solidFill>
                <a:srgbClr val="002E5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/>
                <a:endParaRPr lang="en-GB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6" name="Block Arc 15">
                <a:extLst>
                  <a:ext uri="{FF2B5EF4-FFF2-40B4-BE49-F238E27FC236}">
                    <a16:creationId xmlns:a16="http://schemas.microsoft.com/office/drawing/2014/main" id="{89498623-1F60-488A-A1CF-5E90C95A73B8}"/>
                  </a:ext>
                </a:extLst>
              </p:cNvPr>
              <p:cNvSpPr/>
              <p:nvPr/>
            </p:nvSpPr>
            <p:spPr>
              <a:xfrm rot="2400000">
                <a:off x="4245777" y="1511467"/>
                <a:ext cx="3352383" cy="3352383"/>
              </a:xfrm>
              <a:prstGeom prst="blockArc">
                <a:avLst>
                  <a:gd name="adj1" fmla="val 15898700"/>
                  <a:gd name="adj2" fmla="val 17813437"/>
                  <a:gd name="adj3" fmla="val 6010"/>
                </a:avLst>
              </a:prstGeom>
              <a:solidFill>
                <a:srgbClr val="002E5F">
                  <a:alpha val="4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/>
                <a:endParaRPr lang="en-GB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7" name="Block Arc 16">
                <a:extLst>
                  <a:ext uri="{FF2B5EF4-FFF2-40B4-BE49-F238E27FC236}">
                    <a16:creationId xmlns:a16="http://schemas.microsoft.com/office/drawing/2014/main" id="{546C0776-31EE-4A27-9BD7-6102A188FD49}"/>
                  </a:ext>
                </a:extLst>
              </p:cNvPr>
              <p:cNvSpPr/>
              <p:nvPr/>
            </p:nvSpPr>
            <p:spPr>
              <a:xfrm rot="4500000">
                <a:off x="4245777" y="1511468"/>
                <a:ext cx="3352383" cy="3352383"/>
              </a:xfrm>
              <a:prstGeom prst="blockArc">
                <a:avLst>
                  <a:gd name="adj1" fmla="val 15902948"/>
                  <a:gd name="adj2" fmla="val 17813437"/>
                  <a:gd name="adj3" fmla="val 6010"/>
                </a:avLst>
              </a:prstGeom>
              <a:solidFill>
                <a:srgbClr val="002E5F">
                  <a:alpha val="5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/>
                <a:endParaRPr lang="en-GB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8" name="Block Arc 17">
                <a:extLst>
                  <a:ext uri="{FF2B5EF4-FFF2-40B4-BE49-F238E27FC236}">
                    <a16:creationId xmlns:a16="http://schemas.microsoft.com/office/drawing/2014/main" id="{9EB23102-B218-4FDB-B426-64ACAA7C859C}"/>
                  </a:ext>
                </a:extLst>
              </p:cNvPr>
              <p:cNvSpPr/>
              <p:nvPr/>
            </p:nvSpPr>
            <p:spPr>
              <a:xfrm rot="6600000">
                <a:off x="4245777" y="1511468"/>
                <a:ext cx="3352383" cy="3352383"/>
              </a:xfrm>
              <a:prstGeom prst="blockArc">
                <a:avLst>
                  <a:gd name="adj1" fmla="val 15912402"/>
                  <a:gd name="adj2" fmla="val 17813437"/>
                  <a:gd name="adj3" fmla="val 6010"/>
                </a:avLst>
              </a:prstGeom>
              <a:solidFill>
                <a:srgbClr val="002E5F">
                  <a:alpha val="5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/>
                <a:endParaRPr lang="en-GB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9" name="Block Arc 18">
                <a:extLst>
                  <a:ext uri="{FF2B5EF4-FFF2-40B4-BE49-F238E27FC236}">
                    <a16:creationId xmlns:a16="http://schemas.microsoft.com/office/drawing/2014/main" id="{5254DB16-9F7B-49C1-98E4-23901CC7075B}"/>
                  </a:ext>
                </a:extLst>
              </p:cNvPr>
              <p:cNvSpPr/>
              <p:nvPr/>
            </p:nvSpPr>
            <p:spPr>
              <a:xfrm rot="8700000">
                <a:off x="4245777" y="1511468"/>
                <a:ext cx="3352384" cy="3352382"/>
              </a:xfrm>
              <a:prstGeom prst="blockArc">
                <a:avLst>
                  <a:gd name="adj1" fmla="val 15909020"/>
                  <a:gd name="adj2" fmla="val 17813437"/>
                  <a:gd name="adj3" fmla="val 6010"/>
                </a:avLst>
              </a:prstGeom>
              <a:solidFill>
                <a:srgbClr val="002E5F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/>
                <a:endParaRPr lang="en-GB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0" name="Block Arc 19">
                <a:extLst>
                  <a:ext uri="{FF2B5EF4-FFF2-40B4-BE49-F238E27FC236}">
                    <a16:creationId xmlns:a16="http://schemas.microsoft.com/office/drawing/2014/main" id="{5BE0AAC9-4716-4F45-94D6-09B09D190439}"/>
                  </a:ext>
                </a:extLst>
              </p:cNvPr>
              <p:cNvSpPr/>
              <p:nvPr/>
            </p:nvSpPr>
            <p:spPr>
              <a:xfrm rot="10860000">
                <a:off x="4245777" y="1511467"/>
                <a:ext cx="3352383" cy="3352383"/>
              </a:xfrm>
              <a:prstGeom prst="blockArc">
                <a:avLst>
                  <a:gd name="adj1" fmla="val 15911121"/>
                  <a:gd name="adj2" fmla="val 17813437"/>
                  <a:gd name="adj3" fmla="val 6010"/>
                </a:avLst>
              </a:prstGeom>
              <a:solidFill>
                <a:srgbClr val="002E5F">
                  <a:alpha val="6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/>
                <a:endParaRPr lang="en-GB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1" name="Block Arc 20">
                <a:extLst>
                  <a:ext uri="{FF2B5EF4-FFF2-40B4-BE49-F238E27FC236}">
                    <a16:creationId xmlns:a16="http://schemas.microsoft.com/office/drawing/2014/main" id="{8CB74741-B4E1-4D58-B4B6-DDFBEC0ACBB2}"/>
                  </a:ext>
                </a:extLst>
              </p:cNvPr>
              <p:cNvSpPr/>
              <p:nvPr/>
            </p:nvSpPr>
            <p:spPr>
              <a:xfrm rot="15300000">
                <a:off x="4245777" y="1511468"/>
                <a:ext cx="3352383" cy="3352383"/>
              </a:xfrm>
              <a:prstGeom prst="blockArc">
                <a:avLst>
                  <a:gd name="adj1" fmla="val 15845261"/>
                  <a:gd name="adj2" fmla="val 17789869"/>
                  <a:gd name="adj3" fmla="val 6045"/>
                </a:avLst>
              </a:prstGeom>
              <a:solidFill>
                <a:srgbClr val="002E5F">
                  <a:alpha val="7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/>
                <a:endParaRPr lang="en-GB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2" name="Block Arc 21">
                <a:extLst>
                  <a:ext uri="{FF2B5EF4-FFF2-40B4-BE49-F238E27FC236}">
                    <a16:creationId xmlns:a16="http://schemas.microsoft.com/office/drawing/2014/main" id="{9FCBBC32-2D88-403F-8C2F-4DA1AF6FFFAA}"/>
                  </a:ext>
                </a:extLst>
              </p:cNvPr>
              <p:cNvSpPr/>
              <p:nvPr/>
            </p:nvSpPr>
            <p:spPr>
              <a:xfrm rot="17460000">
                <a:off x="4245777" y="1511468"/>
                <a:ext cx="3352383" cy="3352383"/>
              </a:xfrm>
              <a:prstGeom prst="blockArc">
                <a:avLst>
                  <a:gd name="adj1" fmla="val 15857948"/>
                  <a:gd name="adj2" fmla="val 17813437"/>
                  <a:gd name="adj3" fmla="val 6010"/>
                </a:avLst>
              </a:prstGeom>
              <a:solidFill>
                <a:srgbClr val="002E5F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/>
                <a:endParaRPr lang="en-GB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3" name="Block Arc 22">
                <a:extLst>
                  <a:ext uri="{FF2B5EF4-FFF2-40B4-BE49-F238E27FC236}">
                    <a16:creationId xmlns:a16="http://schemas.microsoft.com/office/drawing/2014/main" id="{D52C0BF3-8929-4AF6-9891-18EA14BFD000}"/>
                  </a:ext>
                </a:extLst>
              </p:cNvPr>
              <p:cNvSpPr/>
              <p:nvPr/>
            </p:nvSpPr>
            <p:spPr>
              <a:xfrm rot="19740000">
                <a:off x="4245777" y="1511468"/>
                <a:ext cx="3352384" cy="3352382"/>
              </a:xfrm>
              <a:prstGeom prst="blockArc">
                <a:avLst>
                  <a:gd name="adj1" fmla="val 15861382"/>
                  <a:gd name="adj2" fmla="val 17813437"/>
                  <a:gd name="adj3" fmla="val 6010"/>
                </a:avLst>
              </a:prstGeom>
              <a:solidFill>
                <a:srgbClr val="002E5F">
                  <a:alpha val="8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/>
                <a:endParaRPr lang="en-GB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5" name="Block Arc 24">
                <a:extLst>
                  <a:ext uri="{FF2B5EF4-FFF2-40B4-BE49-F238E27FC236}">
                    <a16:creationId xmlns:a16="http://schemas.microsoft.com/office/drawing/2014/main" id="{965A9708-A301-49D7-B5E8-140806B1D535}"/>
                  </a:ext>
                </a:extLst>
              </p:cNvPr>
              <p:cNvSpPr/>
              <p:nvPr/>
            </p:nvSpPr>
            <p:spPr>
              <a:xfrm rot="13080000">
                <a:off x="4245777" y="1511467"/>
                <a:ext cx="3352383" cy="3352383"/>
              </a:xfrm>
              <a:prstGeom prst="blockArc">
                <a:avLst>
                  <a:gd name="adj1" fmla="val 15860040"/>
                  <a:gd name="adj2" fmla="val 17813437"/>
                  <a:gd name="adj3" fmla="val 6010"/>
                </a:avLst>
              </a:prstGeom>
              <a:solidFill>
                <a:srgbClr val="002E5F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/>
                <a:endParaRPr lang="en-GB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B11639F7-3DA7-4143-A5D9-C26C04E02FE8}"/>
                  </a:ext>
                </a:extLst>
              </p:cNvPr>
              <p:cNvGrpSpPr/>
              <p:nvPr/>
            </p:nvGrpSpPr>
            <p:grpSpPr>
              <a:xfrm>
                <a:off x="2964175" y="233910"/>
                <a:ext cx="5868210" cy="5867860"/>
                <a:chOff x="424800" y="215949"/>
                <a:chExt cx="3780992" cy="3780767"/>
              </a:xfrm>
            </p:grpSpPr>
            <p:sp>
              <p:nvSpPr>
                <p:cNvPr id="43" name="Block Arc 42">
                  <a:extLst>
                    <a:ext uri="{FF2B5EF4-FFF2-40B4-BE49-F238E27FC236}">
                      <a16:creationId xmlns:a16="http://schemas.microsoft.com/office/drawing/2014/main" id="{783CAC4A-890A-4BEE-9DDB-22DBDAD6EC9B}"/>
                    </a:ext>
                  </a:extLst>
                </p:cNvPr>
                <p:cNvSpPr/>
                <p:nvPr/>
              </p:nvSpPr>
              <p:spPr>
                <a:xfrm rot="20160000">
                  <a:off x="425792" y="215949"/>
                  <a:ext cx="3780000" cy="3780000"/>
                </a:xfrm>
                <a:prstGeom prst="blockArc">
                  <a:avLst>
                    <a:gd name="adj1" fmla="val 17705274"/>
                    <a:gd name="adj2" fmla="val 19624788"/>
                    <a:gd name="adj3" fmla="val 4339"/>
                  </a:avLst>
                </a:prstGeom>
                <a:solidFill>
                  <a:srgbClr val="F9A31B">
                    <a:alpha val="6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685800"/>
                  <a:endParaRPr lang="en-GB" sz="135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44" name="Block Arc 43">
                  <a:extLst>
                    <a:ext uri="{FF2B5EF4-FFF2-40B4-BE49-F238E27FC236}">
                      <a16:creationId xmlns:a16="http://schemas.microsoft.com/office/drawing/2014/main" id="{1D3527C4-1792-45D4-A4A1-EBBF413FFFC4}"/>
                    </a:ext>
                  </a:extLst>
                </p:cNvPr>
                <p:cNvSpPr/>
                <p:nvPr/>
              </p:nvSpPr>
              <p:spPr>
                <a:xfrm rot="900000">
                  <a:off x="424800" y="216000"/>
                  <a:ext cx="3780000" cy="3780000"/>
                </a:xfrm>
                <a:prstGeom prst="blockArc">
                  <a:avLst>
                    <a:gd name="adj1" fmla="val 17480507"/>
                    <a:gd name="adj2" fmla="val 21453368"/>
                    <a:gd name="adj3" fmla="val 4172"/>
                  </a:avLst>
                </a:prstGeom>
                <a:solidFill>
                  <a:srgbClr val="F9A31B">
                    <a:alpha val="7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685800"/>
                  <a:endParaRPr lang="en-GB" sz="1350" dirty="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45" name="Block Arc 44">
                  <a:extLst>
                    <a:ext uri="{FF2B5EF4-FFF2-40B4-BE49-F238E27FC236}">
                      <a16:creationId xmlns:a16="http://schemas.microsoft.com/office/drawing/2014/main" id="{0E00E6CE-19B4-45CB-9CA8-BE9319CB8672}"/>
                    </a:ext>
                  </a:extLst>
                </p:cNvPr>
                <p:cNvSpPr/>
                <p:nvPr/>
              </p:nvSpPr>
              <p:spPr>
                <a:xfrm rot="4980000">
                  <a:off x="424800" y="216000"/>
                  <a:ext cx="3780000" cy="3780000"/>
                </a:xfrm>
                <a:prstGeom prst="blockArc">
                  <a:avLst>
                    <a:gd name="adj1" fmla="val 17613802"/>
                    <a:gd name="adj2" fmla="val 2135361"/>
                    <a:gd name="adj3" fmla="val 4166"/>
                  </a:avLst>
                </a:prstGeom>
                <a:solidFill>
                  <a:srgbClr val="F9A31B">
                    <a:alpha val="8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685800"/>
                  <a:endParaRPr lang="en-GB" sz="1350" dirty="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46" name="Block Arc 45">
                  <a:extLst>
                    <a:ext uri="{FF2B5EF4-FFF2-40B4-BE49-F238E27FC236}">
                      <a16:creationId xmlns:a16="http://schemas.microsoft.com/office/drawing/2014/main" id="{E4CC77D9-1E84-45DA-8BC0-19FB3AB0AC25}"/>
                    </a:ext>
                  </a:extLst>
                </p:cNvPr>
                <p:cNvSpPr/>
                <p:nvPr/>
              </p:nvSpPr>
              <p:spPr>
                <a:xfrm rot="5160000">
                  <a:off x="425272" y="216716"/>
                  <a:ext cx="3780000" cy="3780000"/>
                </a:xfrm>
                <a:prstGeom prst="blockArc">
                  <a:avLst>
                    <a:gd name="adj1" fmla="val 2173026"/>
                    <a:gd name="adj2" fmla="val 4152476"/>
                    <a:gd name="adj3" fmla="val 4195"/>
                  </a:avLst>
                </a:prstGeom>
                <a:solidFill>
                  <a:srgbClr val="F9A31B">
                    <a:alpha val="90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685800"/>
                  <a:endParaRPr lang="en-GB" sz="1350">
                    <a:solidFill>
                      <a:prstClr val="black"/>
                    </a:solidFill>
                    <a:latin typeface="Calibri" panose="020F0502020204030204"/>
                  </a:endParaRPr>
                </a:p>
              </p:txBody>
            </p:sp>
          </p:grp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BA7FC4F-A072-48F3-A95D-76780742A1A4}"/>
                  </a:ext>
                </a:extLst>
              </p:cNvPr>
              <p:cNvSpPr txBox="1"/>
              <p:nvPr/>
            </p:nvSpPr>
            <p:spPr>
              <a:xfrm>
                <a:off x="3521496" y="2018885"/>
                <a:ext cx="959695" cy="40010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 defTabSz="685800"/>
                <a:r>
                  <a:rPr lang="en-GB" sz="800" dirty="0">
                    <a:solidFill>
                      <a:srgbClr val="002E5F"/>
                    </a:solidFill>
                    <a:latin typeface="Helvetica LT Std"/>
                  </a:rPr>
                  <a:t>Renewal and improvement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9A82F9B-0D59-42B5-B9B6-1BEF8EC7BAC6}"/>
                  </a:ext>
                </a:extLst>
              </p:cNvPr>
              <p:cNvSpPr txBox="1"/>
              <p:nvPr/>
            </p:nvSpPr>
            <p:spPr>
              <a:xfrm>
                <a:off x="6092950" y="1123076"/>
                <a:ext cx="977879" cy="40010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defTabSz="685800"/>
                <a:r>
                  <a:rPr lang="en-GB" sz="800" dirty="0">
                    <a:solidFill>
                      <a:srgbClr val="002E5F"/>
                    </a:solidFill>
                    <a:latin typeface="Helvetica LT Std"/>
                  </a:rPr>
                  <a:t>Strategy and prioritisation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43B7664-937E-4F5E-956E-BE1D3C0B6F9B}"/>
                  </a:ext>
                </a:extLst>
              </p:cNvPr>
              <p:cNvSpPr txBox="1"/>
              <p:nvPr/>
            </p:nvSpPr>
            <p:spPr>
              <a:xfrm>
                <a:off x="7606996" y="2890707"/>
                <a:ext cx="977879" cy="40010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defTabSz="685800"/>
                <a:r>
                  <a:rPr lang="en-GB" sz="800" dirty="0">
                    <a:solidFill>
                      <a:srgbClr val="002E5F"/>
                    </a:solidFill>
                    <a:latin typeface="Helvetica LT Std"/>
                  </a:rPr>
                  <a:t>Option identification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86DD508-F056-4512-9E9A-FB50E3C90C65}"/>
                  </a:ext>
                </a:extLst>
              </p:cNvPr>
              <p:cNvSpPr txBox="1"/>
              <p:nvPr/>
            </p:nvSpPr>
            <p:spPr>
              <a:xfrm>
                <a:off x="7303067" y="1851611"/>
                <a:ext cx="798852" cy="40010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defTabSz="685800"/>
                <a:r>
                  <a:rPr lang="en-GB" sz="800" dirty="0">
                    <a:solidFill>
                      <a:srgbClr val="002E5F"/>
                    </a:solidFill>
                    <a:latin typeface="Helvetica LT Std"/>
                  </a:rPr>
                  <a:t>Option selection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B1265F5-0F54-42BE-A7FB-A9808AEC7456}"/>
                  </a:ext>
                </a:extLst>
              </p:cNvPr>
              <p:cNvSpPr txBox="1"/>
              <p:nvPr/>
            </p:nvSpPr>
            <p:spPr>
              <a:xfrm>
                <a:off x="6659018" y="76946"/>
                <a:ext cx="1014199" cy="26790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defTabSz="685800"/>
                <a:r>
                  <a:rPr lang="en-GB" sz="900" dirty="0">
                    <a:solidFill>
                      <a:srgbClr val="002E5F"/>
                    </a:solidFill>
                    <a:latin typeface="Helvetica LT Std"/>
                  </a:rPr>
                  <a:t>Pre-project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BCF5706-5963-4E52-8FC0-602C65E6032C}"/>
                  </a:ext>
                </a:extLst>
              </p:cNvPr>
              <p:cNvSpPr txBox="1"/>
              <p:nvPr/>
            </p:nvSpPr>
            <p:spPr>
              <a:xfrm>
                <a:off x="6416803" y="4779144"/>
                <a:ext cx="959714" cy="53860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defTabSz="685800"/>
                <a:r>
                  <a:rPr lang="en-GB" sz="800" dirty="0">
                    <a:solidFill>
                      <a:srgbClr val="002E5F"/>
                    </a:solidFill>
                    <a:latin typeface="Helvetica LT Std"/>
                  </a:rPr>
                  <a:t>Statutory procedures and powers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3DE36FA6-C98E-40F5-A162-0A95AB7C0D41}"/>
                  </a:ext>
                </a:extLst>
              </p:cNvPr>
              <p:cNvSpPr txBox="1"/>
              <p:nvPr/>
            </p:nvSpPr>
            <p:spPr>
              <a:xfrm>
                <a:off x="4982160" y="4919761"/>
                <a:ext cx="1099153" cy="40010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defTabSz="685800"/>
                <a:r>
                  <a:rPr lang="en-GB" sz="800" dirty="0">
                    <a:solidFill>
                      <a:srgbClr val="002E5F"/>
                    </a:solidFill>
                    <a:latin typeface="Helvetica LT Std"/>
                  </a:rPr>
                  <a:t>Construction preparation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D1007524-4F44-4792-8A52-4FF4BFF35F5A}"/>
                  </a:ext>
                </a:extLst>
              </p:cNvPr>
              <p:cNvSpPr txBox="1"/>
              <p:nvPr/>
            </p:nvSpPr>
            <p:spPr>
              <a:xfrm>
                <a:off x="3787583" y="4303543"/>
                <a:ext cx="1287351" cy="53581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defTabSz="685800"/>
                <a:r>
                  <a:rPr lang="en-GB" sz="800" dirty="0">
                    <a:solidFill>
                      <a:srgbClr val="002E5F"/>
                    </a:solidFill>
                    <a:latin typeface="Helvetica LT Std"/>
                  </a:rPr>
                  <a:t>Construction commission and handover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C87A9D76-8743-497A-BD96-E0AB1E89D949}"/>
                  </a:ext>
                </a:extLst>
              </p:cNvPr>
              <p:cNvSpPr txBox="1"/>
              <p:nvPr/>
            </p:nvSpPr>
            <p:spPr>
              <a:xfrm>
                <a:off x="8669136" y="1917712"/>
                <a:ext cx="1501479" cy="26790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defTabSz="685800"/>
                <a:r>
                  <a:rPr lang="en-GB" sz="900" dirty="0">
                    <a:solidFill>
                      <a:srgbClr val="002E5F"/>
                    </a:solidFill>
                    <a:latin typeface="Helvetica LT Std"/>
                  </a:rPr>
                  <a:t>Options Phase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C496829C-B217-4E4D-9C39-EE622192EDFF}"/>
                  </a:ext>
                </a:extLst>
              </p:cNvPr>
              <p:cNvSpPr txBox="1"/>
              <p:nvPr/>
            </p:nvSpPr>
            <p:spPr>
              <a:xfrm>
                <a:off x="2329286" y="5195717"/>
                <a:ext cx="1762977" cy="267908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defTabSz="685800"/>
                <a:r>
                  <a:rPr lang="en-GB" sz="900" dirty="0">
                    <a:solidFill>
                      <a:srgbClr val="002E5F"/>
                    </a:solidFill>
                    <a:latin typeface="Helvetica LT Std"/>
                  </a:rPr>
                  <a:t>Construction Phase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835FDB2E-F7FF-4A1E-BFF1-CAABFF1A420A}"/>
                  </a:ext>
                </a:extLst>
              </p:cNvPr>
              <p:cNvSpPr txBox="1"/>
              <p:nvPr/>
            </p:nvSpPr>
            <p:spPr>
              <a:xfrm>
                <a:off x="3230653" y="3090762"/>
                <a:ext cx="1034623" cy="3929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defTabSz="685800"/>
                <a:r>
                  <a:rPr lang="en-GB" sz="800" dirty="0">
                    <a:solidFill>
                      <a:srgbClr val="002E5F"/>
                    </a:solidFill>
                    <a:latin typeface="Helvetica LT Std"/>
                  </a:rPr>
                  <a:t>Operations and maintenance</a:t>
                </a: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3F42DE13-CE1F-49F2-B6F8-97AE9174528D}"/>
                  </a:ext>
                </a:extLst>
              </p:cNvPr>
              <p:cNvSpPr txBox="1"/>
              <p:nvPr/>
            </p:nvSpPr>
            <p:spPr>
              <a:xfrm>
                <a:off x="4677120" y="1027591"/>
                <a:ext cx="1186055" cy="40010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defTabSz="685800"/>
                <a:r>
                  <a:rPr lang="en-GB" sz="800" dirty="0">
                    <a:solidFill>
                      <a:srgbClr val="002E5F"/>
                    </a:solidFill>
                    <a:latin typeface="Helvetica LT Std"/>
                  </a:rPr>
                  <a:t>De-Commission and demolition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2D7D2E79-42DF-42BA-868F-E062B7EE1D2C}"/>
                  </a:ext>
                </a:extLst>
              </p:cNvPr>
              <p:cNvSpPr txBox="1"/>
              <p:nvPr/>
            </p:nvSpPr>
            <p:spPr>
              <a:xfrm>
                <a:off x="1680253" y="1938931"/>
                <a:ext cx="1510769" cy="5893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defTabSz="685800"/>
                <a:r>
                  <a:rPr lang="en-GB" sz="900" dirty="0">
                    <a:solidFill>
                      <a:srgbClr val="002E5F"/>
                    </a:solidFill>
                    <a:latin typeface="Helvetica LT Std"/>
                  </a:rPr>
                  <a:t>Continual asset and operational management</a:t>
                </a:r>
              </a:p>
            </p:txBody>
          </p: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BDCC9CF5-12F1-4C68-9872-9F1F3193772D}"/>
                  </a:ext>
                </a:extLst>
              </p:cNvPr>
              <p:cNvCxnSpPr>
                <a:cxnSpLocks/>
                <a:stCxn id="21" idx="0"/>
                <a:endCxn id="66" idx="0"/>
              </p:cNvCxnSpPr>
              <p:nvPr/>
            </p:nvCxnSpPr>
            <p:spPr>
              <a:xfrm flipH="1">
                <a:off x="3256779" y="3749789"/>
                <a:ext cx="1194063" cy="400105"/>
              </a:xfrm>
              <a:prstGeom prst="line">
                <a:avLst/>
              </a:prstGeom>
              <a:ln w="12700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55F48F22-B31E-4E38-A5FA-16F0C0FFB1EF}"/>
              </a:ext>
            </a:extLst>
          </p:cNvPr>
          <p:cNvCxnSpPr>
            <a:cxnSpLocks/>
            <a:stCxn id="22" idx="1"/>
            <a:endCxn id="8" idx="1"/>
          </p:cNvCxnSpPr>
          <p:nvPr/>
        </p:nvCxnSpPr>
        <p:spPr>
          <a:xfrm flipH="1" flipV="1">
            <a:off x="4556202" y="1763030"/>
            <a:ext cx="633764" cy="893619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Block Arc 65">
            <a:extLst>
              <a:ext uri="{FF2B5EF4-FFF2-40B4-BE49-F238E27FC236}">
                <a16:creationId xmlns:a16="http://schemas.microsoft.com/office/drawing/2014/main" id="{5A64F220-6214-4610-BD13-133E698414E6}"/>
              </a:ext>
            </a:extLst>
          </p:cNvPr>
          <p:cNvSpPr/>
          <p:nvPr/>
        </p:nvSpPr>
        <p:spPr>
          <a:xfrm rot="7620000">
            <a:off x="3545614" y="1123200"/>
            <a:ext cx="5054772" cy="5054774"/>
          </a:xfrm>
          <a:prstGeom prst="blockArc">
            <a:avLst>
              <a:gd name="adj1" fmla="val 1958312"/>
              <a:gd name="adj2" fmla="val 4031697"/>
              <a:gd name="adj3" fmla="val 4233"/>
            </a:avLst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0" name="Block Arc 69">
            <a:extLst>
              <a:ext uri="{FF2B5EF4-FFF2-40B4-BE49-F238E27FC236}">
                <a16:creationId xmlns:a16="http://schemas.microsoft.com/office/drawing/2014/main" id="{437EA92D-0649-41AD-B42C-23058970D7F8}"/>
              </a:ext>
            </a:extLst>
          </p:cNvPr>
          <p:cNvSpPr/>
          <p:nvPr/>
        </p:nvSpPr>
        <p:spPr>
          <a:xfrm rot="12060000">
            <a:off x="3546000" y="1123200"/>
            <a:ext cx="5054772" cy="5054774"/>
          </a:xfrm>
          <a:prstGeom prst="blockArc">
            <a:avLst>
              <a:gd name="adj1" fmla="val 1989012"/>
              <a:gd name="adj2" fmla="val 4031697"/>
              <a:gd name="adj3" fmla="val 4233"/>
            </a:avLst>
          </a:prstGeom>
          <a:solidFill>
            <a:schemeClr val="tx1">
              <a:lumMod val="65000"/>
              <a:lumOff val="3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187842BD-46CC-4E71-BE4B-60C24A8F96E1}"/>
              </a:ext>
            </a:extLst>
          </p:cNvPr>
          <p:cNvCxnSpPr>
            <a:cxnSpLocks/>
            <a:stCxn id="23" idx="0"/>
            <a:endCxn id="70" idx="0"/>
          </p:cNvCxnSpPr>
          <p:nvPr/>
        </p:nvCxnSpPr>
        <p:spPr>
          <a:xfrm flipH="1" flipV="1">
            <a:off x="4655848" y="1688718"/>
            <a:ext cx="634177" cy="885811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D54BFE22-CBE8-4A91-A5C1-1C3FC1026000}"/>
              </a:ext>
            </a:extLst>
          </p:cNvPr>
          <p:cNvCxnSpPr>
            <a:cxnSpLocks/>
            <a:stCxn id="23" idx="1"/>
            <a:endCxn id="70" idx="1"/>
          </p:cNvCxnSpPr>
          <p:nvPr/>
        </p:nvCxnSpPr>
        <p:spPr>
          <a:xfrm flipH="1" flipV="1">
            <a:off x="5997146" y="1231386"/>
            <a:ext cx="5764" cy="1078357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1247146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BE0B0-D4B7-42D5-941B-3DB72DF76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319" y="213954"/>
            <a:ext cx="11090275" cy="942382"/>
          </a:xfrm>
        </p:spPr>
        <p:txBody>
          <a:bodyPr/>
          <a:lstStyle/>
          <a:p>
            <a:r>
              <a:rPr lang="en-GB" dirty="0"/>
              <a:t>Updated Management Model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E9723A0-1974-43CD-964F-767F33F7A1CD}"/>
              </a:ext>
            </a:extLst>
          </p:cNvPr>
          <p:cNvGrpSpPr>
            <a:grpSpLocks noChangeAspect="1"/>
          </p:cNvGrpSpPr>
          <p:nvPr/>
        </p:nvGrpSpPr>
        <p:grpSpPr>
          <a:xfrm>
            <a:off x="5427948" y="2193757"/>
            <a:ext cx="5498941" cy="4689167"/>
            <a:chOff x="2063383" y="-261582"/>
            <a:chExt cx="7697470" cy="6563941"/>
          </a:xfrm>
        </p:grpSpPr>
        <p:sp>
          <p:nvSpPr>
            <p:cNvPr id="66" name="Block Arc 65">
              <a:extLst>
                <a:ext uri="{FF2B5EF4-FFF2-40B4-BE49-F238E27FC236}">
                  <a16:creationId xmlns:a16="http://schemas.microsoft.com/office/drawing/2014/main" id="{5A64F220-6214-4610-BD13-133E698414E6}"/>
                </a:ext>
              </a:extLst>
            </p:cNvPr>
            <p:cNvSpPr/>
            <p:nvPr/>
          </p:nvSpPr>
          <p:spPr>
            <a:xfrm rot="7620000">
              <a:off x="3545614" y="1123200"/>
              <a:ext cx="5054772" cy="5054774"/>
            </a:xfrm>
            <a:prstGeom prst="blockArc">
              <a:avLst>
                <a:gd name="adj1" fmla="val 1958312"/>
                <a:gd name="adj2" fmla="val 4031697"/>
                <a:gd name="adj3" fmla="val 4233"/>
              </a:avLst>
            </a:prstGeom>
            <a:solidFill>
              <a:schemeClr val="bg1">
                <a:lumMod val="85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GB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B83B080-077F-46D2-976E-3C447B64173B}"/>
                </a:ext>
              </a:extLst>
            </p:cNvPr>
            <p:cNvCxnSpPr>
              <a:cxnSpLocks/>
              <a:stCxn id="15" idx="0"/>
              <a:endCxn id="43" idx="0"/>
            </p:cNvCxnSpPr>
            <p:nvPr/>
          </p:nvCxnSpPr>
          <p:spPr>
            <a:xfrm flipV="1">
              <a:off x="6104218" y="1228799"/>
              <a:ext cx="22122" cy="1077458"/>
            </a:xfrm>
            <a:prstGeom prst="line">
              <a:avLst/>
            </a:prstGeom>
            <a:ln w="12700">
              <a:solidFill>
                <a:srgbClr val="FBC914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BA20714-DD47-4C32-B961-7DF72901215C}"/>
                </a:ext>
              </a:extLst>
            </p:cNvPr>
            <p:cNvCxnSpPr>
              <a:cxnSpLocks/>
              <a:stCxn id="25" idx="1"/>
              <a:endCxn id="46" idx="1"/>
            </p:cNvCxnSpPr>
            <p:nvPr/>
          </p:nvCxnSpPr>
          <p:spPr>
            <a:xfrm flipH="1">
              <a:off x="3881542" y="4239694"/>
              <a:ext cx="989496" cy="422759"/>
            </a:xfrm>
            <a:prstGeom prst="line">
              <a:avLst/>
            </a:prstGeom>
            <a:ln w="12700">
              <a:solidFill>
                <a:srgbClr val="FBC914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4E7399E-3D83-459C-862A-E1B2BDEE4F4C}"/>
                </a:ext>
              </a:extLst>
            </p:cNvPr>
            <p:cNvSpPr txBox="1"/>
            <p:nvPr/>
          </p:nvSpPr>
          <p:spPr>
            <a:xfrm>
              <a:off x="7323535" y="4259039"/>
              <a:ext cx="795246" cy="38774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defTabSz="685800"/>
              <a:r>
                <a:rPr lang="en-GB" sz="600" dirty="0">
                  <a:solidFill>
                    <a:srgbClr val="002E5F"/>
                  </a:solidFill>
                  <a:latin typeface="Helvetica LT Std"/>
                </a:rPr>
                <a:t>Preliminary design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C31ABB9-C725-4009-8C56-EC8572980F7A}"/>
                </a:ext>
              </a:extLst>
            </p:cNvPr>
            <p:cNvSpPr txBox="1"/>
            <p:nvPr/>
          </p:nvSpPr>
          <p:spPr>
            <a:xfrm>
              <a:off x="6905283" y="6022320"/>
              <a:ext cx="1518996" cy="28003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defTabSz="685800"/>
              <a:r>
                <a:rPr lang="en-GB" sz="700" dirty="0">
                  <a:solidFill>
                    <a:srgbClr val="002E5F"/>
                  </a:solidFill>
                  <a:latin typeface="Helvetica LT Std"/>
                </a:rPr>
                <a:t>Development Phase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E965DCD8-64FD-43B6-BD93-6E8471FB1B29}"/>
                </a:ext>
              </a:extLst>
            </p:cNvPr>
            <p:cNvSpPr/>
            <p:nvPr/>
          </p:nvSpPr>
          <p:spPr>
            <a:xfrm>
              <a:off x="5013567" y="2578134"/>
              <a:ext cx="2166331" cy="2166332"/>
            </a:xfrm>
            <a:prstGeom prst="ellipse">
              <a:avLst/>
            </a:prstGeom>
            <a:solidFill>
              <a:srgbClr val="008BC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r>
                <a:rPr lang="en-GB" sz="1000" b="1" dirty="0">
                  <a:solidFill>
                    <a:prstClr val="white"/>
                  </a:solidFill>
                  <a:latin typeface="Helvetica LT Std"/>
                </a:rPr>
                <a:t>Asset Health and Safety Management Lifecycle</a:t>
              </a:r>
            </a:p>
          </p:txBody>
        </p:sp>
        <p:sp>
          <p:nvSpPr>
            <p:cNvPr id="15" name="Block Arc 14">
              <a:extLst>
                <a:ext uri="{FF2B5EF4-FFF2-40B4-BE49-F238E27FC236}">
                  <a16:creationId xmlns:a16="http://schemas.microsoft.com/office/drawing/2014/main" id="{CDC1C5C9-DF8C-4607-898F-C4FA67FAE77A}"/>
                </a:ext>
              </a:extLst>
            </p:cNvPr>
            <p:cNvSpPr/>
            <p:nvPr/>
          </p:nvSpPr>
          <p:spPr>
            <a:xfrm rot="300000">
              <a:off x="4655963" y="2219454"/>
              <a:ext cx="2888441" cy="2888443"/>
            </a:xfrm>
            <a:prstGeom prst="blockArc">
              <a:avLst>
                <a:gd name="adj1" fmla="val 15910218"/>
                <a:gd name="adj2" fmla="val 17813437"/>
                <a:gd name="adj3" fmla="val 6010"/>
              </a:avLst>
            </a:prstGeom>
            <a:solidFill>
              <a:srgbClr val="002E5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GB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89498623-1F60-488A-A1CF-5E90C95A73B8}"/>
                </a:ext>
              </a:extLst>
            </p:cNvPr>
            <p:cNvSpPr/>
            <p:nvPr/>
          </p:nvSpPr>
          <p:spPr>
            <a:xfrm rot="2400000">
              <a:off x="4655963" y="2219454"/>
              <a:ext cx="2888441" cy="2888443"/>
            </a:xfrm>
            <a:prstGeom prst="blockArc">
              <a:avLst>
                <a:gd name="adj1" fmla="val 15898700"/>
                <a:gd name="adj2" fmla="val 17813437"/>
                <a:gd name="adj3" fmla="val 6010"/>
              </a:avLst>
            </a:prstGeom>
            <a:solidFill>
              <a:srgbClr val="002E5F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GB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7" name="Block Arc 16">
              <a:extLst>
                <a:ext uri="{FF2B5EF4-FFF2-40B4-BE49-F238E27FC236}">
                  <a16:creationId xmlns:a16="http://schemas.microsoft.com/office/drawing/2014/main" id="{546C0776-31EE-4A27-9BD7-6102A188FD49}"/>
                </a:ext>
              </a:extLst>
            </p:cNvPr>
            <p:cNvSpPr/>
            <p:nvPr/>
          </p:nvSpPr>
          <p:spPr>
            <a:xfrm rot="4500000">
              <a:off x="4655962" y="2219455"/>
              <a:ext cx="2888443" cy="2888441"/>
            </a:xfrm>
            <a:prstGeom prst="blockArc">
              <a:avLst>
                <a:gd name="adj1" fmla="val 15902948"/>
                <a:gd name="adj2" fmla="val 17813437"/>
                <a:gd name="adj3" fmla="val 6010"/>
              </a:avLst>
            </a:prstGeom>
            <a:solidFill>
              <a:srgbClr val="002E5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GB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8" name="Block Arc 17">
              <a:extLst>
                <a:ext uri="{FF2B5EF4-FFF2-40B4-BE49-F238E27FC236}">
                  <a16:creationId xmlns:a16="http://schemas.microsoft.com/office/drawing/2014/main" id="{9EB23102-B218-4FDB-B426-64ACAA7C859C}"/>
                </a:ext>
              </a:extLst>
            </p:cNvPr>
            <p:cNvSpPr/>
            <p:nvPr/>
          </p:nvSpPr>
          <p:spPr>
            <a:xfrm rot="6600000">
              <a:off x="4655962" y="2219455"/>
              <a:ext cx="2888443" cy="2888441"/>
            </a:xfrm>
            <a:prstGeom prst="blockArc">
              <a:avLst>
                <a:gd name="adj1" fmla="val 15912402"/>
                <a:gd name="adj2" fmla="val 17813437"/>
                <a:gd name="adj3" fmla="val 6010"/>
              </a:avLst>
            </a:prstGeom>
            <a:solidFill>
              <a:srgbClr val="002E5F">
                <a:alpha val="5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GB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9" name="Block Arc 18">
              <a:extLst>
                <a:ext uri="{FF2B5EF4-FFF2-40B4-BE49-F238E27FC236}">
                  <a16:creationId xmlns:a16="http://schemas.microsoft.com/office/drawing/2014/main" id="{5254DB16-9F7B-49C1-98E4-23901CC7075B}"/>
                </a:ext>
              </a:extLst>
            </p:cNvPr>
            <p:cNvSpPr/>
            <p:nvPr/>
          </p:nvSpPr>
          <p:spPr>
            <a:xfrm rot="8700000">
              <a:off x="4655963" y="2219455"/>
              <a:ext cx="2888442" cy="2888442"/>
            </a:xfrm>
            <a:prstGeom prst="blockArc">
              <a:avLst>
                <a:gd name="adj1" fmla="val 15909020"/>
                <a:gd name="adj2" fmla="val 17813437"/>
                <a:gd name="adj3" fmla="val 6010"/>
              </a:avLst>
            </a:prstGeom>
            <a:solidFill>
              <a:srgbClr val="002E5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GB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0" name="Block Arc 19">
              <a:extLst>
                <a:ext uri="{FF2B5EF4-FFF2-40B4-BE49-F238E27FC236}">
                  <a16:creationId xmlns:a16="http://schemas.microsoft.com/office/drawing/2014/main" id="{5BE0AAC9-4716-4F45-94D6-09B09D190439}"/>
                </a:ext>
              </a:extLst>
            </p:cNvPr>
            <p:cNvSpPr/>
            <p:nvPr/>
          </p:nvSpPr>
          <p:spPr>
            <a:xfrm rot="10860000">
              <a:off x="4655963" y="2219454"/>
              <a:ext cx="2888441" cy="2888443"/>
            </a:xfrm>
            <a:prstGeom prst="blockArc">
              <a:avLst>
                <a:gd name="adj1" fmla="val 15911121"/>
                <a:gd name="adj2" fmla="val 17813437"/>
                <a:gd name="adj3" fmla="val 6010"/>
              </a:avLst>
            </a:prstGeom>
            <a:solidFill>
              <a:srgbClr val="002E5F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GB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1" name="Block Arc 20">
              <a:extLst>
                <a:ext uri="{FF2B5EF4-FFF2-40B4-BE49-F238E27FC236}">
                  <a16:creationId xmlns:a16="http://schemas.microsoft.com/office/drawing/2014/main" id="{8CB74741-B4E1-4D58-B4B6-DDFBEC0ACBB2}"/>
                </a:ext>
              </a:extLst>
            </p:cNvPr>
            <p:cNvSpPr/>
            <p:nvPr/>
          </p:nvSpPr>
          <p:spPr>
            <a:xfrm rot="15300000">
              <a:off x="4655962" y="2219455"/>
              <a:ext cx="2888443" cy="2888441"/>
            </a:xfrm>
            <a:prstGeom prst="blockArc">
              <a:avLst>
                <a:gd name="adj1" fmla="val 15845261"/>
                <a:gd name="adj2" fmla="val 17789869"/>
                <a:gd name="adj3" fmla="val 6045"/>
              </a:avLst>
            </a:prstGeom>
            <a:solidFill>
              <a:srgbClr val="002E5F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GB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2" name="Block Arc 21">
              <a:extLst>
                <a:ext uri="{FF2B5EF4-FFF2-40B4-BE49-F238E27FC236}">
                  <a16:creationId xmlns:a16="http://schemas.microsoft.com/office/drawing/2014/main" id="{9FCBBC32-2D88-403F-8C2F-4DA1AF6FFFAA}"/>
                </a:ext>
              </a:extLst>
            </p:cNvPr>
            <p:cNvSpPr/>
            <p:nvPr/>
          </p:nvSpPr>
          <p:spPr>
            <a:xfrm rot="17460000">
              <a:off x="4655962" y="2219455"/>
              <a:ext cx="2888443" cy="2888441"/>
            </a:xfrm>
            <a:prstGeom prst="blockArc">
              <a:avLst>
                <a:gd name="adj1" fmla="val 15857948"/>
                <a:gd name="adj2" fmla="val 17813437"/>
                <a:gd name="adj3" fmla="val 6010"/>
              </a:avLst>
            </a:prstGeom>
            <a:solidFill>
              <a:srgbClr val="002E5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GB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3" name="Block Arc 22">
              <a:extLst>
                <a:ext uri="{FF2B5EF4-FFF2-40B4-BE49-F238E27FC236}">
                  <a16:creationId xmlns:a16="http://schemas.microsoft.com/office/drawing/2014/main" id="{D52C0BF3-8929-4AF6-9891-18EA14BFD000}"/>
                </a:ext>
              </a:extLst>
            </p:cNvPr>
            <p:cNvSpPr/>
            <p:nvPr/>
          </p:nvSpPr>
          <p:spPr>
            <a:xfrm rot="19740000">
              <a:off x="4655963" y="2219455"/>
              <a:ext cx="2888442" cy="2888442"/>
            </a:xfrm>
            <a:prstGeom prst="blockArc">
              <a:avLst>
                <a:gd name="adj1" fmla="val 15861382"/>
                <a:gd name="adj2" fmla="val 17813437"/>
                <a:gd name="adj3" fmla="val 6010"/>
              </a:avLst>
            </a:prstGeom>
            <a:solidFill>
              <a:srgbClr val="002E5F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GB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25" name="Block Arc 24">
              <a:extLst>
                <a:ext uri="{FF2B5EF4-FFF2-40B4-BE49-F238E27FC236}">
                  <a16:creationId xmlns:a16="http://schemas.microsoft.com/office/drawing/2014/main" id="{965A9708-A301-49D7-B5E8-140806B1D535}"/>
                </a:ext>
              </a:extLst>
            </p:cNvPr>
            <p:cNvSpPr/>
            <p:nvPr/>
          </p:nvSpPr>
          <p:spPr>
            <a:xfrm rot="13080000">
              <a:off x="4655963" y="2219454"/>
              <a:ext cx="2888441" cy="2888443"/>
            </a:xfrm>
            <a:prstGeom prst="blockArc">
              <a:avLst>
                <a:gd name="adj1" fmla="val 15860040"/>
                <a:gd name="adj2" fmla="val 17813437"/>
                <a:gd name="adj3" fmla="val 6010"/>
              </a:avLst>
            </a:prstGeom>
            <a:solidFill>
              <a:srgbClr val="002E5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GB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B11639F7-3DA7-4143-A5D9-C26C04E02FE8}"/>
                </a:ext>
              </a:extLst>
            </p:cNvPr>
            <p:cNvGrpSpPr/>
            <p:nvPr/>
          </p:nvGrpSpPr>
          <p:grpSpPr>
            <a:xfrm>
              <a:off x="3551724" y="1118700"/>
              <a:ext cx="5056099" cy="5055800"/>
              <a:chOff x="424800" y="215949"/>
              <a:chExt cx="3780992" cy="3780767"/>
            </a:xfrm>
          </p:grpSpPr>
          <p:sp>
            <p:nvSpPr>
              <p:cNvPr id="43" name="Block Arc 42">
                <a:extLst>
                  <a:ext uri="{FF2B5EF4-FFF2-40B4-BE49-F238E27FC236}">
                    <a16:creationId xmlns:a16="http://schemas.microsoft.com/office/drawing/2014/main" id="{783CAC4A-890A-4BEE-9DDB-22DBDAD6EC9B}"/>
                  </a:ext>
                </a:extLst>
              </p:cNvPr>
              <p:cNvSpPr/>
              <p:nvPr/>
            </p:nvSpPr>
            <p:spPr>
              <a:xfrm rot="20160000">
                <a:off x="425792" y="215949"/>
                <a:ext cx="3780000" cy="3780000"/>
              </a:xfrm>
              <a:prstGeom prst="blockArc">
                <a:avLst>
                  <a:gd name="adj1" fmla="val 17705274"/>
                  <a:gd name="adj2" fmla="val 19624788"/>
                  <a:gd name="adj3" fmla="val 4339"/>
                </a:avLst>
              </a:prstGeom>
              <a:solidFill>
                <a:srgbClr val="F9A31B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/>
                <a:endParaRPr lang="en-GB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44" name="Block Arc 43">
                <a:extLst>
                  <a:ext uri="{FF2B5EF4-FFF2-40B4-BE49-F238E27FC236}">
                    <a16:creationId xmlns:a16="http://schemas.microsoft.com/office/drawing/2014/main" id="{1D3527C4-1792-45D4-A4A1-EBBF413FFFC4}"/>
                  </a:ext>
                </a:extLst>
              </p:cNvPr>
              <p:cNvSpPr/>
              <p:nvPr/>
            </p:nvSpPr>
            <p:spPr>
              <a:xfrm rot="900000">
                <a:off x="424800" y="216000"/>
                <a:ext cx="3780000" cy="3780000"/>
              </a:xfrm>
              <a:prstGeom prst="blockArc">
                <a:avLst>
                  <a:gd name="adj1" fmla="val 17480507"/>
                  <a:gd name="adj2" fmla="val 21453368"/>
                  <a:gd name="adj3" fmla="val 4172"/>
                </a:avLst>
              </a:prstGeom>
              <a:solidFill>
                <a:srgbClr val="F9A31B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/>
                <a:endParaRPr lang="en-GB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45" name="Block Arc 44">
                <a:extLst>
                  <a:ext uri="{FF2B5EF4-FFF2-40B4-BE49-F238E27FC236}">
                    <a16:creationId xmlns:a16="http://schemas.microsoft.com/office/drawing/2014/main" id="{0E00E6CE-19B4-45CB-9CA8-BE9319CB8672}"/>
                  </a:ext>
                </a:extLst>
              </p:cNvPr>
              <p:cNvSpPr/>
              <p:nvPr/>
            </p:nvSpPr>
            <p:spPr>
              <a:xfrm rot="4980000">
                <a:off x="424800" y="216000"/>
                <a:ext cx="3780000" cy="3780000"/>
              </a:xfrm>
              <a:prstGeom prst="blockArc">
                <a:avLst>
                  <a:gd name="adj1" fmla="val 17613802"/>
                  <a:gd name="adj2" fmla="val 2135361"/>
                  <a:gd name="adj3" fmla="val 4166"/>
                </a:avLst>
              </a:prstGeom>
              <a:solidFill>
                <a:srgbClr val="F9A31B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/>
                <a:endParaRPr lang="en-GB" sz="135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46" name="Block Arc 45">
                <a:extLst>
                  <a:ext uri="{FF2B5EF4-FFF2-40B4-BE49-F238E27FC236}">
                    <a16:creationId xmlns:a16="http://schemas.microsoft.com/office/drawing/2014/main" id="{E4CC77D9-1E84-45DA-8BC0-19FB3AB0AC25}"/>
                  </a:ext>
                </a:extLst>
              </p:cNvPr>
              <p:cNvSpPr/>
              <p:nvPr/>
            </p:nvSpPr>
            <p:spPr>
              <a:xfrm rot="5160000">
                <a:off x="425272" y="216716"/>
                <a:ext cx="3780000" cy="3780000"/>
              </a:xfrm>
              <a:prstGeom prst="blockArc">
                <a:avLst>
                  <a:gd name="adj1" fmla="val 2173026"/>
                  <a:gd name="adj2" fmla="val 4152476"/>
                  <a:gd name="adj3" fmla="val 4195"/>
                </a:avLst>
              </a:prstGeom>
              <a:solidFill>
                <a:srgbClr val="F9A31B">
                  <a:alpha val="9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/>
                <a:endParaRPr lang="en-GB" sz="135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BA7FC4F-A072-48F3-A95D-76780742A1A4}"/>
                </a:ext>
              </a:extLst>
            </p:cNvPr>
            <p:cNvSpPr txBox="1"/>
            <p:nvPr/>
          </p:nvSpPr>
          <p:spPr>
            <a:xfrm>
              <a:off x="4031915" y="2656686"/>
              <a:ext cx="826882" cy="3446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defTabSz="685800"/>
              <a:r>
                <a:rPr lang="en-GB" sz="500" dirty="0">
                  <a:solidFill>
                    <a:srgbClr val="002E5F"/>
                  </a:solidFill>
                  <a:latin typeface="Helvetica LT Std"/>
                </a:rPr>
                <a:t>Renewal and improvement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9A82F9B-0D59-42B5-B9B6-1BEF8EC7BAC6}"/>
                </a:ext>
              </a:extLst>
            </p:cNvPr>
            <p:cNvSpPr txBox="1"/>
            <p:nvPr/>
          </p:nvSpPr>
          <p:spPr>
            <a:xfrm>
              <a:off x="6253734" y="1785765"/>
              <a:ext cx="842550" cy="34473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defTabSz="685800"/>
              <a:r>
                <a:rPr lang="en-GB" sz="500" dirty="0">
                  <a:solidFill>
                    <a:srgbClr val="002E5F"/>
                  </a:solidFill>
                  <a:latin typeface="Helvetica LT Std"/>
                </a:rPr>
                <a:t>Strategy and prioritisation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43B7664-937E-4F5E-956E-BE1D3C0B6F9B}"/>
                </a:ext>
              </a:extLst>
            </p:cNvPr>
            <p:cNvSpPr txBox="1"/>
            <p:nvPr/>
          </p:nvSpPr>
          <p:spPr>
            <a:xfrm>
              <a:off x="7552016" y="3407855"/>
              <a:ext cx="842550" cy="3446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defTabSz="685800"/>
              <a:r>
                <a:rPr lang="en-GB" sz="500" dirty="0">
                  <a:solidFill>
                    <a:srgbClr val="002E5F"/>
                  </a:solidFill>
                  <a:latin typeface="Helvetica LT Std"/>
                </a:rPr>
                <a:t>Option identification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86DD508-F056-4512-9E9A-FB50E3C90C65}"/>
                </a:ext>
              </a:extLst>
            </p:cNvPr>
            <p:cNvSpPr txBox="1"/>
            <p:nvPr/>
          </p:nvSpPr>
          <p:spPr>
            <a:xfrm>
              <a:off x="7223152" y="2477936"/>
              <a:ext cx="688298" cy="34473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defTabSz="685800"/>
              <a:r>
                <a:rPr lang="en-GB" sz="500" dirty="0">
                  <a:solidFill>
                    <a:srgbClr val="002E5F"/>
                  </a:solidFill>
                  <a:latin typeface="Helvetica LT Std"/>
                </a:rPr>
                <a:t>Option selection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B1265F5-0F54-42BE-A7FB-A9808AEC7456}"/>
                </a:ext>
              </a:extLst>
            </p:cNvPr>
            <p:cNvSpPr txBox="1"/>
            <p:nvPr/>
          </p:nvSpPr>
          <p:spPr>
            <a:xfrm>
              <a:off x="6735232" y="958853"/>
              <a:ext cx="873842" cy="28003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defTabSz="685800"/>
              <a:r>
                <a:rPr lang="en-GB" sz="700" dirty="0">
                  <a:solidFill>
                    <a:srgbClr val="002E5F"/>
                  </a:solidFill>
                  <a:latin typeface="Helvetica LT Std"/>
                </a:rPr>
                <a:t>Pre-project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BCF5706-5963-4E52-8FC0-602C65E6032C}"/>
                </a:ext>
              </a:extLst>
            </p:cNvPr>
            <p:cNvSpPr txBox="1"/>
            <p:nvPr/>
          </p:nvSpPr>
          <p:spPr>
            <a:xfrm>
              <a:off x="6526537" y="5040762"/>
              <a:ext cx="826898" cy="45237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defTabSz="685800"/>
              <a:r>
                <a:rPr lang="en-GB" sz="500" dirty="0">
                  <a:solidFill>
                    <a:srgbClr val="002E5F"/>
                  </a:solidFill>
                  <a:latin typeface="Helvetica LT Std"/>
                </a:rPr>
                <a:t>Statutory procedures and powers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DE36FA6-C98E-40F5-A162-0A95AB7C0D41}"/>
                </a:ext>
              </a:extLst>
            </p:cNvPr>
            <p:cNvSpPr txBox="1"/>
            <p:nvPr/>
          </p:nvSpPr>
          <p:spPr>
            <a:xfrm>
              <a:off x="5290437" y="5156070"/>
              <a:ext cx="947039" cy="34473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defTabSz="685800"/>
              <a:r>
                <a:rPr lang="en-GB" sz="500" dirty="0">
                  <a:solidFill>
                    <a:srgbClr val="002E5F"/>
                  </a:solidFill>
                  <a:latin typeface="Helvetica LT Std"/>
                </a:rPr>
                <a:t>Construction preparation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1007524-4F44-4792-8A52-4FF4BFF35F5A}"/>
                </a:ext>
              </a:extLst>
            </p:cNvPr>
            <p:cNvSpPr txBox="1"/>
            <p:nvPr/>
          </p:nvSpPr>
          <p:spPr>
            <a:xfrm>
              <a:off x="4261179" y="4629778"/>
              <a:ext cx="1109192" cy="45237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defTabSz="685800"/>
              <a:r>
                <a:rPr lang="en-GB" sz="500" dirty="0">
                  <a:solidFill>
                    <a:srgbClr val="002E5F"/>
                  </a:solidFill>
                  <a:latin typeface="Helvetica LT Std"/>
                </a:rPr>
                <a:t>Construction commission and handover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87A9D76-8743-497A-BD96-E0AB1E89D949}"/>
                </a:ext>
              </a:extLst>
            </p:cNvPr>
            <p:cNvSpPr txBox="1"/>
            <p:nvPr/>
          </p:nvSpPr>
          <p:spPr>
            <a:xfrm>
              <a:off x="8467166" y="2544876"/>
              <a:ext cx="1293687" cy="28003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defTabSz="685800"/>
              <a:r>
                <a:rPr lang="en-GB" sz="700" dirty="0">
                  <a:solidFill>
                    <a:srgbClr val="002E5F"/>
                  </a:solidFill>
                  <a:latin typeface="Helvetica LT Std"/>
                </a:rPr>
                <a:t>Options Phase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496829C-B217-4E4D-9C39-EE622192EDFF}"/>
                </a:ext>
              </a:extLst>
            </p:cNvPr>
            <p:cNvSpPr txBox="1"/>
            <p:nvPr/>
          </p:nvSpPr>
          <p:spPr>
            <a:xfrm>
              <a:off x="3004697" y="5369232"/>
              <a:ext cx="1518996" cy="28003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defTabSz="685800"/>
              <a:r>
                <a:rPr lang="en-GB" sz="700" dirty="0">
                  <a:solidFill>
                    <a:srgbClr val="002E5F"/>
                  </a:solidFill>
                  <a:latin typeface="Helvetica LT Std"/>
                </a:rPr>
                <a:t>Construction Phase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35FDB2E-F7FF-4A1E-BFF1-CAABFF1A420A}"/>
                </a:ext>
              </a:extLst>
            </p:cNvPr>
            <p:cNvSpPr txBox="1"/>
            <p:nvPr/>
          </p:nvSpPr>
          <p:spPr>
            <a:xfrm>
              <a:off x="3781324" y="3577134"/>
              <a:ext cx="891439" cy="3446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defTabSz="685800"/>
              <a:r>
                <a:rPr lang="en-GB" sz="500" dirty="0">
                  <a:solidFill>
                    <a:srgbClr val="002E5F"/>
                  </a:solidFill>
                  <a:latin typeface="Helvetica LT Std"/>
                </a:rPr>
                <a:t>Operations and maintenance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F42DE13-CE1F-49F2-B6F8-97AE9174528D}"/>
                </a:ext>
              </a:extLst>
            </p:cNvPr>
            <p:cNvSpPr txBox="1"/>
            <p:nvPr/>
          </p:nvSpPr>
          <p:spPr>
            <a:xfrm>
              <a:off x="5028105" y="1715611"/>
              <a:ext cx="1021916" cy="3446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defTabSz="685800"/>
              <a:r>
                <a:rPr lang="en-GB" sz="500" dirty="0">
                  <a:solidFill>
                    <a:srgbClr val="002E5F"/>
                  </a:solidFill>
                  <a:latin typeface="Helvetica LT Std"/>
                </a:rPr>
                <a:t>De-Commission and demolition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D7D2E79-42DF-42BA-868F-E062B7EE1D2C}"/>
                </a:ext>
              </a:extLst>
            </p:cNvPr>
            <p:cNvSpPr txBox="1"/>
            <p:nvPr/>
          </p:nvSpPr>
          <p:spPr>
            <a:xfrm>
              <a:off x="2397060" y="2987349"/>
              <a:ext cx="1301691" cy="58161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defTabSz="685800"/>
              <a:r>
                <a:rPr lang="en-GB" sz="700" dirty="0">
                  <a:solidFill>
                    <a:srgbClr val="002E5F"/>
                  </a:solidFill>
                  <a:latin typeface="Helvetica LT Std"/>
                </a:rPr>
                <a:t>Continual asset and operational management</a:t>
              </a: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DCC9CF5-12F1-4C68-9872-9F1F3193772D}"/>
                </a:ext>
              </a:extLst>
            </p:cNvPr>
            <p:cNvCxnSpPr>
              <a:cxnSpLocks/>
              <a:stCxn id="21" idx="0"/>
              <a:endCxn id="66" idx="0"/>
            </p:cNvCxnSpPr>
            <p:nvPr/>
          </p:nvCxnSpPr>
          <p:spPr>
            <a:xfrm flipH="1">
              <a:off x="3803834" y="4148012"/>
              <a:ext cx="1028815" cy="344734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55F48F22-B31E-4E38-A5FA-16F0C0FFB1EF}"/>
                </a:ext>
              </a:extLst>
            </p:cNvPr>
            <p:cNvCxnSpPr>
              <a:cxnSpLocks/>
              <a:stCxn id="22" idx="1"/>
            </p:cNvCxnSpPr>
            <p:nvPr/>
          </p:nvCxnSpPr>
          <p:spPr>
            <a:xfrm flipH="1" flipV="1">
              <a:off x="2063383" y="-261582"/>
              <a:ext cx="3126582" cy="2918232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Block Arc 69">
              <a:extLst>
                <a:ext uri="{FF2B5EF4-FFF2-40B4-BE49-F238E27FC236}">
                  <a16:creationId xmlns:a16="http://schemas.microsoft.com/office/drawing/2014/main" id="{437EA92D-0649-41AD-B42C-23058970D7F8}"/>
                </a:ext>
              </a:extLst>
            </p:cNvPr>
            <p:cNvSpPr/>
            <p:nvPr/>
          </p:nvSpPr>
          <p:spPr>
            <a:xfrm rot="12060000">
              <a:off x="3546000" y="1123200"/>
              <a:ext cx="5054772" cy="5054774"/>
            </a:xfrm>
            <a:prstGeom prst="blockArc">
              <a:avLst>
                <a:gd name="adj1" fmla="val 1989012"/>
                <a:gd name="adj2" fmla="val 4031697"/>
                <a:gd name="adj3" fmla="val 4233"/>
              </a:avLst>
            </a:prstGeom>
            <a:solidFill>
              <a:schemeClr val="tx1">
                <a:lumMod val="65000"/>
                <a:lumOff val="35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GB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187842BD-46CC-4E71-BE4B-60C24A8F96E1}"/>
                </a:ext>
              </a:extLst>
            </p:cNvPr>
            <p:cNvCxnSpPr>
              <a:cxnSpLocks/>
              <a:stCxn id="23" idx="0"/>
              <a:endCxn id="70" idx="0"/>
            </p:cNvCxnSpPr>
            <p:nvPr/>
          </p:nvCxnSpPr>
          <p:spPr>
            <a:xfrm flipH="1" flipV="1">
              <a:off x="4655848" y="1688718"/>
              <a:ext cx="634177" cy="885811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D54BFE22-CBE8-4A91-A5C1-1C3FC1026000}"/>
                </a:ext>
              </a:extLst>
            </p:cNvPr>
            <p:cNvCxnSpPr>
              <a:cxnSpLocks/>
              <a:stCxn id="23" idx="1"/>
              <a:endCxn id="70" idx="1"/>
            </p:cNvCxnSpPr>
            <p:nvPr/>
          </p:nvCxnSpPr>
          <p:spPr>
            <a:xfrm flipH="1" flipV="1">
              <a:off x="5997146" y="1231386"/>
              <a:ext cx="5764" cy="1078357"/>
            </a:xfrm>
            <a:prstGeom prst="line">
              <a:avLst/>
            </a:prstGeom>
            <a:ln w="12700">
              <a:solidFill>
                <a:schemeClr val="bg1">
                  <a:lumMod val="8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4F02AE05-5F90-4C84-9461-5FDD60286499}"/>
              </a:ext>
            </a:extLst>
          </p:cNvPr>
          <p:cNvSpPr txBox="1"/>
          <p:nvPr/>
        </p:nvSpPr>
        <p:spPr>
          <a:xfrm>
            <a:off x="4060650" y="1827413"/>
            <a:ext cx="733409" cy="3000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defTabSz="685800"/>
            <a:r>
              <a:rPr lang="en-GB" sz="675" dirty="0">
                <a:solidFill>
                  <a:srgbClr val="002E5F"/>
                </a:solidFill>
                <a:latin typeface="Helvetica LT Std"/>
              </a:rPr>
              <a:t>Asset need to enter long list</a:t>
            </a: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37E7C31E-48B9-481C-9260-3BC89ACA8E35}"/>
              </a:ext>
            </a:extLst>
          </p:cNvPr>
          <p:cNvCxnSpPr>
            <a:cxnSpLocks/>
            <a:stCxn id="22" idx="0"/>
          </p:cNvCxnSpPr>
          <p:nvPr/>
        </p:nvCxnSpPr>
        <p:spPr>
          <a:xfrm flipH="1" flipV="1">
            <a:off x="5413940" y="4219743"/>
            <a:ext cx="1962475" cy="522282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DC120049-FCE1-4507-872C-D97AB89A4A2A}"/>
              </a:ext>
            </a:extLst>
          </p:cNvPr>
          <p:cNvGrpSpPr/>
          <p:nvPr/>
        </p:nvGrpSpPr>
        <p:grpSpPr>
          <a:xfrm>
            <a:off x="1110881" y="1240580"/>
            <a:ext cx="5212686" cy="4683144"/>
            <a:chOff x="1124613" y="1197557"/>
            <a:chExt cx="5212686" cy="4683144"/>
          </a:xfrm>
        </p:grpSpPr>
        <p:sp>
          <p:nvSpPr>
            <p:cNvPr id="79" name="Block Arc 78">
              <a:extLst>
                <a:ext uri="{FF2B5EF4-FFF2-40B4-BE49-F238E27FC236}">
                  <a16:creationId xmlns:a16="http://schemas.microsoft.com/office/drawing/2014/main" id="{431853A7-A14D-4E2F-9D36-E3B22C8E6269}"/>
                </a:ext>
              </a:extLst>
            </p:cNvPr>
            <p:cNvSpPr/>
            <p:nvPr/>
          </p:nvSpPr>
          <p:spPr>
            <a:xfrm rot="15444640">
              <a:off x="1519103" y="1197557"/>
              <a:ext cx="4140000" cy="4140000"/>
            </a:xfrm>
            <a:prstGeom prst="blockArc">
              <a:avLst>
                <a:gd name="adj1" fmla="val 919750"/>
                <a:gd name="adj2" fmla="val 6622604"/>
                <a:gd name="adj3" fmla="val 4359"/>
              </a:avLst>
            </a:prstGeom>
            <a:solidFill>
              <a:schemeClr val="bg1">
                <a:lumMod val="65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GB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1543EA2-DA66-45B5-A741-9FAF12CED084}"/>
                </a:ext>
              </a:extLst>
            </p:cNvPr>
            <p:cNvSpPr/>
            <p:nvPr/>
          </p:nvSpPr>
          <p:spPr>
            <a:xfrm>
              <a:off x="2629085" y="2345016"/>
              <a:ext cx="1885715" cy="1885715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r>
                <a:rPr lang="en-GB" sz="160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Operations</a:t>
              </a:r>
            </a:p>
            <a:p>
              <a:pPr algn="ctr" defTabSz="685800"/>
              <a:r>
                <a:rPr lang="en-GB" sz="160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(3D)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1635F12-472D-4181-B166-2210BEA2F147}"/>
                </a:ext>
              </a:extLst>
            </p:cNvPr>
            <p:cNvSpPr txBox="1"/>
            <p:nvPr/>
          </p:nvSpPr>
          <p:spPr>
            <a:xfrm>
              <a:off x="4783114" y="2871697"/>
              <a:ext cx="733409" cy="30008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defTabSz="685800"/>
              <a:r>
                <a:rPr lang="en-GB" sz="675" dirty="0">
                  <a:solidFill>
                    <a:srgbClr val="002E5F"/>
                  </a:solidFill>
                  <a:latin typeface="Helvetica LT Std"/>
                </a:rPr>
                <a:t>Option Assessment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93CA810-4D08-418C-AE56-75FCCDA5563D}"/>
                </a:ext>
              </a:extLst>
            </p:cNvPr>
            <p:cNvSpPr txBox="1"/>
            <p:nvPr/>
          </p:nvSpPr>
          <p:spPr>
            <a:xfrm>
              <a:off x="4581007" y="3982250"/>
              <a:ext cx="733409" cy="30008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defTabSz="685800"/>
              <a:r>
                <a:rPr lang="en-GB" sz="675" dirty="0">
                  <a:solidFill>
                    <a:srgbClr val="002E5F"/>
                  </a:solidFill>
                  <a:latin typeface="Helvetica LT Std"/>
                </a:rPr>
                <a:t>Preliminary Design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BBD5383-CF31-4B1F-BF38-8B358201784E}"/>
                </a:ext>
              </a:extLst>
            </p:cNvPr>
            <p:cNvSpPr txBox="1"/>
            <p:nvPr/>
          </p:nvSpPr>
          <p:spPr>
            <a:xfrm>
              <a:off x="2102291" y="4062948"/>
              <a:ext cx="733409" cy="30008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defTabSz="685800"/>
              <a:r>
                <a:rPr lang="en-GB" sz="675" dirty="0">
                  <a:solidFill>
                    <a:srgbClr val="002E5F"/>
                  </a:solidFill>
                  <a:latin typeface="Helvetica LT Std"/>
                </a:rPr>
                <a:t>Detailed Design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0DEE037-8223-415A-BDCA-D4B2CD3BE407}"/>
                </a:ext>
              </a:extLst>
            </p:cNvPr>
            <p:cNvSpPr txBox="1"/>
            <p:nvPr/>
          </p:nvSpPr>
          <p:spPr>
            <a:xfrm>
              <a:off x="3177340" y="4630845"/>
              <a:ext cx="733409" cy="30008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defTabSz="685800"/>
              <a:r>
                <a:rPr lang="en-GB" sz="675" dirty="0">
                  <a:solidFill>
                    <a:srgbClr val="002E5F"/>
                  </a:solidFill>
                  <a:latin typeface="Helvetica LT Std"/>
                </a:rPr>
                <a:t>Commercial Pricing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A5CAEAC1-3C44-4225-BEAD-B038F6126C7E}"/>
                </a:ext>
              </a:extLst>
            </p:cNvPr>
            <p:cNvSpPr txBox="1"/>
            <p:nvPr/>
          </p:nvSpPr>
          <p:spPr>
            <a:xfrm>
              <a:off x="1690158" y="2781751"/>
              <a:ext cx="733409" cy="30008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defTabSz="685800"/>
              <a:r>
                <a:rPr lang="en-GB" sz="675" dirty="0">
                  <a:solidFill>
                    <a:srgbClr val="002E5F"/>
                  </a:solidFill>
                  <a:latin typeface="Helvetica LT Std"/>
                </a:rPr>
                <a:t>Scheme Construction</a:t>
              </a:r>
            </a:p>
          </p:txBody>
        </p:sp>
        <p:sp>
          <p:nvSpPr>
            <p:cNvPr id="63" name="Block Arc 62">
              <a:extLst>
                <a:ext uri="{FF2B5EF4-FFF2-40B4-BE49-F238E27FC236}">
                  <a16:creationId xmlns:a16="http://schemas.microsoft.com/office/drawing/2014/main" id="{B60AB39A-C338-4203-81B5-2E5531B7EA1C}"/>
                </a:ext>
              </a:extLst>
            </p:cNvPr>
            <p:cNvSpPr/>
            <p:nvPr/>
          </p:nvSpPr>
          <p:spPr>
            <a:xfrm rot="11518075">
              <a:off x="2315111" y="2016617"/>
              <a:ext cx="2514287" cy="2536944"/>
            </a:xfrm>
            <a:prstGeom prst="blockArc">
              <a:avLst>
                <a:gd name="adj1" fmla="val 14109682"/>
                <a:gd name="adj2" fmla="val 16897837"/>
                <a:gd name="adj3" fmla="val 7198"/>
              </a:avLst>
            </a:prstGeom>
            <a:solidFill>
              <a:srgbClr val="002E5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GB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E88C706C-80EA-4168-A090-031A32B70F5C}"/>
                </a:ext>
              </a:extLst>
            </p:cNvPr>
            <p:cNvSpPr txBox="1"/>
            <p:nvPr/>
          </p:nvSpPr>
          <p:spPr>
            <a:xfrm>
              <a:off x="2531201" y="1838735"/>
              <a:ext cx="733409" cy="30008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defTabSz="685800"/>
              <a:r>
                <a:rPr lang="en-GB" sz="675" dirty="0">
                  <a:solidFill>
                    <a:srgbClr val="002E5F"/>
                  </a:solidFill>
                  <a:latin typeface="Helvetica LT Std"/>
                </a:rPr>
                <a:t>Scheme Close Out</a:t>
              </a:r>
            </a:p>
          </p:txBody>
        </p:sp>
        <p:sp>
          <p:nvSpPr>
            <p:cNvPr id="86" name="Block Arc 85">
              <a:extLst>
                <a:ext uri="{FF2B5EF4-FFF2-40B4-BE49-F238E27FC236}">
                  <a16:creationId xmlns:a16="http://schemas.microsoft.com/office/drawing/2014/main" id="{F72D9DB3-2172-4ACC-8670-A287B4B91481}"/>
                </a:ext>
              </a:extLst>
            </p:cNvPr>
            <p:cNvSpPr/>
            <p:nvPr/>
          </p:nvSpPr>
          <p:spPr>
            <a:xfrm rot="5400000">
              <a:off x="2314800" y="2016000"/>
              <a:ext cx="2514287" cy="2536944"/>
            </a:xfrm>
            <a:prstGeom prst="blockArc">
              <a:avLst>
                <a:gd name="adj1" fmla="val 14109682"/>
                <a:gd name="adj2" fmla="val 16897837"/>
                <a:gd name="adj3" fmla="val 7198"/>
              </a:avLst>
            </a:prstGeom>
            <a:solidFill>
              <a:srgbClr val="002E5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GB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7" name="Block Arc 86">
              <a:extLst>
                <a:ext uri="{FF2B5EF4-FFF2-40B4-BE49-F238E27FC236}">
                  <a16:creationId xmlns:a16="http://schemas.microsoft.com/office/drawing/2014/main" id="{463B368B-8F49-44EE-B757-7E02967AD8B4}"/>
                </a:ext>
              </a:extLst>
            </p:cNvPr>
            <p:cNvSpPr/>
            <p:nvPr/>
          </p:nvSpPr>
          <p:spPr>
            <a:xfrm rot="2320937">
              <a:off x="2314800" y="2016000"/>
              <a:ext cx="2514287" cy="2536944"/>
            </a:xfrm>
            <a:prstGeom prst="blockArc">
              <a:avLst>
                <a:gd name="adj1" fmla="val 14109682"/>
                <a:gd name="adj2" fmla="val 16897837"/>
                <a:gd name="adj3" fmla="val 7198"/>
              </a:avLst>
            </a:prstGeom>
            <a:solidFill>
              <a:srgbClr val="002E5F">
                <a:alpha val="4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GB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8" name="Block Arc 87">
              <a:extLst>
                <a:ext uri="{FF2B5EF4-FFF2-40B4-BE49-F238E27FC236}">
                  <a16:creationId xmlns:a16="http://schemas.microsoft.com/office/drawing/2014/main" id="{A5AAE05D-F7E4-4103-9D78-D0A95FAB4F18}"/>
                </a:ext>
              </a:extLst>
            </p:cNvPr>
            <p:cNvSpPr/>
            <p:nvPr/>
          </p:nvSpPr>
          <p:spPr>
            <a:xfrm rot="8455304">
              <a:off x="2314800" y="2016000"/>
              <a:ext cx="2514287" cy="2536944"/>
            </a:xfrm>
            <a:prstGeom prst="blockArc">
              <a:avLst>
                <a:gd name="adj1" fmla="val 14109682"/>
                <a:gd name="adj2" fmla="val 16897837"/>
                <a:gd name="adj3" fmla="val 7198"/>
              </a:avLst>
            </a:prstGeom>
            <a:solidFill>
              <a:srgbClr val="002E5F">
                <a:alpha val="5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GB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89" name="Block Arc 88">
              <a:extLst>
                <a:ext uri="{FF2B5EF4-FFF2-40B4-BE49-F238E27FC236}">
                  <a16:creationId xmlns:a16="http://schemas.microsoft.com/office/drawing/2014/main" id="{DEE595A0-9BAD-4BC4-AECB-93EFF14E6414}"/>
                </a:ext>
              </a:extLst>
            </p:cNvPr>
            <p:cNvSpPr/>
            <p:nvPr/>
          </p:nvSpPr>
          <p:spPr>
            <a:xfrm rot="20826393">
              <a:off x="2314800" y="2016000"/>
              <a:ext cx="2514287" cy="2536944"/>
            </a:xfrm>
            <a:prstGeom prst="blockArc">
              <a:avLst>
                <a:gd name="adj1" fmla="val 14109682"/>
                <a:gd name="adj2" fmla="val 16897837"/>
                <a:gd name="adj3" fmla="val 7198"/>
              </a:avLst>
            </a:prstGeom>
            <a:solidFill>
              <a:srgbClr val="002E5F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GB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0" name="Block Arc 89">
              <a:extLst>
                <a:ext uri="{FF2B5EF4-FFF2-40B4-BE49-F238E27FC236}">
                  <a16:creationId xmlns:a16="http://schemas.microsoft.com/office/drawing/2014/main" id="{C0293881-F01B-449A-ACA8-669FD29E9D16}"/>
                </a:ext>
              </a:extLst>
            </p:cNvPr>
            <p:cNvSpPr/>
            <p:nvPr/>
          </p:nvSpPr>
          <p:spPr>
            <a:xfrm rot="17648324">
              <a:off x="2314800" y="2016000"/>
              <a:ext cx="2514287" cy="2536944"/>
            </a:xfrm>
            <a:prstGeom prst="blockArc">
              <a:avLst>
                <a:gd name="adj1" fmla="val 14109682"/>
                <a:gd name="adj2" fmla="val 16897837"/>
                <a:gd name="adj3" fmla="val 7198"/>
              </a:avLst>
            </a:prstGeom>
            <a:solidFill>
              <a:srgbClr val="002E5F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GB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1" name="Block Arc 90">
              <a:extLst>
                <a:ext uri="{FF2B5EF4-FFF2-40B4-BE49-F238E27FC236}">
                  <a16:creationId xmlns:a16="http://schemas.microsoft.com/office/drawing/2014/main" id="{7FE43FBA-98CC-4D0C-940B-7EF6C3A9E4F1}"/>
                </a:ext>
              </a:extLst>
            </p:cNvPr>
            <p:cNvSpPr/>
            <p:nvPr/>
          </p:nvSpPr>
          <p:spPr>
            <a:xfrm rot="14547964">
              <a:off x="2314800" y="2016000"/>
              <a:ext cx="2514287" cy="2536944"/>
            </a:xfrm>
            <a:prstGeom prst="blockArc">
              <a:avLst>
                <a:gd name="adj1" fmla="val 14109682"/>
                <a:gd name="adj2" fmla="val 16897837"/>
                <a:gd name="adj3" fmla="val 7198"/>
              </a:avLst>
            </a:prstGeom>
            <a:solidFill>
              <a:srgbClr val="002E5F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GB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2" name="Block Arc 91">
              <a:extLst>
                <a:ext uri="{FF2B5EF4-FFF2-40B4-BE49-F238E27FC236}">
                  <a16:creationId xmlns:a16="http://schemas.microsoft.com/office/drawing/2014/main" id="{7BF55FE6-D7E5-4C35-B2FE-43086004F8F1}"/>
                </a:ext>
              </a:extLst>
            </p:cNvPr>
            <p:cNvSpPr/>
            <p:nvPr/>
          </p:nvSpPr>
          <p:spPr>
            <a:xfrm rot="3123227">
              <a:off x="1519474" y="1198800"/>
              <a:ext cx="4140000" cy="4140000"/>
            </a:xfrm>
            <a:prstGeom prst="blockArc">
              <a:avLst>
                <a:gd name="adj1" fmla="val 19118140"/>
                <a:gd name="adj2" fmla="val 6622604"/>
                <a:gd name="adj3" fmla="val 4359"/>
              </a:avLst>
            </a:prstGeom>
            <a:solidFill>
              <a:schemeClr val="bg1">
                <a:lumMod val="65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GB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4" name="Block Arc 93">
              <a:extLst>
                <a:ext uri="{FF2B5EF4-FFF2-40B4-BE49-F238E27FC236}">
                  <a16:creationId xmlns:a16="http://schemas.microsoft.com/office/drawing/2014/main" id="{A9547313-9466-4E98-94A2-44AA157CF7C1}"/>
                </a:ext>
              </a:extLst>
            </p:cNvPr>
            <p:cNvSpPr/>
            <p:nvPr/>
          </p:nvSpPr>
          <p:spPr>
            <a:xfrm rot="9524665">
              <a:off x="1519474" y="1198800"/>
              <a:ext cx="4140000" cy="4140000"/>
            </a:xfrm>
            <a:prstGeom prst="blockArc">
              <a:avLst>
                <a:gd name="adj1" fmla="val 656038"/>
                <a:gd name="adj2" fmla="val 6622604"/>
                <a:gd name="adj3" fmla="val 4359"/>
              </a:avLst>
            </a:prstGeom>
            <a:solidFill>
              <a:schemeClr val="bg1">
                <a:lumMod val="65000"/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GB" sz="135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B63A4D6-AEBE-42E7-97B4-1A771757F1A3}"/>
                </a:ext>
              </a:extLst>
            </p:cNvPr>
            <p:cNvSpPr txBox="1"/>
            <p:nvPr/>
          </p:nvSpPr>
          <p:spPr>
            <a:xfrm>
              <a:off x="5292788" y="1646236"/>
              <a:ext cx="1044511" cy="43088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defTabSz="685800"/>
              <a:r>
                <a:rPr lang="en-GB" sz="1100" dirty="0">
                  <a:solidFill>
                    <a:srgbClr val="002E5F"/>
                  </a:solidFill>
                  <a:latin typeface="Helvetica LT Std"/>
                </a:rPr>
                <a:t>Development Phase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404CDE4C-EF64-4C7E-8FC8-2FD5CACE29E1}"/>
                </a:ext>
              </a:extLst>
            </p:cNvPr>
            <p:cNvSpPr txBox="1"/>
            <p:nvPr/>
          </p:nvSpPr>
          <p:spPr>
            <a:xfrm>
              <a:off x="3177339" y="5419036"/>
              <a:ext cx="733409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defTabSz="685800"/>
              <a:r>
                <a:rPr lang="en-GB" sz="1200" dirty="0">
                  <a:solidFill>
                    <a:srgbClr val="002E5F"/>
                  </a:solidFill>
                  <a:latin typeface="Helvetica LT Std"/>
                </a:rPr>
                <a:t>Design Phase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9DC6B0B5-1641-47C8-AE5C-AB6B86E7233C}"/>
                </a:ext>
              </a:extLst>
            </p:cNvPr>
            <p:cNvSpPr txBox="1"/>
            <p:nvPr/>
          </p:nvSpPr>
          <p:spPr>
            <a:xfrm>
              <a:off x="1124613" y="1659076"/>
              <a:ext cx="733409" cy="43088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defTabSz="685800"/>
              <a:r>
                <a:rPr lang="en-GB" sz="1100" dirty="0">
                  <a:solidFill>
                    <a:srgbClr val="002E5F"/>
                  </a:solidFill>
                  <a:latin typeface="Helvetica LT Std"/>
                </a:rPr>
                <a:t>Delivery Phase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56756526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2000">
              <a:schemeClr val="bg1">
                <a:lumMod val="85000"/>
              </a:schemeClr>
            </a:gs>
            <a:gs pos="21000">
              <a:schemeClr val="bg1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BE0B0-D4B7-42D5-941B-3DB72DF76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319" y="213954"/>
            <a:ext cx="11090275" cy="942382"/>
          </a:xfrm>
        </p:spPr>
        <p:txBody>
          <a:bodyPr>
            <a:normAutofit/>
          </a:bodyPr>
          <a:lstStyle/>
          <a:p>
            <a:r>
              <a:rPr lang="en-GB" dirty="0"/>
              <a:t>Other Issues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1EFA92-2C85-4BD9-AF0F-66F64E802882}"/>
              </a:ext>
            </a:extLst>
          </p:cNvPr>
          <p:cNvSpPr txBox="1"/>
          <p:nvPr/>
        </p:nvSpPr>
        <p:spPr>
          <a:xfrm>
            <a:off x="1586419" y="1236092"/>
            <a:ext cx="7951282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Three key standards associated standards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Health and Safety Risk Management (Corporate Risk)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Supply Chain Management Standard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Assurance Standard</a:t>
            </a:r>
          </a:p>
          <a:p>
            <a:endParaRPr lang="en-GB" sz="15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Asset Data type and Data Storage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Health and Safety File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Pre-Construction Information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Supplier Early Engagement (Scoping Document)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Client Brief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Contract Award</a:t>
            </a:r>
          </a:p>
        </p:txBody>
      </p:sp>
    </p:spTree>
    <p:extLst>
      <p:ext uri="{BB962C8B-B14F-4D97-AF65-F5344CB8AC3E}">
        <p14:creationId xmlns:p14="http://schemas.microsoft.com/office/powerpoint/2010/main" val="455962373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SLC 2018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20239</TotalTime>
  <Words>431</Words>
  <Application>Microsoft Office PowerPoint</Application>
  <PresentationFormat>Widescreen</PresentationFormat>
  <Paragraphs>121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Helvetica LT Std</vt:lpstr>
      <vt:lpstr>Wingdings</vt:lpstr>
      <vt:lpstr>SLC 2018 template</vt:lpstr>
      <vt:lpstr>Asset Management Health and Safety Model Managing projects, schemes  and frameworks</vt:lpstr>
      <vt:lpstr>Asset Management Model </vt:lpstr>
      <vt:lpstr>PCF v 3D</vt:lpstr>
      <vt:lpstr>PCF v 3D</vt:lpstr>
      <vt:lpstr>Updated Management Model </vt:lpstr>
      <vt:lpstr>Updated Management Model </vt:lpstr>
      <vt:lpstr>Other Issues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 Williams</dc:creator>
  <cp:lastModifiedBy>Potter, Doug</cp:lastModifiedBy>
  <cp:revision>272</cp:revision>
  <dcterms:created xsi:type="dcterms:W3CDTF">2018-05-18T12:46:23Z</dcterms:created>
  <dcterms:modified xsi:type="dcterms:W3CDTF">2020-01-17T15:50:55Z</dcterms:modified>
</cp:coreProperties>
</file>