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78" r:id="rId2"/>
    <p:sldId id="332" r:id="rId3"/>
    <p:sldId id="346" r:id="rId4"/>
    <p:sldId id="347" r:id="rId5"/>
    <p:sldId id="348" r:id="rId6"/>
    <p:sldId id="349" r:id="rId7"/>
    <p:sldId id="350" r:id="rId8"/>
    <p:sldId id="351" r:id="rId9"/>
    <p:sldId id="352" r:id="rId10"/>
    <p:sldId id="341" r:id="rId11"/>
    <p:sldId id="343" r:id="rId12"/>
    <p:sldId id="344" r:id="rId13"/>
    <p:sldId id="345" r:id="rId14"/>
    <p:sldId id="33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208"/>
    <a:srgbClr val="FF9933"/>
    <a:srgbClr val="FCAC5C"/>
    <a:srgbClr val="FFCC66"/>
    <a:srgbClr val="FFCC00"/>
    <a:srgbClr val="FF9900"/>
    <a:srgbClr val="CC6600"/>
    <a:srgbClr val="C10606"/>
    <a:srgbClr val="FCCB35"/>
    <a:srgbClr val="FDFD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4" autoAdjust="0"/>
    <p:restoredTop sz="87333" autoAdjust="0"/>
  </p:normalViewPr>
  <p:slideViewPr>
    <p:cSldViewPr snapToGrid="0" showGuides="1">
      <p:cViewPr varScale="1">
        <p:scale>
          <a:sx n="113" d="100"/>
          <a:sy n="113" d="100"/>
        </p:scale>
        <p:origin x="480" y="108"/>
      </p:cViewPr>
      <p:guideLst>
        <p:guide orient="horz" pos="2160"/>
        <p:guide pos="3840"/>
        <p:guide pos="415"/>
        <p:guide pos="7267"/>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27/04/2020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944B73D-144E-4479-B300-F3AE3BB680C9}" type="slidenum">
              <a:rPr lang="en-GB" smtClean="0"/>
              <a:t>1</a:t>
            </a:fld>
            <a:endParaRPr lang="en-GB"/>
          </a:p>
        </p:txBody>
      </p:sp>
    </p:spTree>
    <p:extLst>
      <p:ext uri="{BB962C8B-B14F-4D97-AF65-F5344CB8AC3E}">
        <p14:creationId xmlns:p14="http://schemas.microsoft.com/office/powerpoint/2010/main" val="3641101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10</a:t>
            </a:fld>
            <a:endParaRPr lang="en-GB"/>
          </a:p>
        </p:txBody>
      </p:sp>
    </p:spTree>
    <p:extLst>
      <p:ext uri="{BB962C8B-B14F-4D97-AF65-F5344CB8AC3E}">
        <p14:creationId xmlns:p14="http://schemas.microsoft.com/office/powerpoint/2010/main" val="326910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11</a:t>
            </a:fld>
            <a:endParaRPr lang="en-GB"/>
          </a:p>
        </p:txBody>
      </p:sp>
    </p:spTree>
    <p:extLst>
      <p:ext uri="{BB962C8B-B14F-4D97-AF65-F5344CB8AC3E}">
        <p14:creationId xmlns:p14="http://schemas.microsoft.com/office/powerpoint/2010/main" val="1294510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12</a:t>
            </a:fld>
            <a:endParaRPr lang="en-GB"/>
          </a:p>
        </p:txBody>
      </p:sp>
    </p:spTree>
    <p:extLst>
      <p:ext uri="{BB962C8B-B14F-4D97-AF65-F5344CB8AC3E}">
        <p14:creationId xmlns:p14="http://schemas.microsoft.com/office/powerpoint/2010/main" val="4269689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13</a:t>
            </a:fld>
            <a:endParaRPr lang="en-GB"/>
          </a:p>
        </p:txBody>
      </p:sp>
    </p:spTree>
    <p:extLst>
      <p:ext uri="{BB962C8B-B14F-4D97-AF65-F5344CB8AC3E}">
        <p14:creationId xmlns:p14="http://schemas.microsoft.com/office/powerpoint/2010/main" val="1748410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14</a:t>
            </a:fld>
            <a:endParaRPr lang="en-GB"/>
          </a:p>
        </p:txBody>
      </p:sp>
    </p:spTree>
    <p:extLst>
      <p:ext uri="{BB962C8B-B14F-4D97-AF65-F5344CB8AC3E}">
        <p14:creationId xmlns:p14="http://schemas.microsoft.com/office/powerpoint/2010/main" val="1562868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2</a:t>
            </a:fld>
            <a:endParaRPr lang="en-GB"/>
          </a:p>
        </p:txBody>
      </p:sp>
    </p:spTree>
    <p:extLst>
      <p:ext uri="{BB962C8B-B14F-4D97-AF65-F5344CB8AC3E}">
        <p14:creationId xmlns:p14="http://schemas.microsoft.com/office/powerpoint/2010/main" val="1028430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3</a:t>
            </a:fld>
            <a:endParaRPr lang="en-GB"/>
          </a:p>
        </p:txBody>
      </p:sp>
    </p:spTree>
    <p:extLst>
      <p:ext uri="{BB962C8B-B14F-4D97-AF65-F5344CB8AC3E}">
        <p14:creationId xmlns:p14="http://schemas.microsoft.com/office/powerpoint/2010/main" val="3874952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4</a:t>
            </a:fld>
            <a:endParaRPr lang="en-GB"/>
          </a:p>
        </p:txBody>
      </p:sp>
    </p:spTree>
    <p:extLst>
      <p:ext uri="{BB962C8B-B14F-4D97-AF65-F5344CB8AC3E}">
        <p14:creationId xmlns:p14="http://schemas.microsoft.com/office/powerpoint/2010/main" val="2518559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5</a:t>
            </a:fld>
            <a:endParaRPr lang="en-GB"/>
          </a:p>
        </p:txBody>
      </p:sp>
    </p:spTree>
    <p:extLst>
      <p:ext uri="{BB962C8B-B14F-4D97-AF65-F5344CB8AC3E}">
        <p14:creationId xmlns:p14="http://schemas.microsoft.com/office/powerpoint/2010/main" val="2844867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6</a:t>
            </a:fld>
            <a:endParaRPr lang="en-GB"/>
          </a:p>
        </p:txBody>
      </p:sp>
    </p:spTree>
    <p:extLst>
      <p:ext uri="{BB962C8B-B14F-4D97-AF65-F5344CB8AC3E}">
        <p14:creationId xmlns:p14="http://schemas.microsoft.com/office/powerpoint/2010/main" val="4243521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7</a:t>
            </a:fld>
            <a:endParaRPr lang="en-GB"/>
          </a:p>
        </p:txBody>
      </p:sp>
    </p:spTree>
    <p:extLst>
      <p:ext uri="{BB962C8B-B14F-4D97-AF65-F5344CB8AC3E}">
        <p14:creationId xmlns:p14="http://schemas.microsoft.com/office/powerpoint/2010/main" val="3859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8</a:t>
            </a:fld>
            <a:endParaRPr lang="en-GB"/>
          </a:p>
        </p:txBody>
      </p:sp>
    </p:spTree>
    <p:extLst>
      <p:ext uri="{BB962C8B-B14F-4D97-AF65-F5344CB8AC3E}">
        <p14:creationId xmlns:p14="http://schemas.microsoft.com/office/powerpoint/2010/main" val="2379416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dirty="0"/>
          </a:p>
        </p:txBody>
      </p:sp>
      <p:sp>
        <p:nvSpPr>
          <p:cNvPr id="4" name="Slide Number Placeholder 3"/>
          <p:cNvSpPr>
            <a:spLocks noGrp="1"/>
          </p:cNvSpPr>
          <p:nvPr>
            <p:ph type="sldNum" sz="quarter" idx="10"/>
          </p:nvPr>
        </p:nvSpPr>
        <p:spPr/>
        <p:txBody>
          <a:bodyPr/>
          <a:lstStyle/>
          <a:p>
            <a:fld id="{9944B73D-144E-4479-B300-F3AE3BB680C9}" type="slidenum">
              <a:rPr lang="en-GB" smtClean="0"/>
              <a:t>9</a:t>
            </a:fld>
            <a:endParaRPr lang="en-GB"/>
          </a:p>
        </p:txBody>
      </p:sp>
    </p:spTree>
    <p:extLst>
      <p:ext uri="{BB962C8B-B14F-4D97-AF65-F5344CB8AC3E}">
        <p14:creationId xmlns:p14="http://schemas.microsoft.com/office/powerpoint/2010/main" val="1060913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pic>
        <p:nvPicPr>
          <p:cNvPr id="2050" name="Picture 2" descr="C:\Users\goodwc2\Desktop\HSAW Master Reversed White ide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1625" y="5926782"/>
            <a:ext cx="1449420" cy="613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213917"/>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pic>
        <p:nvPicPr>
          <p:cNvPr id="1026" name="Picture 2" descr="C:\Users\goodwc2\Desktop\HSAW Master RGB ident HR.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03785" y="5908414"/>
            <a:ext cx="1404666" cy="767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7.emf"/><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4561-CE81-4EFA-A167-040C97817BAB}"/>
              </a:ext>
            </a:extLst>
          </p:cNvPr>
          <p:cNvSpPr>
            <a:spLocks noGrp="1"/>
          </p:cNvSpPr>
          <p:nvPr>
            <p:ph type="ctrTitle"/>
          </p:nvPr>
        </p:nvSpPr>
        <p:spPr>
          <a:xfrm>
            <a:off x="632199" y="2215422"/>
            <a:ext cx="10500621" cy="2482307"/>
          </a:xfrm>
        </p:spPr>
        <p:txBody>
          <a:bodyPr>
            <a:normAutofit/>
          </a:bodyPr>
          <a:lstStyle/>
          <a:p>
            <a:r>
              <a:rPr lang="en-GB" dirty="0"/>
              <a:t>Asset Management Health and Safety Model</a:t>
            </a:r>
            <a:br>
              <a:rPr lang="en-GB" dirty="0"/>
            </a:br>
            <a:r>
              <a:rPr lang="en-GB" sz="3600" b="0" dirty="0"/>
              <a:t>Managing projects, schemes </a:t>
            </a:r>
            <a:br>
              <a:rPr lang="en-GB" sz="3600" b="0" dirty="0"/>
            </a:br>
            <a:r>
              <a:rPr lang="en-GB" sz="3600" b="0" dirty="0"/>
              <a:t>and frameworks</a:t>
            </a:r>
          </a:p>
        </p:txBody>
      </p:sp>
    </p:spTree>
    <p:extLst>
      <p:ext uri="{BB962C8B-B14F-4D97-AF65-F5344CB8AC3E}">
        <p14:creationId xmlns:p14="http://schemas.microsoft.com/office/powerpoint/2010/main" val="1929224751"/>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PCF v 3D</a:t>
            </a:r>
          </a:p>
        </p:txBody>
      </p:sp>
      <p:sp>
        <p:nvSpPr>
          <p:cNvPr id="3" name="Arrow: Pentagon 2">
            <a:extLst>
              <a:ext uri="{FF2B5EF4-FFF2-40B4-BE49-F238E27FC236}">
                <a16:creationId xmlns:a16="http://schemas.microsoft.com/office/drawing/2014/main" id="{A40661C7-63C1-47F8-9793-42EC4998C598}"/>
              </a:ext>
            </a:extLst>
          </p:cNvPr>
          <p:cNvSpPr/>
          <p:nvPr/>
        </p:nvSpPr>
        <p:spPr>
          <a:xfrm>
            <a:off x="445770" y="1760220"/>
            <a:ext cx="1565910" cy="942382"/>
          </a:xfrm>
          <a:prstGeom prst="homePlate">
            <a:avLst>
              <a:gd name="adj" fmla="val 28755"/>
            </a:avLst>
          </a:prstGeom>
          <a:solidFill>
            <a:srgbClr val="F9B208">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0- Strategy and Prioritisation</a:t>
            </a:r>
          </a:p>
        </p:txBody>
      </p:sp>
      <p:sp>
        <p:nvSpPr>
          <p:cNvPr id="4" name="Arrow: Chevron 3">
            <a:extLst>
              <a:ext uri="{FF2B5EF4-FFF2-40B4-BE49-F238E27FC236}">
                <a16:creationId xmlns:a16="http://schemas.microsoft.com/office/drawing/2014/main" id="{2259C88F-8E96-4889-A988-D4FDFBC15208}"/>
              </a:ext>
            </a:extLst>
          </p:cNvPr>
          <p:cNvSpPr/>
          <p:nvPr/>
        </p:nvSpPr>
        <p:spPr>
          <a:xfrm>
            <a:off x="1840230" y="1760220"/>
            <a:ext cx="1565910" cy="942382"/>
          </a:xfrm>
          <a:prstGeom prst="chevron">
            <a:avLst>
              <a:gd name="adj" fmla="val 28755"/>
            </a:avLst>
          </a:prstGeom>
          <a:solidFill>
            <a:srgbClr val="F9B20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1- Option Identification</a:t>
            </a:r>
          </a:p>
        </p:txBody>
      </p:sp>
      <p:sp>
        <p:nvSpPr>
          <p:cNvPr id="5" name="Arrow: Chevron 4">
            <a:extLst>
              <a:ext uri="{FF2B5EF4-FFF2-40B4-BE49-F238E27FC236}">
                <a16:creationId xmlns:a16="http://schemas.microsoft.com/office/drawing/2014/main" id="{890C5B8D-2D0B-4E3F-B765-1E6D1296514E}"/>
              </a:ext>
            </a:extLst>
          </p:cNvPr>
          <p:cNvSpPr/>
          <p:nvPr/>
        </p:nvSpPr>
        <p:spPr>
          <a:xfrm>
            <a:off x="3234690" y="1760220"/>
            <a:ext cx="1565910" cy="942382"/>
          </a:xfrm>
          <a:prstGeom prst="chevron">
            <a:avLst>
              <a:gd name="adj" fmla="val 28755"/>
            </a:avLst>
          </a:prstGeom>
          <a:solidFill>
            <a:srgbClr val="F9B208">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2 – Option Selection</a:t>
            </a:r>
          </a:p>
        </p:txBody>
      </p:sp>
      <p:sp>
        <p:nvSpPr>
          <p:cNvPr id="6" name="Arrow: Chevron 5">
            <a:extLst>
              <a:ext uri="{FF2B5EF4-FFF2-40B4-BE49-F238E27FC236}">
                <a16:creationId xmlns:a16="http://schemas.microsoft.com/office/drawing/2014/main" id="{EFC2CFF9-3AAB-4829-B1A6-B4B2D73D34F4}"/>
              </a:ext>
            </a:extLst>
          </p:cNvPr>
          <p:cNvSpPr/>
          <p:nvPr/>
        </p:nvSpPr>
        <p:spPr>
          <a:xfrm>
            <a:off x="4629150" y="1760220"/>
            <a:ext cx="1565910" cy="942382"/>
          </a:xfrm>
          <a:prstGeom prst="chevron">
            <a:avLst>
              <a:gd name="adj" fmla="val 28755"/>
            </a:avLst>
          </a:prstGeom>
          <a:solidFill>
            <a:srgbClr val="F9B20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3 – Preliminary Design</a:t>
            </a:r>
          </a:p>
        </p:txBody>
      </p:sp>
      <p:sp>
        <p:nvSpPr>
          <p:cNvPr id="7" name="Arrow: Chevron 6">
            <a:extLst>
              <a:ext uri="{FF2B5EF4-FFF2-40B4-BE49-F238E27FC236}">
                <a16:creationId xmlns:a16="http://schemas.microsoft.com/office/drawing/2014/main" id="{0A2B5F64-5296-4C25-8EEF-81458DE296B8}"/>
              </a:ext>
            </a:extLst>
          </p:cNvPr>
          <p:cNvSpPr/>
          <p:nvPr/>
        </p:nvSpPr>
        <p:spPr>
          <a:xfrm>
            <a:off x="6023610" y="1760220"/>
            <a:ext cx="1565910" cy="942382"/>
          </a:xfrm>
          <a:prstGeom prst="chevron">
            <a:avLst>
              <a:gd name="adj" fmla="val 28755"/>
            </a:avLst>
          </a:prstGeom>
          <a:solidFill>
            <a:srgbClr val="F9B208">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4 – Statutory Procedures and Powers</a:t>
            </a:r>
          </a:p>
        </p:txBody>
      </p:sp>
      <p:sp>
        <p:nvSpPr>
          <p:cNvPr id="8" name="Arrow: Chevron 7">
            <a:extLst>
              <a:ext uri="{FF2B5EF4-FFF2-40B4-BE49-F238E27FC236}">
                <a16:creationId xmlns:a16="http://schemas.microsoft.com/office/drawing/2014/main" id="{7E9F9C8F-9C4F-4CFA-9F3C-74701C8CA948}"/>
              </a:ext>
            </a:extLst>
          </p:cNvPr>
          <p:cNvSpPr/>
          <p:nvPr/>
        </p:nvSpPr>
        <p:spPr>
          <a:xfrm>
            <a:off x="7418070" y="1760220"/>
            <a:ext cx="1565910" cy="942382"/>
          </a:xfrm>
          <a:prstGeom prst="chevron">
            <a:avLst>
              <a:gd name="adj" fmla="val 28755"/>
            </a:avLst>
          </a:prstGeom>
          <a:solidFill>
            <a:srgbClr val="F9B20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5 – Construction Preparation</a:t>
            </a:r>
          </a:p>
        </p:txBody>
      </p:sp>
      <p:sp>
        <p:nvSpPr>
          <p:cNvPr id="9" name="Arrow: Chevron 8">
            <a:extLst>
              <a:ext uri="{FF2B5EF4-FFF2-40B4-BE49-F238E27FC236}">
                <a16:creationId xmlns:a16="http://schemas.microsoft.com/office/drawing/2014/main" id="{52561303-1D41-4195-83B1-6604339E6695}"/>
              </a:ext>
            </a:extLst>
          </p:cNvPr>
          <p:cNvSpPr/>
          <p:nvPr/>
        </p:nvSpPr>
        <p:spPr>
          <a:xfrm>
            <a:off x="8812530" y="1760220"/>
            <a:ext cx="1565910" cy="942382"/>
          </a:xfrm>
          <a:prstGeom prst="chevron">
            <a:avLst>
              <a:gd name="adj" fmla="val 28755"/>
            </a:avLst>
          </a:prstGeom>
          <a:solidFill>
            <a:srgbClr val="F9B208">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6 – Construction, Commission and Handover</a:t>
            </a:r>
          </a:p>
        </p:txBody>
      </p:sp>
      <p:sp>
        <p:nvSpPr>
          <p:cNvPr id="10" name="Arrow: Chevron 9">
            <a:extLst>
              <a:ext uri="{FF2B5EF4-FFF2-40B4-BE49-F238E27FC236}">
                <a16:creationId xmlns:a16="http://schemas.microsoft.com/office/drawing/2014/main" id="{C19393C0-21A8-4C77-97D9-4A4EAC1B265C}"/>
              </a:ext>
            </a:extLst>
          </p:cNvPr>
          <p:cNvSpPr/>
          <p:nvPr/>
        </p:nvSpPr>
        <p:spPr>
          <a:xfrm>
            <a:off x="10206990" y="1760220"/>
            <a:ext cx="1565910" cy="942382"/>
          </a:xfrm>
          <a:prstGeom prst="chevron">
            <a:avLst>
              <a:gd name="adj" fmla="val 28755"/>
            </a:avLst>
          </a:prstGeom>
          <a:solidFill>
            <a:srgbClr val="F9B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7 – Close Out</a:t>
            </a:r>
          </a:p>
        </p:txBody>
      </p:sp>
      <p:sp>
        <p:nvSpPr>
          <p:cNvPr id="11" name="TextBox 10">
            <a:extLst>
              <a:ext uri="{FF2B5EF4-FFF2-40B4-BE49-F238E27FC236}">
                <a16:creationId xmlns:a16="http://schemas.microsoft.com/office/drawing/2014/main" id="{DDF966BA-BA0A-477B-A4A4-8336D485FDAF}"/>
              </a:ext>
            </a:extLst>
          </p:cNvPr>
          <p:cNvSpPr txBox="1"/>
          <p:nvPr/>
        </p:nvSpPr>
        <p:spPr>
          <a:xfrm>
            <a:off x="445770" y="1258223"/>
            <a:ext cx="3097530" cy="400110"/>
          </a:xfrm>
          <a:prstGeom prst="rect">
            <a:avLst/>
          </a:prstGeom>
          <a:noFill/>
        </p:spPr>
        <p:txBody>
          <a:bodyPr wrap="square" rtlCol="0">
            <a:spAutoFit/>
          </a:bodyPr>
          <a:lstStyle/>
          <a:p>
            <a:r>
              <a:rPr lang="en-GB" sz="2000" dirty="0">
                <a:solidFill>
                  <a:schemeClr val="tx1">
                    <a:lumMod val="85000"/>
                    <a:lumOff val="15000"/>
                  </a:schemeClr>
                </a:solidFill>
              </a:rPr>
              <a:t>Project Control Framework</a:t>
            </a:r>
          </a:p>
        </p:txBody>
      </p:sp>
      <p:sp>
        <p:nvSpPr>
          <p:cNvPr id="12" name="Arrow: Pentagon 11">
            <a:extLst>
              <a:ext uri="{FF2B5EF4-FFF2-40B4-BE49-F238E27FC236}">
                <a16:creationId xmlns:a16="http://schemas.microsoft.com/office/drawing/2014/main" id="{1293FBC6-5901-4AC2-8F9B-7FB8AC73DE36}"/>
              </a:ext>
            </a:extLst>
          </p:cNvPr>
          <p:cNvSpPr/>
          <p:nvPr/>
        </p:nvSpPr>
        <p:spPr>
          <a:xfrm>
            <a:off x="445770" y="3684208"/>
            <a:ext cx="1565910" cy="942382"/>
          </a:xfrm>
          <a:prstGeom prst="homePlate">
            <a:avLst>
              <a:gd name="adj" fmla="val 28755"/>
            </a:avLst>
          </a:prstGeom>
          <a:solidFill>
            <a:schemeClr val="bg1">
              <a:lumMod val="6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0 –Asset need enters long list </a:t>
            </a:r>
          </a:p>
        </p:txBody>
      </p:sp>
      <p:sp>
        <p:nvSpPr>
          <p:cNvPr id="13" name="Arrow: Chevron 12">
            <a:extLst>
              <a:ext uri="{FF2B5EF4-FFF2-40B4-BE49-F238E27FC236}">
                <a16:creationId xmlns:a16="http://schemas.microsoft.com/office/drawing/2014/main" id="{CE20F2CE-D158-4DF4-B881-E5B7CFB4FD2E}"/>
              </a:ext>
            </a:extLst>
          </p:cNvPr>
          <p:cNvSpPr/>
          <p:nvPr/>
        </p:nvSpPr>
        <p:spPr>
          <a:xfrm>
            <a:off x="1840230" y="3684208"/>
            <a:ext cx="1565910" cy="942382"/>
          </a:xfrm>
          <a:prstGeom prst="chevron">
            <a:avLst>
              <a:gd name="adj" fmla="val 28755"/>
            </a:avLst>
          </a:prstGeom>
          <a:solidFill>
            <a:schemeClr val="bg1">
              <a:lumMod val="6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1 – Options Assessment</a:t>
            </a:r>
          </a:p>
        </p:txBody>
      </p:sp>
      <p:sp>
        <p:nvSpPr>
          <p:cNvPr id="14" name="Arrow: Chevron 13">
            <a:extLst>
              <a:ext uri="{FF2B5EF4-FFF2-40B4-BE49-F238E27FC236}">
                <a16:creationId xmlns:a16="http://schemas.microsoft.com/office/drawing/2014/main" id="{DA695CA1-ED13-4E08-8ACC-AE94901F03C0}"/>
              </a:ext>
            </a:extLst>
          </p:cNvPr>
          <p:cNvSpPr/>
          <p:nvPr/>
        </p:nvSpPr>
        <p:spPr>
          <a:xfrm>
            <a:off x="3234690" y="3684208"/>
            <a:ext cx="1565910" cy="942382"/>
          </a:xfrm>
          <a:prstGeom prst="chevron">
            <a:avLst>
              <a:gd name="adj" fmla="val 28755"/>
            </a:avLst>
          </a:prstGeom>
          <a:solidFill>
            <a:schemeClr val="bg1">
              <a:lumMod val="6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2 – Preliminary Design</a:t>
            </a:r>
          </a:p>
        </p:txBody>
      </p:sp>
      <p:sp>
        <p:nvSpPr>
          <p:cNvPr id="15" name="Arrow: Chevron 14">
            <a:extLst>
              <a:ext uri="{FF2B5EF4-FFF2-40B4-BE49-F238E27FC236}">
                <a16:creationId xmlns:a16="http://schemas.microsoft.com/office/drawing/2014/main" id="{46E411AE-45A7-4D59-8790-96CCC133FCFD}"/>
              </a:ext>
            </a:extLst>
          </p:cNvPr>
          <p:cNvSpPr/>
          <p:nvPr/>
        </p:nvSpPr>
        <p:spPr>
          <a:xfrm>
            <a:off x="4629150" y="3684208"/>
            <a:ext cx="1565910" cy="942382"/>
          </a:xfrm>
          <a:prstGeom prst="chevron">
            <a:avLst>
              <a:gd name="adj" fmla="val 28755"/>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3 – Detailed Design</a:t>
            </a:r>
          </a:p>
        </p:txBody>
      </p:sp>
      <p:sp>
        <p:nvSpPr>
          <p:cNvPr id="16" name="Arrow: Chevron 15">
            <a:extLst>
              <a:ext uri="{FF2B5EF4-FFF2-40B4-BE49-F238E27FC236}">
                <a16:creationId xmlns:a16="http://schemas.microsoft.com/office/drawing/2014/main" id="{B9794B8E-F507-4BEF-9626-81B16EAFA4F1}"/>
              </a:ext>
            </a:extLst>
          </p:cNvPr>
          <p:cNvSpPr/>
          <p:nvPr/>
        </p:nvSpPr>
        <p:spPr>
          <a:xfrm>
            <a:off x="6023610" y="3684208"/>
            <a:ext cx="1565910" cy="942382"/>
          </a:xfrm>
          <a:prstGeom prst="chevron">
            <a:avLst>
              <a:gd name="adj" fmla="val 28755"/>
            </a:avLst>
          </a:prstGeom>
          <a:solidFill>
            <a:schemeClr val="bg1">
              <a:lumMod val="6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4 – Commercial Pricing</a:t>
            </a:r>
          </a:p>
        </p:txBody>
      </p:sp>
      <p:sp>
        <p:nvSpPr>
          <p:cNvPr id="17" name="Arrow: Chevron 16">
            <a:extLst>
              <a:ext uri="{FF2B5EF4-FFF2-40B4-BE49-F238E27FC236}">
                <a16:creationId xmlns:a16="http://schemas.microsoft.com/office/drawing/2014/main" id="{1BF3E725-AF02-46B9-9565-3D2CC116A0C0}"/>
              </a:ext>
            </a:extLst>
          </p:cNvPr>
          <p:cNvSpPr/>
          <p:nvPr/>
        </p:nvSpPr>
        <p:spPr>
          <a:xfrm>
            <a:off x="7418070" y="3684208"/>
            <a:ext cx="1565910" cy="942382"/>
          </a:xfrm>
          <a:prstGeom prst="chevron">
            <a:avLst>
              <a:gd name="adj" fmla="val 28755"/>
            </a:avLst>
          </a:prstGeom>
          <a:solidFill>
            <a:schemeClr val="bg1">
              <a:lumMod val="6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5 – Scheme Construction</a:t>
            </a:r>
          </a:p>
        </p:txBody>
      </p:sp>
      <p:sp>
        <p:nvSpPr>
          <p:cNvPr id="18" name="Arrow: Chevron 17">
            <a:extLst>
              <a:ext uri="{FF2B5EF4-FFF2-40B4-BE49-F238E27FC236}">
                <a16:creationId xmlns:a16="http://schemas.microsoft.com/office/drawing/2014/main" id="{5902E482-3487-467E-ADF9-0BBA058D6C9C}"/>
              </a:ext>
            </a:extLst>
          </p:cNvPr>
          <p:cNvSpPr/>
          <p:nvPr/>
        </p:nvSpPr>
        <p:spPr>
          <a:xfrm>
            <a:off x="8812530" y="3684208"/>
            <a:ext cx="1565910" cy="942382"/>
          </a:xfrm>
          <a:prstGeom prst="chevron">
            <a:avLst>
              <a:gd name="adj" fmla="val 28755"/>
            </a:avLst>
          </a:prstGeom>
          <a:solidFill>
            <a:schemeClr val="bg1">
              <a:lumMod val="65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6 – Scheme Close Out</a:t>
            </a:r>
          </a:p>
        </p:txBody>
      </p:sp>
      <p:sp>
        <p:nvSpPr>
          <p:cNvPr id="20" name="TextBox 19">
            <a:extLst>
              <a:ext uri="{FF2B5EF4-FFF2-40B4-BE49-F238E27FC236}">
                <a16:creationId xmlns:a16="http://schemas.microsoft.com/office/drawing/2014/main" id="{E61E7B24-0259-4AF2-A7C2-9B4C0E5EF330}"/>
              </a:ext>
            </a:extLst>
          </p:cNvPr>
          <p:cNvSpPr txBox="1"/>
          <p:nvPr/>
        </p:nvSpPr>
        <p:spPr>
          <a:xfrm>
            <a:off x="466156" y="3226948"/>
            <a:ext cx="3262696" cy="400110"/>
          </a:xfrm>
          <a:prstGeom prst="rect">
            <a:avLst/>
          </a:prstGeom>
          <a:noFill/>
        </p:spPr>
        <p:txBody>
          <a:bodyPr wrap="square" rtlCol="0">
            <a:spAutoFit/>
          </a:bodyPr>
          <a:lstStyle/>
          <a:p>
            <a:r>
              <a:rPr lang="en-GB" sz="2000" dirty="0">
                <a:solidFill>
                  <a:schemeClr val="tx1">
                    <a:lumMod val="85000"/>
                    <a:lumOff val="15000"/>
                  </a:schemeClr>
                </a:solidFill>
              </a:rPr>
              <a:t>3D (Develop, Design Deliver)</a:t>
            </a:r>
          </a:p>
        </p:txBody>
      </p:sp>
    </p:spTree>
    <p:extLst>
      <p:ext uri="{BB962C8B-B14F-4D97-AF65-F5344CB8AC3E}">
        <p14:creationId xmlns:p14="http://schemas.microsoft.com/office/powerpoint/2010/main" val="3336844845"/>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PCF v 3D</a:t>
            </a:r>
          </a:p>
        </p:txBody>
      </p:sp>
      <p:sp>
        <p:nvSpPr>
          <p:cNvPr id="3" name="Arrow: Pentagon 2">
            <a:extLst>
              <a:ext uri="{FF2B5EF4-FFF2-40B4-BE49-F238E27FC236}">
                <a16:creationId xmlns:a16="http://schemas.microsoft.com/office/drawing/2014/main" id="{A40661C7-63C1-47F8-9793-42EC4998C598}"/>
              </a:ext>
            </a:extLst>
          </p:cNvPr>
          <p:cNvSpPr/>
          <p:nvPr/>
        </p:nvSpPr>
        <p:spPr>
          <a:xfrm>
            <a:off x="481396" y="2435674"/>
            <a:ext cx="1565910" cy="942382"/>
          </a:xfrm>
          <a:prstGeom prst="homePlate">
            <a:avLst>
              <a:gd name="adj" fmla="val 28755"/>
            </a:avLst>
          </a:prstGeom>
          <a:solidFill>
            <a:srgbClr val="F9B208">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0- Strategy and Prioritisation</a:t>
            </a:r>
          </a:p>
        </p:txBody>
      </p:sp>
      <p:sp>
        <p:nvSpPr>
          <p:cNvPr id="4" name="Arrow: Chevron 3">
            <a:extLst>
              <a:ext uri="{FF2B5EF4-FFF2-40B4-BE49-F238E27FC236}">
                <a16:creationId xmlns:a16="http://schemas.microsoft.com/office/drawing/2014/main" id="{2259C88F-8E96-4889-A988-D4FDFBC15208}"/>
              </a:ext>
            </a:extLst>
          </p:cNvPr>
          <p:cNvSpPr/>
          <p:nvPr/>
        </p:nvSpPr>
        <p:spPr>
          <a:xfrm>
            <a:off x="1875856" y="2435674"/>
            <a:ext cx="1565910" cy="942382"/>
          </a:xfrm>
          <a:prstGeom prst="chevron">
            <a:avLst>
              <a:gd name="adj" fmla="val 28755"/>
            </a:avLst>
          </a:prstGeom>
          <a:solidFill>
            <a:srgbClr val="F9B20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1- Option Identification</a:t>
            </a:r>
          </a:p>
        </p:txBody>
      </p:sp>
      <p:sp>
        <p:nvSpPr>
          <p:cNvPr id="5" name="Arrow: Chevron 4">
            <a:extLst>
              <a:ext uri="{FF2B5EF4-FFF2-40B4-BE49-F238E27FC236}">
                <a16:creationId xmlns:a16="http://schemas.microsoft.com/office/drawing/2014/main" id="{890C5B8D-2D0B-4E3F-B765-1E6D1296514E}"/>
              </a:ext>
            </a:extLst>
          </p:cNvPr>
          <p:cNvSpPr/>
          <p:nvPr/>
        </p:nvSpPr>
        <p:spPr>
          <a:xfrm>
            <a:off x="3270316" y="2435674"/>
            <a:ext cx="1565910" cy="942382"/>
          </a:xfrm>
          <a:prstGeom prst="chevron">
            <a:avLst>
              <a:gd name="adj" fmla="val 28755"/>
            </a:avLst>
          </a:prstGeom>
          <a:solidFill>
            <a:srgbClr val="F9B208">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2 – Option Selection</a:t>
            </a:r>
          </a:p>
        </p:txBody>
      </p:sp>
      <p:sp>
        <p:nvSpPr>
          <p:cNvPr id="6" name="Arrow: Chevron 5">
            <a:extLst>
              <a:ext uri="{FF2B5EF4-FFF2-40B4-BE49-F238E27FC236}">
                <a16:creationId xmlns:a16="http://schemas.microsoft.com/office/drawing/2014/main" id="{EFC2CFF9-3AAB-4829-B1A6-B4B2D73D34F4}"/>
              </a:ext>
            </a:extLst>
          </p:cNvPr>
          <p:cNvSpPr/>
          <p:nvPr/>
        </p:nvSpPr>
        <p:spPr>
          <a:xfrm>
            <a:off x="4664775" y="2435674"/>
            <a:ext cx="2184625" cy="942382"/>
          </a:xfrm>
          <a:prstGeom prst="chevron">
            <a:avLst>
              <a:gd name="adj" fmla="val 28755"/>
            </a:avLst>
          </a:prstGeom>
          <a:solidFill>
            <a:srgbClr val="F9B20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3 – Preliminary Design</a:t>
            </a:r>
          </a:p>
        </p:txBody>
      </p:sp>
      <p:sp>
        <p:nvSpPr>
          <p:cNvPr id="7" name="Arrow: Chevron 6">
            <a:extLst>
              <a:ext uri="{FF2B5EF4-FFF2-40B4-BE49-F238E27FC236}">
                <a16:creationId xmlns:a16="http://schemas.microsoft.com/office/drawing/2014/main" id="{0A2B5F64-5296-4C25-8EEF-81458DE296B8}"/>
              </a:ext>
            </a:extLst>
          </p:cNvPr>
          <p:cNvSpPr/>
          <p:nvPr/>
        </p:nvSpPr>
        <p:spPr>
          <a:xfrm>
            <a:off x="6684477" y="2435674"/>
            <a:ext cx="1471657" cy="942382"/>
          </a:xfrm>
          <a:prstGeom prst="chevron">
            <a:avLst>
              <a:gd name="adj" fmla="val 28755"/>
            </a:avLst>
          </a:prstGeom>
          <a:solidFill>
            <a:srgbClr val="F9B208">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4 – Statutory Procedures and Powers</a:t>
            </a:r>
          </a:p>
        </p:txBody>
      </p:sp>
      <p:sp>
        <p:nvSpPr>
          <p:cNvPr id="8" name="Arrow: Chevron 7">
            <a:extLst>
              <a:ext uri="{FF2B5EF4-FFF2-40B4-BE49-F238E27FC236}">
                <a16:creationId xmlns:a16="http://schemas.microsoft.com/office/drawing/2014/main" id="{7E9F9C8F-9C4F-4CFA-9F3C-74701C8CA948}"/>
              </a:ext>
            </a:extLst>
          </p:cNvPr>
          <p:cNvSpPr/>
          <p:nvPr/>
        </p:nvSpPr>
        <p:spPr>
          <a:xfrm>
            <a:off x="7991212" y="2431671"/>
            <a:ext cx="1298865" cy="942382"/>
          </a:xfrm>
          <a:prstGeom prst="chevron">
            <a:avLst>
              <a:gd name="adj" fmla="val 28755"/>
            </a:avLst>
          </a:prstGeom>
          <a:solidFill>
            <a:srgbClr val="F9B20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5 – Construction Preparation</a:t>
            </a:r>
          </a:p>
        </p:txBody>
      </p:sp>
      <p:sp>
        <p:nvSpPr>
          <p:cNvPr id="9" name="Arrow: Chevron 8">
            <a:extLst>
              <a:ext uri="{FF2B5EF4-FFF2-40B4-BE49-F238E27FC236}">
                <a16:creationId xmlns:a16="http://schemas.microsoft.com/office/drawing/2014/main" id="{52561303-1D41-4195-83B1-6604339E6695}"/>
              </a:ext>
            </a:extLst>
          </p:cNvPr>
          <p:cNvSpPr/>
          <p:nvPr/>
        </p:nvSpPr>
        <p:spPr>
          <a:xfrm>
            <a:off x="9133024" y="2435674"/>
            <a:ext cx="1298865" cy="942382"/>
          </a:xfrm>
          <a:prstGeom prst="chevron">
            <a:avLst>
              <a:gd name="adj" fmla="val 28755"/>
            </a:avLst>
          </a:prstGeom>
          <a:solidFill>
            <a:srgbClr val="F9B208">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6 – Construction, Commission and Handover</a:t>
            </a:r>
          </a:p>
        </p:txBody>
      </p:sp>
      <p:sp>
        <p:nvSpPr>
          <p:cNvPr id="10" name="Arrow: Chevron 9">
            <a:extLst>
              <a:ext uri="{FF2B5EF4-FFF2-40B4-BE49-F238E27FC236}">
                <a16:creationId xmlns:a16="http://schemas.microsoft.com/office/drawing/2014/main" id="{C19393C0-21A8-4C77-97D9-4A4EAC1B265C}"/>
              </a:ext>
            </a:extLst>
          </p:cNvPr>
          <p:cNvSpPr/>
          <p:nvPr/>
        </p:nvSpPr>
        <p:spPr>
          <a:xfrm>
            <a:off x="10266967" y="2431671"/>
            <a:ext cx="1298864" cy="942382"/>
          </a:xfrm>
          <a:prstGeom prst="chevron">
            <a:avLst>
              <a:gd name="adj" fmla="val 28755"/>
            </a:avLst>
          </a:prstGeom>
          <a:solidFill>
            <a:srgbClr val="F9B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7 – Close Out</a:t>
            </a:r>
          </a:p>
        </p:txBody>
      </p:sp>
      <p:sp>
        <p:nvSpPr>
          <p:cNvPr id="12" name="Arrow: Pentagon 11">
            <a:extLst>
              <a:ext uri="{FF2B5EF4-FFF2-40B4-BE49-F238E27FC236}">
                <a16:creationId xmlns:a16="http://schemas.microsoft.com/office/drawing/2014/main" id="{1293FBC6-5901-4AC2-8F9B-7FB8AC73DE36}"/>
              </a:ext>
            </a:extLst>
          </p:cNvPr>
          <p:cNvSpPr/>
          <p:nvPr/>
        </p:nvSpPr>
        <p:spPr>
          <a:xfrm>
            <a:off x="478254" y="3479943"/>
            <a:ext cx="2959923" cy="942382"/>
          </a:xfrm>
          <a:prstGeom prst="homePlate">
            <a:avLst>
              <a:gd name="adj" fmla="val 28755"/>
            </a:avLst>
          </a:prstGeom>
          <a:solidFill>
            <a:schemeClr val="bg1">
              <a:lumMod val="6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0 –Asset need enters long list </a:t>
            </a:r>
          </a:p>
        </p:txBody>
      </p:sp>
      <p:sp>
        <p:nvSpPr>
          <p:cNvPr id="13" name="Arrow: Chevron 12">
            <a:extLst>
              <a:ext uri="{FF2B5EF4-FFF2-40B4-BE49-F238E27FC236}">
                <a16:creationId xmlns:a16="http://schemas.microsoft.com/office/drawing/2014/main" id="{CE20F2CE-D158-4DF4-B881-E5B7CFB4FD2E}"/>
              </a:ext>
            </a:extLst>
          </p:cNvPr>
          <p:cNvSpPr/>
          <p:nvPr/>
        </p:nvSpPr>
        <p:spPr>
          <a:xfrm>
            <a:off x="3270316" y="3479943"/>
            <a:ext cx="1588990" cy="942382"/>
          </a:xfrm>
          <a:prstGeom prst="chevron">
            <a:avLst>
              <a:gd name="adj" fmla="val 28755"/>
            </a:avLst>
          </a:prstGeom>
          <a:solidFill>
            <a:schemeClr val="bg1">
              <a:lumMod val="6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1 – Options Assessment</a:t>
            </a:r>
          </a:p>
        </p:txBody>
      </p:sp>
      <p:sp>
        <p:nvSpPr>
          <p:cNvPr id="14" name="Arrow: Chevron 13">
            <a:extLst>
              <a:ext uri="{FF2B5EF4-FFF2-40B4-BE49-F238E27FC236}">
                <a16:creationId xmlns:a16="http://schemas.microsoft.com/office/drawing/2014/main" id="{DA695CA1-ED13-4E08-8ACC-AE94901F03C0}"/>
              </a:ext>
            </a:extLst>
          </p:cNvPr>
          <p:cNvSpPr/>
          <p:nvPr/>
        </p:nvSpPr>
        <p:spPr>
          <a:xfrm>
            <a:off x="4679228" y="3479943"/>
            <a:ext cx="1176438" cy="942382"/>
          </a:xfrm>
          <a:prstGeom prst="chevron">
            <a:avLst>
              <a:gd name="adj" fmla="val 28755"/>
            </a:avLst>
          </a:prstGeom>
          <a:solidFill>
            <a:schemeClr val="bg1">
              <a:lumMod val="6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2 – Preliminary Design</a:t>
            </a:r>
          </a:p>
        </p:txBody>
      </p:sp>
      <p:sp>
        <p:nvSpPr>
          <p:cNvPr id="15" name="Arrow: Chevron 14">
            <a:extLst>
              <a:ext uri="{FF2B5EF4-FFF2-40B4-BE49-F238E27FC236}">
                <a16:creationId xmlns:a16="http://schemas.microsoft.com/office/drawing/2014/main" id="{46E411AE-45A7-4D59-8790-96CCC133FCFD}"/>
              </a:ext>
            </a:extLst>
          </p:cNvPr>
          <p:cNvSpPr/>
          <p:nvPr/>
        </p:nvSpPr>
        <p:spPr>
          <a:xfrm>
            <a:off x="5672962" y="3462335"/>
            <a:ext cx="1176438" cy="959989"/>
          </a:xfrm>
          <a:prstGeom prst="chevron">
            <a:avLst>
              <a:gd name="adj" fmla="val 28755"/>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3 – Detailed Design</a:t>
            </a:r>
          </a:p>
        </p:txBody>
      </p:sp>
      <p:sp>
        <p:nvSpPr>
          <p:cNvPr id="16" name="Arrow: Chevron 15">
            <a:extLst>
              <a:ext uri="{FF2B5EF4-FFF2-40B4-BE49-F238E27FC236}">
                <a16:creationId xmlns:a16="http://schemas.microsoft.com/office/drawing/2014/main" id="{B9794B8E-F507-4BEF-9626-81B16EAFA4F1}"/>
              </a:ext>
            </a:extLst>
          </p:cNvPr>
          <p:cNvSpPr/>
          <p:nvPr/>
        </p:nvSpPr>
        <p:spPr>
          <a:xfrm>
            <a:off x="6685361" y="3462336"/>
            <a:ext cx="1471657" cy="959988"/>
          </a:xfrm>
          <a:prstGeom prst="chevron">
            <a:avLst>
              <a:gd name="adj" fmla="val 28755"/>
            </a:avLst>
          </a:prstGeom>
          <a:solidFill>
            <a:schemeClr val="bg1">
              <a:lumMod val="6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4 – Commercial Pricing</a:t>
            </a:r>
          </a:p>
        </p:txBody>
      </p:sp>
      <p:sp>
        <p:nvSpPr>
          <p:cNvPr id="17" name="Arrow: Chevron 16">
            <a:extLst>
              <a:ext uri="{FF2B5EF4-FFF2-40B4-BE49-F238E27FC236}">
                <a16:creationId xmlns:a16="http://schemas.microsoft.com/office/drawing/2014/main" id="{1BF3E725-AF02-46B9-9565-3D2CC116A0C0}"/>
              </a:ext>
            </a:extLst>
          </p:cNvPr>
          <p:cNvSpPr/>
          <p:nvPr/>
        </p:nvSpPr>
        <p:spPr>
          <a:xfrm>
            <a:off x="7991212" y="3479943"/>
            <a:ext cx="1945890" cy="942382"/>
          </a:xfrm>
          <a:prstGeom prst="chevron">
            <a:avLst>
              <a:gd name="adj" fmla="val 28755"/>
            </a:avLst>
          </a:prstGeom>
          <a:solidFill>
            <a:schemeClr val="bg1">
              <a:lumMod val="6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5 – Scheme Construction</a:t>
            </a:r>
          </a:p>
        </p:txBody>
      </p:sp>
      <p:sp>
        <p:nvSpPr>
          <p:cNvPr id="18" name="Arrow: Chevron 17">
            <a:extLst>
              <a:ext uri="{FF2B5EF4-FFF2-40B4-BE49-F238E27FC236}">
                <a16:creationId xmlns:a16="http://schemas.microsoft.com/office/drawing/2014/main" id="{5902E482-3487-467E-ADF9-0BBA058D6C9C}"/>
              </a:ext>
            </a:extLst>
          </p:cNvPr>
          <p:cNvSpPr/>
          <p:nvPr/>
        </p:nvSpPr>
        <p:spPr>
          <a:xfrm>
            <a:off x="9761220" y="3462336"/>
            <a:ext cx="1804611" cy="949644"/>
          </a:xfrm>
          <a:prstGeom prst="chevron">
            <a:avLst>
              <a:gd name="adj" fmla="val 28755"/>
            </a:avLst>
          </a:prstGeom>
          <a:solidFill>
            <a:schemeClr val="bg1">
              <a:lumMod val="65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bg1"/>
                </a:solidFill>
              </a:rPr>
              <a:t>6 – Scheme Close Out</a:t>
            </a:r>
          </a:p>
        </p:txBody>
      </p:sp>
      <p:sp>
        <p:nvSpPr>
          <p:cNvPr id="21" name="TextBox 20">
            <a:extLst>
              <a:ext uri="{FF2B5EF4-FFF2-40B4-BE49-F238E27FC236}">
                <a16:creationId xmlns:a16="http://schemas.microsoft.com/office/drawing/2014/main" id="{5BA00597-3641-4B65-AE00-4B33DAC6DD7A}"/>
              </a:ext>
            </a:extLst>
          </p:cNvPr>
          <p:cNvSpPr txBox="1"/>
          <p:nvPr/>
        </p:nvSpPr>
        <p:spPr>
          <a:xfrm>
            <a:off x="409450" y="1984621"/>
            <a:ext cx="3097530" cy="400110"/>
          </a:xfrm>
          <a:prstGeom prst="rect">
            <a:avLst/>
          </a:prstGeom>
          <a:noFill/>
        </p:spPr>
        <p:txBody>
          <a:bodyPr wrap="square" rtlCol="0">
            <a:spAutoFit/>
          </a:bodyPr>
          <a:lstStyle/>
          <a:p>
            <a:r>
              <a:rPr lang="en-GB" sz="2000" dirty="0">
                <a:solidFill>
                  <a:schemeClr val="tx1">
                    <a:lumMod val="85000"/>
                    <a:lumOff val="15000"/>
                  </a:schemeClr>
                </a:solidFill>
              </a:rPr>
              <a:t>Project Control Framework</a:t>
            </a:r>
          </a:p>
        </p:txBody>
      </p:sp>
      <p:sp>
        <p:nvSpPr>
          <p:cNvPr id="22" name="TextBox 21">
            <a:extLst>
              <a:ext uri="{FF2B5EF4-FFF2-40B4-BE49-F238E27FC236}">
                <a16:creationId xmlns:a16="http://schemas.microsoft.com/office/drawing/2014/main" id="{C18AC4D9-7F73-469B-B981-A8BDD208F3E5}"/>
              </a:ext>
            </a:extLst>
          </p:cNvPr>
          <p:cNvSpPr txBox="1"/>
          <p:nvPr/>
        </p:nvSpPr>
        <p:spPr>
          <a:xfrm>
            <a:off x="409450" y="4524212"/>
            <a:ext cx="3262696" cy="400110"/>
          </a:xfrm>
          <a:prstGeom prst="rect">
            <a:avLst/>
          </a:prstGeom>
          <a:noFill/>
        </p:spPr>
        <p:txBody>
          <a:bodyPr wrap="square" rtlCol="0">
            <a:spAutoFit/>
          </a:bodyPr>
          <a:lstStyle/>
          <a:p>
            <a:r>
              <a:rPr lang="en-GB" sz="2000" dirty="0">
                <a:solidFill>
                  <a:schemeClr val="tx1">
                    <a:lumMod val="85000"/>
                    <a:lumOff val="15000"/>
                  </a:schemeClr>
                </a:solidFill>
              </a:rPr>
              <a:t>3D (Develop, Design Deliver)</a:t>
            </a:r>
          </a:p>
        </p:txBody>
      </p:sp>
    </p:spTree>
    <p:extLst>
      <p:ext uri="{BB962C8B-B14F-4D97-AF65-F5344CB8AC3E}">
        <p14:creationId xmlns:p14="http://schemas.microsoft.com/office/powerpoint/2010/main" val="50685670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Updated Management Model </a:t>
            </a:r>
          </a:p>
        </p:txBody>
      </p:sp>
      <p:grpSp>
        <p:nvGrpSpPr>
          <p:cNvPr id="7" name="Group 6">
            <a:extLst>
              <a:ext uri="{FF2B5EF4-FFF2-40B4-BE49-F238E27FC236}">
                <a16:creationId xmlns:a16="http://schemas.microsoft.com/office/drawing/2014/main" id="{AD9CE4C3-F5CD-4BDB-8CDB-A1E93BAF32CE}"/>
              </a:ext>
            </a:extLst>
          </p:cNvPr>
          <p:cNvGrpSpPr>
            <a:grpSpLocks noChangeAspect="1"/>
          </p:cNvGrpSpPr>
          <p:nvPr/>
        </p:nvGrpSpPr>
        <p:grpSpPr>
          <a:xfrm>
            <a:off x="2445486" y="983458"/>
            <a:ext cx="7315367" cy="5294298"/>
            <a:chOff x="1680253" y="76946"/>
            <a:chExt cx="8490362" cy="6144666"/>
          </a:xfrm>
        </p:grpSpPr>
        <p:sp>
          <p:nvSpPr>
            <p:cNvPr id="8" name="Block Arc 7">
              <a:extLst>
                <a:ext uri="{FF2B5EF4-FFF2-40B4-BE49-F238E27FC236}">
                  <a16:creationId xmlns:a16="http://schemas.microsoft.com/office/drawing/2014/main" id="{81530EBD-9651-4D85-BB17-BA8E3ADEBECD}"/>
                </a:ext>
              </a:extLst>
            </p:cNvPr>
            <p:cNvSpPr/>
            <p:nvPr/>
          </p:nvSpPr>
          <p:spPr>
            <a:xfrm rot="9840000">
              <a:off x="2957085" y="237533"/>
              <a:ext cx="5866670" cy="5866670"/>
            </a:xfrm>
            <a:prstGeom prst="blockArc">
              <a:avLst>
                <a:gd name="adj1" fmla="val 1989012"/>
                <a:gd name="adj2" fmla="val 4031697"/>
                <a:gd name="adj3" fmla="val 423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grpSp>
          <p:nvGrpSpPr>
            <p:cNvPr id="9" name="Group 8">
              <a:extLst>
                <a:ext uri="{FF2B5EF4-FFF2-40B4-BE49-F238E27FC236}">
                  <a16:creationId xmlns:a16="http://schemas.microsoft.com/office/drawing/2014/main" id="{AF145298-7C5A-454F-8444-EFB1592A23C4}"/>
                </a:ext>
              </a:extLst>
            </p:cNvPr>
            <p:cNvGrpSpPr/>
            <p:nvPr/>
          </p:nvGrpSpPr>
          <p:grpSpPr>
            <a:xfrm>
              <a:off x="1680253" y="76946"/>
              <a:ext cx="8490362" cy="6144666"/>
              <a:chOff x="1680253" y="76946"/>
              <a:chExt cx="8490362" cy="6144666"/>
            </a:xfrm>
          </p:grpSpPr>
          <p:cxnSp>
            <p:nvCxnSpPr>
              <p:cNvPr id="10" name="Straight Connector 9">
                <a:extLst>
                  <a:ext uri="{FF2B5EF4-FFF2-40B4-BE49-F238E27FC236}">
                    <a16:creationId xmlns:a16="http://schemas.microsoft.com/office/drawing/2014/main" id="{8B83B080-077F-46D2-976E-3C447B64173B}"/>
                  </a:ext>
                </a:extLst>
              </p:cNvPr>
              <p:cNvCxnSpPr>
                <a:cxnSpLocks/>
                <a:stCxn id="15" idx="0"/>
                <a:endCxn id="43" idx="0"/>
              </p:cNvCxnSpPr>
              <p:nvPr/>
            </p:nvCxnSpPr>
            <p:spPr>
              <a:xfrm flipV="1">
                <a:off x="5926651" y="361693"/>
                <a:ext cx="25675" cy="1250519"/>
              </a:xfrm>
              <a:prstGeom prst="line">
                <a:avLst/>
              </a:prstGeom>
              <a:ln w="12700">
                <a:solidFill>
                  <a:srgbClr val="FBC914"/>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BA20714-DD47-4C32-B961-7DF72901215C}"/>
                  </a:ext>
                </a:extLst>
              </p:cNvPr>
              <p:cNvCxnSpPr>
                <a:cxnSpLocks/>
                <a:stCxn id="25" idx="1"/>
                <a:endCxn id="46" idx="1"/>
              </p:cNvCxnSpPr>
              <p:nvPr/>
            </p:nvCxnSpPr>
            <p:spPr>
              <a:xfrm flipH="1">
                <a:off x="3346968" y="3856197"/>
                <a:ext cx="1148429" cy="490662"/>
              </a:xfrm>
              <a:prstGeom prst="line">
                <a:avLst/>
              </a:prstGeom>
              <a:ln w="12700">
                <a:solidFill>
                  <a:srgbClr val="FBC914"/>
                </a:solidFill>
                <a:prstDash val="sysDot"/>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4E7399E-3D83-459C-862A-E1B2BDEE4F4C}"/>
                  </a:ext>
                </a:extLst>
              </p:cNvPr>
              <p:cNvSpPr txBox="1"/>
              <p:nvPr/>
            </p:nvSpPr>
            <p:spPr>
              <a:xfrm>
                <a:off x="7477408" y="3691929"/>
                <a:ext cx="922979" cy="400109"/>
              </a:xfrm>
              <a:prstGeom prst="rect">
                <a:avLst/>
              </a:prstGeom>
              <a:noFill/>
            </p:spPr>
            <p:txBody>
              <a:bodyPr wrap="square" rtlCol="0" anchor="ctr">
                <a:spAutoFit/>
              </a:bodyPr>
              <a:lstStyle/>
              <a:p>
                <a:pPr defTabSz="685800"/>
                <a:r>
                  <a:rPr lang="en-GB" sz="800" dirty="0">
                    <a:solidFill>
                      <a:srgbClr val="002E5F"/>
                    </a:solidFill>
                    <a:latin typeface="Helvetica LT Std"/>
                  </a:rPr>
                  <a:t>Preliminary design</a:t>
                </a:r>
              </a:p>
            </p:txBody>
          </p:sp>
          <p:sp>
            <p:nvSpPr>
              <p:cNvPr id="13" name="TextBox 12">
                <a:extLst>
                  <a:ext uri="{FF2B5EF4-FFF2-40B4-BE49-F238E27FC236}">
                    <a16:creationId xmlns:a16="http://schemas.microsoft.com/office/drawing/2014/main" id="{AC31ABB9-C725-4009-8C56-EC8572980F7A}"/>
                  </a:ext>
                </a:extLst>
              </p:cNvPr>
              <p:cNvSpPr txBox="1"/>
              <p:nvPr/>
            </p:nvSpPr>
            <p:spPr>
              <a:xfrm>
                <a:off x="6856383" y="5953704"/>
                <a:ext cx="1762977" cy="267908"/>
              </a:xfrm>
              <a:prstGeom prst="rect">
                <a:avLst/>
              </a:prstGeom>
              <a:noFill/>
            </p:spPr>
            <p:txBody>
              <a:bodyPr wrap="square" rtlCol="0" anchor="ctr">
                <a:spAutoFit/>
              </a:bodyPr>
              <a:lstStyle/>
              <a:p>
                <a:pPr defTabSz="685800"/>
                <a:r>
                  <a:rPr lang="en-GB" sz="900" dirty="0">
                    <a:solidFill>
                      <a:srgbClr val="002E5F"/>
                    </a:solidFill>
                    <a:latin typeface="Helvetica LT Std"/>
                  </a:rPr>
                  <a:t>Development Phase</a:t>
                </a:r>
              </a:p>
            </p:txBody>
          </p:sp>
          <p:sp>
            <p:nvSpPr>
              <p:cNvPr id="14" name="Oval 13">
                <a:extLst>
                  <a:ext uri="{FF2B5EF4-FFF2-40B4-BE49-F238E27FC236}">
                    <a16:creationId xmlns:a16="http://schemas.microsoft.com/office/drawing/2014/main" id="{E965DCD8-64FD-43B6-BD93-6E8471FB1B29}"/>
                  </a:ext>
                </a:extLst>
              </p:cNvPr>
              <p:cNvSpPr/>
              <p:nvPr/>
            </p:nvSpPr>
            <p:spPr>
              <a:xfrm>
                <a:off x="4660819" y="1927758"/>
                <a:ext cx="2514287" cy="2514287"/>
              </a:xfrm>
              <a:prstGeom prst="ellipse">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350" b="1" dirty="0">
                    <a:solidFill>
                      <a:prstClr val="white"/>
                    </a:solidFill>
                    <a:latin typeface="Helvetica LT Std"/>
                  </a:rPr>
                  <a:t>Asset Health and Safety Management Lifecycle</a:t>
                </a:r>
              </a:p>
            </p:txBody>
          </p:sp>
          <p:sp>
            <p:nvSpPr>
              <p:cNvPr id="15" name="Block Arc 14">
                <a:extLst>
                  <a:ext uri="{FF2B5EF4-FFF2-40B4-BE49-F238E27FC236}">
                    <a16:creationId xmlns:a16="http://schemas.microsoft.com/office/drawing/2014/main" id="{CDC1C5C9-DF8C-4607-898F-C4FA67FAE77A}"/>
                  </a:ext>
                </a:extLst>
              </p:cNvPr>
              <p:cNvSpPr/>
              <p:nvPr/>
            </p:nvSpPr>
            <p:spPr>
              <a:xfrm rot="300000">
                <a:off x="4245777" y="1511467"/>
                <a:ext cx="3352383" cy="3352383"/>
              </a:xfrm>
              <a:prstGeom prst="blockArc">
                <a:avLst>
                  <a:gd name="adj1" fmla="val 15910218"/>
                  <a:gd name="adj2" fmla="val 17813437"/>
                  <a:gd name="adj3" fmla="val 6010"/>
                </a:avLst>
              </a:prstGeom>
              <a:solidFill>
                <a:srgbClr val="002E5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16" name="Block Arc 15">
                <a:extLst>
                  <a:ext uri="{FF2B5EF4-FFF2-40B4-BE49-F238E27FC236}">
                    <a16:creationId xmlns:a16="http://schemas.microsoft.com/office/drawing/2014/main" id="{89498623-1F60-488A-A1CF-5E90C95A73B8}"/>
                  </a:ext>
                </a:extLst>
              </p:cNvPr>
              <p:cNvSpPr/>
              <p:nvPr/>
            </p:nvSpPr>
            <p:spPr>
              <a:xfrm rot="2400000">
                <a:off x="4245777" y="1511467"/>
                <a:ext cx="3352383" cy="3352383"/>
              </a:xfrm>
              <a:prstGeom prst="blockArc">
                <a:avLst>
                  <a:gd name="adj1" fmla="val 15898700"/>
                  <a:gd name="adj2" fmla="val 17813437"/>
                  <a:gd name="adj3" fmla="val 6010"/>
                </a:avLst>
              </a:prstGeom>
              <a:solidFill>
                <a:srgbClr val="002E5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7" name="Block Arc 16">
                <a:extLst>
                  <a:ext uri="{FF2B5EF4-FFF2-40B4-BE49-F238E27FC236}">
                    <a16:creationId xmlns:a16="http://schemas.microsoft.com/office/drawing/2014/main" id="{546C0776-31EE-4A27-9BD7-6102A188FD49}"/>
                  </a:ext>
                </a:extLst>
              </p:cNvPr>
              <p:cNvSpPr/>
              <p:nvPr/>
            </p:nvSpPr>
            <p:spPr>
              <a:xfrm rot="4500000">
                <a:off x="4245777" y="1511468"/>
                <a:ext cx="3352383" cy="3352383"/>
              </a:xfrm>
              <a:prstGeom prst="blockArc">
                <a:avLst>
                  <a:gd name="adj1" fmla="val 15902948"/>
                  <a:gd name="adj2" fmla="val 17813437"/>
                  <a:gd name="adj3" fmla="val 6010"/>
                </a:avLst>
              </a:prstGeom>
              <a:solidFill>
                <a:srgbClr val="002E5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8" name="Block Arc 17">
                <a:extLst>
                  <a:ext uri="{FF2B5EF4-FFF2-40B4-BE49-F238E27FC236}">
                    <a16:creationId xmlns:a16="http://schemas.microsoft.com/office/drawing/2014/main" id="{9EB23102-B218-4FDB-B426-64ACAA7C859C}"/>
                  </a:ext>
                </a:extLst>
              </p:cNvPr>
              <p:cNvSpPr/>
              <p:nvPr/>
            </p:nvSpPr>
            <p:spPr>
              <a:xfrm rot="6600000">
                <a:off x="4245777" y="1511468"/>
                <a:ext cx="3352383" cy="3352383"/>
              </a:xfrm>
              <a:prstGeom prst="blockArc">
                <a:avLst>
                  <a:gd name="adj1" fmla="val 15912402"/>
                  <a:gd name="adj2" fmla="val 17813437"/>
                  <a:gd name="adj3" fmla="val 6010"/>
                </a:avLst>
              </a:prstGeom>
              <a:solidFill>
                <a:srgbClr val="002E5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9" name="Block Arc 18">
                <a:extLst>
                  <a:ext uri="{FF2B5EF4-FFF2-40B4-BE49-F238E27FC236}">
                    <a16:creationId xmlns:a16="http://schemas.microsoft.com/office/drawing/2014/main" id="{5254DB16-9F7B-49C1-98E4-23901CC7075B}"/>
                  </a:ext>
                </a:extLst>
              </p:cNvPr>
              <p:cNvSpPr/>
              <p:nvPr/>
            </p:nvSpPr>
            <p:spPr>
              <a:xfrm rot="8700000">
                <a:off x="4245777" y="1511468"/>
                <a:ext cx="3352384" cy="3352382"/>
              </a:xfrm>
              <a:prstGeom prst="blockArc">
                <a:avLst>
                  <a:gd name="adj1" fmla="val 15909020"/>
                  <a:gd name="adj2" fmla="val 17813437"/>
                  <a:gd name="adj3" fmla="val 6010"/>
                </a:avLst>
              </a:prstGeom>
              <a:solidFill>
                <a:srgbClr val="002E5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0" name="Block Arc 19">
                <a:extLst>
                  <a:ext uri="{FF2B5EF4-FFF2-40B4-BE49-F238E27FC236}">
                    <a16:creationId xmlns:a16="http://schemas.microsoft.com/office/drawing/2014/main" id="{5BE0AAC9-4716-4F45-94D6-09B09D190439}"/>
                  </a:ext>
                </a:extLst>
              </p:cNvPr>
              <p:cNvSpPr/>
              <p:nvPr/>
            </p:nvSpPr>
            <p:spPr>
              <a:xfrm rot="10860000">
                <a:off x="4245777" y="1511467"/>
                <a:ext cx="3352383" cy="3352383"/>
              </a:xfrm>
              <a:prstGeom prst="blockArc">
                <a:avLst>
                  <a:gd name="adj1" fmla="val 15911121"/>
                  <a:gd name="adj2" fmla="val 17813437"/>
                  <a:gd name="adj3" fmla="val 6010"/>
                </a:avLst>
              </a:prstGeom>
              <a:solidFill>
                <a:srgbClr val="002E5F">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1" name="Block Arc 20">
                <a:extLst>
                  <a:ext uri="{FF2B5EF4-FFF2-40B4-BE49-F238E27FC236}">
                    <a16:creationId xmlns:a16="http://schemas.microsoft.com/office/drawing/2014/main" id="{8CB74741-B4E1-4D58-B4B6-DDFBEC0ACBB2}"/>
                  </a:ext>
                </a:extLst>
              </p:cNvPr>
              <p:cNvSpPr/>
              <p:nvPr/>
            </p:nvSpPr>
            <p:spPr>
              <a:xfrm rot="15300000">
                <a:off x="4245777" y="1511468"/>
                <a:ext cx="3352383" cy="3352383"/>
              </a:xfrm>
              <a:prstGeom prst="blockArc">
                <a:avLst>
                  <a:gd name="adj1" fmla="val 15845261"/>
                  <a:gd name="adj2" fmla="val 17789869"/>
                  <a:gd name="adj3" fmla="val 6045"/>
                </a:avLst>
              </a:prstGeom>
              <a:solidFill>
                <a:srgbClr val="002E5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2" name="Block Arc 21">
                <a:extLst>
                  <a:ext uri="{FF2B5EF4-FFF2-40B4-BE49-F238E27FC236}">
                    <a16:creationId xmlns:a16="http://schemas.microsoft.com/office/drawing/2014/main" id="{9FCBBC32-2D88-403F-8C2F-4DA1AF6FFFAA}"/>
                  </a:ext>
                </a:extLst>
              </p:cNvPr>
              <p:cNvSpPr/>
              <p:nvPr/>
            </p:nvSpPr>
            <p:spPr>
              <a:xfrm rot="17460000">
                <a:off x="4245777" y="1511468"/>
                <a:ext cx="3352383" cy="3352383"/>
              </a:xfrm>
              <a:prstGeom prst="blockArc">
                <a:avLst>
                  <a:gd name="adj1" fmla="val 15857948"/>
                  <a:gd name="adj2" fmla="val 17813437"/>
                  <a:gd name="adj3" fmla="val 6010"/>
                </a:avLst>
              </a:prstGeom>
              <a:solidFill>
                <a:srgbClr val="002E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3" name="Block Arc 22">
                <a:extLst>
                  <a:ext uri="{FF2B5EF4-FFF2-40B4-BE49-F238E27FC236}">
                    <a16:creationId xmlns:a16="http://schemas.microsoft.com/office/drawing/2014/main" id="{D52C0BF3-8929-4AF6-9891-18EA14BFD000}"/>
                  </a:ext>
                </a:extLst>
              </p:cNvPr>
              <p:cNvSpPr/>
              <p:nvPr/>
            </p:nvSpPr>
            <p:spPr>
              <a:xfrm rot="19740000">
                <a:off x="4245777" y="1511468"/>
                <a:ext cx="3352384" cy="3352382"/>
              </a:xfrm>
              <a:prstGeom prst="blockArc">
                <a:avLst>
                  <a:gd name="adj1" fmla="val 15861382"/>
                  <a:gd name="adj2" fmla="val 17813437"/>
                  <a:gd name="adj3" fmla="val 6010"/>
                </a:avLst>
              </a:prstGeom>
              <a:solidFill>
                <a:srgbClr val="002E5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5" name="Block Arc 24">
                <a:extLst>
                  <a:ext uri="{FF2B5EF4-FFF2-40B4-BE49-F238E27FC236}">
                    <a16:creationId xmlns:a16="http://schemas.microsoft.com/office/drawing/2014/main" id="{965A9708-A301-49D7-B5E8-140806B1D535}"/>
                  </a:ext>
                </a:extLst>
              </p:cNvPr>
              <p:cNvSpPr/>
              <p:nvPr/>
            </p:nvSpPr>
            <p:spPr>
              <a:xfrm rot="13080000">
                <a:off x="4245777" y="1511467"/>
                <a:ext cx="3352383" cy="3352383"/>
              </a:xfrm>
              <a:prstGeom prst="blockArc">
                <a:avLst>
                  <a:gd name="adj1" fmla="val 15860040"/>
                  <a:gd name="adj2" fmla="val 17813437"/>
                  <a:gd name="adj3" fmla="val 6010"/>
                </a:avLst>
              </a:prstGeom>
              <a:solidFill>
                <a:srgbClr val="002E5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grpSp>
            <p:nvGrpSpPr>
              <p:cNvPr id="26" name="Group 25">
                <a:extLst>
                  <a:ext uri="{FF2B5EF4-FFF2-40B4-BE49-F238E27FC236}">
                    <a16:creationId xmlns:a16="http://schemas.microsoft.com/office/drawing/2014/main" id="{B11639F7-3DA7-4143-A5D9-C26C04E02FE8}"/>
                  </a:ext>
                </a:extLst>
              </p:cNvPr>
              <p:cNvGrpSpPr/>
              <p:nvPr/>
            </p:nvGrpSpPr>
            <p:grpSpPr>
              <a:xfrm>
                <a:off x="2964175" y="233910"/>
                <a:ext cx="5868210" cy="5867860"/>
                <a:chOff x="424800" y="215949"/>
                <a:chExt cx="3780992" cy="3780767"/>
              </a:xfrm>
            </p:grpSpPr>
            <p:sp>
              <p:nvSpPr>
                <p:cNvPr id="43" name="Block Arc 42">
                  <a:extLst>
                    <a:ext uri="{FF2B5EF4-FFF2-40B4-BE49-F238E27FC236}">
                      <a16:creationId xmlns:a16="http://schemas.microsoft.com/office/drawing/2014/main" id="{783CAC4A-890A-4BEE-9DDB-22DBDAD6EC9B}"/>
                    </a:ext>
                  </a:extLst>
                </p:cNvPr>
                <p:cNvSpPr/>
                <p:nvPr/>
              </p:nvSpPr>
              <p:spPr>
                <a:xfrm rot="20160000">
                  <a:off x="425792" y="215949"/>
                  <a:ext cx="3780000" cy="3780000"/>
                </a:xfrm>
                <a:prstGeom prst="blockArc">
                  <a:avLst>
                    <a:gd name="adj1" fmla="val 17705274"/>
                    <a:gd name="adj2" fmla="val 19624788"/>
                    <a:gd name="adj3" fmla="val 4339"/>
                  </a:avLst>
                </a:prstGeom>
                <a:solidFill>
                  <a:srgbClr val="F9A31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44" name="Block Arc 43">
                  <a:extLst>
                    <a:ext uri="{FF2B5EF4-FFF2-40B4-BE49-F238E27FC236}">
                      <a16:creationId xmlns:a16="http://schemas.microsoft.com/office/drawing/2014/main" id="{1D3527C4-1792-45D4-A4A1-EBBF413FFFC4}"/>
                    </a:ext>
                  </a:extLst>
                </p:cNvPr>
                <p:cNvSpPr/>
                <p:nvPr/>
              </p:nvSpPr>
              <p:spPr>
                <a:xfrm rot="900000">
                  <a:off x="424800" y="216000"/>
                  <a:ext cx="3780000" cy="3780000"/>
                </a:xfrm>
                <a:prstGeom prst="blockArc">
                  <a:avLst>
                    <a:gd name="adj1" fmla="val 17480507"/>
                    <a:gd name="adj2" fmla="val 21453368"/>
                    <a:gd name="adj3" fmla="val 4172"/>
                  </a:avLst>
                </a:prstGeom>
                <a:solidFill>
                  <a:srgbClr val="F9A31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45" name="Block Arc 44">
                  <a:extLst>
                    <a:ext uri="{FF2B5EF4-FFF2-40B4-BE49-F238E27FC236}">
                      <a16:creationId xmlns:a16="http://schemas.microsoft.com/office/drawing/2014/main" id="{0E00E6CE-19B4-45CB-9CA8-BE9319CB8672}"/>
                    </a:ext>
                  </a:extLst>
                </p:cNvPr>
                <p:cNvSpPr/>
                <p:nvPr/>
              </p:nvSpPr>
              <p:spPr>
                <a:xfrm rot="4980000">
                  <a:off x="424800" y="216000"/>
                  <a:ext cx="3780000" cy="3780000"/>
                </a:xfrm>
                <a:prstGeom prst="blockArc">
                  <a:avLst>
                    <a:gd name="adj1" fmla="val 17613802"/>
                    <a:gd name="adj2" fmla="val 2135361"/>
                    <a:gd name="adj3" fmla="val 4166"/>
                  </a:avLst>
                </a:prstGeom>
                <a:solidFill>
                  <a:srgbClr val="F9A31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46" name="Block Arc 45">
                  <a:extLst>
                    <a:ext uri="{FF2B5EF4-FFF2-40B4-BE49-F238E27FC236}">
                      <a16:creationId xmlns:a16="http://schemas.microsoft.com/office/drawing/2014/main" id="{E4CC77D9-1E84-45DA-8BC0-19FB3AB0AC25}"/>
                    </a:ext>
                  </a:extLst>
                </p:cNvPr>
                <p:cNvSpPr/>
                <p:nvPr/>
              </p:nvSpPr>
              <p:spPr>
                <a:xfrm rot="5160000">
                  <a:off x="425272" y="216716"/>
                  <a:ext cx="3780000" cy="3780000"/>
                </a:xfrm>
                <a:prstGeom prst="blockArc">
                  <a:avLst>
                    <a:gd name="adj1" fmla="val 2173026"/>
                    <a:gd name="adj2" fmla="val 4152476"/>
                    <a:gd name="adj3" fmla="val 4195"/>
                  </a:avLst>
                </a:prstGeom>
                <a:solidFill>
                  <a:srgbClr val="F9A31B">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grpSp>
          <p:sp>
            <p:nvSpPr>
              <p:cNvPr id="27" name="TextBox 26">
                <a:extLst>
                  <a:ext uri="{FF2B5EF4-FFF2-40B4-BE49-F238E27FC236}">
                    <a16:creationId xmlns:a16="http://schemas.microsoft.com/office/drawing/2014/main" id="{9BA7FC4F-A072-48F3-A95D-76780742A1A4}"/>
                  </a:ext>
                </a:extLst>
              </p:cNvPr>
              <p:cNvSpPr txBox="1"/>
              <p:nvPr/>
            </p:nvSpPr>
            <p:spPr>
              <a:xfrm>
                <a:off x="3521496" y="2018885"/>
                <a:ext cx="959695" cy="400109"/>
              </a:xfrm>
              <a:prstGeom prst="rect">
                <a:avLst/>
              </a:prstGeom>
              <a:noFill/>
            </p:spPr>
            <p:txBody>
              <a:bodyPr wrap="square" rtlCol="0" anchor="ctr">
                <a:spAutoFit/>
              </a:bodyPr>
              <a:lstStyle/>
              <a:p>
                <a:pPr algn="ctr" defTabSz="685800"/>
                <a:r>
                  <a:rPr lang="en-GB" sz="800" dirty="0">
                    <a:solidFill>
                      <a:srgbClr val="002E5F"/>
                    </a:solidFill>
                    <a:latin typeface="Helvetica LT Std"/>
                  </a:rPr>
                  <a:t>Renewal and improvement</a:t>
                </a:r>
              </a:p>
            </p:txBody>
          </p:sp>
          <p:sp>
            <p:nvSpPr>
              <p:cNvPr id="28" name="TextBox 27">
                <a:extLst>
                  <a:ext uri="{FF2B5EF4-FFF2-40B4-BE49-F238E27FC236}">
                    <a16:creationId xmlns:a16="http://schemas.microsoft.com/office/drawing/2014/main" id="{79A82F9B-0D59-42B5-B9B6-1BEF8EC7BAC6}"/>
                  </a:ext>
                </a:extLst>
              </p:cNvPr>
              <p:cNvSpPr txBox="1"/>
              <p:nvPr/>
            </p:nvSpPr>
            <p:spPr>
              <a:xfrm>
                <a:off x="6092950" y="1123076"/>
                <a:ext cx="977879" cy="400109"/>
              </a:xfrm>
              <a:prstGeom prst="rect">
                <a:avLst/>
              </a:prstGeom>
              <a:noFill/>
            </p:spPr>
            <p:txBody>
              <a:bodyPr wrap="square" rtlCol="0" anchor="ctr">
                <a:spAutoFit/>
              </a:bodyPr>
              <a:lstStyle/>
              <a:p>
                <a:pPr defTabSz="685800"/>
                <a:r>
                  <a:rPr lang="en-GB" sz="800" dirty="0">
                    <a:solidFill>
                      <a:srgbClr val="002E5F"/>
                    </a:solidFill>
                    <a:latin typeface="Helvetica LT Std"/>
                  </a:rPr>
                  <a:t>Strategy and prioritisation</a:t>
                </a:r>
              </a:p>
            </p:txBody>
          </p:sp>
          <p:sp>
            <p:nvSpPr>
              <p:cNvPr id="29" name="TextBox 28">
                <a:extLst>
                  <a:ext uri="{FF2B5EF4-FFF2-40B4-BE49-F238E27FC236}">
                    <a16:creationId xmlns:a16="http://schemas.microsoft.com/office/drawing/2014/main" id="{843B7664-937E-4F5E-956E-BE1D3C0B6F9B}"/>
                  </a:ext>
                </a:extLst>
              </p:cNvPr>
              <p:cNvSpPr txBox="1"/>
              <p:nvPr/>
            </p:nvSpPr>
            <p:spPr>
              <a:xfrm>
                <a:off x="7606996" y="2890707"/>
                <a:ext cx="977879" cy="400109"/>
              </a:xfrm>
              <a:prstGeom prst="rect">
                <a:avLst/>
              </a:prstGeom>
              <a:noFill/>
            </p:spPr>
            <p:txBody>
              <a:bodyPr wrap="square" rtlCol="0" anchor="ctr">
                <a:spAutoFit/>
              </a:bodyPr>
              <a:lstStyle/>
              <a:p>
                <a:pPr defTabSz="685800"/>
                <a:r>
                  <a:rPr lang="en-GB" sz="800" dirty="0">
                    <a:solidFill>
                      <a:srgbClr val="002E5F"/>
                    </a:solidFill>
                    <a:latin typeface="Helvetica LT Std"/>
                  </a:rPr>
                  <a:t>Option identification</a:t>
                </a:r>
              </a:p>
            </p:txBody>
          </p:sp>
          <p:sp>
            <p:nvSpPr>
              <p:cNvPr id="30" name="TextBox 29">
                <a:extLst>
                  <a:ext uri="{FF2B5EF4-FFF2-40B4-BE49-F238E27FC236}">
                    <a16:creationId xmlns:a16="http://schemas.microsoft.com/office/drawing/2014/main" id="{986DD508-F056-4512-9E9A-FB50E3C90C65}"/>
                  </a:ext>
                </a:extLst>
              </p:cNvPr>
              <p:cNvSpPr txBox="1"/>
              <p:nvPr/>
            </p:nvSpPr>
            <p:spPr>
              <a:xfrm>
                <a:off x="7303067" y="1851611"/>
                <a:ext cx="798852" cy="400109"/>
              </a:xfrm>
              <a:prstGeom prst="rect">
                <a:avLst/>
              </a:prstGeom>
              <a:noFill/>
            </p:spPr>
            <p:txBody>
              <a:bodyPr wrap="square" rtlCol="0" anchor="ctr">
                <a:spAutoFit/>
              </a:bodyPr>
              <a:lstStyle/>
              <a:p>
                <a:pPr defTabSz="685800"/>
                <a:r>
                  <a:rPr lang="en-GB" sz="800" dirty="0">
                    <a:solidFill>
                      <a:srgbClr val="002E5F"/>
                    </a:solidFill>
                    <a:latin typeface="Helvetica LT Std"/>
                  </a:rPr>
                  <a:t>Option selection</a:t>
                </a:r>
              </a:p>
            </p:txBody>
          </p:sp>
          <p:sp>
            <p:nvSpPr>
              <p:cNvPr id="31" name="TextBox 30">
                <a:extLst>
                  <a:ext uri="{FF2B5EF4-FFF2-40B4-BE49-F238E27FC236}">
                    <a16:creationId xmlns:a16="http://schemas.microsoft.com/office/drawing/2014/main" id="{8B1265F5-0F54-42BE-A7FB-A9808AEC7456}"/>
                  </a:ext>
                </a:extLst>
              </p:cNvPr>
              <p:cNvSpPr txBox="1"/>
              <p:nvPr/>
            </p:nvSpPr>
            <p:spPr>
              <a:xfrm>
                <a:off x="6659018" y="76946"/>
                <a:ext cx="1014199" cy="267908"/>
              </a:xfrm>
              <a:prstGeom prst="rect">
                <a:avLst/>
              </a:prstGeom>
              <a:noFill/>
            </p:spPr>
            <p:txBody>
              <a:bodyPr wrap="square" rtlCol="0" anchor="ctr">
                <a:spAutoFit/>
              </a:bodyPr>
              <a:lstStyle/>
              <a:p>
                <a:pPr defTabSz="685800"/>
                <a:r>
                  <a:rPr lang="en-GB" sz="900" dirty="0">
                    <a:solidFill>
                      <a:srgbClr val="002E5F"/>
                    </a:solidFill>
                    <a:latin typeface="Helvetica LT Std"/>
                  </a:rPr>
                  <a:t>Pre-project</a:t>
                </a:r>
              </a:p>
            </p:txBody>
          </p:sp>
          <p:sp>
            <p:nvSpPr>
              <p:cNvPr id="32" name="TextBox 31">
                <a:extLst>
                  <a:ext uri="{FF2B5EF4-FFF2-40B4-BE49-F238E27FC236}">
                    <a16:creationId xmlns:a16="http://schemas.microsoft.com/office/drawing/2014/main" id="{BBCF5706-5963-4E52-8FC0-602C65E6032C}"/>
                  </a:ext>
                </a:extLst>
              </p:cNvPr>
              <p:cNvSpPr txBox="1"/>
              <p:nvPr/>
            </p:nvSpPr>
            <p:spPr>
              <a:xfrm>
                <a:off x="6416803" y="4779144"/>
                <a:ext cx="959714" cy="538609"/>
              </a:xfrm>
              <a:prstGeom prst="rect">
                <a:avLst/>
              </a:prstGeom>
              <a:noFill/>
            </p:spPr>
            <p:txBody>
              <a:bodyPr wrap="square" rtlCol="0" anchor="ctr">
                <a:spAutoFit/>
              </a:bodyPr>
              <a:lstStyle/>
              <a:p>
                <a:pPr defTabSz="685800"/>
                <a:r>
                  <a:rPr lang="en-GB" sz="800" dirty="0">
                    <a:solidFill>
                      <a:srgbClr val="002E5F"/>
                    </a:solidFill>
                    <a:latin typeface="Helvetica LT Std"/>
                  </a:rPr>
                  <a:t>Statutory procedures and powers</a:t>
                </a:r>
              </a:p>
            </p:txBody>
          </p:sp>
          <p:sp>
            <p:nvSpPr>
              <p:cNvPr id="33" name="TextBox 32">
                <a:extLst>
                  <a:ext uri="{FF2B5EF4-FFF2-40B4-BE49-F238E27FC236}">
                    <a16:creationId xmlns:a16="http://schemas.microsoft.com/office/drawing/2014/main" id="{3DE36FA6-C98E-40F5-A162-0A95AB7C0D41}"/>
                  </a:ext>
                </a:extLst>
              </p:cNvPr>
              <p:cNvSpPr txBox="1"/>
              <p:nvPr/>
            </p:nvSpPr>
            <p:spPr>
              <a:xfrm>
                <a:off x="4982160" y="4919761"/>
                <a:ext cx="1099153" cy="400109"/>
              </a:xfrm>
              <a:prstGeom prst="rect">
                <a:avLst/>
              </a:prstGeom>
              <a:noFill/>
            </p:spPr>
            <p:txBody>
              <a:bodyPr wrap="square" rtlCol="0" anchor="ctr">
                <a:spAutoFit/>
              </a:bodyPr>
              <a:lstStyle/>
              <a:p>
                <a:pPr defTabSz="685800"/>
                <a:r>
                  <a:rPr lang="en-GB" sz="800" dirty="0">
                    <a:solidFill>
                      <a:srgbClr val="002E5F"/>
                    </a:solidFill>
                    <a:latin typeface="Helvetica LT Std"/>
                  </a:rPr>
                  <a:t>Construction preparation</a:t>
                </a:r>
              </a:p>
            </p:txBody>
          </p:sp>
          <p:sp>
            <p:nvSpPr>
              <p:cNvPr id="34" name="TextBox 33">
                <a:extLst>
                  <a:ext uri="{FF2B5EF4-FFF2-40B4-BE49-F238E27FC236}">
                    <a16:creationId xmlns:a16="http://schemas.microsoft.com/office/drawing/2014/main" id="{D1007524-4F44-4792-8A52-4FF4BFF35F5A}"/>
                  </a:ext>
                </a:extLst>
              </p:cNvPr>
              <p:cNvSpPr txBox="1"/>
              <p:nvPr/>
            </p:nvSpPr>
            <p:spPr>
              <a:xfrm>
                <a:off x="3787583" y="4303543"/>
                <a:ext cx="1287351" cy="535817"/>
              </a:xfrm>
              <a:prstGeom prst="rect">
                <a:avLst/>
              </a:prstGeom>
              <a:noFill/>
            </p:spPr>
            <p:txBody>
              <a:bodyPr wrap="square" rtlCol="0" anchor="ctr">
                <a:spAutoFit/>
              </a:bodyPr>
              <a:lstStyle/>
              <a:p>
                <a:pPr defTabSz="685800"/>
                <a:r>
                  <a:rPr lang="en-GB" sz="800" dirty="0">
                    <a:solidFill>
                      <a:srgbClr val="002E5F"/>
                    </a:solidFill>
                    <a:latin typeface="Helvetica LT Std"/>
                  </a:rPr>
                  <a:t>Construction commission and handover</a:t>
                </a:r>
              </a:p>
            </p:txBody>
          </p:sp>
          <p:sp>
            <p:nvSpPr>
              <p:cNvPr id="35" name="TextBox 34">
                <a:extLst>
                  <a:ext uri="{FF2B5EF4-FFF2-40B4-BE49-F238E27FC236}">
                    <a16:creationId xmlns:a16="http://schemas.microsoft.com/office/drawing/2014/main" id="{C87A9D76-8743-497A-BD96-E0AB1E89D949}"/>
                  </a:ext>
                </a:extLst>
              </p:cNvPr>
              <p:cNvSpPr txBox="1"/>
              <p:nvPr/>
            </p:nvSpPr>
            <p:spPr>
              <a:xfrm>
                <a:off x="8669136" y="1917712"/>
                <a:ext cx="1501479" cy="267908"/>
              </a:xfrm>
              <a:prstGeom prst="rect">
                <a:avLst/>
              </a:prstGeom>
              <a:noFill/>
            </p:spPr>
            <p:txBody>
              <a:bodyPr wrap="square" rtlCol="0" anchor="ctr">
                <a:spAutoFit/>
              </a:bodyPr>
              <a:lstStyle/>
              <a:p>
                <a:pPr defTabSz="685800"/>
                <a:r>
                  <a:rPr lang="en-GB" sz="900" dirty="0">
                    <a:solidFill>
                      <a:srgbClr val="002E5F"/>
                    </a:solidFill>
                    <a:latin typeface="Helvetica LT Std"/>
                  </a:rPr>
                  <a:t>Options Phase</a:t>
                </a:r>
              </a:p>
            </p:txBody>
          </p:sp>
          <p:sp>
            <p:nvSpPr>
              <p:cNvPr id="36" name="TextBox 35">
                <a:extLst>
                  <a:ext uri="{FF2B5EF4-FFF2-40B4-BE49-F238E27FC236}">
                    <a16:creationId xmlns:a16="http://schemas.microsoft.com/office/drawing/2014/main" id="{C496829C-B217-4E4D-9C39-EE622192EDFF}"/>
                  </a:ext>
                </a:extLst>
              </p:cNvPr>
              <p:cNvSpPr txBox="1"/>
              <p:nvPr/>
            </p:nvSpPr>
            <p:spPr>
              <a:xfrm>
                <a:off x="2329286" y="5195717"/>
                <a:ext cx="1762977" cy="267908"/>
              </a:xfrm>
              <a:prstGeom prst="rect">
                <a:avLst/>
              </a:prstGeom>
              <a:noFill/>
            </p:spPr>
            <p:txBody>
              <a:bodyPr wrap="square" rtlCol="0" anchor="ctr">
                <a:spAutoFit/>
              </a:bodyPr>
              <a:lstStyle/>
              <a:p>
                <a:pPr defTabSz="685800"/>
                <a:r>
                  <a:rPr lang="en-GB" sz="900" dirty="0">
                    <a:solidFill>
                      <a:srgbClr val="002E5F"/>
                    </a:solidFill>
                    <a:latin typeface="Helvetica LT Std"/>
                  </a:rPr>
                  <a:t>Construction Phase</a:t>
                </a:r>
              </a:p>
            </p:txBody>
          </p:sp>
          <p:sp>
            <p:nvSpPr>
              <p:cNvPr id="37" name="TextBox 36">
                <a:extLst>
                  <a:ext uri="{FF2B5EF4-FFF2-40B4-BE49-F238E27FC236}">
                    <a16:creationId xmlns:a16="http://schemas.microsoft.com/office/drawing/2014/main" id="{835FDB2E-F7FF-4A1E-BFF1-CAABFF1A420A}"/>
                  </a:ext>
                </a:extLst>
              </p:cNvPr>
              <p:cNvSpPr txBox="1"/>
              <p:nvPr/>
            </p:nvSpPr>
            <p:spPr>
              <a:xfrm>
                <a:off x="3230653" y="3090762"/>
                <a:ext cx="1034623" cy="392932"/>
              </a:xfrm>
              <a:prstGeom prst="rect">
                <a:avLst/>
              </a:prstGeom>
              <a:noFill/>
            </p:spPr>
            <p:txBody>
              <a:bodyPr wrap="square" rtlCol="0" anchor="ctr">
                <a:spAutoFit/>
              </a:bodyPr>
              <a:lstStyle/>
              <a:p>
                <a:pPr defTabSz="685800"/>
                <a:r>
                  <a:rPr lang="en-GB" sz="800" dirty="0">
                    <a:solidFill>
                      <a:srgbClr val="002E5F"/>
                    </a:solidFill>
                    <a:latin typeface="Helvetica LT Std"/>
                  </a:rPr>
                  <a:t>Operations and maintenance</a:t>
                </a:r>
              </a:p>
            </p:txBody>
          </p:sp>
          <p:sp>
            <p:nvSpPr>
              <p:cNvPr id="39" name="TextBox 38">
                <a:extLst>
                  <a:ext uri="{FF2B5EF4-FFF2-40B4-BE49-F238E27FC236}">
                    <a16:creationId xmlns:a16="http://schemas.microsoft.com/office/drawing/2014/main" id="{3F42DE13-CE1F-49F2-B6F8-97AE9174528D}"/>
                  </a:ext>
                </a:extLst>
              </p:cNvPr>
              <p:cNvSpPr txBox="1"/>
              <p:nvPr/>
            </p:nvSpPr>
            <p:spPr>
              <a:xfrm>
                <a:off x="4677120" y="1027591"/>
                <a:ext cx="1186055" cy="400109"/>
              </a:xfrm>
              <a:prstGeom prst="rect">
                <a:avLst/>
              </a:prstGeom>
              <a:noFill/>
            </p:spPr>
            <p:txBody>
              <a:bodyPr wrap="square" rtlCol="0" anchor="ctr">
                <a:spAutoFit/>
              </a:bodyPr>
              <a:lstStyle/>
              <a:p>
                <a:pPr defTabSz="685800"/>
                <a:r>
                  <a:rPr lang="en-GB" sz="800" dirty="0">
                    <a:solidFill>
                      <a:srgbClr val="002E5F"/>
                    </a:solidFill>
                    <a:latin typeface="Helvetica LT Std"/>
                  </a:rPr>
                  <a:t>De-Commission and demolition</a:t>
                </a:r>
              </a:p>
            </p:txBody>
          </p:sp>
          <p:sp>
            <p:nvSpPr>
              <p:cNvPr id="40" name="TextBox 39">
                <a:extLst>
                  <a:ext uri="{FF2B5EF4-FFF2-40B4-BE49-F238E27FC236}">
                    <a16:creationId xmlns:a16="http://schemas.microsoft.com/office/drawing/2014/main" id="{2D7D2E79-42DF-42BA-868F-E062B7EE1D2C}"/>
                  </a:ext>
                </a:extLst>
              </p:cNvPr>
              <p:cNvSpPr txBox="1"/>
              <p:nvPr/>
            </p:nvSpPr>
            <p:spPr>
              <a:xfrm>
                <a:off x="1680253" y="1938931"/>
                <a:ext cx="1510769" cy="589399"/>
              </a:xfrm>
              <a:prstGeom prst="rect">
                <a:avLst/>
              </a:prstGeom>
              <a:noFill/>
            </p:spPr>
            <p:txBody>
              <a:bodyPr wrap="square" rtlCol="0" anchor="ctr">
                <a:spAutoFit/>
              </a:bodyPr>
              <a:lstStyle/>
              <a:p>
                <a:pPr defTabSz="685800"/>
                <a:r>
                  <a:rPr lang="en-GB" sz="900" dirty="0">
                    <a:solidFill>
                      <a:srgbClr val="002E5F"/>
                    </a:solidFill>
                    <a:latin typeface="Helvetica LT Std"/>
                  </a:rPr>
                  <a:t>Continual asset and operational management</a:t>
                </a:r>
              </a:p>
            </p:txBody>
          </p:sp>
          <p:cxnSp>
            <p:nvCxnSpPr>
              <p:cNvPr id="41" name="Straight Connector 40">
                <a:extLst>
                  <a:ext uri="{FF2B5EF4-FFF2-40B4-BE49-F238E27FC236}">
                    <a16:creationId xmlns:a16="http://schemas.microsoft.com/office/drawing/2014/main" id="{BDCC9CF5-12F1-4C68-9872-9F1F3193772D}"/>
                  </a:ext>
                </a:extLst>
              </p:cNvPr>
              <p:cNvCxnSpPr>
                <a:cxnSpLocks/>
                <a:stCxn id="21" idx="0"/>
                <a:endCxn id="66" idx="0"/>
              </p:cNvCxnSpPr>
              <p:nvPr/>
            </p:nvCxnSpPr>
            <p:spPr>
              <a:xfrm flipH="1">
                <a:off x="3256779" y="3749789"/>
                <a:ext cx="1194063" cy="400105"/>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grpSp>
      </p:grpSp>
      <p:cxnSp>
        <p:nvCxnSpPr>
          <p:cNvPr id="59" name="Straight Connector 58">
            <a:extLst>
              <a:ext uri="{FF2B5EF4-FFF2-40B4-BE49-F238E27FC236}">
                <a16:creationId xmlns:a16="http://schemas.microsoft.com/office/drawing/2014/main" id="{55F48F22-B31E-4E38-A5FA-16F0C0FFB1EF}"/>
              </a:ext>
            </a:extLst>
          </p:cNvPr>
          <p:cNvCxnSpPr>
            <a:cxnSpLocks/>
            <a:stCxn id="22" idx="1"/>
            <a:endCxn id="8" idx="1"/>
          </p:cNvCxnSpPr>
          <p:nvPr/>
        </p:nvCxnSpPr>
        <p:spPr>
          <a:xfrm flipH="1" flipV="1">
            <a:off x="4556202" y="1763030"/>
            <a:ext cx="633764" cy="893619"/>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6" name="Block Arc 65">
            <a:extLst>
              <a:ext uri="{FF2B5EF4-FFF2-40B4-BE49-F238E27FC236}">
                <a16:creationId xmlns:a16="http://schemas.microsoft.com/office/drawing/2014/main" id="{5A64F220-6214-4610-BD13-133E698414E6}"/>
              </a:ext>
            </a:extLst>
          </p:cNvPr>
          <p:cNvSpPr/>
          <p:nvPr/>
        </p:nvSpPr>
        <p:spPr>
          <a:xfrm rot="7620000">
            <a:off x="3545614" y="1123200"/>
            <a:ext cx="5054772" cy="5054774"/>
          </a:xfrm>
          <a:prstGeom prst="blockArc">
            <a:avLst>
              <a:gd name="adj1" fmla="val 1958312"/>
              <a:gd name="adj2" fmla="val 4031697"/>
              <a:gd name="adj3" fmla="val 4233"/>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70" name="Block Arc 69">
            <a:extLst>
              <a:ext uri="{FF2B5EF4-FFF2-40B4-BE49-F238E27FC236}">
                <a16:creationId xmlns:a16="http://schemas.microsoft.com/office/drawing/2014/main" id="{437EA92D-0649-41AD-B42C-23058970D7F8}"/>
              </a:ext>
            </a:extLst>
          </p:cNvPr>
          <p:cNvSpPr/>
          <p:nvPr/>
        </p:nvSpPr>
        <p:spPr>
          <a:xfrm rot="12060000">
            <a:off x="3546000" y="1123200"/>
            <a:ext cx="5054772" cy="5054774"/>
          </a:xfrm>
          <a:prstGeom prst="blockArc">
            <a:avLst>
              <a:gd name="adj1" fmla="val 1989012"/>
              <a:gd name="adj2" fmla="val 4031697"/>
              <a:gd name="adj3" fmla="val 4233"/>
            </a:avLst>
          </a:prstGeom>
          <a:solidFill>
            <a:schemeClr val="tx1">
              <a:lumMod val="65000"/>
              <a:lumOff val="3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cxnSp>
        <p:nvCxnSpPr>
          <p:cNvPr id="71" name="Straight Connector 70">
            <a:extLst>
              <a:ext uri="{FF2B5EF4-FFF2-40B4-BE49-F238E27FC236}">
                <a16:creationId xmlns:a16="http://schemas.microsoft.com/office/drawing/2014/main" id="{187842BD-46CC-4E71-BE4B-60C24A8F96E1}"/>
              </a:ext>
            </a:extLst>
          </p:cNvPr>
          <p:cNvCxnSpPr>
            <a:cxnSpLocks/>
            <a:stCxn id="23" idx="0"/>
            <a:endCxn id="70" idx="0"/>
          </p:cNvCxnSpPr>
          <p:nvPr/>
        </p:nvCxnSpPr>
        <p:spPr>
          <a:xfrm flipH="1" flipV="1">
            <a:off x="4655848" y="1688718"/>
            <a:ext cx="634177" cy="885811"/>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D54BFE22-CBE8-4A91-A5C1-1C3FC1026000}"/>
              </a:ext>
            </a:extLst>
          </p:cNvPr>
          <p:cNvCxnSpPr>
            <a:cxnSpLocks/>
            <a:stCxn id="23" idx="1"/>
            <a:endCxn id="70" idx="1"/>
          </p:cNvCxnSpPr>
          <p:nvPr/>
        </p:nvCxnSpPr>
        <p:spPr>
          <a:xfrm flipH="1" flipV="1">
            <a:off x="5997146" y="1231386"/>
            <a:ext cx="5764" cy="1078357"/>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247146"/>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Updated Management Model </a:t>
            </a:r>
          </a:p>
        </p:txBody>
      </p:sp>
      <p:grpSp>
        <p:nvGrpSpPr>
          <p:cNvPr id="4" name="Group 3">
            <a:extLst>
              <a:ext uri="{FF2B5EF4-FFF2-40B4-BE49-F238E27FC236}">
                <a16:creationId xmlns:a16="http://schemas.microsoft.com/office/drawing/2014/main" id="{AE9723A0-1974-43CD-964F-767F33F7A1CD}"/>
              </a:ext>
            </a:extLst>
          </p:cNvPr>
          <p:cNvGrpSpPr>
            <a:grpSpLocks noChangeAspect="1"/>
          </p:cNvGrpSpPr>
          <p:nvPr/>
        </p:nvGrpSpPr>
        <p:grpSpPr>
          <a:xfrm>
            <a:off x="5427948" y="2193757"/>
            <a:ext cx="5498941" cy="4689167"/>
            <a:chOff x="2063383" y="-261582"/>
            <a:chExt cx="7697470" cy="6563941"/>
          </a:xfrm>
        </p:grpSpPr>
        <p:sp>
          <p:nvSpPr>
            <p:cNvPr id="66" name="Block Arc 65">
              <a:extLst>
                <a:ext uri="{FF2B5EF4-FFF2-40B4-BE49-F238E27FC236}">
                  <a16:creationId xmlns:a16="http://schemas.microsoft.com/office/drawing/2014/main" id="{5A64F220-6214-4610-BD13-133E698414E6}"/>
                </a:ext>
              </a:extLst>
            </p:cNvPr>
            <p:cNvSpPr/>
            <p:nvPr/>
          </p:nvSpPr>
          <p:spPr>
            <a:xfrm rot="7620000">
              <a:off x="3545614" y="1123200"/>
              <a:ext cx="5054772" cy="5054774"/>
            </a:xfrm>
            <a:prstGeom prst="blockArc">
              <a:avLst>
                <a:gd name="adj1" fmla="val 1958312"/>
                <a:gd name="adj2" fmla="val 4031697"/>
                <a:gd name="adj3" fmla="val 4233"/>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cxnSp>
          <p:nvCxnSpPr>
            <p:cNvPr id="10" name="Straight Connector 9">
              <a:extLst>
                <a:ext uri="{FF2B5EF4-FFF2-40B4-BE49-F238E27FC236}">
                  <a16:creationId xmlns:a16="http://schemas.microsoft.com/office/drawing/2014/main" id="{8B83B080-077F-46D2-976E-3C447B64173B}"/>
                </a:ext>
              </a:extLst>
            </p:cNvPr>
            <p:cNvCxnSpPr>
              <a:cxnSpLocks/>
              <a:stCxn id="15" idx="0"/>
              <a:endCxn id="43" idx="0"/>
            </p:cNvCxnSpPr>
            <p:nvPr/>
          </p:nvCxnSpPr>
          <p:spPr>
            <a:xfrm flipV="1">
              <a:off x="6104218" y="1228799"/>
              <a:ext cx="22122" cy="1077458"/>
            </a:xfrm>
            <a:prstGeom prst="line">
              <a:avLst/>
            </a:prstGeom>
            <a:ln w="12700">
              <a:solidFill>
                <a:srgbClr val="FBC914"/>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BA20714-DD47-4C32-B961-7DF72901215C}"/>
                </a:ext>
              </a:extLst>
            </p:cNvPr>
            <p:cNvCxnSpPr>
              <a:cxnSpLocks/>
              <a:stCxn id="25" idx="1"/>
              <a:endCxn id="46" idx="1"/>
            </p:cNvCxnSpPr>
            <p:nvPr/>
          </p:nvCxnSpPr>
          <p:spPr>
            <a:xfrm flipH="1">
              <a:off x="3881542" y="4239694"/>
              <a:ext cx="989496" cy="422759"/>
            </a:xfrm>
            <a:prstGeom prst="line">
              <a:avLst/>
            </a:prstGeom>
            <a:ln w="12700">
              <a:solidFill>
                <a:srgbClr val="FBC914"/>
              </a:solidFill>
              <a:prstDash val="sysDot"/>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4E7399E-3D83-459C-862A-E1B2BDEE4F4C}"/>
                </a:ext>
              </a:extLst>
            </p:cNvPr>
            <p:cNvSpPr txBox="1"/>
            <p:nvPr/>
          </p:nvSpPr>
          <p:spPr>
            <a:xfrm>
              <a:off x="7323535" y="4259039"/>
              <a:ext cx="795246" cy="387746"/>
            </a:xfrm>
            <a:prstGeom prst="rect">
              <a:avLst/>
            </a:prstGeom>
            <a:noFill/>
          </p:spPr>
          <p:txBody>
            <a:bodyPr wrap="square" rtlCol="0" anchor="ctr">
              <a:spAutoFit/>
            </a:bodyPr>
            <a:lstStyle/>
            <a:p>
              <a:pPr defTabSz="685800"/>
              <a:r>
                <a:rPr lang="en-GB" sz="600" dirty="0">
                  <a:solidFill>
                    <a:srgbClr val="002E5F"/>
                  </a:solidFill>
                  <a:latin typeface="Helvetica LT Std"/>
                </a:rPr>
                <a:t>Preliminary design</a:t>
              </a:r>
            </a:p>
          </p:txBody>
        </p:sp>
        <p:sp>
          <p:nvSpPr>
            <p:cNvPr id="13" name="TextBox 12">
              <a:extLst>
                <a:ext uri="{FF2B5EF4-FFF2-40B4-BE49-F238E27FC236}">
                  <a16:creationId xmlns:a16="http://schemas.microsoft.com/office/drawing/2014/main" id="{AC31ABB9-C725-4009-8C56-EC8572980F7A}"/>
                </a:ext>
              </a:extLst>
            </p:cNvPr>
            <p:cNvSpPr txBox="1"/>
            <p:nvPr/>
          </p:nvSpPr>
          <p:spPr>
            <a:xfrm>
              <a:off x="6905283" y="6022320"/>
              <a:ext cx="1518996" cy="280039"/>
            </a:xfrm>
            <a:prstGeom prst="rect">
              <a:avLst/>
            </a:prstGeom>
            <a:noFill/>
          </p:spPr>
          <p:txBody>
            <a:bodyPr wrap="square" rtlCol="0" anchor="ctr">
              <a:spAutoFit/>
            </a:bodyPr>
            <a:lstStyle/>
            <a:p>
              <a:pPr defTabSz="685800"/>
              <a:r>
                <a:rPr lang="en-GB" sz="700" dirty="0">
                  <a:solidFill>
                    <a:srgbClr val="002E5F"/>
                  </a:solidFill>
                  <a:latin typeface="Helvetica LT Std"/>
                </a:rPr>
                <a:t>Development Phase</a:t>
              </a:r>
            </a:p>
          </p:txBody>
        </p:sp>
        <p:sp>
          <p:nvSpPr>
            <p:cNvPr id="14" name="Oval 13">
              <a:extLst>
                <a:ext uri="{FF2B5EF4-FFF2-40B4-BE49-F238E27FC236}">
                  <a16:creationId xmlns:a16="http://schemas.microsoft.com/office/drawing/2014/main" id="{E965DCD8-64FD-43B6-BD93-6E8471FB1B29}"/>
                </a:ext>
              </a:extLst>
            </p:cNvPr>
            <p:cNvSpPr/>
            <p:nvPr/>
          </p:nvSpPr>
          <p:spPr>
            <a:xfrm>
              <a:off x="5013567" y="2578134"/>
              <a:ext cx="2166331" cy="2166332"/>
            </a:xfrm>
            <a:prstGeom prst="ellipse">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000" b="1" dirty="0">
                  <a:solidFill>
                    <a:prstClr val="white"/>
                  </a:solidFill>
                  <a:latin typeface="Helvetica LT Std"/>
                </a:rPr>
                <a:t>Asset Health and Safety Management Lifecycle</a:t>
              </a:r>
            </a:p>
          </p:txBody>
        </p:sp>
        <p:sp>
          <p:nvSpPr>
            <p:cNvPr id="15" name="Block Arc 14">
              <a:extLst>
                <a:ext uri="{FF2B5EF4-FFF2-40B4-BE49-F238E27FC236}">
                  <a16:creationId xmlns:a16="http://schemas.microsoft.com/office/drawing/2014/main" id="{CDC1C5C9-DF8C-4607-898F-C4FA67FAE77A}"/>
                </a:ext>
              </a:extLst>
            </p:cNvPr>
            <p:cNvSpPr/>
            <p:nvPr/>
          </p:nvSpPr>
          <p:spPr>
            <a:xfrm rot="300000">
              <a:off x="4655963" y="2219454"/>
              <a:ext cx="2888441" cy="2888443"/>
            </a:xfrm>
            <a:prstGeom prst="blockArc">
              <a:avLst>
                <a:gd name="adj1" fmla="val 15910218"/>
                <a:gd name="adj2" fmla="val 17813437"/>
                <a:gd name="adj3" fmla="val 6010"/>
              </a:avLst>
            </a:prstGeom>
            <a:solidFill>
              <a:srgbClr val="002E5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16" name="Block Arc 15">
              <a:extLst>
                <a:ext uri="{FF2B5EF4-FFF2-40B4-BE49-F238E27FC236}">
                  <a16:creationId xmlns:a16="http://schemas.microsoft.com/office/drawing/2014/main" id="{89498623-1F60-488A-A1CF-5E90C95A73B8}"/>
                </a:ext>
              </a:extLst>
            </p:cNvPr>
            <p:cNvSpPr/>
            <p:nvPr/>
          </p:nvSpPr>
          <p:spPr>
            <a:xfrm rot="2400000">
              <a:off x="4655963" y="2219454"/>
              <a:ext cx="2888441" cy="2888443"/>
            </a:xfrm>
            <a:prstGeom prst="blockArc">
              <a:avLst>
                <a:gd name="adj1" fmla="val 15898700"/>
                <a:gd name="adj2" fmla="val 17813437"/>
                <a:gd name="adj3" fmla="val 6010"/>
              </a:avLst>
            </a:prstGeom>
            <a:solidFill>
              <a:srgbClr val="002E5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7" name="Block Arc 16">
              <a:extLst>
                <a:ext uri="{FF2B5EF4-FFF2-40B4-BE49-F238E27FC236}">
                  <a16:creationId xmlns:a16="http://schemas.microsoft.com/office/drawing/2014/main" id="{546C0776-31EE-4A27-9BD7-6102A188FD49}"/>
                </a:ext>
              </a:extLst>
            </p:cNvPr>
            <p:cNvSpPr/>
            <p:nvPr/>
          </p:nvSpPr>
          <p:spPr>
            <a:xfrm rot="4500000">
              <a:off x="4655962" y="2219455"/>
              <a:ext cx="2888443" cy="2888441"/>
            </a:xfrm>
            <a:prstGeom prst="blockArc">
              <a:avLst>
                <a:gd name="adj1" fmla="val 15902948"/>
                <a:gd name="adj2" fmla="val 17813437"/>
                <a:gd name="adj3" fmla="val 6010"/>
              </a:avLst>
            </a:prstGeom>
            <a:solidFill>
              <a:srgbClr val="002E5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8" name="Block Arc 17">
              <a:extLst>
                <a:ext uri="{FF2B5EF4-FFF2-40B4-BE49-F238E27FC236}">
                  <a16:creationId xmlns:a16="http://schemas.microsoft.com/office/drawing/2014/main" id="{9EB23102-B218-4FDB-B426-64ACAA7C859C}"/>
                </a:ext>
              </a:extLst>
            </p:cNvPr>
            <p:cNvSpPr/>
            <p:nvPr/>
          </p:nvSpPr>
          <p:spPr>
            <a:xfrm rot="6600000">
              <a:off x="4655962" y="2219455"/>
              <a:ext cx="2888443" cy="2888441"/>
            </a:xfrm>
            <a:prstGeom prst="blockArc">
              <a:avLst>
                <a:gd name="adj1" fmla="val 15912402"/>
                <a:gd name="adj2" fmla="val 17813437"/>
                <a:gd name="adj3" fmla="val 6010"/>
              </a:avLst>
            </a:prstGeom>
            <a:solidFill>
              <a:srgbClr val="002E5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9" name="Block Arc 18">
              <a:extLst>
                <a:ext uri="{FF2B5EF4-FFF2-40B4-BE49-F238E27FC236}">
                  <a16:creationId xmlns:a16="http://schemas.microsoft.com/office/drawing/2014/main" id="{5254DB16-9F7B-49C1-98E4-23901CC7075B}"/>
                </a:ext>
              </a:extLst>
            </p:cNvPr>
            <p:cNvSpPr/>
            <p:nvPr/>
          </p:nvSpPr>
          <p:spPr>
            <a:xfrm rot="8700000">
              <a:off x="4655963" y="2219455"/>
              <a:ext cx="2888442" cy="2888442"/>
            </a:xfrm>
            <a:prstGeom prst="blockArc">
              <a:avLst>
                <a:gd name="adj1" fmla="val 15909020"/>
                <a:gd name="adj2" fmla="val 17813437"/>
                <a:gd name="adj3" fmla="val 6010"/>
              </a:avLst>
            </a:prstGeom>
            <a:solidFill>
              <a:srgbClr val="002E5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0" name="Block Arc 19">
              <a:extLst>
                <a:ext uri="{FF2B5EF4-FFF2-40B4-BE49-F238E27FC236}">
                  <a16:creationId xmlns:a16="http://schemas.microsoft.com/office/drawing/2014/main" id="{5BE0AAC9-4716-4F45-94D6-09B09D190439}"/>
                </a:ext>
              </a:extLst>
            </p:cNvPr>
            <p:cNvSpPr/>
            <p:nvPr/>
          </p:nvSpPr>
          <p:spPr>
            <a:xfrm rot="10860000">
              <a:off x="4655963" y="2219454"/>
              <a:ext cx="2888441" cy="2888443"/>
            </a:xfrm>
            <a:prstGeom prst="blockArc">
              <a:avLst>
                <a:gd name="adj1" fmla="val 15911121"/>
                <a:gd name="adj2" fmla="val 17813437"/>
                <a:gd name="adj3" fmla="val 6010"/>
              </a:avLst>
            </a:prstGeom>
            <a:solidFill>
              <a:srgbClr val="002E5F">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1" name="Block Arc 20">
              <a:extLst>
                <a:ext uri="{FF2B5EF4-FFF2-40B4-BE49-F238E27FC236}">
                  <a16:creationId xmlns:a16="http://schemas.microsoft.com/office/drawing/2014/main" id="{8CB74741-B4E1-4D58-B4B6-DDFBEC0ACBB2}"/>
                </a:ext>
              </a:extLst>
            </p:cNvPr>
            <p:cNvSpPr/>
            <p:nvPr/>
          </p:nvSpPr>
          <p:spPr>
            <a:xfrm rot="15300000">
              <a:off x="4655962" y="2219455"/>
              <a:ext cx="2888443" cy="2888441"/>
            </a:xfrm>
            <a:prstGeom prst="blockArc">
              <a:avLst>
                <a:gd name="adj1" fmla="val 15845261"/>
                <a:gd name="adj2" fmla="val 17789869"/>
                <a:gd name="adj3" fmla="val 6045"/>
              </a:avLst>
            </a:prstGeom>
            <a:solidFill>
              <a:srgbClr val="002E5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2" name="Block Arc 21">
              <a:extLst>
                <a:ext uri="{FF2B5EF4-FFF2-40B4-BE49-F238E27FC236}">
                  <a16:creationId xmlns:a16="http://schemas.microsoft.com/office/drawing/2014/main" id="{9FCBBC32-2D88-403F-8C2F-4DA1AF6FFFAA}"/>
                </a:ext>
              </a:extLst>
            </p:cNvPr>
            <p:cNvSpPr/>
            <p:nvPr/>
          </p:nvSpPr>
          <p:spPr>
            <a:xfrm rot="17460000">
              <a:off x="4655962" y="2219455"/>
              <a:ext cx="2888443" cy="2888441"/>
            </a:xfrm>
            <a:prstGeom prst="blockArc">
              <a:avLst>
                <a:gd name="adj1" fmla="val 15857948"/>
                <a:gd name="adj2" fmla="val 17813437"/>
                <a:gd name="adj3" fmla="val 6010"/>
              </a:avLst>
            </a:prstGeom>
            <a:solidFill>
              <a:srgbClr val="002E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3" name="Block Arc 22">
              <a:extLst>
                <a:ext uri="{FF2B5EF4-FFF2-40B4-BE49-F238E27FC236}">
                  <a16:creationId xmlns:a16="http://schemas.microsoft.com/office/drawing/2014/main" id="{D52C0BF3-8929-4AF6-9891-18EA14BFD000}"/>
                </a:ext>
              </a:extLst>
            </p:cNvPr>
            <p:cNvSpPr/>
            <p:nvPr/>
          </p:nvSpPr>
          <p:spPr>
            <a:xfrm rot="19740000">
              <a:off x="4655963" y="2219455"/>
              <a:ext cx="2888442" cy="2888442"/>
            </a:xfrm>
            <a:prstGeom prst="blockArc">
              <a:avLst>
                <a:gd name="adj1" fmla="val 15861382"/>
                <a:gd name="adj2" fmla="val 17813437"/>
                <a:gd name="adj3" fmla="val 6010"/>
              </a:avLst>
            </a:prstGeom>
            <a:solidFill>
              <a:srgbClr val="002E5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5" name="Block Arc 24">
              <a:extLst>
                <a:ext uri="{FF2B5EF4-FFF2-40B4-BE49-F238E27FC236}">
                  <a16:creationId xmlns:a16="http://schemas.microsoft.com/office/drawing/2014/main" id="{965A9708-A301-49D7-B5E8-140806B1D535}"/>
                </a:ext>
              </a:extLst>
            </p:cNvPr>
            <p:cNvSpPr/>
            <p:nvPr/>
          </p:nvSpPr>
          <p:spPr>
            <a:xfrm rot="13080000">
              <a:off x="4655963" y="2219454"/>
              <a:ext cx="2888441" cy="2888443"/>
            </a:xfrm>
            <a:prstGeom prst="blockArc">
              <a:avLst>
                <a:gd name="adj1" fmla="val 15860040"/>
                <a:gd name="adj2" fmla="val 17813437"/>
                <a:gd name="adj3" fmla="val 6010"/>
              </a:avLst>
            </a:prstGeom>
            <a:solidFill>
              <a:srgbClr val="002E5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grpSp>
          <p:nvGrpSpPr>
            <p:cNvPr id="26" name="Group 25">
              <a:extLst>
                <a:ext uri="{FF2B5EF4-FFF2-40B4-BE49-F238E27FC236}">
                  <a16:creationId xmlns:a16="http://schemas.microsoft.com/office/drawing/2014/main" id="{B11639F7-3DA7-4143-A5D9-C26C04E02FE8}"/>
                </a:ext>
              </a:extLst>
            </p:cNvPr>
            <p:cNvGrpSpPr/>
            <p:nvPr/>
          </p:nvGrpSpPr>
          <p:grpSpPr>
            <a:xfrm>
              <a:off x="3551724" y="1118700"/>
              <a:ext cx="5056099" cy="5055800"/>
              <a:chOff x="424800" y="215949"/>
              <a:chExt cx="3780992" cy="3780767"/>
            </a:xfrm>
          </p:grpSpPr>
          <p:sp>
            <p:nvSpPr>
              <p:cNvPr id="43" name="Block Arc 42">
                <a:extLst>
                  <a:ext uri="{FF2B5EF4-FFF2-40B4-BE49-F238E27FC236}">
                    <a16:creationId xmlns:a16="http://schemas.microsoft.com/office/drawing/2014/main" id="{783CAC4A-890A-4BEE-9DDB-22DBDAD6EC9B}"/>
                  </a:ext>
                </a:extLst>
              </p:cNvPr>
              <p:cNvSpPr/>
              <p:nvPr/>
            </p:nvSpPr>
            <p:spPr>
              <a:xfrm rot="20160000">
                <a:off x="425792" y="215949"/>
                <a:ext cx="3780000" cy="3780000"/>
              </a:xfrm>
              <a:prstGeom prst="blockArc">
                <a:avLst>
                  <a:gd name="adj1" fmla="val 17705274"/>
                  <a:gd name="adj2" fmla="val 19624788"/>
                  <a:gd name="adj3" fmla="val 4339"/>
                </a:avLst>
              </a:prstGeom>
              <a:solidFill>
                <a:srgbClr val="F9A31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44" name="Block Arc 43">
                <a:extLst>
                  <a:ext uri="{FF2B5EF4-FFF2-40B4-BE49-F238E27FC236}">
                    <a16:creationId xmlns:a16="http://schemas.microsoft.com/office/drawing/2014/main" id="{1D3527C4-1792-45D4-A4A1-EBBF413FFFC4}"/>
                  </a:ext>
                </a:extLst>
              </p:cNvPr>
              <p:cNvSpPr/>
              <p:nvPr/>
            </p:nvSpPr>
            <p:spPr>
              <a:xfrm rot="900000">
                <a:off x="424800" y="216000"/>
                <a:ext cx="3780000" cy="3780000"/>
              </a:xfrm>
              <a:prstGeom prst="blockArc">
                <a:avLst>
                  <a:gd name="adj1" fmla="val 17480507"/>
                  <a:gd name="adj2" fmla="val 21453368"/>
                  <a:gd name="adj3" fmla="val 4172"/>
                </a:avLst>
              </a:prstGeom>
              <a:solidFill>
                <a:srgbClr val="F9A31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45" name="Block Arc 44">
                <a:extLst>
                  <a:ext uri="{FF2B5EF4-FFF2-40B4-BE49-F238E27FC236}">
                    <a16:creationId xmlns:a16="http://schemas.microsoft.com/office/drawing/2014/main" id="{0E00E6CE-19B4-45CB-9CA8-BE9319CB8672}"/>
                  </a:ext>
                </a:extLst>
              </p:cNvPr>
              <p:cNvSpPr/>
              <p:nvPr/>
            </p:nvSpPr>
            <p:spPr>
              <a:xfrm rot="4980000">
                <a:off x="424800" y="216000"/>
                <a:ext cx="3780000" cy="3780000"/>
              </a:xfrm>
              <a:prstGeom prst="blockArc">
                <a:avLst>
                  <a:gd name="adj1" fmla="val 17613802"/>
                  <a:gd name="adj2" fmla="val 2135361"/>
                  <a:gd name="adj3" fmla="val 4166"/>
                </a:avLst>
              </a:prstGeom>
              <a:solidFill>
                <a:srgbClr val="F9A31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46" name="Block Arc 45">
                <a:extLst>
                  <a:ext uri="{FF2B5EF4-FFF2-40B4-BE49-F238E27FC236}">
                    <a16:creationId xmlns:a16="http://schemas.microsoft.com/office/drawing/2014/main" id="{E4CC77D9-1E84-45DA-8BC0-19FB3AB0AC25}"/>
                  </a:ext>
                </a:extLst>
              </p:cNvPr>
              <p:cNvSpPr/>
              <p:nvPr/>
            </p:nvSpPr>
            <p:spPr>
              <a:xfrm rot="5160000">
                <a:off x="425272" y="216716"/>
                <a:ext cx="3780000" cy="3780000"/>
              </a:xfrm>
              <a:prstGeom prst="blockArc">
                <a:avLst>
                  <a:gd name="adj1" fmla="val 2173026"/>
                  <a:gd name="adj2" fmla="val 4152476"/>
                  <a:gd name="adj3" fmla="val 4195"/>
                </a:avLst>
              </a:prstGeom>
              <a:solidFill>
                <a:srgbClr val="F9A31B">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grpSp>
        <p:sp>
          <p:nvSpPr>
            <p:cNvPr id="27" name="TextBox 26">
              <a:extLst>
                <a:ext uri="{FF2B5EF4-FFF2-40B4-BE49-F238E27FC236}">
                  <a16:creationId xmlns:a16="http://schemas.microsoft.com/office/drawing/2014/main" id="{9BA7FC4F-A072-48F3-A95D-76780742A1A4}"/>
                </a:ext>
              </a:extLst>
            </p:cNvPr>
            <p:cNvSpPr txBox="1"/>
            <p:nvPr/>
          </p:nvSpPr>
          <p:spPr>
            <a:xfrm>
              <a:off x="4031915" y="2656686"/>
              <a:ext cx="826882" cy="344663"/>
            </a:xfrm>
            <a:prstGeom prst="rect">
              <a:avLst/>
            </a:prstGeom>
            <a:noFill/>
          </p:spPr>
          <p:txBody>
            <a:bodyPr wrap="square" rtlCol="0" anchor="ctr">
              <a:spAutoFit/>
            </a:bodyPr>
            <a:lstStyle/>
            <a:p>
              <a:pPr algn="ctr" defTabSz="685800"/>
              <a:r>
                <a:rPr lang="en-GB" sz="500" dirty="0">
                  <a:solidFill>
                    <a:srgbClr val="002E5F"/>
                  </a:solidFill>
                  <a:latin typeface="Helvetica LT Std"/>
                </a:rPr>
                <a:t>Renewal and improvement</a:t>
              </a:r>
            </a:p>
          </p:txBody>
        </p:sp>
        <p:sp>
          <p:nvSpPr>
            <p:cNvPr id="28" name="TextBox 27">
              <a:extLst>
                <a:ext uri="{FF2B5EF4-FFF2-40B4-BE49-F238E27FC236}">
                  <a16:creationId xmlns:a16="http://schemas.microsoft.com/office/drawing/2014/main" id="{79A82F9B-0D59-42B5-B9B6-1BEF8EC7BAC6}"/>
                </a:ext>
              </a:extLst>
            </p:cNvPr>
            <p:cNvSpPr txBox="1"/>
            <p:nvPr/>
          </p:nvSpPr>
          <p:spPr>
            <a:xfrm>
              <a:off x="6253734" y="1785765"/>
              <a:ext cx="842550" cy="344737"/>
            </a:xfrm>
            <a:prstGeom prst="rect">
              <a:avLst/>
            </a:prstGeom>
            <a:noFill/>
          </p:spPr>
          <p:txBody>
            <a:bodyPr wrap="square" rtlCol="0" anchor="ctr">
              <a:spAutoFit/>
            </a:bodyPr>
            <a:lstStyle/>
            <a:p>
              <a:pPr defTabSz="685800"/>
              <a:r>
                <a:rPr lang="en-GB" sz="500" dirty="0">
                  <a:solidFill>
                    <a:srgbClr val="002E5F"/>
                  </a:solidFill>
                  <a:latin typeface="Helvetica LT Std"/>
                </a:rPr>
                <a:t>Strategy and prioritisation</a:t>
              </a:r>
            </a:p>
          </p:txBody>
        </p:sp>
        <p:sp>
          <p:nvSpPr>
            <p:cNvPr id="29" name="TextBox 28">
              <a:extLst>
                <a:ext uri="{FF2B5EF4-FFF2-40B4-BE49-F238E27FC236}">
                  <a16:creationId xmlns:a16="http://schemas.microsoft.com/office/drawing/2014/main" id="{843B7664-937E-4F5E-956E-BE1D3C0B6F9B}"/>
                </a:ext>
              </a:extLst>
            </p:cNvPr>
            <p:cNvSpPr txBox="1"/>
            <p:nvPr/>
          </p:nvSpPr>
          <p:spPr>
            <a:xfrm>
              <a:off x="7552016" y="3407855"/>
              <a:ext cx="842550" cy="344663"/>
            </a:xfrm>
            <a:prstGeom prst="rect">
              <a:avLst/>
            </a:prstGeom>
            <a:noFill/>
          </p:spPr>
          <p:txBody>
            <a:bodyPr wrap="square" rtlCol="0" anchor="ctr">
              <a:spAutoFit/>
            </a:bodyPr>
            <a:lstStyle/>
            <a:p>
              <a:pPr defTabSz="685800"/>
              <a:r>
                <a:rPr lang="en-GB" sz="500" dirty="0">
                  <a:solidFill>
                    <a:srgbClr val="002E5F"/>
                  </a:solidFill>
                  <a:latin typeface="Helvetica LT Std"/>
                </a:rPr>
                <a:t>Option identification</a:t>
              </a:r>
            </a:p>
          </p:txBody>
        </p:sp>
        <p:sp>
          <p:nvSpPr>
            <p:cNvPr id="30" name="TextBox 29">
              <a:extLst>
                <a:ext uri="{FF2B5EF4-FFF2-40B4-BE49-F238E27FC236}">
                  <a16:creationId xmlns:a16="http://schemas.microsoft.com/office/drawing/2014/main" id="{986DD508-F056-4512-9E9A-FB50E3C90C65}"/>
                </a:ext>
              </a:extLst>
            </p:cNvPr>
            <p:cNvSpPr txBox="1"/>
            <p:nvPr/>
          </p:nvSpPr>
          <p:spPr>
            <a:xfrm>
              <a:off x="7223152" y="2477936"/>
              <a:ext cx="688298" cy="344737"/>
            </a:xfrm>
            <a:prstGeom prst="rect">
              <a:avLst/>
            </a:prstGeom>
            <a:noFill/>
          </p:spPr>
          <p:txBody>
            <a:bodyPr wrap="square" rtlCol="0" anchor="ctr">
              <a:spAutoFit/>
            </a:bodyPr>
            <a:lstStyle/>
            <a:p>
              <a:pPr defTabSz="685800"/>
              <a:r>
                <a:rPr lang="en-GB" sz="500" dirty="0">
                  <a:solidFill>
                    <a:srgbClr val="002E5F"/>
                  </a:solidFill>
                  <a:latin typeface="Helvetica LT Std"/>
                </a:rPr>
                <a:t>Option selection</a:t>
              </a:r>
            </a:p>
          </p:txBody>
        </p:sp>
        <p:sp>
          <p:nvSpPr>
            <p:cNvPr id="31" name="TextBox 30">
              <a:extLst>
                <a:ext uri="{FF2B5EF4-FFF2-40B4-BE49-F238E27FC236}">
                  <a16:creationId xmlns:a16="http://schemas.microsoft.com/office/drawing/2014/main" id="{8B1265F5-0F54-42BE-A7FB-A9808AEC7456}"/>
                </a:ext>
              </a:extLst>
            </p:cNvPr>
            <p:cNvSpPr txBox="1"/>
            <p:nvPr/>
          </p:nvSpPr>
          <p:spPr>
            <a:xfrm>
              <a:off x="6735232" y="958853"/>
              <a:ext cx="873842" cy="280039"/>
            </a:xfrm>
            <a:prstGeom prst="rect">
              <a:avLst/>
            </a:prstGeom>
            <a:noFill/>
          </p:spPr>
          <p:txBody>
            <a:bodyPr wrap="square" rtlCol="0" anchor="ctr">
              <a:spAutoFit/>
            </a:bodyPr>
            <a:lstStyle/>
            <a:p>
              <a:pPr defTabSz="685800"/>
              <a:r>
                <a:rPr lang="en-GB" sz="700" dirty="0">
                  <a:solidFill>
                    <a:srgbClr val="002E5F"/>
                  </a:solidFill>
                  <a:latin typeface="Helvetica LT Std"/>
                </a:rPr>
                <a:t>Pre-project</a:t>
              </a:r>
            </a:p>
          </p:txBody>
        </p:sp>
        <p:sp>
          <p:nvSpPr>
            <p:cNvPr id="32" name="TextBox 31">
              <a:extLst>
                <a:ext uri="{FF2B5EF4-FFF2-40B4-BE49-F238E27FC236}">
                  <a16:creationId xmlns:a16="http://schemas.microsoft.com/office/drawing/2014/main" id="{BBCF5706-5963-4E52-8FC0-602C65E6032C}"/>
                </a:ext>
              </a:extLst>
            </p:cNvPr>
            <p:cNvSpPr txBox="1"/>
            <p:nvPr/>
          </p:nvSpPr>
          <p:spPr>
            <a:xfrm>
              <a:off x="6526537" y="5040762"/>
              <a:ext cx="826898" cy="452370"/>
            </a:xfrm>
            <a:prstGeom prst="rect">
              <a:avLst/>
            </a:prstGeom>
            <a:noFill/>
          </p:spPr>
          <p:txBody>
            <a:bodyPr wrap="square" rtlCol="0" anchor="ctr">
              <a:spAutoFit/>
            </a:bodyPr>
            <a:lstStyle/>
            <a:p>
              <a:pPr defTabSz="685800"/>
              <a:r>
                <a:rPr lang="en-GB" sz="500" dirty="0">
                  <a:solidFill>
                    <a:srgbClr val="002E5F"/>
                  </a:solidFill>
                  <a:latin typeface="Helvetica LT Std"/>
                </a:rPr>
                <a:t>Statutory procedures and powers</a:t>
              </a:r>
            </a:p>
          </p:txBody>
        </p:sp>
        <p:sp>
          <p:nvSpPr>
            <p:cNvPr id="33" name="TextBox 32">
              <a:extLst>
                <a:ext uri="{FF2B5EF4-FFF2-40B4-BE49-F238E27FC236}">
                  <a16:creationId xmlns:a16="http://schemas.microsoft.com/office/drawing/2014/main" id="{3DE36FA6-C98E-40F5-A162-0A95AB7C0D41}"/>
                </a:ext>
              </a:extLst>
            </p:cNvPr>
            <p:cNvSpPr txBox="1"/>
            <p:nvPr/>
          </p:nvSpPr>
          <p:spPr>
            <a:xfrm>
              <a:off x="5290437" y="5156070"/>
              <a:ext cx="947039" cy="344737"/>
            </a:xfrm>
            <a:prstGeom prst="rect">
              <a:avLst/>
            </a:prstGeom>
            <a:noFill/>
          </p:spPr>
          <p:txBody>
            <a:bodyPr wrap="square" rtlCol="0" anchor="ctr">
              <a:spAutoFit/>
            </a:bodyPr>
            <a:lstStyle/>
            <a:p>
              <a:pPr defTabSz="685800"/>
              <a:r>
                <a:rPr lang="en-GB" sz="500" dirty="0">
                  <a:solidFill>
                    <a:srgbClr val="002E5F"/>
                  </a:solidFill>
                  <a:latin typeface="Helvetica LT Std"/>
                </a:rPr>
                <a:t>Construction preparation</a:t>
              </a:r>
            </a:p>
          </p:txBody>
        </p:sp>
        <p:sp>
          <p:nvSpPr>
            <p:cNvPr id="34" name="TextBox 33">
              <a:extLst>
                <a:ext uri="{FF2B5EF4-FFF2-40B4-BE49-F238E27FC236}">
                  <a16:creationId xmlns:a16="http://schemas.microsoft.com/office/drawing/2014/main" id="{D1007524-4F44-4792-8A52-4FF4BFF35F5A}"/>
                </a:ext>
              </a:extLst>
            </p:cNvPr>
            <p:cNvSpPr txBox="1"/>
            <p:nvPr/>
          </p:nvSpPr>
          <p:spPr>
            <a:xfrm>
              <a:off x="4261179" y="4629778"/>
              <a:ext cx="1109192" cy="452370"/>
            </a:xfrm>
            <a:prstGeom prst="rect">
              <a:avLst/>
            </a:prstGeom>
            <a:noFill/>
          </p:spPr>
          <p:txBody>
            <a:bodyPr wrap="square" rtlCol="0" anchor="ctr">
              <a:spAutoFit/>
            </a:bodyPr>
            <a:lstStyle/>
            <a:p>
              <a:pPr defTabSz="685800"/>
              <a:r>
                <a:rPr lang="en-GB" sz="500" dirty="0">
                  <a:solidFill>
                    <a:srgbClr val="002E5F"/>
                  </a:solidFill>
                  <a:latin typeface="Helvetica LT Std"/>
                </a:rPr>
                <a:t>Construction commission and handover</a:t>
              </a:r>
            </a:p>
          </p:txBody>
        </p:sp>
        <p:sp>
          <p:nvSpPr>
            <p:cNvPr id="35" name="TextBox 34">
              <a:extLst>
                <a:ext uri="{FF2B5EF4-FFF2-40B4-BE49-F238E27FC236}">
                  <a16:creationId xmlns:a16="http://schemas.microsoft.com/office/drawing/2014/main" id="{C87A9D76-8743-497A-BD96-E0AB1E89D949}"/>
                </a:ext>
              </a:extLst>
            </p:cNvPr>
            <p:cNvSpPr txBox="1"/>
            <p:nvPr/>
          </p:nvSpPr>
          <p:spPr>
            <a:xfrm>
              <a:off x="8467166" y="2544876"/>
              <a:ext cx="1293687" cy="280039"/>
            </a:xfrm>
            <a:prstGeom prst="rect">
              <a:avLst/>
            </a:prstGeom>
            <a:noFill/>
          </p:spPr>
          <p:txBody>
            <a:bodyPr wrap="square" rtlCol="0" anchor="ctr">
              <a:spAutoFit/>
            </a:bodyPr>
            <a:lstStyle/>
            <a:p>
              <a:pPr defTabSz="685800"/>
              <a:r>
                <a:rPr lang="en-GB" sz="700" dirty="0">
                  <a:solidFill>
                    <a:srgbClr val="002E5F"/>
                  </a:solidFill>
                  <a:latin typeface="Helvetica LT Std"/>
                </a:rPr>
                <a:t>Options Phase</a:t>
              </a:r>
            </a:p>
          </p:txBody>
        </p:sp>
        <p:sp>
          <p:nvSpPr>
            <p:cNvPr id="36" name="TextBox 35">
              <a:extLst>
                <a:ext uri="{FF2B5EF4-FFF2-40B4-BE49-F238E27FC236}">
                  <a16:creationId xmlns:a16="http://schemas.microsoft.com/office/drawing/2014/main" id="{C496829C-B217-4E4D-9C39-EE622192EDFF}"/>
                </a:ext>
              </a:extLst>
            </p:cNvPr>
            <p:cNvSpPr txBox="1"/>
            <p:nvPr/>
          </p:nvSpPr>
          <p:spPr>
            <a:xfrm>
              <a:off x="3004697" y="5369232"/>
              <a:ext cx="1518996" cy="280039"/>
            </a:xfrm>
            <a:prstGeom prst="rect">
              <a:avLst/>
            </a:prstGeom>
            <a:noFill/>
          </p:spPr>
          <p:txBody>
            <a:bodyPr wrap="square" rtlCol="0" anchor="ctr">
              <a:spAutoFit/>
            </a:bodyPr>
            <a:lstStyle/>
            <a:p>
              <a:pPr defTabSz="685800"/>
              <a:r>
                <a:rPr lang="en-GB" sz="700" dirty="0">
                  <a:solidFill>
                    <a:srgbClr val="002E5F"/>
                  </a:solidFill>
                  <a:latin typeface="Helvetica LT Std"/>
                </a:rPr>
                <a:t>Construction Phase</a:t>
              </a:r>
            </a:p>
          </p:txBody>
        </p:sp>
        <p:sp>
          <p:nvSpPr>
            <p:cNvPr id="37" name="TextBox 36">
              <a:extLst>
                <a:ext uri="{FF2B5EF4-FFF2-40B4-BE49-F238E27FC236}">
                  <a16:creationId xmlns:a16="http://schemas.microsoft.com/office/drawing/2014/main" id="{835FDB2E-F7FF-4A1E-BFF1-CAABFF1A420A}"/>
                </a:ext>
              </a:extLst>
            </p:cNvPr>
            <p:cNvSpPr txBox="1"/>
            <p:nvPr/>
          </p:nvSpPr>
          <p:spPr>
            <a:xfrm>
              <a:off x="3781324" y="3577134"/>
              <a:ext cx="891439" cy="344663"/>
            </a:xfrm>
            <a:prstGeom prst="rect">
              <a:avLst/>
            </a:prstGeom>
            <a:noFill/>
          </p:spPr>
          <p:txBody>
            <a:bodyPr wrap="square" rtlCol="0" anchor="ctr">
              <a:spAutoFit/>
            </a:bodyPr>
            <a:lstStyle/>
            <a:p>
              <a:pPr defTabSz="685800"/>
              <a:r>
                <a:rPr lang="en-GB" sz="500" dirty="0">
                  <a:solidFill>
                    <a:srgbClr val="002E5F"/>
                  </a:solidFill>
                  <a:latin typeface="Helvetica LT Std"/>
                </a:rPr>
                <a:t>Operations and maintenance</a:t>
              </a:r>
            </a:p>
          </p:txBody>
        </p:sp>
        <p:sp>
          <p:nvSpPr>
            <p:cNvPr id="39" name="TextBox 38">
              <a:extLst>
                <a:ext uri="{FF2B5EF4-FFF2-40B4-BE49-F238E27FC236}">
                  <a16:creationId xmlns:a16="http://schemas.microsoft.com/office/drawing/2014/main" id="{3F42DE13-CE1F-49F2-B6F8-97AE9174528D}"/>
                </a:ext>
              </a:extLst>
            </p:cNvPr>
            <p:cNvSpPr txBox="1"/>
            <p:nvPr/>
          </p:nvSpPr>
          <p:spPr>
            <a:xfrm>
              <a:off x="5028105" y="1715611"/>
              <a:ext cx="1021916" cy="344663"/>
            </a:xfrm>
            <a:prstGeom prst="rect">
              <a:avLst/>
            </a:prstGeom>
            <a:noFill/>
          </p:spPr>
          <p:txBody>
            <a:bodyPr wrap="square" rtlCol="0" anchor="ctr">
              <a:spAutoFit/>
            </a:bodyPr>
            <a:lstStyle/>
            <a:p>
              <a:pPr defTabSz="685800"/>
              <a:r>
                <a:rPr lang="en-GB" sz="500" dirty="0">
                  <a:solidFill>
                    <a:srgbClr val="002E5F"/>
                  </a:solidFill>
                  <a:latin typeface="Helvetica LT Std"/>
                </a:rPr>
                <a:t>De-Commission and demolition</a:t>
              </a:r>
            </a:p>
          </p:txBody>
        </p:sp>
        <p:sp>
          <p:nvSpPr>
            <p:cNvPr id="40" name="TextBox 39">
              <a:extLst>
                <a:ext uri="{FF2B5EF4-FFF2-40B4-BE49-F238E27FC236}">
                  <a16:creationId xmlns:a16="http://schemas.microsoft.com/office/drawing/2014/main" id="{2D7D2E79-42DF-42BA-868F-E062B7EE1D2C}"/>
                </a:ext>
              </a:extLst>
            </p:cNvPr>
            <p:cNvSpPr txBox="1"/>
            <p:nvPr/>
          </p:nvSpPr>
          <p:spPr>
            <a:xfrm>
              <a:off x="2397060" y="2987349"/>
              <a:ext cx="1301691" cy="581618"/>
            </a:xfrm>
            <a:prstGeom prst="rect">
              <a:avLst/>
            </a:prstGeom>
            <a:noFill/>
          </p:spPr>
          <p:txBody>
            <a:bodyPr wrap="square" rtlCol="0" anchor="ctr">
              <a:spAutoFit/>
            </a:bodyPr>
            <a:lstStyle/>
            <a:p>
              <a:pPr defTabSz="685800"/>
              <a:r>
                <a:rPr lang="en-GB" sz="700" dirty="0">
                  <a:solidFill>
                    <a:srgbClr val="002E5F"/>
                  </a:solidFill>
                  <a:latin typeface="Helvetica LT Std"/>
                </a:rPr>
                <a:t>Continual asset and operational management</a:t>
              </a:r>
            </a:p>
          </p:txBody>
        </p:sp>
        <p:cxnSp>
          <p:nvCxnSpPr>
            <p:cNvPr id="41" name="Straight Connector 40">
              <a:extLst>
                <a:ext uri="{FF2B5EF4-FFF2-40B4-BE49-F238E27FC236}">
                  <a16:creationId xmlns:a16="http://schemas.microsoft.com/office/drawing/2014/main" id="{BDCC9CF5-12F1-4C68-9872-9F1F3193772D}"/>
                </a:ext>
              </a:extLst>
            </p:cNvPr>
            <p:cNvCxnSpPr>
              <a:cxnSpLocks/>
              <a:stCxn id="21" idx="0"/>
              <a:endCxn id="66" idx="0"/>
            </p:cNvCxnSpPr>
            <p:nvPr/>
          </p:nvCxnSpPr>
          <p:spPr>
            <a:xfrm flipH="1">
              <a:off x="3803834" y="4148012"/>
              <a:ext cx="1028815" cy="344734"/>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5F48F22-B31E-4E38-A5FA-16F0C0FFB1EF}"/>
                </a:ext>
              </a:extLst>
            </p:cNvPr>
            <p:cNvCxnSpPr>
              <a:cxnSpLocks/>
              <a:stCxn id="22" idx="1"/>
            </p:cNvCxnSpPr>
            <p:nvPr/>
          </p:nvCxnSpPr>
          <p:spPr>
            <a:xfrm flipH="1" flipV="1">
              <a:off x="2063383" y="-261582"/>
              <a:ext cx="3126582" cy="2918232"/>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0" name="Block Arc 69">
              <a:extLst>
                <a:ext uri="{FF2B5EF4-FFF2-40B4-BE49-F238E27FC236}">
                  <a16:creationId xmlns:a16="http://schemas.microsoft.com/office/drawing/2014/main" id="{437EA92D-0649-41AD-B42C-23058970D7F8}"/>
                </a:ext>
              </a:extLst>
            </p:cNvPr>
            <p:cNvSpPr/>
            <p:nvPr/>
          </p:nvSpPr>
          <p:spPr>
            <a:xfrm rot="12060000">
              <a:off x="3546000" y="1123200"/>
              <a:ext cx="5054772" cy="5054774"/>
            </a:xfrm>
            <a:prstGeom prst="blockArc">
              <a:avLst>
                <a:gd name="adj1" fmla="val 1989012"/>
                <a:gd name="adj2" fmla="val 4031697"/>
                <a:gd name="adj3" fmla="val 4233"/>
              </a:avLst>
            </a:prstGeom>
            <a:solidFill>
              <a:schemeClr val="tx1">
                <a:lumMod val="65000"/>
                <a:lumOff val="3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cxnSp>
          <p:nvCxnSpPr>
            <p:cNvPr id="71" name="Straight Connector 70">
              <a:extLst>
                <a:ext uri="{FF2B5EF4-FFF2-40B4-BE49-F238E27FC236}">
                  <a16:creationId xmlns:a16="http://schemas.microsoft.com/office/drawing/2014/main" id="{187842BD-46CC-4E71-BE4B-60C24A8F96E1}"/>
                </a:ext>
              </a:extLst>
            </p:cNvPr>
            <p:cNvCxnSpPr>
              <a:cxnSpLocks/>
              <a:stCxn id="23" idx="0"/>
              <a:endCxn id="70" idx="0"/>
            </p:cNvCxnSpPr>
            <p:nvPr/>
          </p:nvCxnSpPr>
          <p:spPr>
            <a:xfrm flipH="1" flipV="1">
              <a:off x="4655848" y="1688718"/>
              <a:ext cx="634177" cy="885811"/>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D54BFE22-CBE8-4A91-A5C1-1C3FC1026000}"/>
                </a:ext>
              </a:extLst>
            </p:cNvPr>
            <p:cNvCxnSpPr>
              <a:cxnSpLocks/>
              <a:stCxn id="23" idx="1"/>
              <a:endCxn id="70" idx="1"/>
            </p:cNvCxnSpPr>
            <p:nvPr/>
          </p:nvCxnSpPr>
          <p:spPr>
            <a:xfrm flipH="1" flipV="1">
              <a:off x="5997146" y="1231386"/>
              <a:ext cx="5764" cy="1078357"/>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6" name="TextBox 55">
            <a:extLst>
              <a:ext uri="{FF2B5EF4-FFF2-40B4-BE49-F238E27FC236}">
                <a16:creationId xmlns:a16="http://schemas.microsoft.com/office/drawing/2014/main" id="{4F02AE05-5F90-4C84-9461-5FDD60286499}"/>
              </a:ext>
            </a:extLst>
          </p:cNvPr>
          <p:cNvSpPr txBox="1"/>
          <p:nvPr/>
        </p:nvSpPr>
        <p:spPr>
          <a:xfrm>
            <a:off x="4060650" y="1827413"/>
            <a:ext cx="733409" cy="300082"/>
          </a:xfrm>
          <a:prstGeom prst="rect">
            <a:avLst/>
          </a:prstGeom>
          <a:noFill/>
        </p:spPr>
        <p:txBody>
          <a:bodyPr wrap="square" rtlCol="0" anchor="ctr">
            <a:spAutoFit/>
          </a:bodyPr>
          <a:lstStyle/>
          <a:p>
            <a:pPr defTabSz="685800"/>
            <a:r>
              <a:rPr lang="en-GB" sz="675" dirty="0">
                <a:solidFill>
                  <a:srgbClr val="002E5F"/>
                </a:solidFill>
                <a:latin typeface="Helvetica LT Std"/>
              </a:rPr>
              <a:t>Asset need to enter long list</a:t>
            </a:r>
          </a:p>
        </p:txBody>
      </p:sp>
      <p:cxnSp>
        <p:nvCxnSpPr>
          <p:cNvPr id="95" name="Straight Connector 94">
            <a:extLst>
              <a:ext uri="{FF2B5EF4-FFF2-40B4-BE49-F238E27FC236}">
                <a16:creationId xmlns:a16="http://schemas.microsoft.com/office/drawing/2014/main" id="{37E7C31E-48B9-481C-9260-3BC89ACA8E35}"/>
              </a:ext>
            </a:extLst>
          </p:cNvPr>
          <p:cNvCxnSpPr>
            <a:cxnSpLocks/>
            <a:stCxn id="22" idx="0"/>
          </p:cNvCxnSpPr>
          <p:nvPr/>
        </p:nvCxnSpPr>
        <p:spPr>
          <a:xfrm flipH="1" flipV="1">
            <a:off x="5413940" y="4219743"/>
            <a:ext cx="1962475" cy="522282"/>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03" name="Group 102">
            <a:extLst>
              <a:ext uri="{FF2B5EF4-FFF2-40B4-BE49-F238E27FC236}">
                <a16:creationId xmlns:a16="http://schemas.microsoft.com/office/drawing/2014/main" id="{DC120049-FCE1-4507-872C-D97AB89A4A2A}"/>
              </a:ext>
            </a:extLst>
          </p:cNvPr>
          <p:cNvGrpSpPr/>
          <p:nvPr/>
        </p:nvGrpSpPr>
        <p:grpSpPr>
          <a:xfrm>
            <a:off x="1110881" y="1240580"/>
            <a:ext cx="5212686" cy="4683144"/>
            <a:chOff x="1124613" y="1197557"/>
            <a:chExt cx="5212686" cy="4683144"/>
          </a:xfrm>
        </p:grpSpPr>
        <p:sp>
          <p:nvSpPr>
            <p:cNvPr id="79" name="Block Arc 78">
              <a:extLst>
                <a:ext uri="{FF2B5EF4-FFF2-40B4-BE49-F238E27FC236}">
                  <a16:creationId xmlns:a16="http://schemas.microsoft.com/office/drawing/2014/main" id="{431853A7-A14D-4E2F-9D36-E3B22C8E6269}"/>
                </a:ext>
              </a:extLst>
            </p:cNvPr>
            <p:cNvSpPr/>
            <p:nvPr/>
          </p:nvSpPr>
          <p:spPr>
            <a:xfrm rot="15444640">
              <a:off x="1519103" y="1197557"/>
              <a:ext cx="4140000" cy="4140000"/>
            </a:xfrm>
            <a:prstGeom prst="blockArc">
              <a:avLst>
                <a:gd name="adj1" fmla="val 919750"/>
                <a:gd name="adj2" fmla="val 6622604"/>
                <a:gd name="adj3" fmla="val 4359"/>
              </a:avLst>
            </a:prstGeom>
            <a:solidFill>
              <a:schemeClr val="bg1">
                <a:lumMod val="6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54" name="Oval 53">
              <a:extLst>
                <a:ext uri="{FF2B5EF4-FFF2-40B4-BE49-F238E27FC236}">
                  <a16:creationId xmlns:a16="http://schemas.microsoft.com/office/drawing/2014/main" id="{01543EA2-DA66-45B5-A741-9FAF12CED084}"/>
                </a:ext>
              </a:extLst>
            </p:cNvPr>
            <p:cNvSpPr/>
            <p:nvPr/>
          </p:nvSpPr>
          <p:spPr>
            <a:xfrm>
              <a:off x="2629085" y="2345016"/>
              <a:ext cx="1885715" cy="1885715"/>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600" b="1" dirty="0">
                  <a:solidFill>
                    <a:prstClr val="white"/>
                  </a:solidFill>
                  <a:latin typeface="Arial" panose="020B0604020202020204" pitchFamily="34" charset="0"/>
                  <a:cs typeface="Arial" panose="020B0604020202020204" pitchFamily="34" charset="0"/>
                </a:rPr>
                <a:t>Operations</a:t>
              </a:r>
            </a:p>
            <a:p>
              <a:pPr algn="ctr" defTabSz="685800"/>
              <a:r>
                <a:rPr lang="en-GB" sz="1600" b="1" dirty="0">
                  <a:solidFill>
                    <a:prstClr val="white"/>
                  </a:solidFill>
                  <a:latin typeface="Arial" panose="020B0604020202020204" pitchFamily="34" charset="0"/>
                  <a:cs typeface="Arial" panose="020B0604020202020204" pitchFamily="34" charset="0"/>
                </a:rPr>
                <a:t>(3D)</a:t>
              </a:r>
            </a:p>
          </p:txBody>
        </p:sp>
        <p:sp>
          <p:nvSpPr>
            <p:cNvPr id="57" name="TextBox 56">
              <a:extLst>
                <a:ext uri="{FF2B5EF4-FFF2-40B4-BE49-F238E27FC236}">
                  <a16:creationId xmlns:a16="http://schemas.microsoft.com/office/drawing/2014/main" id="{11635F12-472D-4181-B166-2210BEA2F147}"/>
                </a:ext>
              </a:extLst>
            </p:cNvPr>
            <p:cNvSpPr txBox="1"/>
            <p:nvPr/>
          </p:nvSpPr>
          <p:spPr>
            <a:xfrm>
              <a:off x="4783114" y="2871697"/>
              <a:ext cx="733409" cy="300082"/>
            </a:xfrm>
            <a:prstGeom prst="rect">
              <a:avLst/>
            </a:prstGeom>
            <a:noFill/>
          </p:spPr>
          <p:txBody>
            <a:bodyPr wrap="square" rtlCol="0" anchor="ctr">
              <a:spAutoFit/>
            </a:bodyPr>
            <a:lstStyle/>
            <a:p>
              <a:pPr defTabSz="685800"/>
              <a:r>
                <a:rPr lang="en-GB" sz="675" dirty="0">
                  <a:solidFill>
                    <a:srgbClr val="002E5F"/>
                  </a:solidFill>
                  <a:latin typeface="Helvetica LT Std"/>
                </a:rPr>
                <a:t>Option Assessment</a:t>
              </a:r>
            </a:p>
          </p:txBody>
        </p:sp>
        <p:sp>
          <p:nvSpPr>
            <p:cNvPr id="58" name="TextBox 57">
              <a:extLst>
                <a:ext uri="{FF2B5EF4-FFF2-40B4-BE49-F238E27FC236}">
                  <a16:creationId xmlns:a16="http://schemas.microsoft.com/office/drawing/2014/main" id="{893CA810-4D08-418C-AE56-75FCCDA5563D}"/>
                </a:ext>
              </a:extLst>
            </p:cNvPr>
            <p:cNvSpPr txBox="1"/>
            <p:nvPr/>
          </p:nvSpPr>
          <p:spPr>
            <a:xfrm>
              <a:off x="4581007" y="3982250"/>
              <a:ext cx="733409" cy="300082"/>
            </a:xfrm>
            <a:prstGeom prst="rect">
              <a:avLst/>
            </a:prstGeom>
            <a:noFill/>
          </p:spPr>
          <p:txBody>
            <a:bodyPr wrap="square" rtlCol="0" anchor="ctr">
              <a:spAutoFit/>
            </a:bodyPr>
            <a:lstStyle/>
            <a:p>
              <a:pPr defTabSz="685800"/>
              <a:r>
                <a:rPr lang="en-GB" sz="675" dirty="0">
                  <a:solidFill>
                    <a:srgbClr val="002E5F"/>
                  </a:solidFill>
                  <a:latin typeface="Helvetica LT Std"/>
                </a:rPr>
                <a:t>Preliminary Design</a:t>
              </a:r>
            </a:p>
          </p:txBody>
        </p:sp>
        <p:sp>
          <p:nvSpPr>
            <p:cNvPr id="60" name="TextBox 59">
              <a:extLst>
                <a:ext uri="{FF2B5EF4-FFF2-40B4-BE49-F238E27FC236}">
                  <a16:creationId xmlns:a16="http://schemas.microsoft.com/office/drawing/2014/main" id="{DBBD5383-CF31-4B1F-BF38-8B358201784E}"/>
                </a:ext>
              </a:extLst>
            </p:cNvPr>
            <p:cNvSpPr txBox="1"/>
            <p:nvPr/>
          </p:nvSpPr>
          <p:spPr>
            <a:xfrm>
              <a:off x="2102291" y="4062948"/>
              <a:ext cx="733409" cy="300082"/>
            </a:xfrm>
            <a:prstGeom prst="rect">
              <a:avLst/>
            </a:prstGeom>
            <a:noFill/>
          </p:spPr>
          <p:txBody>
            <a:bodyPr wrap="square" rtlCol="0" anchor="ctr">
              <a:spAutoFit/>
            </a:bodyPr>
            <a:lstStyle/>
            <a:p>
              <a:pPr defTabSz="685800"/>
              <a:r>
                <a:rPr lang="en-GB" sz="675" dirty="0">
                  <a:solidFill>
                    <a:srgbClr val="002E5F"/>
                  </a:solidFill>
                  <a:latin typeface="Helvetica LT Std"/>
                </a:rPr>
                <a:t>Detailed Design</a:t>
              </a:r>
            </a:p>
          </p:txBody>
        </p:sp>
        <p:sp>
          <p:nvSpPr>
            <p:cNvPr id="61" name="TextBox 60">
              <a:extLst>
                <a:ext uri="{FF2B5EF4-FFF2-40B4-BE49-F238E27FC236}">
                  <a16:creationId xmlns:a16="http://schemas.microsoft.com/office/drawing/2014/main" id="{80DEE037-8223-415A-BDCA-D4B2CD3BE407}"/>
                </a:ext>
              </a:extLst>
            </p:cNvPr>
            <p:cNvSpPr txBox="1"/>
            <p:nvPr/>
          </p:nvSpPr>
          <p:spPr>
            <a:xfrm>
              <a:off x="3177340" y="4630845"/>
              <a:ext cx="733409" cy="300082"/>
            </a:xfrm>
            <a:prstGeom prst="rect">
              <a:avLst/>
            </a:prstGeom>
            <a:noFill/>
          </p:spPr>
          <p:txBody>
            <a:bodyPr wrap="square" rtlCol="0" anchor="ctr">
              <a:spAutoFit/>
            </a:bodyPr>
            <a:lstStyle/>
            <a:p>
              <a:pPr defTabSz="685800"/>
              <a:r>
                <a:rPr lang="en-GB" sz="675" dirty="0">
                  <a:solidFill>
                    <a:srgbClr val="002E5F"/>
                  </a:solidFill>
                  <a:latin typeface="Helvetica LT Std"/>
                </a:rPr>
                <a:t>Commercial Pricing</a:t>
              </a:r>
            </a:p>
          </p:txBody>
        </p:sp>
        <p:sp>
          <p:nvSpPr>
            <p:cNvPr id="62" name="TextBox 61">
              <a:extLst>
                <a:ext uri="{FF2B5EF4-FFF2-40B4-BE49-F238E27FC236}">
                  <a16:creationId xmlns:a16="http://schemas.microsoft.com/office/drawing/2014/main" id="{A5CAEAC1-3C44-4225-BEAD-B038F6126C7E}"/>
                </a:ext>
              </a:extLst>
            </p:cNvPr>
            <p:cNvSpPr txBox="1"/>
            <p:nvPr/>
          </p:nvSpPr>
          <p:spPr>
            <a:xfrm>
              <a:off x="1690158" y="2781751"/>
              <a:ext cx="733409" cy="300082"/>
            </a:xfrm>
            <a:prstGeom prst="rect">
              <a:avLst/>
            </a:prstGeom>
            <a:noFill/>
          </p:spPr>
          <p:txBody>
            <a:bodyPr wrap="square" rtlCol="0" anchor="ctr">
              <a:spAutoFit/>
            </a:bodyPr>
            <a:lstStyle/>
            <a:p>
              <a:pPr defTabSz="685800"/>
              <a:r>
                <a:rPr lang="en-GB" sz="675" dirty="0">
                  <a:solidFill>
                    <a:srgbClr val="002E5F"/>
                  </a:solidFill>
                  <a:latin typeface="Helvetica LT Std"/>
                </a:rPr>
                <a:t>Scheme Construction</a:t>
              </a:r>
            </a:p>
          </p:txBody>
        </p:sp>
        <p:sp>
          <p:nvSpPr>
            <p:cNvPr id="63" name="Block Arc 62">
              <a:extLst>
                <a:ext uri="{FF2B5EF4-FFF2-40B4-BE49-F238E27FC236}">
                  <a16:creationId xmlns:a16="http://schemas.microsoft.com/office/drawing/2014/main" id="{B60AB39A-C338-4203-81B5-2E5531B7EA1C}"/>
                </a:ext>
              </a:extLst>
            </p:cNvPr>
            <p:cNvSpPr/>
            <p:nvPr/>
          </p:nvSpPr>
          <p:spPr>
            <a:xfrm rot="11518075">
              <a:off x="2315111" y="2016617"/>
              <a:ext cx="2514287" cy="2536944"/>
            </a:xfrm>
            <a:prstGeom prst="blockArc">
              <a:avLst>
                <a:gd name="adj1" fmla="val 14109682"/>
                <a:gd name="adj2" fmla="val 16897837"/>
                <a:gd name="adj3" fmla="val 7198"/>
              </a:avLst>
            </a:prstGeom>
            <a:solidFill>
              <a:srgbClr val="002E5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73" name="TextBox 72">
              <a:extLst>
                <a:ext uri="{FF2B5EF4-FFF2-40B4-BE49-F238E27FC236}">
                  <a16:creationId xmlns:a16="http://schemas.microsoft.com/office/drawing/2014/main" id="{E88C706C-80EA-4168-A090-031A32B70F5C}"/>
                </a:ext>
              </a:extLst>
            </p:cNvPr>
            <p:cNvSpPr txBox="1"/>
            <p:nvPr/>
          </p:nvSpPr>
          <p:spPr>
            <a:xfrm>
              <a:off x="2531201" y="1838735"/>
              <a:ext cx="733409" cy="300082"/>
            </a:xfrm>
            <a:prstGeom prst="rect">
              <a:avLst/>
            </a:prstGeom>
            <a:noFill/>
          </p:spPr>
          <p:txBody>
            <a:bodyPr wrap="square" rtlCol="0" anchor="ctr">
              <a:spAutoFit/>
            </a:bodyPr>
            <a:lstStyle/>
            <a:p>
              <a:pPr defTabSz="685800"/>
              <a:r>
                <a:rPr lang="en-GB" sz="675" dirty="0">
                  <a:solidFill>
                    <a:srgbClr val="002E5F"/>
                  </a:solidFill>
                  <a:latin typeface="Helvetica LT Std"/>
                </a:rPr>
                <a:t>Scheme Close Out</a:t>
              </a:r>
            </a:p>
          </p:txBody>
        </p:sp>
        <p:sp>
          <p:nvSpPr>
            <p:cNvPr id="86" name="Block Arc 85">
              <a:extLst>
                <a:ext uri="{FF2B5EF4-FFF2-40B4-BE49-F238E27FC236}">
                  <a16:creationId xmlns:a16="http://schemas.microsoft.com/office/drawing/2014/main" id="{F72D9DB3-2172-4ACC-8670-A287B4B91481}"/>
                </a:ext>
              </a:extLst>
            </p:cNvPr>
            <p:cNvSpPr/>
            <p:nvPr/>
          </p:nvSpPr>
          <p:spPr>
            <a:xfrm rot="5400000">
              <a:off x="2314800" y="2016000"/>
              <a:ext cx="2514287" cy="2536944"/>
            </a:xfrm>
            <a:prstGeom prst="blockArc">
              <a:avLst>
                <a:gd name="adj1" fmla="val 14109682"/>
                <a:gd name="adj2" fmla="val 16897837"/>
                <a:gd name="adj3" fmla="val 7198"/>
              </a:avLst>
            </a:prstGeom>
            <a:solidFill>
              <a:srgbClr val="002E5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87" name="Block Arc 86">
              <a:extLst>
                <a:ext uri="{FF2B5EF4-FFF2-40B4-BE49-F238E27FC236}">
                  <a16:creationId xmlns:a16="http://schemas.microsoft.com/office/drawing/2014/main" id="{463B368B-8F49-44EE-B757-7E02967AD8B4}"/>
                </a:ext>
              </a:extLst>
            </p:cNvPr>
            <p:cNvSpPr/>
            <p:nvPr/>
          </p:nvSpPr>
          <p:spPr>
            <a:xfrm rot="2320937">
              <a:off x="2314800" y="2016000"/>
              <a:ext cx="2514287" cy="2536944"/>
            </a:xfrm>
            <a:prstGeom prst="blockArc">
              <a:avLst>
                <a:gd name="adj1" fmla="val 14109682"/>
                <a:gd name="adj2" fmla="val 16897837"/>
                <a:gd name="adj3" fmla="val 7198"/>
              </a:avLst>
            </a:prstGeom>
            <a:solidFill>
              <a:srgbClr val="002E5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88" name="Block Arc 87">
              <a:extLst>
                <a:ext uri="{FF2B5EF4-FFF2-40B4-BE49-F238E27FC236}">
                  <a16:creationId xmlns:a16="http://schemas.microsoft.com/office/drawing/2014/main" id="{A5AAE05D-F7E4-4103-9D78-D0A95FAB4F18}"/>
                </a:ext>
              </a:extLst>
            </p:cNvPr>
            <p:cNvSpPr/>
            <p:nvPr/>
          </p:nvSpPr>
          <p:spPr>
            <a:xfrm rot="8455304">
              <a:off x="2314800" y="2016000"/>
              <a:ext cx="2514287" cy="2536944"/>
            </a:xfrm>
            <a:prstGeom prst="blockArc">
              <a:avLst>
                <a:gd name="adj1" fmla="val 14109682"/>
                <a:gd name="adj2" fmla="val 16897837"/>
                <a:gd name="adj3" fmla="val 7198"/>
              </a:avLst>
            </a:prstGeom>
            <a:solidFill>
              <a:srgbClr val="002E5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89" name="Block Arc 88">
              <a:extLst>
                <a:ext uri="{FF2B5EF4-FFF2-40B4-BE49-F238E27FC236}">
                  <a16:creationId xmlns:a16="http://schemas.microsoft.com/office/drawing/2014/main" id="{DEE595A0-9BAD-4BC4-AECB-93EFF14E6414}"/>
                </a:ext>
              </a:extLst>
            </p:cNvPr>
            <p:cNvSpPr/>
            <p:nvPr/>
          </p:nvSpPr>
          <p:spPr>
            <a:xfrm rot="20826393">
              <a:off x="2314800" y="2016000"/>
              <a:ext cx="2514287" cy="2536944"/>
            </a:xfrm>
            <a:prstGeom prst="blockArc">
              <a:avLst>
                <a:gd name="adj1" fmla="val 14109682"/>
                <a:gd name="adj2" fmla="val 16897837"/>
                <a:gd name="adj3" fmla="val 7198"/>
              </a:avLst>
            </a:prstGeom>
            <a:solidFill>
              <a:srgbClr val="002E5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90" name="Block Arc 89">
              <a:extLst>
                <a:ext uri="{FF2B5EF4-FFF2-40B4-BE49-F238E27FC236}">
                  <a16:creationId xmlns:a16="http://schemas.microsoft.com/office/drawing/2014/main" id="{C0293881-F01B-449A-ACA8-669FD29E9D16}"/>
                </a:ext>
              </a:extLst>
            </p:cNvPr>
            <p:cNvSpPr/>
            <p:nvPr/>
          </p:nvSpPr>
          <p:spPr>
            <a:xfrm rot="17648324">
              <a:off x="2314800" y="2016000"/>
              <a:ext cx="2514287" cy="2536944"/>
            </a:xfrm>
            <a:prstGeom prst="blockArc">
              <a:avLst>
                <a:gd name="adj1" fmla="val 14109682"/>
                <a:gd name="adj2" fmla="val 16897837"/>
                <a:gd name="adj3" fmla="val 7198"/>
              </a:avLst>
            </a:prstGeom>
            <a:solidFill>
              <a:srgbClr val="002E5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91" name="Block Arc 90">
              <a:extLst>
                <a:ext uri="{FF2B5EF4-FFF2-40B4-BE49-F238E27FC236}">
                  <a16:creationId xmlns:a16="http://schemas.microsoft.com/office/drawing/2014/main" id="{7FE43FBA-98CC-4D0C-940B-7EF6C3A9E4F1}"/>
                </a:ext>
              </a:extLst>
            </p:cNvPr>
            <p:cNvSpPr/>
            <p:nvPr/>
          </p:nvSpPr>
          <p:spPr>
            <a:xfrm rot="14547964">
              <a:off x="2314800" y="2016000"/>
              <a:ext cx="2514287" cy="2536944"/>
            </a:xfrm>
            <a:prstGeom prst="blockArc">
              <a:avLst>
                <a:gd name="adj1" fmla="val 14109682"/>
                <a:gd name="adj2" fmla="val 16897837"/>
                <a:gd name="adj3" fmla="val 7198"/>
              </a:avLst>
            </a:prstGeom>
            <a:solidFill>
              <a:srgbClr val="002E5F">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92" name="Block Arc 91">
              <a:extLst>
                <a:ext uri="{FF2B5EF4-FFF2-40B4-BE49-F238E27FC236}">
                  <a16:creationId xmlns:a16="http://schemas.microsoft.com/office/drawing/2014/main" id="{7BF55FE6-D7E5-4C35-B2FE-43086004F8F1}"/>
                </a:ext>
              </a:extLst>
            </p:cNvPr>
            <p:cNvSpPr/>
            <p:nvPr/>
          </p:nvSpPr>
          <p:spPr>
            <a:xfrm rot="3250942">
              <a:off x="1519474" y="1198800"/>
              <a:ext cx="4140000" cy="4140000"/>
            </a:xfrm>
            <a:prstGeom prst="blockArc">
              <a:avLst>
                <a:gd name="adj1" fmla="val 19118140"/>
                <a:gd name="adj2" fmla="val 6622604"/>
                <a:gd name="adj3" fmla="val 4359"/>
              </a:avLst>
            </a:prstGeom>
            <a:solidFill>
              <a:schemeClr val="bg1">
                <a:lumMod val="6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94" name="Block Arc 93">
              <a:extLst>
                <a:ext uri="{FF2B5EF4-FFF2-40B4-BE49-F238E27FC236}">
                  <a16:creationId xmlns:a16="http://schemas.microsoft.com/office/drawing/2014/main" id="{A9547313-9466-4E98-94A2-44AA157CF7C1}"/>
                </a:ext>
              </a:extLst>
            </p:cNvPr>
            <p:cNvSpPr/>
            <p:nvPr/>
          </p:nvSpPr>
          <p:spPr>
            <a:xfrm rot="9524665">
              <a:off x="1519474" y="1198800"/>
              <a:ext cx="4140000" cy="4140000"/>
            </a:xfrm>
            <a:prstGeom prst="blockArc">
              <a:avLst>
                <a:gd name="adj1" fmla="val 656038"/>
                <a:gd name="adj2" fmla="val 6622604"/>
                <a:gd name="adj3" fmla="val 4359"/>
              </a:avLst>
            </a:prstGeom>
            <a:solidFill>
              <a:schemeClr val="bg1">
                <a:lumMod val="6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99" name="TextBox 98">
              <a:extLst>
                <a:ext uri="{FF2B5EF4-FFF2-40B4-BE49-F238E27FC236}">
                  <a16:creationId xmlns:a16="http://schemas.microsoft.com/office/drawing/2014/main" id="{1B63A4D6-AEBE-42E7-97B4-1A771757F1A3}"/>
                </a:ext>
              </a:extLst>
            </p:cNvPr>
            <p:cNvSpPr txBox="1"/>
            <p:nvPr/>
          </p:nvSpPr>
          <p:spPr>
            <a:xfrm>
              <a:off x="5292788" y="1646236"/>
              <a:ext cx="1044511" cy="430887"/>
            </a:xfrm>
            <a:prstGeom prst="rect">
              <a:avLst/>
            </a:prstGeom>
            <a:noFill/>
          </p:spPr>
          <p:txBody>
            <a:bodyPr wrap="square" rtlCol="0" anchor="ctr">
              <a:spAutoFit/>
            </a:bodyPr>
            <a:lstStyle/>
            <a:p>
              <a:pPr defTabSz="685800"/>
              <a:r>
                <a:rPr lang="en-GB" sz="1100" dirty="0">
                  <a:solidFill>
                    <a:srgbClr val="002E5F"/>
                  </a:solidFill>
                  <a:latin typeface="Helvetica LT Std"/>
                </a:rPr>
                <a:t>Development Phase</a:t>
              </a:r>
            </a:p>
          </p:txBody>
        </p:sp>
        <p:sp>
          <p:nvSpPr>
            <p:cNvPr id="100" name="TextBox 99">
              <a:extLst>
                <a:ext uri="{FF2B5EF4-FFF2-40B4-BE49-F238E27FC236}">
                  <a16:creationId xmlns:a16="http://schemas.microsoft.com/office/drawing/2014/main" id="{404CDE4C-EF64-4C7E-8FC8-2FD5CACE29E1}"/>
                </a:ext>
              </a:extLst>
            </p:cNvPr>
            <p:cNvSpPr txBox="1"/>
            <p:nvPr/>
          </p:nvSpPr>
          <p:spPr>
            <a:xfrm>
              <a:off x="3177339" y="5419036"/>
              <a:ext cx="733409" cy="461665"/>
            </a:xfrm>
            <a:prstGeom prst="rect">
              <a:avLst/>
            </a:prstGeom>
            <a:noFill/>
          </p:spPr>
          <p:txBody>
            <a:bodyPr wrap="square" rtlCol="0" anchor="ctr">
              <a:spAutoFit/>
            </a:bodyPr>
            <a:lstStyle/>
            <a:p>
              <a:pPr defTabSz="685800"/>
              <a:r>
                <a:rPr lang="en-GB" sz="1200" dirty="0">
                  <a:solidFill>
                    <a:srgbClr val="002E5F"/>
                  </a:solidFill>
                  <a:latin typeface="Helvetica LT Std"/>
                </a:rPr>
                <a:t>Design Phase</a:t>
              </a:r>
            </a:p>
          </p:txBody>
        </p:sp>
        <p:sp>
          <p:nvSpPr>
            <p:cNvPr id="102" name="TextBox 101">
              <a:extLst>
                <a:ext uri="{FF2B5EF4-FFF2-40B4-BE49-F238E27FC236}">
                  <a16:creationId xmlns:a16="http://schemas.microsoft.com/office/drawing/2014/main" id="{9DC6B0B5-1641-47C8-AE5C-AB6B86E7233C}"/>
                </a:ext>
              </a:extLst>
            </p:cNvPr>
            <p:cNvSpPr txBox="1"/>
            <p:nvPr/>
          </p:nvSpPr>
          <p:spPr>
            <a:xfrm>
              <a:off x="1124613" y="1659076"/>
              <a:ext cx="733409" cy="430887"/>
            </a:xfrm>
            <a:prstGeom prst="rect">
              <a:avLst/>
            </a:prstGeom>
            <a:noFill/>
          </p:spPr>
          <p:txBody>
            <a:bodyPr wrap="square" rtlCol="0" anchor="ctr">
              <a:spAutoFit/>
            </a:bodyPr>
            <a:lstStyle/>
            <a:p>
              <a:pPr defTabSz="685800"/>
              <a:r>
                <a:rPr lang="en-GB" sz="1100" dirty="0">
                  <a:solidFill>
                    <a:srgbClr val="002E5F"/>
                  </a:solidFill>
                  <a:latin typeface="Helvetica LT Std"/>
                </a:rPr>
                <a:t>Delivery Phase</a:t>
              </a:r>
            </a:p>
          </p:txBody>
        </p:sp>
      </p:grpSp>
    </p:spTree>
    <p:extLst>
      <p:ext uri="{BB962C8B-B14F-4D97-AF65-F5344CB8AC3E}">
        <p14:creationId xmlns:p14="http://schemas.microsoft.com/office/powerpoint/2010/main" val="2856756526"/>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2000">
              <a:schemeClr val="bg1">
                <a:lumMod val="85000"/>
              </a:schemeClr>
            </a:gs>
            <a:gs pos="21000">
              <a:schemeClr val="bg1"/>
            </a:gs>
          </a:gsLst>
          <a:lin ang="16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normAutofit/>
          </a:bodyPr>
          <a:lstStyle/>
          <a:p>
            <a:r>
              <a:rPr lang="en-GB" dirty="0"/>
              <a:t>Associated work</a:t>
            </a:r>
          </a:p>
        </p:txBody>
      </p:sp>
      <p:sp>
        <p:nvSpPr>
          <p:cNvPr id="3" name="TextBox 2">
            <a:extLst>
              <a:ext uri="{FF2B5EF4-FFF2-40B4-BE49-F238E27FC236}">
                <a16:creationId xmlns:a16="http://schemas.microsoft.com/office/drawing/2014/main" id="{A11EFA92-2C85-4BD9-AF0F-66F64E802882}"/>
              </a:ext>
            </a:extLst>
          </p:cNvPr>
          <p:cNvSpPr txBox="1"/>
          <p:nvPr/>
        </p:nvSpPr>
        <p:spPr>
          <a:xfrm>
            <a:off x="2352229" y="2159421"/>
            <a:ext cx="7951282" cy="2539157"/>
          </a:xfrm>
          <a:prstGeom prst="rect">
            <a:avLst/>
          </a:prstGeom>
          <a:noFill/>
        </p:spPr>
        <p:txBody>
          <a:bodyPr wrap="square" rtlCol="0">
            <a:spAutoFit/>
          </a:bodyPr>
          <a:lstStyle/>
          <a:p>
            <a:r>
              <a:rPr lang="en-GB" sz="2400" b="1" dirty="0">
                <a:solidFill>
                  <a:schemeClr val="accent1">
                    <a:lumMod val="50000"/>
                  </a:schemeClr>
                </a:solidFill>
              </a:rPr>
              <a:t>Three </a:t>
            </a:r>
            <a:r>
              <a:rPr lang="en-GB" sz="2400" b="1">
                <a:solidFill>
                  <a:schemeClr val="accent1">
                    <a:lumMod val="50000"/>
                  </a:schemeClr>
                </a:solidFill>
              </a:rPr>
              <a:t>key associated </a:t>
            </a:r>
            <a:r>
              <a:rPr lang="en-GB" sz="2400" b="1" dirty="0">
                <a:solidFill>
                  <a:schemeClr val="accent1">
                    <a:lumMod val="50000"/>
                  </a:schemeClr>
                </a:solidFill>
              </a:rPr>
              <a:t>standards</a:t>
            </a:r>
          </a:p>
          <a:p>
            <a:pPr marL="800100" lvl="1" indent="-342900">
              <a:buFont typeface="Arial" panose="020B0604020202020204" pitchFamily="34" charset="0"/>
              <a:buChar char="•"/>
            </a:pPr>
            <a:r>
              <a:rPr lang="en-GB" sz="2400" dirty="0">
                <a:solidFill>
                  <a:schemeClr val="accent1">
                    <a:lumMod val="50000"/>
                  </a:schemeClr>
                </a:solidFill>
              </a:rPr>
              <a:t>Supply Chain Management Standard</a:t>
            </a:r>
          </a:p>
          <a:p>
            <a:pPr marL="800100" lvl="1" indent="-342900">
              <a:buFont typeface="Arial" panose="020B0604020202020204" pitchFamily="34" charset="0"/>
              <a:buChar char="•"/>
            </a:pPr>
            <a:r>
              <a:rPr lang="en-GB" sz="2400" dirty="0">
                <a:solidFill>
                  <a:schemeClr val="accent1">
                    <a:lumMod val="50000"/>
                  </a:schemeClr>
                </a:solidFill>
              </a:rPr>
              <a:t>Assurance Standard</a:t>
            </a:r>
          </a:p>
          <a:p>
            <a:endParaRPr lang="en-GB" sz="1500" dirty="0">
              <a:solidFill>
                <a:schemeClr val="accent1">
                  <a:lumMod val="50000"/>
                </a:schemeClr>
              </a:solidFill>
            </a:endParaRPr>
          </a:p>
          <a:p>
            <a:r>
              <a:rPr lang="en-GB" sz="2400" b="1" dirty="0">
                <a:solidFill>
                  <a:schemeClr val="accent1">
                    <a:lumMod val="50000"/>
                  </a:schemeClr>
                </a:solidFill>
              </a:rPr>
              <a:t>Asset Data type and Data Storage</a:t>
            </a:r>
          </a:p>
          <a:p>
            <a:pPr marL="800100" lvl="1" indent="-342900">
              <a:buFont typeface="Arial" panose="020B0604020202020204" pitchFamily="34" charset="0"/>
              <a:buChar char="•"/>
            </a:pPr>
            <a:r>
              <a:rPr lang="en-GB" sz="2400" dirty="0">
                <a:solidFill>
                  <a:schemeClr val="accent1">
                    <a:lumMod val="50000"/>
                  </a:schemeClr>
                </a:solidFill>
              </a:rPr>
              <a:t>Health and Safety File</a:t>
            </a:r>
          </a:p>
          <a:p>
            <a:pPr marL="800100" lvl="1" indent="-342900">
              <a:buFont typeface="Arial" panose="020B0604020202020204" pitchFamily="34" charset="0"/>
              <a:buChar char="•"/>
            </a:pPr>
            <a:r>
              <a:rPr lang="en-GB" sz="2400" dirty="0">
                <a:solidFill>
                  <a:schemeClr val="accent1">
                    <a:lumMod val="50000"/>
                  </a:schemeClr>
                </a:solidFill>
              </a:rPr>
              <a:t>Pre-Construction Information</a:t>
            </a:r>
          </a:p>
        </p:txBody>
      </p:sp>
    </p:spTree>
    <p:extLst>
      <p:ext uri="{BB962C8B-B14F-4D97-AF65-F5344CB8AC3E}">
        <p14:creationId xmlns:p14="http://schemas.microsoft.com/office/powerpoint/2010/main" val="455962373"/>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grpSp>
        <p:nvGrpSpPr>
          <p:cNvPr id="7" name="Group 6">
            <a:extLst>
              <a:ext uri="{FF2B5EF4-FFF2-40B4-BE49-F238E27FC236}">
                <a16:creationId xmlns:a16="http://schemas.microsoft.com/office/drawing/2014/main" id="{AD9CE4C3-F5CD-4BDB-8CDB-A1E93BAF32CE}"/>
              </a:ext>
            </a:extLst>
          </p:cNvPr>
          <p:cNvGrpSpPr>
            <a:grpSpLocks noChangeAspect="1"/>
          </p:cNvGrpSpPr>
          <p:nvPr/>
        </p:nvGrpSpPr>
        <p:grpSpPr>
          <a:xfrm>
            <a:off x="2455368" y="835279"/>
            <a:ext cx="7305485" cy="5382120"/>
            <a:chOff x="1691722" y="-95034"/>
            <a:chExt cx="8478893" cy="6246595"/>
          </a:xfrm>
        </p:grpSpPr>
        <p:sp>
          <p:nvSpPr>
            <p:cNvPr id="8" name="Block Arc 7">
              <a:extLst>
                <a:ext uri="{FF2B5EF4-FFF2-40B4-BE49-F238E27FC236}">
                  <a16:creationId xmlns:a16="http://schemas.microsoft.com/office/drawing/2014/main" id="{81530EBD-9651-4D85-BB17-BA8E3ADEBECD}"/>
                </a:ext>
              </a:extLst>
            </p:cNvPr>
            <p:cNvSpPr/>
            <p:nvPr/>
          </p:nvSpPr>
          <p:spPr>
            <a:xfrm rot="12120000">
              <a:off x="2957085" y="237534"/>
              <a:ext cx="5866670" cy="5866670"/>
            </a:xfrm>
            <a:prstGeom prst="blockArc">
              <a:avLst>
                <a:gd name="adj1" fmla="val 17862437"/>
                <a:gd name="adj2" fmla="val 4031697"/>
                <a:gd name="adj3" fmla="val 4233"/>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grpSp>
          <p:nvGrpSpPr>
            <p:cNvPr id="9" name="Group 8">
              <a:extLst>
                <a:ext uri="{FF2B5EF4-FFF2-40B4-BE49-F238E27FC236}">
                  <a16:creationId xmlns:a16="http://schemas.microsoft.com/office/drawing/2014/main" id="{AF145298-7C5A-454F-8444-EFB1592A23C4}"/>
                </a:ext>
              </a:extLst>
            </p:cNvPr>
            <p:cNvGrpSpPr/>
            <p:nvPr/>
          </p:nvGrpSpPr>
          <p:grpSpPr>
            <a:xfrm>
              <a:off x="1691722" y="-95034"/>
              <a:ext cx="8478893" cy="6246595"/>
              <a:chOff x="1691722" y="-95034"/>
              <a:chExt cx="8478893" cy="6246595"/>
            </a:xfrm>
          </p:grpSpPr>
          <p:cxnSp>
            <p:nvCxnSpPr>
              <p:cNvPr id="10" name="Straight Connector 9">
                <a:extLst>
                  <a:ext uri="{FF2B5EF4-FFF2-40B4-BE49-F238E27FC236}">
                    <a16:creationId xmlns:a16="http://schemas.microsoft.com/office/drawing/2014/main" id="{8B83B080-077F-46D2-976E-3C447B64173B}"/>
                  </a:ext>
                </a:extLst>
              </p:cNvPr>
              <p:cNvCxnSpPr>
                <a:cxnSpLocks/>
                <a:stCxn id="15" idx="0"/>
                <a:endCxn id="43" idx="0"/>
              </p:cNvCxnSpPr>
              <p:nvPr/>
            </p:nvCxnSpPr>
            <p:spPr>
              <a:xfrm flipH="1" flipV="1">
                <a:off x="5944787" y="361560"/>
                <a:ext cx="17743" cy="1251168"/>
              </a:xfrm>
              <a:prstGeom prst="line">
                <a:avLst/>
              </a:prstGeom>
              <a:ln w="12700">
                <a:solidFill>
                  <a:srgbClr val="FBC914"/>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BA20714-DD47-4C32-B961-7DF72901215C}"/>
                  </a:ext>
                </a:extLst>
              </p:cNvPr>
              <p:cNvCxnSpPr>
                <a:cxnSpLocks/>
                <a:stCxn id="25" idx="1"/>
                <a:endCxn id="46" idx="1"/>
              </p:cNvCxnSpPr>
              <p:nvPr/>
            </p:nvCxnSpPr>
            <p:spPr>
              <a:xfrm flipH="1">
                <a:off x="3835991" y="4291804"/>
                <a:ext cx="962183" cy="785767"/>
              </a:xfrm>
              <a:prstGeom prst="line">
                <a:avLst/>
              </a:prstGeom>
              <a:ln w="12700">
                <a:solidFill>
                  <a:srgbClr val="FBC914"/>
                </a:solidFill>
                <a:prstDash val="sysDot"/>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4E7399E-3D83-459C-862A-E1B2BDEE4F4C}"/>
                  </a:ext>
                </a:extLst>
              </p:cNvPr>
              <p:cNvSpPr txBox="1"/>
              <p:nvPr/>
            </p:nvSpPr>
            <p:spPr>
              <a:xfrm>
                <a:off x="7477408" y="3691929"/>
                <a:ext cx="922979" cy="400109"/>
              </a:xfrm>
              <a:prstGeom prst="rect">
                <a:avLst/>
              </a:prstGeom>
              <a:noFill/>
            </p:spPr>
            <p:txBody>
              <a:bodyPr wrap="square" rtlCol="0" anchor="ctr">
                <a:spAutoFit/>
              </a:bodyPr>
              <a:lstStyle/>
              <a:p>
                <a:pPr defTabSz="685800"/>
                <a:r>
                  <a:rPr lang="en-GB" sz="800" dirty="0">
                    <a:solidFill>
                      <a:srgbClr val="002E5F"/>
                    </a:solidFill>
                    <a:latin typeface="Helvetica LT Std"/>
                  </a:rPr>
                  <a:t>Preliminary Design</a:t>
                </a:r>
              </a:p>
            </p:txBody>
          </p:sp>
          <p:sp>
            <p:nvSpPr>
              <p:cNvPr id="13" name="TextBox 12">
                <a:extLst>
                  <a:ext uri="{FF2B5EF4-FFF2-40B4-BE49-F238E27FC236}">
                    <a16:creationId xmlns:a16="http://schemas.microsoft.com/office/drawing/2014/main" id="{AC31ABB9-C725-4009-8C56-EC8572980F7A}"/>
                  </a:ext>
                </a:extLst>
              </p:cNvPr>
              <p:cNvSpPr txBox="1"/>
              <p:nvPr/>
            </p:nvSpPr>
            <p:spPr>
              <a:xfrm>
                <a:off x="7900470" y="5311906"/>
                <a:ext cx="1762977" cy="428654"/>
              </a:xfrm>
              <a:prstGeom prst="rect">
                <a:avLst/>
              </a:prstGeom>
              <a:noFill/>
            </p:spPr>
            <p:txBody>
              <a:bodyPr wrap="square" rtlCol="0" anchor="ctr">
                <a:spAutoFit/>
              </a:bodyPr>
              <a:lstStyle/>
              <a:p>
                <a:pPr defTabSz="685800"/>
                <a:r>
                  <a:rPr lang="en-GB" sz="900" dirty="0">
                    <a:solidFill>
                      <a:srgbClr val="002E5F"/>
                    </a:solidFill>
                    <a:latin typeface="Helvetica LT Std"/>
                  </a:rPr>
                  <a:t>Development Phase (PCF Stage 3, 4 &amp; 5)</a:t>
                </a:r>
              </a:p>
            </p:txBody>
          </p:sp>
          <p:sp>
            <p:nvSpPr>
              <p:cNvPr id="14" name="Oval 13">
                <a:extLst>
                  <a:ext uri="{FF2B5EF4-FFF2-40B4-BE49-F238E27FC236}">
                    <a16:creationId xmlns:a16="http://schemas.microsoft.com/office/drawing/2014/main" id="{E965DCD8-64FD-43B6-BD93-6E8471FB1B29}"/>
                  </a:ext>
                </a:extLst>
              </p:cNvPr>
              <p:cNvSpPr/>
              <p:nvPr/>
            </p:nvSpPr>
            <p:spPr>
              <a:xfrm>
                <a:off x="4660819" y="1927758"/>
                <a:ext cx="2514287" cy="2514287"/>
              </a:xfrm>
              <a:prstGeom prst="ellipse">
                <a:avLst/>
              </a:prstGeom>
              <a:solidFill>
                <a:srgbClr val="008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350" b="1" dirty="0">
                    <a:solidFill>
                      <a:prstClr val="white"/>
                    </a:solidFill>
                    <a:latin typeface="Helvetica LT Std"/>
                  </a:rPr>
                  <a:t>Asset Health and Safety Management Lifecycle</a:t>
                </a:r>
              </a:p>
            </p:txBody>
          </p:sp>
          <p:sp>
            <p:nvSpPr>
              <p:cNvPr id="15" name="Block Arc 14">
                <a:extLst>
                  <a:ext uri="{FF2B5EF4-FFF2-40B4-BE49-F238E27FC236}">
                    <a16:creationId xmlns:a16="http://schemas.microsoft.com/office/drawing/2014/main" id="{CDC1C5C9-DF8C-4607-898F-C4FA67FAE77A}"/>
                  </a:ext>
                </a:extLst>
              </p:cNvPr>
              <p:cNvSpPr/>
              <p:nvPr/>
            </p:nvSpPr>
            <p:spPr>
              <a:xfrm rot="276753">
                <a:off x="4245777" y="1511467"/>
                <a:ext cx="3352383" cy="3352383"/>
              </a:xfrm>
              <a:prstGeom prst="blockArc">
                <a:avLst>
                  <a:gd name="adj1" fmla="val 16011764"/>
                  <a:gd name="adj2" fmla="val 17813437"/>
                  <a:gd name="adj3" fmla="val 6010"/>
                </a:avLst>
              </a:prstGeom>
              <a:solidFill>
                <a:srgbClr val="002E5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16" name="Block Arc 15">
                <a:extLst>
                  <a:ext uri="{FF2B5EF4-FFF2-40B4-BE49-F238E27FC236}">
                    <a16:creationId xmlns:a16="http://schemas.microsoft.com/office/drawing/2014/main" id="{89498623-1F60-488A-A1CF-5E90C95A73B8}"/>
                  </a:ext>
                </a:extLst>
              </p:cNvPr>
              <p:cNvSpPr/>
              <p:nvPr/>
            </p:nvSpPr>
            <p:spPr>
              <a:xfrm rot="2210063">
                <a:off x="4245777" y="1511467"/>
                <a:ext cx="3352383" cy="3352383"/>
              </a:xfrm>
              <a:prstGeom prst="blockArc">
                <a:avLst>
                  <a:gd name="adj1" fmla="val 16011764"/>
                  <a:gd name="adj2" fmla="val 17813437"/>
                  <a:gd name="adj3" fmla="val 6010"/>
                </a:avLst>
              </a:prstGeom>
              <a:solidFill>
                <a:srgbClr val="002E5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7" name="Block Arc 16">
                <a:extLst>
                  <a:ext uri="{FF2B5EF4-FFF2-40B4-BE49-F238E27FC236}">
                    <a16:creationId xmlns:a16="http://schemas.microsoft.com/office/drawing/2014/main" id="{546C0776-31EE-4A27-9BD7-6102A188FD49}"/>
                  </a:ext>
                </a:extLst>
              </p:cNvPr>
              <p:cNvSpPr/>
              <p:nvPr/>
            </p:nvSpPr>
            <p:spPr>
              <a:xfrm rot="4117947">
                <a:off x="4245777" y="1511467"/>
                <a:ext cx="3352383" cy="3352383"/>
              </a:xfrm>
              <a:prstGeom prst="blockArc">
                <a:avLst>
                  <a:gd name="adj1" fmla="val 16011764"/>
                  <a:gd name="adj2" fmla="val 17813437"/>
                  <a:gd name="adj3" fmla="val 6010"/>
                </a:avLst>
              </a:prstGeom>
              <a:solidFill>
                <a:srgbClr val="002E5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8" name="Block Arc 17">
                <a:extLst>
                  <a:ext uri="{FF2B5EF4-FFF2-40B4-BE49-F238E27FC236}">
                    <a16:creationId xmlns:a16="http://schemas.microsoft.com/office/drawing/2014/main" id="{9EB23102-B218-4FDB-B426-64ACAA7C859C}"/>
                  </a:ext>
                </a:extLst>
              </p:cNvPr>
              <p:cNvSpPr/>
              <p:nvPr/>
            </p:nvSpPr>
            <p:spPr>
              <a:xfrm rot="6058483">
                <a:off x="4245777" y="1511467"/>
                <a:ext cx="3352383" cy="3352383"/>
              </a:xfrm>
              <a:prstGeom prst="blockArc">
                <a:avLst>
                  <a:gd name="adj1" fmla="val 16011764"/>
                  <a:gd name="adj2" fmla="val 17813437"/>
                  <a:gd name="adj3" fmla="val 6010"/>
                </a:avLst>
              </a:prstGeom>
              <a:solidFill>
                <a:srgbClr val="002E5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9" name="Block Arc 18">
                <a:extLst>
                  <a:ext uri="{FF2B5EF4-FFF2-40B4-BE49-F238E27FC236}">
                    <a16:creationId xmlns:a16="http://schemas.microsoft.com/office/drawing/2014/main" id="{5254DB16-9F7B-49C1-98E4-23901CC7075B}"/>
                  </a:ext>
                </a:extLst>
              </p:cNvPr>
              <p:cNvSpPr/>
              <p:nvPr/>
            </p:nvSpPr>
            <p:spPr>
              <a:xfrm rot="8052476">
                <a:off x="4245777" y="1511467"/>
                <a:ext cx="3352383" cy="3352383"/>
              </a:xfrm>
              <a:prstGeom prst="blockArc">
                <a:avLst>
                  <a:gd name="adj1" fmla="val 16011764"/>
                  <a:gd name="adj2" fmla="val 17813437"/>
                  <a:gd name="adj3" fmla="val 6010"/>
                </a:avLst>
              </a:prstGeom>
              <a:solidFill>
                <a:srgbClr val="002E5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0" name="Block Arc 19">
                <a:extLst>
                  <a:ext uri="{FF2B5EF4-FFF2-40B4-BE49-F238E27FC236}">
                    <a16:creationId xmlns:a16="http://schemas.microsoft.com/office/drawing/2014/main" id="{5BE0AAC9-4716-4F45-94D6-09B09D190439}"/>
                  </a:ext>
                </a:extLst>
              </p:cNvPr>
              <p:cNvSpPr/>
              <p:nvPr/>
            </p:nvSpPr>
            <p:spPr>
              <a:xfrm rot="10027632">
                <a:off x="4245777" y="1511467"/>
                <a:ext cx="3352383" cy="3352383"/>
              </a:xfrm>
              <a:prstGeom prst="blockArc">
                <a:avLst>
                  <a:gd name="adj1" fmla="val 16011764"/>
                  <a:gd name="adj2" fmla="val 17813437"/>
                  <a:gd name="adj3" fmla="val 6010"/>
                </a:avLst>
              </a:prstGeom>
              <a:solidFill>
                <a:srgbClr val="002E5F">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1" name="Block Arc 20">
                <a:extLst>
                  <a:ext uri="{FF2B5EF4-FFF2-40B4-BE49-F238E27FC236}">
                    <a16:creationId xmlns:a16="http://schemas.microsoft.com/office/drawing/2014/main" id="{8CB74741-B4E1-4D58-B4B6-DDFBEC0ACBB2}"/>
                  </a:ext>
                </a:extLst>
              </p:cNvPr>
              <p:cNvSpPr/>
              <p:nvPr/>
            </p:nvSpPr>
            <p:spPr>
              <a:xfrm rot="13889308">
                <a:off x="4245777" y="1511467"/>
                <a:ext cx="3352383" cy="3352383"/>
              </a:xfrm>
              <a:prstGeom prst="blockArc">
                <a:avLst>
                  <a:gd name="adj1" fmla="val 16011764"/>
                  <a:gd name="adj2" fmla="val 17789869"/>
                  <a:gd name="adj3" fmla="val 6045"/>
                </a:avLst>
              </a:prstGeom>
              <a:solidFill>
                <a:srgbClr val="002E5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2" name="Block Arc 21">
                <a:extLst>
                  <a:ext uri="{FF2B5EF4-FFF2-40B4-BE49-F238E27FC236}">
                    <a16:creationId xmlns:a16="http://schemas.microsoft.com/office/drawing/2014/main" id="{9FCBBC32-2D88-403F-8C2F-4DA1AF6FFFAA}"/>
                  </a:ext>
                </a:extLst>
              </p:cNvPr>
              <p:cNvSpPr/>
              <p:nvPr/>
            </p:nvSpPr>
            <p:spPr>
              <a:xfrm rot="15837203">
                <a:off x="4245777" y="1511467"/>
                <a:ext cx="3352383" cy="3352383"/>
              </a:xfrm>
              <a:prstGeom prst="blockArc">
                <a:avLst>
                  <a:gd name="adj1" fmla="val 15996585"/>
                  <a:gd name="adj2" fmla="val 17813437"/>
                  <a:gd name="adj3" fmla="val 6010"/>
                </a:avLst>
              </a:prstGeom>
              <a:solidFill>
                <a:srgbClr val="002E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3" name="Block Arc 22">
                <a:extLst>
                  <a:ext uri="{FF2B5EF4-FFF2-40B4-BE49-F238E27FC236}">
                    <a16:creationId xmlns:a16="http://schemas.microsoft.com/office/drawing/2014/main" id="{D52C0BF3-8929-4AF6-9891-18EA14BFD000}"/>
                  </a:ext>
                </a:extLst>
              </p:cNvPr>
              <p:cNvSpPr/>
              <p:nvPr/>
            </p:nvSpPr>
            <p:spPr>
              <a:xfrm rot="17852261">
                <a:off x="4245777" y="1511467"/>
                <a:ext cx="3352383" cy="3352383"/>
              </a:xfrm>
              <a:prstGeom prst="blockArc">
                <a:avLst>
                  <a:gd name="adj1" fmla="val 16011764"/>
                  <a:gd name="adj2" fmla="val 17813437"/>
                  <a:gd name="adj3" fmla="val 6010"/>
                </a:avLst>
              </a:prstGeom>
              <a:solidFill>
                <a:srgbClr val="002E5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24" name="Block Arc 23">
                <a:extLst>
                  <a:ext uri="{FF2B5EF4-FFF2-40B4-BE49-F238E27FC236}">
                    <a16:creationId xmlns:a16="http://schemas.microsoft.com/office/drawing/2014/main" id="{1A87CDBF-02C3-4A3E-A29C-E34AB4C32D0C}"/>
                  </a:ext>
                </a:extLst>
              </p:cNvPr>
              <p:cNvSpPr/>
              <p:nvPr/>
            </p:nvSpPr>
            <p:spPr>
              <a:xfrm rot="19878455">
                <a:off x="4245777" y="1511467"/>
                <a:ext cx="3352383" cy="3352383"/>
              </a:xfrm>
              <a:prstGeom prst="blockArc">
                <a:avLst>
                  <a:gd name="adj1" fmla="val 16011764"/>
                  <a:gd name="adj2" fmla="val 17813437"/>
                  <a:gd name="adj3" fmla="val 6010"/>
                </a:avLst>
              </a:prstGeom>
              <a:solidFill>
                <a:srgbClr val="002E5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25" name="Block Arc 24">
                <a:extLst>
                  <a:ext uri="{FF2B5EF4-FFF2-40B4-BE49-F238E27FC236}">
                    <a16:creationId xmlns:a16="http://schemas.microsoft.com/office/drawing/2014/main" id="{965A9708-A301-49D7-B5E8-140806B1D535}"/>
                  </a:ext>
                </a:extLst>
              </p:cNvPr>
              <p:cNvSpPr/>
              <p:nvPr/>
            </p:nvSpPr>
            <p:spPr>
              <a:xfrm rot="11916881">
                <a:off x="4245777" y="1511467"/>
                <a:ext cx="3352383" cy="3352383"/>
              </a:xfrm>
              <a:prstGeom prst="blockArc">
                <a:avLst>
                  <a:gd name="adj1" fmla="val 16011764"/>
                  <a:gd name="adj2" fmla="val 17813437"/>
                  <a:gd name="adj3" fmla="val 6010"/>
                </a:avLst>
              </a:prstGeom>
              <a:solidFill>
                <a:srgbClr val="002E5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grpSp>
            <p:nvGrpSpPr>
              <p:cNvPr id="26" name="Group 25">
                <a:extLst>
                  <a:ext uri="{FF2B5EF4-FFF2-40B4-BE49-F238E27FC236}">
                    <a16:creationId xmlns:a16="http://schemas.microsoft.com/office/drawing/2014/main" id="{B11639F7-3DA7-4143-A5D9-C26C04E02FE8}"/>
                  </a:ext>
                </a:extLst>
              </p:cNvPr>
              <p:cNvGrpSpPr/>
              <p:nvPr/>
            </p:nvGrpSpPr>
            <p:grpSpPr>
              <a:xfrm>
                <a:off x="2964175" y="233910"/>
                <a:ext cx="5868210" cy="5867860"/>
                <a:chOff x="424800" y="215949"/>
                <a:chExt cx="3780992" cy="3780767"/>
              </a:xfrm>
            </p:grpSpPr>
            <p:sp>
              <p:nvSpPr>
                <p:cNvPr id="43" name="Block Arc 42">
                  <a:extLst>
                    <a:ext uri="{FF2B5EF4-FFF2-40B4-BE49-F238E27FC236}">
                      <a16:creationId xmlns:a16="http://schemas.microsoft.com/office/drawing/2014/main" id="{783CAC4A-890A-4BEE-9DDB-22DBDAD6EC9B}"/>
                    </a:ext>
                  </a:extLst>
                </p:cNvPr>
                <p:cNvSpPr/>
                <p:nvPr/>
              </p:nvSpPr>
              <p:spPr>
                <a:xfrm rot="20040000">
                  <a:off x="425792" y="215949"/>
                  <a:ext cx="3780000" cy="3780000"/>
                </a:xfrm>
                <a:prstGeom prst="blockArc">
                  <a:avLst>
                    <a:gd name="adj1" fmla="val 17816035"/>
                    <a:gd name="adj2" fmla="val 19624788"/>
                    <a:gd name="adj3" fmla="val 4339"/>
                  </a:avLst>
                </a:prstGeom>
                <a:solidFill>
                  <a:srgbClr val="F9A31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44" name="Block Arc 43">
                  <a:extLst>
                    <a:ext uri="{FF2B5EF4-FFF2-40B4-BE49-F238E27FC236}">
                      <a16:creationId xmlns:a16="http://schemas.microsoft.com/office/drawing/2014/main" id="{1D3527C4-1792-45D4-A4A1-EBBF413FFFC4}"/>
                    </a:ext>
                  </a:extLst>
                </p:cNvPr>
                <p:cNvSpPr/>
                <p:nvPr/>
              </p:nvSpPr>
              <p:spPr>
                <a:xfrm rot="360000">
                  <a:off x="424800" y="216000"/>
                  <a:ext cx="3780000" cy="3780000"/>
                </a:xfrm>
                <a:prstGeom prst="blockArc">
                  <a:avLst>
                    <a:gd name="adj1" fmla="val 17893495"/>
                    <a:gd name="adj2" fmla="val 21453368"/>
                    <a:gd name="adj3" fmla="val 4172"/>
                  </a:avLst>
                </a:prstGeom>
                <a:solidFill>
                  <a:srgbClr val="F9A31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45" name="Block Arc 44">
                  <a:extLst>
                    <a:ext uri="{FF2B5EF4-FFF2-40B4-BE49-F238E27FC236}">
                      <a16:creationId xmlns:a16="http://schemas.microsoft.com/office/drawing/2014/main" id="{0E00E6CE-19B4-45CB-9CA8-BE9319CB8672}"/>
                    </a:ext>
                  </a:extLst>
                </p:cNvPr>
                <p:cNvSpPr/>
                <p:nvPr/>
              </p:nvSpPr>
              <p:spPr>
                <a:xfrm rot="4140000">
                  <a:off x="424800" y="216000"/>
                  <a:ext cx="3780000" cy="3780000"/>
                </a:xfrm>
                <a:prstGeom prst="blockArc">
                  <a:avLst>
                    <a:gd name="adj1" fmla="val 17862437"/>
                    <a:gd name="adj2" fmla="val 2135361"/>
                    <a:gd name="adj3" fmla="val 4166"/>
                  </a:avLst>
                </a:prstGeom>
                <a:solidFill>
                  <a:srgbClr val="F9A31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46" name="Block Arc 45">
                  <a:extLst>
                    <a:ext uri="{FF2B5EF4-FFF2-40B4-BE49-F238E27FC236}">
                      <a16:creationId xmlns:a16="http://schemas.microsoft.com/office/drawing/2014/main" id="{E4CC77D9-1E84-45DA-8BC0-19FB3AB0AC25}"/>
                    </a:ext>
                  </a:extLst>
                </p:cNvPr>
                <p:cNvSpPr/>
                <p:nvPr/>
              </p:nvSpPr>
              <p:spPr>
                <a:xfrm rot="4080000">
                  <a:off x="425272" y="216716"/>
                  <a:ext cx="3780000" cy="3780000"/>
                </a:xfrm>
                <a:prstGeom prst="blockArc">
                  <a:avLst>
                    <a:gd name="adj1" fmla="val 2393568"/>
                    <a:gd name="adj2" fmla="val 4152476"/>
                    <a:gd name="adj3" fmla="val 4195"/>
                  </a:avLst>
                </a:prstGeom>
                <a:solidFill>
                  <a:srgbClr val="F9A31B">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grpSp>
          <p:sp>
            <p:nvSpPr>
              <p:cNvPr id="27" name="TextBox 26">
                <a:extLst>
                  <a:ext uri="{FF2B5EF4-FFF2-40B4-BE49-F238E27FC236}">
                    <a16:creationId xmlns:a16="http://schemas.microsoft.com/office/drawing/2014/main" id="{9BA7FC4F-A072-48F3-A95D-76780742A1A4}"/>
                  </a:ext>
                </a:extLst>
              </p:cNvPr>
              <p:cNvSpPr txBox="1"/>
              <p:nvPr/>
            </p:nvSpPr>
            <p:spPr>
              <a:xfrm>
                <a:off x="3701634" y="1772160"/>
                <a:ext cx="959695" cy="400109"/>
              </a:xfrm>
              <a:prstGeom prst="rect">
                <a:avLst/>
              </a:prstGeom>
              <a:noFill/>
            </p:spPr>
            <p:txBody>
              <a:bodyPr wrap="square" rtlCol="0" anchor="ctr">
                <a:spAutoFit/>
              </a:bodyPr>
              <a:lstStyle/>
              <a:p>
                <a:pPr algn="ctr" defTabSz="685800"/>
                <a:r>
                  <a:rPr lang="en-GB" sz="800" dirty="0">
                    <a:solidFill>
                      <a:srgbClr val="002E5F"/>
                    </a:solidFill>
                    <a:latin typeface="Helvetica LT Std"/>
                  </a:rPr>
                  <a:t>Renewal and improvement</a:t>
                </a:r>
              </a:p>
            </p:txBody>
          </p:sp>
          <p:sp>
            <p:nvSpPr>
              <p:cNvPr id="28" name="TextBox 27">
                <a:extLst>
                  <a:ext uri="{FF2B5EF4-FFF2-40B4-BE49-F238E27FC236}">
                    <a16:creationId xmlns:a16="http://schemas.microsoft.com/office/drawing/2014/main" id="{79A82F9B-0D59-42B5-B9B6-1BEF8EC7BAC6}"/>
                  </a:ext>
                </a:extLst>
              </p:cNvPr>
              <p:cNvSpPr txBox="1"/>
              <p:nvPr/>
            </p:nvSpPr>
            <p:spPr>
              <a:xfrm>
                <a:off x="6092950" y="1123076"/>
                <a:ext cx="977879" cy="400109"/>
              </a:xfrm>
              <a:prstGeom prst="rect">
                <a:avLst/>
              </a:prstGeom>
              <a:noFill/>
            </p:spPr>
            <p:txBody>
              <a:bodyPr wrap="square" rtlCol="0" anchor="ctr">
                <a:spAutoFit/>
              </a:bodyPr>
              <a:lstStyle/>
              <a:p>
                <a:pPr defTabSz="685800"/>
                <a:r>
                  <a:rPr lang="en-GB" sz="800" dirty="0">
                    <a:solidFill>
                      <a:srgbClr val="002E5F"/>
                    </a:solidFill>
                    <a:latin typeface="Helvetica LT Std"/>
                  </a:rPr>
                  <a:t>Strategy and Prioritisation</a:t>
                </a:r>
              </a:p>
            </p:txBody>
          </p:sp>
          <p:sp>
            <p:nvSpPr>
              <p:cNvPr id="29" name="TextBox 28">
                <a:extLst>
                  <a:ext uri="{FF2B5EF4-FFF2-40B4-BE49-F238E27FC236}">
                    <a16:creationId xmlns:a16="http://schemas.microsoft.com/office/drawing/2014/main" id="{843B7664-937E-4F5E-956E-BE1D3C0B6F9B}"/>
                  </a:ext>
                </a:extLst>
              </p:cNvPr>
              <p:cNvSpPr txBox="1"/>
              <p:nvPr/>
            </p:nvSpPr>
            <p:spPr>
              <a:xfrm>
                <a:off x="7551580" y="2737487"/>
                <a:ext cx="977879" cy="400109"/>
              </a:xfrm>
              <a:prstGeom prst="rect">
                <a:avLst/>
              </a:prstGeom>
              <a:noFill/>
            </p:spPr>
            <p:txBody>
              <a:bodyPr wrap="square" rtlCol="0" anchor="ctr">
                <a:spAutoFit/>
              </a:bodyPr>
              <a:lstStyle/>
              <a:p>
                <a:pPr defTabSz="685800"/>
                <a:r>
                  <a:rPr lang="en-GB" sz="800" dirty="0">
                    <a:solidFill>
                      <a:srgbClr val="002E5F"/>
                    </a:solidFill>
                    <a:latin typeface="Helvetica LT Std"/>
                  </a:rPr>
                  <a:t>Option Identification</a:t>
                </a:r>
              </a:p>
            </p:txBody>
          </p:sp>
          <p:sp>
            <p:nvSpPr>
              <p:cNvPr id="30" name="TextBox 29">
                <a:extLst>
                  <a:ext uri="{FF2B5EF4-FFF2-40B4-BE49-F238E27FC236}">
                    <a16:creationId xmlns:a16="http://schemas.microsoft.com/office/drawing/2014/main" id="{986DD508-F056-4512-9E9A-FB50E3C90C65}"/>
                  </a:ext>
                </a:extLst>
              </p:cNvPr>
              <p:cNvSpPr txBox="1"/>
              <p:nvPr/>
            </p:nvSpPr>
            <p:spPr>
              <a:xfrm>
                <a:off x="7166118" y="1822815"/>
                <a:ext cx="798853" cy="400109"/>
              </a:xfrm>
              <a:prstGeom prst="rect">
                <a:avLst/>
              </a:prstGeom>
              <a:noFill/>
            </p:spPr>
            <p:txBody>
              <a:bodyPr wrap="square" rtlCol="0" anchor="ctr">
                <a:spAutoFit/>
              </a:bodyPr>
              <a:lstStyle/>
              <a:p>
                <a:pPr defTabSz="685800"/>
                <a:r>
                  <a:rPr lang="en-GB" sz="800" dirty="0">
                    <a:solidFill>
                      <a:srgbClr val="002E5F"/>
                    </a:solidFill>
                    <a:latin typeface="Helvetica LT Std"/>
                  </a:rPr>
                  <a:t>Option Selection</a:t>
                </a:r>
              </a:p>
            </p:txBody>
          </p:sp>
          <p:sp>
            <p:nvSpPr>
              <p:cNvPr id="31" name="TextBox 30">
                <a:extLst>
                  <a:ext uri="{FF2B5EF4-FFF2-40B4-BE49-F238E27FC236}">
                    <a16:creationId xmlns:a16="http://schemas.microsoft.com/office/drawing/2014/main" id="{8B1265F5-0F54-42BE-A7FB-A9808AEC7456}"/>
                  </a:ext>
                </a:extLst>
              </p:cNvPr>
              <p:cNvSpPr txBox="1"/>
              <p:nvPr/>
            </p:nvSpPr>
            <p:spPr>
              <a:xfrm>
                <a:off x="6612960" y="-95034"/>
                <a:ext cx="1352010" cy="428654"/>
              </a:xfrm>
              <a:prstGeom prst="rect">
                <a:avLst/>
              </a:prstGeom>
              <a:noFill/>
            </p:spPr>
            <p:txBody>
              <a:bodyPr wrap="square" rtlCol="0" anchor="ctr">
                <a:spAutoFit/>
              </a:bodyPr>
              <a:lstStyle/>
              <a:p>
                <a:pPr defTabSz="685800"/>
                <a:r>
                  <a:rPr lang="en-GB" sz="900" dirty="0">
                    <a:solidFill>
                      <a:srgbClr val="002E5F"/>
                    </a:solidFill>
                    <a:latin typeface="Helvetica LT Std"/>
                  </a:rPr>
                  <a:t>Pre-project (PCF Stage 0)</a:t>
                </a:r>
              </a:p>
            </p:txBody>
          </p:sp>
          <p:sp>
            <p:nvSpPr>
              <p:cNvPr id="32" name="TextBox 31">
                <a:extLst>
                  <a:ext uri="{FF2B5EF4-FFF2-40B4-BE49-F238E27FC236}">
                    <a16:creationId xmlns:a16="http://schemas.microsoft.com/office/drawing/2014/main" id="{BBCF5706-5963-4E52-8FC0-602C65E6032C}"/>
                  </a:ext>
                </a:extLst>
              </p:cNvPr>
              <p:cNvSpPr txBox="1"/>
              <p:nvPr/>
            </p:nvSpPr>
            <p:spPr>
              <a:xfrm>
                <a:off x="6842132" y="4491426"/>
                <a:ext cx="959715" cy="538609"/>
              </a:xfrm>
              <a:prstGeom prst="rect">
                <a:avLst/>
              </a:prstGeom>
              <a:noFill/>
            </p:spPr>
            <p:txBody>
              <a:bodyPr wrap="square" rtlCol="0" anchor="ctr">
                <a:spAutoFit/>
              </a:bodyPr>
              <a:lstStyle/>
              <a:p>
                <a:pPr defTabSz="685800"/>
                <a:r>
                  <a:rPr lang="en-GB" sz="800" dirty="0">
                    <a:solidFill>
                      <a:srgbClr val="002E5F"/>
                    </a:solidFill>
                    <a:latin typeface="Helvetica LT Std"/>
                  </a:rPr>
                  <a:t>Statutory procedures and powers</a:t>
                </a:r>
              </a:p>
            </p:txBody>
          </p:sp>
          <p:sp>
            <p:nvSpPr>
              <p:cNvPr id="33" name="TextBox 32">
                <a:extLst>
                  <a:ext uri="{FF2B5EF4-FFF2-40B4-BE49-F238E27FC236}">
                    <a16:creationId xmlns:a16="http://schemas.microsoft.com/office/drawing/2014/main" id="{3DE36FA6-C98E-40F5-A162-0A95AB7C0D41}"/>
                  </a:ext>
                </a:extLst>
              </p:cNvPr>
              <p:cNvSpPr txBox="1"/>
              <p:nvPr/>
            </p:nvSpPr>
            <p:spPr>
              <a:xfrm>
                <a:off x="5566551" y="4905239"/>
                <a:ext cx="1099153" cy="400109"/>
              </a:xfrm>
              <a:prstGeom prst="rect">
                <a:avLst/>
              </a:prstGeom>
              <a:noFill/>
            </p:spPr>
            <p:txBody>
              <a:bodyPr wrap="square" rtlCol="0" anchor="ctr">
                <a:spAutoFit/>
              </a:bodyPr>
              <a:lstStyle/>
              <a:p>
                <a:pPr defTabSz="685800"/>
                <a:r>
                  <a:rPr lang="en-GB" sz="800" dirty="0">
                    <a:solidFill>
                      <a:srgbClr val="002E5F"/>
                    </a:solidFill>
                    <a:latin typeface="Helvetica LT Std"/>
                  </a:rPr>
                  <a:t>Construction Preparation</a:t>
                </a:r>
              </a:p>
            </p:txBody>
          </p:sp>
          <p:sp>
            <p:nvSpPr>
              <p:cNvPr id="34" name="TextBox 33">
                <a:extLst>
                  <a:ext uri="{FF2B5EF4-FFF2-40B4-BE49-F238E27FC236}">
                    <a16:creationId xmlns:a16="http://schemas.microsoft.com/office/drawing/2014/main" id="{D1007524-4F44-4792-8A52-4FF4BFF35F5A}"/>
                  </a:ext>
                </a:extLst>
              </p:cNvPr>
              <p:cNvSpPr txBox="1"/>
              <p:nvPr/>
            </p:nvSpPr>
            <p:spPr>
              <a:xfrm>
                <a:off x="4367808" y="4714739"/>
                <a:ext cx="914339" cy="677108"/>
              </a:xfrm>
              <a:prstGeom prst="rect">
                <a:avLst/>
              </a:prstGeom>
              <a:noFill/>
            </p:spPr>
            <p:txBody>
              <a:bodyPr wrap="square" rtlCol="0" anchor="ctr">
                <a:spAutoFit/>
              </a:bodyPr>
              <a:lstStyle/>
              <a:p>
                <a:pPr defTabSz="685800"/>
                <a:r>
                  <a:rPr lang="en-GB" sz="800" dirty="0">
                    <a:solidFill>
                      <a:srgbClr val="002E5F"/>
                    </a:solidFill>
                    <a:latin typeface="Helvetica LT Std"/>
                  </a:rPr>
                  <a:t>Construction Commission and handover</a:t>
                </a:r>
              </a:p>
            </p:txBody>
          </p:sp>
          <p:sp>
            <p:nvSpPr>
              <p:cNvPr id="35" name="TextBox 34">
                <a:extLst>
                  <a:ext uri="{FF2B5EF4-FFF2-40B4-BE49-F238E27FC236}">
                    <a16:creationId xmlns:a16="http://schemas.microsoft.com/office/drawing/2014/main" id="{C87A9D76-8743-497A-BD96-E0AB1E89D949}"/>
                  </a:ext>
                </a:extLst>
              </p:cNvPr>
              <p:cNvSpPr txBox="1"/>
              <p:nvPr/>
            </p:nvSpPr>
            <p:spPr>
              <a:xfrm>
                <a:off x="8669136" y="1837339"/>
                <a:ext cx="1501479" cy="428654"/>
              </a:xfrm>
              <a:prstGeom prst="rect">
                <a:avLst/>
              </a:prstGeom>
              <a:noFill/>
            </p:spPr>
            <p:txBody>
              <a:bodyPr wrap="square" rtlCol="0" anchor="ctr">
                <a:spAutoFit/>
              </a:bodyPr>
              <a:lstStyle/>
              <a:p>
                <a:pPr defTabSz="685800"/>
                <a:r>
                  <a:rPr lang="en-GB" sz="900" dirty="0">
                    <a:solidFill>
                      <a:srgbClr val="002E5F"/>
                    </a:solidFill>
                    <a:latin typeface="Helvetica LT Std"/>
                  </a:rPr>
                  <a:t>Options Phase (PCF Stage 1 &amp; 2)</a:t>
                </a:r>
              </a:p>
            </p:txBody>
          </p:sp>
          <p:sp>
            <p:nvSpPr>
              <p:cNvPr id="36" name="TextBox 35">
                <a:extLst>
                  <a:ext uri="{FF2B5EF4-FFF2-40B4-BE49-F238E27FC236}">
                    <a16:creationId xmlns:a16="http://schemas.microsoft.com/office/drawing/2014/main" id="{C496829C-B217-4E4D-9C39-EE622192EDFF}"/>
                  </a:ext>
                </a:extLst>
              </p:cNvPr>
              <p:cNvSpPr txBox="1"/>
              <p:nvPr/>
            </p:nvSpPr>
            <p:spPr>
              <a:xfrm>
                <a:off x="2773419" y="5722907"/>
                <a:ext cx="1762977" cy="428654"/>
              </a:xfrm>
              <a:prstGeom prst="rect">
                <a:avLst/>
              </a:prstGeom>
              <a:noFill/>
            </p:spPr>
            <p:txBody>
              <a:bodyPr wrap="square" rtlCol="0" anchor="ctr">
                <a:spAutoFit/>
              </a:bodyPr>
              <a:lstStyle/>
              <a:p>
                <a:pPr defTabSz="685800"/>
                <a:r>
                  <a:rPr lang="en-GB" sz="900" dirty="0">
                    <a:solidFill>
                      <a:srgbClr val="002E5F"/>
                    </a:solidFill>
                    <a:latin typeface="Helvetica LT Std"/>
                  </a:rPr>
                  <a:t>Construction Phase (PCF Stage 6 &amp; 7)</a:t>
                </a:r>
              </a:p>
            </p:txBody>
          </p:sp>
          <p:sp>
            <p:nvSpPr>
              <p:cNvPr id="37" name="TextBox 36">
                <a:extLst>
                  <a:ext uri="{FF2B5EF4-FFF2-40B4-BE49-F238E27FC236}">
                    <a16:creationId xmlns:a16="http://schemas.microsoft.com/office/drawing/2014/main" id="{835FDB2E-F7FF-4A1E-BFF1-CAABFF1A420A}"/>
                  </a:ext>
                </a:extLst>
              </p:cNvPr>
              <p:cNvSpPr txBox="1"/>
              <p:nvPr/>
            </p:nvSpPr>
            <p:spPr>
              <a:xfrm>
                <a:off x="3353482" y="2870712"/>
                <a:ext cx="1034623" cy="250049"/>
              </a:xfrm>
              <a:prstGeom prst="rect">
                <a:avLst/>
              </a:prstGeom>
              <a:noFill/>
            </p:spPr>
            <p:txBody>
              <a:bodyPr wrap="square" rtlCol="0" anchor="ctr">
                <a:spAutoFit/>
              </a:bodyPr>
              <a:lstStyle/>
              <a:p>
                <a:pPr defTabSz="685800"/>
                <a:r>
                  <a:rPr lang="en-GB" sz="800" dirty="0">
                    <a:solidFill>
                      <a:srgbClr val="002E5F"/>
                    </a:solidFill>
                    <a:latin typeface="Helvetica LT Std"/>
                  </a:rPr>
                  <a:t>Maintenance</a:t>
                </a:r>
              </a:p>
            </p:txBody>
          </p:sp>
          <p:sp>
            <p:nvSpPr>
              <p:cNvPr id="38" name="TextBox 37">
                <a:extLst>
                  <a:ext uri="{FF2B5EF4-FFF2-40B4-BE49-F238E27FC236}">
                    <a16:creationId xmlns:a16="http://schemas.microsoft.com/office/drawing/2014/main" id="{979C31A5-84D0-48A0-BD11-2B594D160B59}"/>
                  </a:ext>
                </a:extLst>
              </p:cNvPr>
              <p:cNvSpPr txBox="1"/>
              <p:nvPr/>
            </p:nvSpPr>
            <p:spPr>
              <a:xfrm>
                <a:off x="3633936" y="3891170"/>
                <a:ext cx="892058" cy="250049"/>
              </a:xfrm>
              <a:prstGeom prst="rect">
                <a:avLst/>
              </a:prstGeom>
              <a:noFill/>
            </p:spPr>
            <p:txBody>
              <a:bodyPr wrap="square" rtlCol="0" anchor="ctr">
                <a:spAutoFit/>
              </a:bodyPr>
              <a:lstStyle/>
              <a:p>
                <a:pPr defTabSz="685800"/>
                <a:r>
                  <a:rPr lang="en-GB" sz="800" dirty="0">
                    <a:solidFill>
                      <a:srgbClr val="002E5F"/>
                    </a:solidFill>
                    <a:latin typeface="Helvetica LT Std"/>
                  </a:rPr>
                  <a:t>Operations</a:t>
                </a:r>
              </a:p>
            </p:txBody>
          </p:sp>
          <p:sp>
            <p:nvSpPr>
              <p:cNvPr id="39" name="TextBox 38">
                <a:extLst>
                  <a:ext uri="{FF2B5EF4-FFF2-40B4-BE49-F238E27FC236}">
                    <a16:creationId xmlns:a16="http://schemas.microsoft.com/office/drawing/2014/main" id="{3F42DE13-CE1F-49F2-B6F8-97AE9174528D}"/>
                  </a:ext>
                </a:extLst>
              </p:cNvPr>
              <p:cNvSpPr txBox="1"/>
              <p:nvPr/>
            </p:nvSpPr>
            <p:spPr>
              <a:xfrm>
                <a:off x="4787403" y="1165436"/>
                <a:ext cx="1186055" cy="400109"/>
              </a:xfrm>
              <a:prstGeom prst="rect">
                <a:avLst/>
              </a:prstGeom>
              <a:noFill/>
            </p:spPr>
            <p:txBody>
              <a:bodyPr wrap="square" rtlCol="0" anchor="ctr">
                <a:spAutoFit/>
              </a:bodyPr>
              <a:lstStyle/>
              <a:p>
                <a:pPr defTabSz="685800"/>
                <a:r>
                  <a:rPr lang="en-GB" sz="800" dirty="0">
                    <a:solidFill>
                      <a:srgbClr val="002E5F"/>
                    </a:solidFill>
                    <a:latin typeface="Helvetica LT Std"/>
                  </a:rPr>
                  <a:t>De-Commission and demolition</a:t>
                </a:r>
              </a:p>
            </p:txBody>
          </p:sp>
          <p:sp>
            <p:nvSpPr>
              <p:cNvPr id="40" name="TextBox 39">
                <a:extLst>
                  <a:ext uri="{FF2B5EF4-FFF2-40B4-BE49-F238E27FC236}">
                    <a16:creationId xmlns:a16="http://schemas.microsoft.com/office/drawing/2014/main" id="{2D7D2E79-42DF-42BA-868F-E062B7EE1D2C}"/>
                  </a:ext>
                </a:extLst>
              </p:cNvPr>
              <p:cNvSpPr txBox="1"/>
              <p:nvPr/>
            </p:nvSpPr>
            <p:spPr>
              <a:xfrm>
                <a:off x="1691722" y="1772161"/>
                <a:ext cx="1510769" cy="589399"/>
              </a:xfrm>
              <a:prstGeom prst="rect">
                <a:avLst/>
              </a:prstGeom>
              <a:noFill/>
            </p:spPr>
            <p:txBody>
              <a:bodyPr wrap="square" rtlCol="0" anchor="ctr">
                <a:spAutoFit/>
              </a:bodyPr>
              <a:lstStyle/>
              <a:p>
                <a:pPr defTabSz="685800"/>
                <a:r>
                  <a:rPr lang="en-GB" sz="900" dirty="0">
                    <a:solidFill>
                      <a:srgbClr val="002E5F"/>
                    </a:solidFill>
                    <a:latin typeface="Helvetica LT Std"/>
                  </a:rPr>
                  <a:t>Continual asset and operational management</a:t>
                </a:r>
              </a:p>
            </p:txBody>
          </p:sp>
          <p:cxnSp>
            <p:nvCxnSpPr>
              <p:cNvPr id="41" name="Straight Connector 40">
                <a:extLst>
                  <a:ext uri="{FF2B5EF4-FFF2-40B4-BE49-F238E27FC236}">
                    <a16:creationId xmlns:a16="http://schemas.microsoft.com/office/drawing/2014/main" id="{BDCC9CF5-12F1-4C68-9872-9F1F3193772D}"/>
                  </a:ext>
                </a:extLst>
              </p:cNvPr>
              <p:cNvCxnSpPr>
                <a:cxnSpLocks/>
                <a:stCxn id="21" idx="0"/>
                <a:endCxn id="8" idx="0"/>
              </p:cNvCxnSpPr>
              <p:nvPr/>
            </p:nvCxnSpPr>
            <p:spPr>
              <a:xfrm flipH="1">
                <a:off x="3747727" y="4234256"/>
                <a:ext cx="997451" cy="753281"/>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9D40777-871C-46A8-927E-3B791711BE70}"/>
                  </a:ext>
                </a:extLst>
              </p:cNvPr>
              <p:cNvCxnSpPr>
                <a:cxnSpLocks/>
                <a:stCxn id="24" idx="1"/>
                <a:endCxn id="8" idx="1"/>
              </p:cNvCxnSpPr>
              <p:nvPr/>
            </p:nvCxnSpPr>
            <p:spPr>
              <a:xfrm flipH="1" flipV="1">
                <a:off x="5850951" y="361979"/>
                <a:ext cx="21482" cy="1251006"/>
              </a:xfrm>
              <a:prstGeom prst="line">
                <a:avLst/>
              </a:prstGeom>
              <a:ln w="12700">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70176544"/>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grpSp>
        <p:nvGrpSpPr>
          <p:cNvPr id="47" name="Group 46">
            <a:extLst>
              <a:ext uri="{FF2B5EF4-FFF2-40B4-BE49-F238E27FC236}">
                <a16:creationId xmlns:a16="http://schemas.microsoft.com/office/drawing/2014/main" id="{AE9F4170-2FA6-4CA5-AC72-7D87AD6735D6}"/>
              </a:ext>
            </a:extLst>
          </p:cNvPr>
          <p:cNvGrpSpPr/>
          <p:nvPr/>
        </p:nvGrpSpPr>
        <p:grpSpPr>
          <a:xfrm>
            <a:off x="767834" y="1744204"/>
            <a:ext cx="4522668" cy="3536883"/>
            <a:chOff x="3357416" y="1195322"/>
            <a:chExt cx="5279078" cy="4282357"/>
          </a:xfrm>
        </p:grpSpPr>
        <p:sp>
          <p:nvSpPr>
            <p:cNvPr id="48" name="TextBox 47">
              <a:extLst>
                <a:ext uri="{FF2B5EF4-FFF2-40B4-BE49-F238E27FC236}">
                  <a16:creationId xmlns:a16="http://schemas.microsoft.com/office/drawing/2014/main" id="{8E351709-B393-4727-9492-E5F701F97CDC}"/>
                </a:ext>
              </a:extLst>
            </p:cNvPr>
            <p:cNvSpPr txBox="1"/>
            <p:nvPr/>
          </p:nvSpPr>
          <p:spPr>
            <a:xfrm>
              <a:off x="7386278" y="3714806"/>
              <a:ext cx="1250216" cy="479215"/>
            </a:xfrm>
            <a:prstGeom prst="rect">
              <a:avLst/>
            </a:prstGeom>
            <a:noFill/>
          </p:spPr>
          <p:txBody>
            <a:bodyPr wrap="square" rtlCol="0" anchor="ctr">
              <a:spAutoFit/>
            </a:bodyPr>
            <a:lstStyle/>
            <a:p>
              <a:pPr defTabSz="685800"/>
              <a:r>
                <a:rPr lang="en-GB" sz="675" dirty="0">
                  <a:solidFill>
                    <a:srgbClr val="002E5F"/>
                  </a:solidFill>
                  <a:latin typeface="Helvetica LT Std"/>
                </a:rPr>
                <a:t>Preliminary Design</a:t>
              </a:r>
            </a:p>
          </p:txBody>
        </p:sp>
        <p:sp>
          <p:nvSpPr>
            <p:cNvPr id="49" name="Block Arc 48">
              <a:extLst>
                <a:ext uri="{FF2B5EF4-FFF2-40B4-BE49-F238E27FC236}">
                  <a16:creationId xmlns:a16="http://schemas.microsoft.com/office/drawing/2014/main" id="{3E3859C9-3B34-4BBE-84AB-D16383CF0A5B}"/>
                </a:ext>
              </a:extLst>
            </p:cNvPr>
            <p:cNvSpPr/>
            <p:nvPr/>
          </p:nvSpPr>
          <p:spPr>
            <a:xfrm rot="276753">
              <a:off x="4240539" y="1511637"/>
              <a:ext cx="3361675" cy="3487022"/>
            </a:xfrm>
            <a:prstGeom prst="blockArc">
              <a:avLst>
                <a:gd name="adj1" fmla="val 16011764"/>
                <a:gd name="adj2" fmla="val 17813437"/>
                <a:gd name="adj3" fmla="val 6010"/>
              </a:avLst>
            </a:prstGeom>
            <a:solidFill>
              <a:srgbClr val="002E5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50" name="Block Arc 49">
              <a:extLst>
                <a:ext uri="{FF2B5EF4-FFF2-40B4-BE49-F238E27FC236}">
                  <a16:creationId xmlns:a16="http://schemas.microsoft.com/office/drawing/2014/main" id="{BEB501CB-8DF8-41C2-B21C-F078153630E8}"/>
                </a:ext>
              </a:extLst>
            </p:cNvPr>
            <p:cNvSpPr/>
            <p:nvPr/>
          </p:nvSpPr>
          <p:spPr>
            <a:xfrm rot="2210063">
              <a:off x="4240058" y="1512291"/>
              <a:ext cx="3361675" cy="3487022"/>
            </a:xfrm>
            <a:prstGeom prst="blockArc">
              <a:avLst>
                <a:gd name="adj1" fmla="val 16011764"/>
                <a:gd name="adj2" fmla="val 17813437"/>
                <a:gd name="adj3" fmla="val 6010"/>
              </a:avLst>
            </a:prstGeom>
            <a:solidFill>
              <a:srgbClr val="002E5F">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51" name="Block Arc 50">
              <a:extLst>
                <a:ext uri="{FF2B5EF4-FFF2-40B4-BE49-F238E27FC236}">
                  <a16:creationId xmlns:a16="http://schemas.microsoft.com/office/drawing/2014/main" id="{4BE47567-4C3A-407F-A842-EFC98B8DE60A}"/>
                </a:ext>
              </a:extLst>
            </p:cNvPr>
            <p:cNvSpPr/>
            <p:nvPr/>
          </p:nvSpPr>
          <p:spPr>
            <a:xfrm rot="4117947">
              <a:off x="4177385" y="1574964"/>
              <a:ext cx="3487022" cy="3361675"/>
            </a:xfrm>
            <a:prstGeom prst="blockArc">
              <a:avLst>
                <a:gd name="adj1" fmla="val 16011764"/>
                <a:gd name="adj2" fmla="val 17813437"/>
                <a:gd name="adj3" fmla="val 6010"/>
              </a:avLst>
            </a:prstGeom>
            <a:solidFill>
              <a:srgbClr val="002E5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52" name="Block Arc 51">
              <a:extLst>
                <a:ext uri="{FF2B5EF4-FFF2-40B4-BE49-F238E27FC236}">
                  <a16:creationId xmlns:a16="http://schemas.microsoft.com/office/drawing/2014/main" id="{19C4A589-F724-4CDB-BF5C-56E9FBC9DF85}"/>
                </a:ext>
              </a:extLst>
            </p:cNvPr>
            <p:cNvSpPr/>
            <p:nvPr/>
          </p:nvSpPr>
          <p:spPr>
            <a:xfrm rot="6058483">
              <a:off x="4177385" y="1574964"/>
              <a:ext cx="3487022" cy="3361675"/>
            </a:xfrm>
            <a:prstGeom prst="blockArc">
              <a:avLst>
                <a:gd name="adj1" fmla="val 16011764"/>
                <a:gd name="adj2" fmla="val 17813437"/>
                <a:gd name="adj3" fmla="val 6010"/>
              </a:avLst>
            </a:prstGeom>
            <a:solidFill>
              <a:srgbClr val="002E5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53" name="Block Arc 52">
              <a:extLst>
                <a:ext uri="{FF2B5EF4-FFF2-40B4-BE49-F238E27FC236}">
                  <a16:creationId xmlns:a16="http://schemas.microsoft.com/office/drawing/2014/main" id="{1162B05A-2E1E-4055-9976-D6E671366F31}"/>
                </a:ext>
              </a:extLst>
            </p:cNvPr>
            <p:cNvSpPr/>
            <p:nvPr/>
          </p:nvSpPr>
          <p:spPr>
            <a:xfrm rot="8052476">
              <a:off x="4177385" y="1574964"/>
              <a:ext cx="3487022" cy="3361675"/>
            </a:xfrm>
            <a:prstGeom prst="blockArc">
              <a:avLst>
                <a:gd name="adj1" fmla="val 16011764"/>
                <a:gd name="adj2" fmla="val 17813437"/>
                <a:gd name="adj3" fmla="val 6010"/>
              </a:avLst>
            </a:prstGeom>
            <a:solidFill>
              <a:srgbClr val="002E5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54" name="Block Arc 53">
              <a:extLst>
                <a:ext uri="{FF2B5EF4-FFF2-40B4-BE49-F238E27FC236}">
                  <a16:creationId xmlns:a16="http://schemas.microsoft.com/office/drawing/2014/main" id="{088ECD01-DF88-41CC-91CD-715BBB820B46}"/>
                </a:ext>
              </a:extLst>
            </p:cNvPr>
            <p:cNvSpPr/>
            <p:nvPr/>
          </p:nvSpPr>
          <p:spPr>
            <a:xfrm rot="10027632">
              <a:off x="4240058" y="1512291"/>
              <a:ext cx="3361675" cy="3487022"/>
            </a:xfrm>
            <a:prstGeom prst="blockArc">
              <a:avLst>
                <a:gd name="adj1" fmla="val 16011764"/>
                <a:gd name="adj2" fmla="val 17813437"/>
                <a:gd name="adj3" fmla="val 6010"/>
              </a:avLst>
            </a:prstGeom>
            <a:solidFill>
              <a:srgbClr val="002E5F">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55" name="Block Arc 54">
              <a:extLst>
                <a:ext uri="{FF2B5EF4-FFF2-40B4-BE49-F238E27FC236}">
                  <a16:creationId xmlns:a16="http://schemas.microsoft.com/office/drawing/2014/main" id="{DF5F31D0-94BE-4BD9-99C9-396427AAEECC}"/>
                </a:ext>
              </a:extLst>
            </p:cNvPr>
            <p:cNvSpPr/>
            <p:nvPr/>
          </p:nvSpPr>
          <p:spPr>
            <a:xfrm rot="13889308">
              <a:off x="4177385" y="1574964"/>
              <a:ext cx="3487022" cy="3361675"/>
            </a:xfrm>
            <a:prstGeom prst="blockArc">
              <a:avLst>
                <a:gd name="adj1" fmla="val 16011764"/>
                <a:gd name="adj2" fmla="val 17789869"/>
                <a:gd name="adj3" fmla="val 6045"/>
              </a:avLst>
            </a:prstGeom>
            <a:solidFill>
              <a:srgbClr val="002E5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56" name="Block Arc 55">
              <a:extLst>
                <a:ext uri="{FF2B5EF4-FFF2-40B4-BE49-F238E27FC236}">
                  <a16:creationId xmlns:a16="http://schemas.microsoft.com/office/drawing/2014/main" id="{C6E977EB-75BE-4084-AD6A-5A1EAC507C81}"/>
                </a:ext>
              </a:extLst>
            </p:cNvPr>
            <p:cNvSpPr/>
            <p:nvPr/>
          </p:nvSpPr>
          <p:spPr>
            <a:xfrm rot="15837203">
              <a:off x="4176240" y="1574964"/>
              <a:ext cx="3487022" cy="3361675"/>
            </a:xfrm>
            <a:prstGeom prst="blockArc">
              <a:avLst>
                <a:gd name="adj1" fmla="val 15996585"/>
                <a:gd name="adj2" fmla="val 17813437"/>
                <a:gd name="adj3" fmla="val 6010"/>
              </a:avLst>
            </a:prstGeom>
            <a:solidFill>
              <a:srgbClr val="002E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57" name="Block Arc 56">
              <a:extLst>
                <a:ext uri="{FF2B5EF4-FFF2-40B4-BE49-F238E27FC236}">
                  <a16:creationId xmlns:a16="http://schemas.microsoft.com/office/drawing/2014/main" id="{7C7DA249-8B49-4340-BCE4-0920A7C2BF91}"/>
                </a:ext>
              </a:extLst>
            </p:cNvPr>
            <p:cNvSpPr/>
            <p:nvPr/>
          </p:nvSpPr>
          <p:spPr>
            <a:xfrm rot="17799417">
              <a:off x="4177385" y="1574964"/>
              <a:ext cx="3487022" cy="3361675"/>
            </a:xfrm>
            <a:prstGeom prst="blockArc">
              <a:avLst>
                <a:gd name="adj1" fmla="val 16011764"/>
                <a:gd name="adj2" fmla="val 17813437"/>
                <a:gd name="adj3" fmla="val 6010"/>
              </a:avLst>
            </a:prstGeom>
            <a:solidFill>
              <a:srgbClr val="002E5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58" name="Block Arc 57">
              <a:extLst>
                <a:ext uri="{FF2B5EF4-FFF2-40B4-BE49-F238E27FC236}">
                  <a16:creationId xmlns:a16="http://schemas.microsoft.com/office/drawing/2014/main" id="{14B09014-9CAD-40BE-814E-8F3E81B553BC}"/>
                </a:ext>
              </a:extLst>
            </p:cNvPr>
            <p:cNvSpPr/>
            <p:nvPr/>
          </p:nvSpPr>
          <p:spPr>
            <a:xfrm rot="19878455">
              <a:off x="4240058" y="1512291"/>
              <a:ext cx="3361675" cy="3487022"/>
            </a:xfrm>
            <a:prstGeom prst="blockArc">
              <a:avLst>
                <a:gd name="adj1" fmla="val 15889328"/>
                <a:gd name="adj2" fmla="val 17813373"/>
                <a:gd name="adj3" fmla="val 6043"/>
              </a:avLst>
            </a:prstGeom>
            <a:solidFill>
              <a:srgbClr val="002E5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dirty="0">
                <a:solidFill>
                  <a:prstClr val="black"/>
                </a:solidFill>
                <a:latin typeface="Calibri" panose="020F0502020204030204"/>
              </a:endParaRPr>
            </a:p>
          </p:txBody>
        </p:sp>
        <p:sp>
          <p:nvSpPr>
            <p:cNvPr id="59" name="Block Arc 58">
              <a:extLst>
                <a:ext uri="{FF2B5EF4-FFF2-40B4-BE49-F238E27FC236}">
                  <a16:creationId xmlns:a16="http://schemas.microsoft.com/office/drawing/2014/main" id="{A100702D-76CC-4C8A-88F5-A3EE5E9E5BD8}"/>
                </a:ext>
              </a:extLst>
            </p:cNvPr>
            <p:cNvSpPr/>
            <p:nvPr/>
          </p:nvSpPr>
          <p:spPr>
            <a:xfrm rot="11916881">
              <a:off x="4240058" y="1512291"/>
              <a:ext cx="3361675" cy="3487022"/>
            </a:xfrm>
            <a:prstGeom prst="blockArc">
              <a:avLst>
                <a:gd name="adj1" fmla="val 16011764"/>
                <a:gd name="adj2" fmla="val 17813437"/>
                <a:gd name="adj3" fmla="val 6010"/>
              </a:avLst>
            </a:prstGeom>
            <a:solidFill>
              <a:srgbClr val="002E5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60" name="TextBox 59">
              <a:extLst>
                <a:ext uri="{FF2B5EF4-FFF2-40B4-BE49-F238E27FC236}">
                  <a16:creationId xmlns:a16="http://schemas.microsoft.com/office/drawing/2014/main" id="{277BA165-06CE-43AF-A362-B10C955BB19D}"/>
                </a:ext>
              </a:extLst>
            </p:cNvPr>
            <p:cNvSpPr txBox="1"/>
            <p:nvPr/>
          </p:nvSpPr>
          <p:spPr>
            <a:xfrm>
              <a:off x="3555553" y="1775522"/>
              <a:ext cx="1160418" cy="479215"/>
            </a:xfrm>
            <a:prstGeom prst="rect">
              <a:avLst/>
            </a:prstGeom>
            <a:noFill/>
          </p:spPr>
          <p:txBody>
            <a:bodyPr wrap="square" rtlCol="0" anchor="ctr">
              <a:spAutoFit/>
            </a:bodyPr>
            <a:lstStyle/>
            <a:p>
              <a:pPr algn="ctr" defTabSz="685800"/>
              <a:r>
                <a:rPr lang="en-GB" sz="675" dirty="0">
                  <a:solidFill>
                    <a:srgbClr val="002E5F"/>
                  </a:solidFill>
                  <a:latin typeface="Helvetica LT Std"/>
                </a:rPr>
                <a:t>Renewal and improvement</a:t>
              </a:r>
            </a:p>
          </p:txBody>
        </p:sp>
        <p:sp>
          <p:nvSpPr>
            <p:cNvPr id="61" name="TextBox 60">
              <a:extLst>
                <a:ext uri="{FF2B5EF4-FFF2-40B4-BE49-F238E27FC236}">
                  <a16:creationId xmlns:a16="http://schemas.microsoft.com/office/drawing/2014/main" id="{08A32E11-9A77-4699-A769-E0FA0CC08609}"/>
                </a:ext>
              </a:extLst>
            </p:cNvPr>
            <p:cNvSpPr txBox="1"/>
            <p:nvPr/>
          </p:nvSpPr>
          <p:spPr>
            <a:xfrm>
              <a:off x="6451319" y="1195322"/>
              <a:ext cx="1170295" cy="479215"/>
            </a:xfrm>
            <a:prstGeom prst="rect">
              <a:avLst/>
            </a:prstGeom>
            <a:noFill/>
          </p:spPr>
          <p:txBody>
            <a:bodyPr wrap="square" rtlCol="0" anchor="ctr">
              <a:spAutoFit/>
            </a:bodyPr>
            <a:lstStyle/>
            <a:p>
              <a:pPr defTabSz="685800"/>
              <a:r>
                <a:rPr lang="en-GB" sz="675" dirty="0">
                  <a:solidFill>
                    <a:srgbClr val="002E5F"/>
                  </a:solidFill>
                  <a:latin typeface="Helvetica LT Std"/>
                </a:rPr>
                <a:t>Strategy and Prioritisation</a:t>
              </a:r>
            </a:p>
          </p:txBody>
        </p:sp>
        <p:sp>
          <p:nvSpPr>
            <p:cNvPr id="62" name="TextBox 61">
              <a:extLst>
                <a:ext uri="{FF2B5EF4-FFF2-40B4-BE49-F238E27FC236}">
                  <a16:creationId xmlns:a16="http://schemas.microsoft.com/office/drawing/2014/main" id="{0E0ABA7F-784F-437F-838A-E8FE8F934FAA}"/>
                </a:ext>
              </a:extLst>
            </p:cNvPr>
            <p:cNvSpPr txBox="1"/>
            <p:nvPr/>
          </p:nvSpPr>
          <p:spPr>
            <a:xfrm>
              <a:off x="7250521" y="1839520"/>
              <a:ext cx="1086490" cy="479215"/>
            </a:xfrm>
            <a:prstGeom prst="rect">
              <a:avLst/>
            </a:prstGeom>
            <a:noFill/>
          </p:spPr>
          <p:txBody>
            <a:bodyPr wrap="square" rtlCol="0" anchor="ctr">
              <a:spAutoFit/>
            </a:bodyPr>
            <a:lstStyle/>
            <a:p>
              <a:pPr defTabSz="685800"/>
              <a:r>
                <a:rPr lang="en-GB" sz="675" dirty="0">
                  <a:solidFill>
                    <a:srgbClr val="002E5F"/>
                  </a:solidFill>
                  <a:latin typeface="Helvetica LT Std"/>
                </a:rPr>
                <a:t>Option Identification</a:t>
              </a:r>
            </a:p>
          </p:txBody>
        </p:sp>
        <p:sp>
          <p:nvSpPr>
            <p:cNvPr id="63" name="TextBox 62">
              <a:extLst>
                <a:ext uri="{FF2B5EF4-FFF2-40B4-BE49-F238E27FC236}">
                  <a16:creationId xmlns:a16="http://schemas.microsoft.com/office/drawing/2014/main" id="{2C4EB282-5EE3-431F-8940-102199970FF3}"/>
                </a:ext>
              </a:extLst>
            </p:cNvPr>
            <p:cNvSpPr txBox="1"/>
            <p:nvPr/>
          </p:nvSpPr>
          <p:spPr>
            <a:xfrm>
              <a:off x="7573576" y="2686125"/>
              <a:ext cx="961570" cy="479215"/>
            </a:xfrm>
            <a:prstGeom prst="rect">
              <a:avLst/>
            </a:prstGeom>
            <a:noFill/>
          </p:spPr>
          <p:txBody>
            <a:bodyPr wrap="square" rtlCol="0" anchor="ctr">
              <a:spAutoFit/>
            </a:bodyPr>
            <a:lstStyle/>
            <a:p>
              <a:pPr defTabSz="685800"/>
              <a:r>
                <a:rPr lang="en-GB" sz="675" dirty="0">
                  <a:solidFill>
                    <a:srgbClr val="002E5F"/>
                  </a:solidFill>
                  <a:latin typeface="Helvetica LT Std"/>
                </a:rPr>
                <a:t>Option Selection</a:t>
              </a:r>
            </a:p>
          </p:txBody>
        </p:sp>
        <p:sp>
          <p:nvSpPr>
            <p:cNvPr id="64" name="TextBox 63">
              <a:extLst>
                <a:ext uri="{FF2B5EF4-FFF2-40B4-BE49-F238E27FC236}">
                  <a16:creationId xmlns:a16="http://schemas.microsoft.com/office/drawing/2014/main" id="{C5D17B80-C7A8-46B8-AFAB-B66C5BDA403F}"/>
                </a:ext>
              </a:extLst>
            </p:cNvPr>
            <p:cNvSpPr txBox="1"/>
            <p:nvPr/>
          </p:nvSpPr>
          <p:spPr>
            <a:xfrm>
              <a:off x="6842130" y="4474379"/>
              <a:ext cx="1515850" cy="645099"/>
            </a:xfrm>
            <a:prstGeom prst="rect">
              <a:avLst/>
            </a:prstGeom>
            <a:noFill/>
          </p:spPr>
          <p:txBody>
            <a:bodyPr wrap="square" rtlCol="0" anchor="ctr">
              <a:spAutoFit/>
            </a:bodyPr>
            <a:lstStyle/>
            <a:p>
              <a:pPr defTabSz="685800"/>
              <a:r>
                <a:rPr lang="en-GB" sz="675" dirty="0">
                  <a:solidFill>
                    <a:srgbClr val="002E5F"/>
                  </a:solidFill>
                  <a:latin typeface="Helvetica LT Std"/>
                </a:rPr>
                <a:t>Statutory procedures and powers</a:t>
              </a:r>
            </a:p>
          </p:txBody>
        </p:sp>
        <p:sp>
          <p:nvSpPr>
            <p:cNvPr id="65" name="TextBox 64">
              <a:extLst>
                <a:ext uri="{FF2B5EF4-FFF2-40B4-BE49-F238E27FC236}">
                  <a16:creationId xmlns:a16="http://schemas.microsoft.com/office/drawing/2014/main" id="{70C782E0-F86E-439B-9DE9-29CB0EAA24EE}"/>
                </a:ext>
              </a:extLst>
            </p:cNvPr>
            <p:cNvSpPr txBox="1"/>
            <p:nvPr/>
          </p:nvSpPr>
          <p:spPr>
            <a:xfrm>
              <a:off x="5576401" y="5077570"/>
              <a:ext cx="1099153" cy="400109"/>
            </a:xfrm>
            <a:prstGeom prst="rect">
              <a:avLst/>
            </a:prstGeom>
            <a:noFill/>
          </p:spPr>
          <p:txBody>
            <a:bodyPr wrap="square" rtlCol="0" anchor="ctr">
              <a:spAutoFit/>
            </a:bodyPr>
            <a:lstStyle/>
            <a:p>
              <a:pPr defTabSz="685800"/>
              <a:r>
                <a:rPr lang="en-GB" sz="675" dirty="0">
                  <a:solidFill>
                    <a:srgbClr val="002E5F"/>
                  </a:solidFill>
                  <a:latin typeface="Helvetica LT Std"/>
                </a:rPr>
                <a:t>Construction Preparation</a:t>
              </a:r>
            </a:p>
          </p:txBody>
        </p:sp>
        <p:sp>
          <p:nvSpPr>
            <p:cNvPr id="66" name="TextBox 65">
              <a:extLst>
                <a:ext uri="{FF2B5EF4-FFF2-40B4-BE49-F238E27FC236}">
                  <a16:creationId xmlns:a16="http://schemas.microsoft.com/office/drawing/2014/main" id="{19051920-A886-4517-A822-0B34E181DE3B}"/>
                </a:ext>
              </a:extLst>
            </p:cNvPr>
            <p:cNvSpPr txBox="1"/>
            <p:nvPr/>
          </p:nvSpPr>
          <p:spPr>
            <a:xfrm>
              <a:off x="4008649" y="4593303"/>
              <a:ext cx="1379917" cy="810980"/>
            </a:xfrm>
            <a:prstGeom prst="rect">
              <a:avLst/>
            </a:prstGeom>
            <a:noFill/>
          </p:spPr>
          <p:txBody>
            <a:bodyPr wrap="square" rtlCol="0" anchor="ctr">
              <a:spAutoFit/>
            </a:bodyPr>
            <a:lstStyle/>
            <a:p>
              <a:pPr defTabSz="685800"/>
              <a:r>
                <a:rPr lang="en-GB" sz="675" dirty="0">
                  <a:solidFill>
                    <a:srgbClr val="002E5F"/>
                  </a:solidFill>
                  <a:latin typeface="Helvetica LT Std"/>
                </a:rPr>
                <a:t>Construction Commission, handover and close out</a:t>
              </a:r>
            </a:p>
          </p:txBody>
        </p:sp>
        <p:sp>
          <p:nvSpPr>
            <p:cNvPr id="67" name="TextBox 66">
              <a:extLst>
                <a:ext uri="{FF2B5EF4-FFF2-40B4-BE49-F238E27FC236}">
                  <a16:creationId xmlns:a16="http://schemas.microsoft.com/office/drawing/2014/main" id="{2728115D-92B0-430A-BDCE-3757D50B5379}"/>
                </a:ext>
              </a:extLst>
            </p:cNvPr>
            <p:cNvSpPr txBox="1"/>
            <p:nvPr/>
          </p:nvSpPr>
          <p:spPr>
            <a:xfrm>
              <a:off x="3357416" y="2899101"/>
              <a:ext cx="1182241" cy="313334"/>
            </a:xfrm>
            <a:prstGeom prst="rect">
              <a:avLst/>
            </a:prstGeom>
            <a:noFill/>
          </p:spPr>
          <p:txBody>
            <a:bodyPr wrap="square" rtlCol="0" anchor="ctr">
              <a:spAutoFit/>
            </a:bodyPr>
            <a:lstStyle/>
            <a:p>
              <a:pPr defTabSz="685800"/>
              <a:r>
                <a:rPr lang="en-GB" sz="675" dirty="0">
                  <a:solidFill>
                    <a:srgbClr val="002E5F"/>
                  </a:solidFill>
                  <a:latin typeface="Helvetica LT Std"/>
                </a:rPr>
                <a:t>Maintenance</a:t>
              </a:r>
            </a:p>
          </p:txBody>
        </p:sp>
        <p:sp>
          <p:nvSpPr>
            <p:cNvPr id="68" name="TextBox 67">
              <a:extLst>
                <a:ext uri="{FF2B5EF4-FFF2-40B4-BE49-F238E27FC236}">
                  <a16:creationId xmlns:a16="http://schemas.microsoft.com/office/drawing/2014/main" id="{97FB84CE-0543-496F-B0C7-6E1520C9883D}"/>
                </a:ext>
              </a:extLst>
            </p:cNvPr>
            <p:cNvSpPr txBox="1"/>
            <p:nvPr/>
          </p:nvSpPr>
          <p:spPr>
            <a:xfrm>
              <a:off x="3642557" y="3955104"/>
              <a:ext cx="1073413" cy="313334"/>
            </a:xfrm>
            <a:prstGeom prst="rect">
              <a:avLst/>
            </a:prstGeom>
            <a:noFill/>
          </p:spPr>
          <p:txBody>
            <a:bodyPr wrap="square" rtlCol="0" anchor="ctr">
              <a:spAutoFit/>
            </a:bodyPr>
            <a:lstStyle/>
            <a:p>
              <a:pPr defTabSz="685800"/>
              <a:r>
                <a:rPr lang="en-GB" sz="675" dirty="0">
                  <a:solidFill>
                    <a:srgbClr val="002E5F"/>
                  </a:solidFill>
                  <a:latin typeface="Helvetica LT Std"/>
                </a:rPr>
                <a:t>Operations</a:t>
              </a:r>
            </a:p>
          </p:txBody>
        </p:sp>
        <p:sp>
          <p:nvSpPr>
            <p:cNvPr id="69" name="TextBox 68">
              <a:extLst>
                <a:ext uri="{FF2B5EF4-FFF2-40B4-BE49-F238E27FC236}">
                  <a16:creationId xmlns:a16="http://schemas.microsoft.com/office/drawing/2014/main" id="{8D15B8B6-FC64-4E23-AD4D-0995A87D4579}"/>
                </a:ext>
              </a:extLst>
            </p:cNvPr>
            <p:cNvSpPr txBox="1"/>
            <p:nvPr/>
          </p:nvSpPr>
          <p:spPr>
            <a:xfrm>
              <a:off x="4438024" y="1196696"/>
              <a:ext cx="1312636" cy="479215"/>
            </a:xfrm>
            <a:prstGeom prst="rect">
              <a:avLst/>
            </a:prstGeom>
            <a:noFill/>
          </p:spPr>
          <p:txBody>
            <a:bodyPr wrap="square" rtlCol="0" anchor="ctr">
              <a:spAutoFit/>
            </a:bodyPr>
            <a:lstStyle/>
            <a:p>
              <a:pPr defTabSz="685800"/>
              <a:r>
                <a:rPr lang="en-GB" sz="675" dirty="0">
                  <a:solidFill>
                    <a:srgbClr val="002E5F"/>
                  </a:solidFill>
                  <a:latin typeface="Helvetica LT Std"/>
                </a:rPr>
                <a:t>De-Commission and demolition</a:t>
              </a:r>
            </a:p>
          </p:txBody>
        </p:sp>
      </p:grpSp>
      <p:sp>
        <p:nvSpPr>
          <p:cNvPr id="70" name="Title 1">
            <a:extLst>
              <a:ext uri="{FF2B5EF4-FFF2-40B4-BE49-F238E27FC236}">
                <a16:creationId xmlns:a16="http://schemas.microsoft.com/office/drawing/2014/main" id="{FDA2E844-AE23-4BE3-929C-A9E8879D7D0A}"/>
              </a:ext>
            </a:extLst>
          </p:cNvPr>
          <p:cNvSpPr txBox="1">
            <a:spLocks/>
          </p:cNvSpPr>
          <p:nvPr/>
        </p:nvSpPr>
        <p:spPr>
          <a:xfrm>
            <a:off x="5683348" y="1844941"/>
            <a:ext cx="5900034" cy="3581037"/>
          </a:xfrm>
          <a:prstGeom prst="rect">
            <a:avLst/>
          </a:prstGeom>
        </p:spPr>
        <p:txBody>
          <a:bodyPr vert="horz" lIns="91440" tIns="45720" rIns="91440" bIns="45720" rtlCol="0" anchor="t" anchorCtr="0">
            <a:normAutofit fontScale="97500"/>
          </a:bodyPr>
          <a:lstStyle>
            <a:lvl1pPr algn="l" defTabSz="914400" rtl="0" eaLnBrk="1" latinLnBrk="0" hangingPunct="1">
              <a:spcBef>
                <a:spcPct val="0"/>
              </a:spcBef>
              <a:buNone/>
              <a:defRPr sz="3200" b="1" kern="1200">
                <a:solidFill>
                  <a:schemeClr val="bg1"/>
                </a:solidFill>
                <a:latin typeface="Helvetica LT Std" pitchFamily="34" charset="0"/>
                <a:ea typeface="+mj-ea"/>
                <a:cs typeface="Arial" panose="020B0604020202020204" pitchFamily="34" charset="0"/>
              </a:defRPr>
            </a:lvl1pPr>
          </a:lstStyle>
          <a:p>
            <a:r>
              <a:rPr lang="en-GB" sz="3600" dirty="0">
                <a:solidFill>
                  <a:srgbClr val="002E5F"/>
                </a:solidFill>
                <a:latin typeface="Arial" panose="020B0604020202020204" pitchFamily="34" charset="0"/>
              </a:rPr>
              <a:t>The Asset Lifecycle</a:t>
            </a:r>
          </a:p>
          <a:p>
            <a:endParaRPr lang="en-GB" sz="1400" dirty="0">
              <a:solidFill>
                <a:srgbClr val="002E5F"/>
              </a:solidFill>
              <a:latin typeface="Arial" panose="020B0604020202020204" pitchFamily="34" charset="0"/>
            </a:endParaRPr>
          </a:p>
          <a:p>
            <a:r>
              <a:rPr lang="en-GB" sz="1400" b="0" dirty="0">
                <a:solidFill>
                  <a:srgbClr val="002E5F"/>
                </a:solidFill>
                <a:latin typeface="Arial" panose="020B0604020202020204" pitchFamily="34" charset="0"/>
              </a:rPr>
              <a:t>The blue inner circle identifies the various stages of an asset life. From concept and feasibility through design, development, construction, handover, operation, maintenance, alteration to the eventual decommission or demolition.</a:t>
            </a:r>
          </a:p>
          <a:p>
            <a:endParaRPr lang="en-GB" sz="1400" b="0" dirty="0">
              <a:solidFill>
                <a:srgbClr val="002E5F"/>
              </a:solidFill>
              <a:latin typeface="Arial" panose="020B0604020202020204" pitchFamily="34" charset="0"/>
            </a:endParaRPr>
          </a:p>
          <a:p>
            <a:r>
              <a:rPr lang="en-GB" sz="1400" b="0" dirty="0">
                <a:solidFill>
                  <a:srgbClr val="002E5F"/>
                </a:solidFill>
                <a:latin typeface="Arial" panose="020B0604020202020204" pitchFamily="34" charset="0"/>
              </a:rPr>
              <a:t>Each stage (click link on each will be inserted) will have a procedure which will outline the requirements within the CDM2015 Regulations, the PCF products and other assurance requirements that may already be in place or will support the new standard. The procedures will have a summary of ‘Actions to be taken’ and link to relevant forms.</a:t>
            </a:r>
          </a:p>
        </p:txBody>
      </p:sp>
    </p:spTree>
    <p:extLst>
      <p:ext uri="{BB962C8B-B14F-4D97-AF65-F5344CB8AC3E}">
        <p14:creationId xmlns:p14="http://schemas.microsoft.com/office/powerpoint/2010/main" val="3572665527"/>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grpSp>
        <p:nvGrpSpPr>
          <p:cNvPr id="27" name="Group 26">
            <a:extLst>
              <a:ext uri="{FF2B5EF4-FFF2-40B4-BE49-F238E27FC236}">
                <a16:creationId xmlns:a16="http://schemas.microsoft.com/office/drawing/2014/main" id="{91BEA4A3-3AEE-4161-951E-794A4A0B2FDA}"/>
              </a:ext>
            </a:extLst>
          </p:cNvPr>
          <p:cNvGrpSpPr>
            <a:grpSpLocks noChangeAspect="1"/>
          </p:cNvGrpSpPr>
          <p:nvPr/>
        </p:nvGrpSpPr>
        <p:grpSpPr>
          <a:xfrm>
            <a:off x="775023" y="1156336"/>
            <a:ext cx="5059774" cy="4487090"/>
            <a:chOff x="2964175" y="-273958"/>
            <a:chExt cx="7450621" cy="6607330"/>
          </a:xfrm>
        </p:grpSpPr>
        <p:cxnSp>
          <p:nvCxnSpPr>
            <p:cNvPr id="28" name="Straight Connector 27">
              <a:extLst>
                <a:ext uri="{FF2B5EF4-FFF2-40B4-BE49-F238E27FC236}">
                  <a16:creationId xmlns:a16="http://schemas.microsoft.com/office/drawing/2014/main" id="{78400970-77D5-4344-B08A-F09F2E74F6BB}"/>
                </a:ext>
              </a:extLst>
            </p:cNvPr>
            <p:cNvCxnSpPr>
              <a:cxnSpLocks/>
              <a:stCxn id="32" idx="0"/>
              <a:endCxn id="73" idx="0"/>
            </p:cNvCxnSpPr>
            <p:nvPr/>
          </p:nvCxnSpPr>
          <p:spPr>
            <a:xfrm flipH="1" flipV="1">
              <a:off x="5944787" y="361560"/>
              <a:ext cx="17743" cy="1251168"/>
            </a:xfrm>
            <a:prstGeom prst="line">
              <a:avLst/>
            </a:prstGeom>
            <a:noFill/>
            <a:ln w="12700" cap="flat" cmpd="sng" algn="ctr">
              <a:solidFill>
                <a:srgbClr val="FBC914"/>
              </a:solidFill>
              <a:prstDash val="sysDot"/>
              <a:miter lim="800000"/>
            </a:ln>
            <a:effectLst/>
          </p:spPr>
        </p:cxnSp>
        <p:cxnSp>
          <p:nvCxnSpPr>
            <p:cNvPr id="29" name="Straight Connector 28">
              <a:extLst>
                <a:ext uri="{FF2B5EF4-FFF2-40B4-BE49-F238E27FC236}">
                  <a16:creationId xmlns:a16="http://schemas.microsoft.com/office/drawing/2014/main" id="{5CA95365-8561-4916-B541-135F394F942F}"/>
                </a:ext>
              </a:extLst>
            </p:cNvPr>
            <p:cNvCxnSpPr>
              <a:cxnSpLocks/>
              <a:stCxn id="38" idx="1"/>
              <a:endCxn id="76" idx="1"/>
            </p:cNvCxnSpPr>
            <p:nvPr/>
          </p:nvCxnSpPr>
          <p:spPr>
            <a:xfrm flipH="1">
              <a:off x="3835991" y="4291804"/>
              <a:ext cx="962183" cy="785767"/>
            </a:xfrm>
            <a:prstGeom prst="line">
              <a:avLst/>
            </a:prstGeom>
            <a:noFill/>
            <a:ln w="12700" cap="flat" cmpd="sng" algn="ctr">
              <a:solidFill>
                <a:srgbClr val="FBC914"/>
              </a:solidFill>
              <a:prstDash val="sysDot"/>
              <a:miter lim="800000"/>
            </a:ln>
            <a:effectLst/>
          </p:spPr>
        </p:cxnSp>
        <p:sp>
          <p:nvSpPr>
            <p:cNvPr id="30" name="TextBox 29">
              <a:extLst>
                <a:ext uri="{FF2B5EF4-FFF2-40B4-BE49-F238E27FC236}">
                  <a16:creationId xmlns:a16="http://schemas.microsoft.com/office/drawing/2014/main" id="{91E045B9-9C7F-4043-A055-D6BE024E1B6B}"/>
                </a:ext>
              </a:extLst>
            </p:cNvPr>
            <p:cNvSpPr txBox="1"/>
            <p:nvPr/>
          </p:nvSpPr>
          <p:spPr>
            <a:xfrm>
              <a:off x="7477677" y="3642373"/>
              <a:ext cx="991877" cy="407887"/>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dirty="0">
                  <a:ln>
                    <a:noFill/>
                  </a:ln>
                  <a:solidFill>
                    <a:srgbClr val="002E5F"/>
                  </a:solidFill>
                  <a:effectLst/>
                  <a:uLnTx/>
                  <a:uFillTx/>
                  <a:latin typeface="Helvetica LT Std"/>
                </a:rPr>
                <a:t>Preliminary Design</a:t>
              </a:r>
            </a:p>
          </p:txBody>
        </p:sp>
        <p:sp>
          <p:nvSpPr>
            <p:cNvPr id="31" name="TextBox 30">
              <a:extLst>
                <a:ext uri="{FF2B5EF4-FFF2-40B4-BE49-F238E27FC236}">
                  <a16:creationId xmlns:a16="http://schemas.microsoft.com/office/drawing/2014/main" id="{25F9E8C8-EFB7-4803-AFD2-F925358B41C5}"/>
                </a:ext>
              </a:extLst>
            </p:cNvPr>
            <p:cNvSpPr txBox="1"/>
            <p:nvPr/>
          </p:nvSpPr>
          <p:spPr>
            <a:xfrm>
              <a:off x="7900470" y="5206752"/>
              <a:ext cx="2020985" cy="59292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Development Phase (PCF Stage 3, 4 &amp; </a:t>
              </a:r>
              <a:r>
                <a:rPr lang="en-GB" sz="675" kern="0" dirty="0">
                  <a:solidFill>
                    <a:srgbClr val="002E5F"/>
                  </a:solidFill>
                  <a:latin typeface="Helvetica LT Std"/>
                </a:rPr>
                <a:t>5</a:t>
              </a:r>
              <a:r>
                <a:rPr kumimoji="0" lang="en-GB" sz="675" b="0" i="0" u="none" strike="noStrike" kern="0" cap="none" spc="0" normalizeH="0" baseline="0" noProof="0" dirty="0">
                  <a:ln>
                    <a:noFill/>
                  </a:ln>
                  <a:solidFill>
                    <a:srgbClr val="002E5F"/>
                  </a:solidFill>
                  <a:effectLst/>
                  <a:uLnTx/>
                  <a:uFillTx/>
                  <a:latin typeface="Helvetica LT Std"/>
                </a:rPr>
                <a:t>)</a:t>
              </a:r>
            </a:p>
          </p:txBody>
        </p:sp>
        <p:sp>
          <p:nvSpPr>
            <p:cNvPr id="32" name="Block Arc 31">
              <a:extLst>
                <a:ext uri="{FF2B5EF4-FFF2-40B4-BE49-F238E27FC236}">
                  <a16:creationId xmlns:a16="http://schemas.microsoft.com/office/drawing/2014/main" id="{660ABE28-99C6-4064-BD9F-6F9573D18C03}"/>
                </a:ext>
              </a:extLst>
            </p:cNvPr>
            <p:cNvSpPr/>
            <p:nvPr/>
          </p:nvSpPr>
          <p:spPr>
            <a:xfrm rot="276753">
              <a:off x="4245777" y="1511467"/>
              <a:ext cx="3352383" cy="3352383"/>
            </a:xfrm>
            <a:prstGeom prst="blockArc">
              <a:avLst>
                <a:gd name="adj1" fmla="val 16011764"/>
                <a:gd name="adj2" fmla="val 17813437"/>
                <a:gd name="adj3" fmla="val 6010"/>
              </a:avLst>
            </a:prstGeom>
            <a:solidFill>
              <a:srgbClr val="002E5F">
                <a:alpha val="4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3" name="Block Arc 32">
              <a:extLst>
                <a:ext uri="{FF2B5EF4-FFF2-40B4-BE49-F238E27FC236}">
                  <a16:creationId xmlns:a16="http://schemas.microsoft.com/office/drawing/2014/main" id="{997988D6-E063-457C-9AF8-E9858D8BCB3E}"/>
                </a:ext>
              </a:extLst>
            </p:cNvPr>
            <p:cNvSpPr/>
            <p:nvPr/>
          </p:nvSpPr>
          <p:spPr>
            <a:xfrm rot="2210063">
              <a:off x="4245777" y="1511467"/>
              <a:ext cx="3352383" cy="3352383"/>
            </a:xfrm>
            <a:prstGeom prst="blockArc">
              <a:avLst>
                <a:gd name="adj1" fmla="val 16011764"/>
                <a:gd name="adj2" fmla="val 17813437"/>
                <a:gd name="adj3" fmla="val 6010"/>
              </a:avLst>
            </a:prstGeom>
            <a:solidFill>
              <a:srgbClr val="002E5F">
                <a:alpha val="45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4" name="Block Arc 33">
              <a:extLst>
                <a:ext uri="{FF2B5EF4-FFF2-40B4-BE49-F238E27FC236}">
                  <a16:creationId xmlns:a16="http://schemas.microsoft.com/office/drawing/2014/main" id="{55B311E5-A0C7-49E3-840A-108220619321}"/>
                </a:ext>
              </a:extLst>
            </p:cNvPr>
            <p:cNvSpPr/>
            <p:nvPr/>
          </p:nvSpPr>
          <p:spPr>
            <a:xfrm rot="4117947">
              <a:off x="4245777" y="1511467"/>
              <a:ext cx="3352383" cy="3352383"/>
            </a:xfrm>
            <a:prstGeom prst="blockArc">
              <a:avLst>
                <a:gd name="adj1" fmla="val 16011764"/>
                <a:gd name="adj2" fmla="val 17813437"/>
                <a:gd name="adj3" fmla="val 6010"/>
              </a:avLst>
            </a:prstGeom>
            <a:solidFill>
              <a:srgbClr val="002E5F">
                <a:alpha val="5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5" name="Block Arc 34">
              <a:extLst>
                <a:ext uri="{FF2B5EF4-FFF2-40B4-BE49-F238E27FC236}">
                  <a16:creationId xmlns:a16="http://schemas.microsoft.com/office/drawing/2014/main" id="{FC09F96D-19F5-4C77-AC87-8B0A564B1B83}"/>
                </a:ext>
              </a:extLst>
            </p:cNvPr>
            <p:cNvSpPr/>
            <p:nvPr/>
          </p:nvSpPr>
          <p:spPr>
            <a:xfrm rot="6058483">
              <a:off x="4245777" y="1511467"/>
              <a:ext cx="3352383" cy="3352383"/>
            </a:xfrm>
            <a:prstGeom prst="blockArc">
              <a:avLst>
                <a:gd name="adj1" fmla="val 16011764"/>
                <a:gd name="adj2" fmla="val 17813437"/>
                <a:gd name="adj3" fmla="val 6010"/>
              </a:avLst>
            </a:prstGeom>
            <a:solidFill>
              <a:srgbClr val="002E5F">
                <a:alpha val="55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6" name="Block Arc 35">
              <a:extLst>
                <a:ext uri="{FF2B5EF4-FFF2-40B4-BE49-F238E27FC236}">
                  <a16:creationId xmlns:a16="http://schemas.microsoft.com/office/drawing/2014/main" id="{E9AF00F8-1201-4372-9592-5519A9350698}"/>
                </a:ext>
              </a:extLst>
            </p:cNvPr>
            <p:cNvSpPr/>
            <p:nvPr/>
          </p:nvSpPr>
          <p:spPr>
            <a:xfrm rot="8052476">
              <a:off x="4245777" y="1511467"/>
              <a:ext cx="3352383" cy="3352383"/>
            </a:xfrm>
            <a:prstGeom prst="blockArc">
              <a:avLst>
                <a:gd name="adj1" fmla="val 16011764"/>
                <a:gd name="adj2" fmla="val 17813437"/>
                <a:gd name="adj3" fmla="val 6010"/>
              </a:avLst>
            </a:prstGeom>
            <a:solidFill>
              <a:srgbClr val="002E5F">
                <a:alpha val="6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7" name="Block Arc 36">
              <a:extLst>
                <a:ext uri="{FF2B5EF4-FFF2-40B4-BE49-F238E27FC236}">
                  <a16:creationId xmlns:a16="http://schemas.microsoft.com/office/drawing/2014/main" id="{836E01F2-1E2B-4091-9F6B-18DFD6013249}"/>
                </a:ext>
              </a:extLst>
            </p:cNvPr>
            <p:cNvSpPr/>
            <p:nvPr/>
          </p:nvSpPr>
          <p:spPr>
            <a:xfrm rot="10027632">
              <a:off x="4245777" y="1511467"/>
              <a:ext cx="3352383" cy="3352383"/>
            </a:xfrm>
            <a:prstGeom prst="blockArc">
              <a:avLst>
                <a:gd name="adj1" fmla="val 16011764"/>
                <a:gd name="adj2" fmla="val 17813437"/>
                <a:gd name="adj3" fmla="val 6010"/>
              </a:avLst>
            </a:prstGeom>
            <a:solidFill>
              <a:srgbClr val="002E5F">
                <a:alpha val="65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38" name="Block Arc 37">
              <a:extLst>
                <a:ext uri="{FF2B5EF4-FFF2-40B4-BE49-F238E27FC236}">
                  <a16:creationId xmlns:a16="http://schemas.microsoft.com/office/drawing/2014/main" id="{116E4624-B0BE-4A11-885A-D9B9BFADCB35}"/>
                </a:ext>
              </a:extLst>
            </p:cNvPr>
            <p:cNvSpPr/>
            <p:nvPr/>
          </p:nvSpPr>
          <p:spPr>
            <a:xfrm rot="11916881">
              <a:off x="4245777" y="1511467"/>
              <a:ext cx="3352383" cy="3352383"/>
            </a:xfrm>
            <a:prstGeom prst="blockArc">
              <a:avLst>
                <a:gd name="adj1" fmla="val 16011764"/>
                <a:gd name="adj2" fmla="val 17813437"/>
                <a:gd name="adj3" fmla="val 6010"/>
              </a:avLst>
            </a:prstGeom>
            <a:solidFill>
              <a:srgbClr val="002E5F">
                <a:alpha val="7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grpSp>
          <p:nvGrpSpPr>
            <p:cNvPr id="39" name="Group 38">
              <a:extLst>
                <a:ext uri="{FF2B5EF4-FFF2-40B4-BE49-F238E27FC236}">
                  <a16:creationId xmlns:a16="http://schemas.microsoft.com/office/drawing/2014/main" id="{A3F0EE81-B81F-4FBA-BCF4-7E4154BD5BCC}"/>
                </a:ext>
              </a:extLst>
            </p:cNvPr>
            <p:cNvGrpSpPr/>
            <p:nvPr/>
          </p:nvGrpSpPr>
          <p:grpSpPr>
            <a:xfrm>
              <a:off x="2964175" y="233910"/>
              <a:ext cx="5868210" cy="5867860"/>
              <a:chOff x="424800" y="215949"/>
              <a:chExt cx="3780992" cy="3780767"/>
            </a:xfrm>
          </p:grpSpPr>
          <p:sp>
            <p:nvSpPr>
              <p:cNvPr id="73" name="Block Arc 72">
                <a:extLst>
                  <a:ext uri="{FF2B5EF4-FFF2-40B4-BE49-F238E27FC236}">
                    <a16:creationId xmlns:a16="http://schemas.microsoft.com/office/drawing/2014/main" id="{C7BE1869-8079-4D9F-84A3-D28222324113}"/>
                  </a:ext>
                </a:extLst>
              </p:cNvPr>
              <p:cNvSpPr/>
              <p:nvPr/>
            </p:nvSpPr>
            <p:spPr>
              <a:xfrm rot="20040000">
                <a:off x="425792" y="215949"/>
                <a:ext cx="3780000" cy="3780000"/>
              </a:xfrm>
              <a:prstGeom prst="blockArc">
                <a:avLst>
                  <a:gd name="adj1" fmla="val 17816035"/>
                  <a:gd name="adj2" fmla="val 19624788"/>
                  <a:gd name="adj3" fmla="val 4339"/>
                </a:avLst>
              </a:prstGeom>
              <a:solidFill>
                <a:srgbClr val="F9A31B">
                  <a:alpha val="6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74" name="Block Arc 73">
                <a:extLst>
                  <a:ext uri="{FF2B5EF4-FFF2-40B4-BE49-F238E27FC236}">
                    <a16:creationId xmlns:a16="http://schemas.microsoft.com/office/drawing/2014/main" id="{EDDFBA73-9584-4351-8014-3FB839D20045}"/>
                  </a:ext>
                </a:extLst>
              </p:cNvPr>
              <p:cNvSpPr/>
              <p:nvPr/>
            </p:nvSpPr>
            <p:spPr>
              <a:xfrm rot="360000">
                <a:off x="424800" y="216000"/>
                <a:ext cx="3780000" cy="3780000"/>
              </a:xfrm>
              <a:prstGeom prst="blockArc">
                <a:avLst>
                  <a:gd name="adj1" fmla="val 17893495"/>
                  <a:gd name="adj2" fmla="val 21453368"/>
                  <a:gd name="adj3" fmla="val 4172"/>
                </a:avLst>
              </a:prstGeom>
              <a:solidFill>
                <a:srgbClr val="F9A31B">
                  <a:alpha val="7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75" name="Block Arc 74">
                <a:extLst>
                  <a:ext uri="{FF2B5EF4-FFF2-40B4-BE49-F238E27FC236}">
                    <a16:creationId xmlns:a16="http://schemas.microsoft.com/office/drawing/2014/main" id="{B577157C-0085-4DB8-B849-F1F8B4579A75}"/>
                  </a:ext>
                </a:extLst>
              </p:cNvPr>
              <p:cNvSpPr/>
              <p:nvPr/>
            </p:nvSpPr>
            <p:spPr>
              <a:xfrm rot="4140000">
                <a:off x="424800" y="216000"/>
                <a:ext cx="3780000" cy="3780000"/>
              </a:xfrm>
              <a:prstGeom prst="blockArc">
                <a:avLst>
                  <a:gd name="adj1" fmla="val 17862437"/>
                  <a:gd name="adj2" fmla="val 2135361"/>
                  <a:gd name="adj3" fmla="val 4166"/>
                </a:avLst>
              </a:prstGeom>
              <a:solidFill>
                <a:srgbClr val="F9A31B">
                  <a:alpha val="8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76" name="Block Arc 75">
                <a:extLst>
                  <a:ext uri="{FF2B5EF4-FFF2-40B4-BE49-F238E27FC236}">
                    <a16:creationId xmlns:a16="http://schemas.microsoft.com/office/drawing/2014/main" id="{BE27CF60-44B5-48FA-ADF2-986189CA3AA2}"/>
                  </a:ext>
                </a:extLst>
              </p:cNvPr>
              <p:cNvSpPr/>
              <p:nvPr/>
            </p:nvSpPr>
            <p:spPr>
              <a:xfrm rot="4080000">
                <a:off x="425272" y="216716"/>
                <a:ext cx="3780000" cy="3780000"/>
              </a:xfrm>
              <a:prstGeom prst="blockArc">
                <a:avLst>
                  <a:gd name="adj1" fmla="val 2393568"/>
                  <a:gd name="adj2" fmla="val 4152476"/>
                  <a:gd name="adj3" fmla="val 4195"/>
                </a:avLst>
              </a:prstGeom>
              <a:solidFill>
                <a:srgbClr val="F9A31B">
                  <a:alpha val="9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grpSp>
        <p:sp>
          <p:nvSpPr>
            <p:cNvPr id="40" name="TextBox 39">
              <a:extLst>
                <a:ext uri="{FF2B5EF4-FFF2-40B4-BE49-F238E27FC236}">
                  <a16:creationId xmlns:a16="http://schemas.microsoft.com/office/drawing/2014/main" id="{EA742DC8-E646-4ED6-9CC5-896022E42FF6}"/>
                </a:ext>
              </a:extLst>
            </p:cNvPr>
            <p:cNvSpPr txBox="1"/>
            <p:nvPr/>
          </p:nvSpPr>
          <p:spPr>
            <a:xfrm>
              <a:off x="6092950" y="976790"/>
              <a:ext cx="1440887" cy="59292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Strategy and Prioritisation</a:t>
              </a:r>
            </a:p>
          </p:txBody>
        </p:sp>
        <p:sp>
          <p:nvSpPr>
            <p:cNvPr id="41" name="TextBox 40">
              <a:extLst>
                <a:ext uri="{FF2B5EF4-FFF2-40B4-BE49-F238E27FC236}">
                  <a16:creationId xmlns:a16="http://schemas.microsoft.com/office/drawing/2014/main" id="{2071868D-76D1-40BC-8A55-7E769A360B1A}"/>
                </a:ext>
              </a:extLst>
            </p:cNvPr>
            <p:cNvSpPr txBox="1"/>
            <p:nvPr/>
          </p:nvSpPr>
          <p:spPr>
            <a:xfrm>
              <a:off x="7077667" y="1661196"/>
              <a:ext cx="1406056" cy="547316"/>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dirty="0">
                  <a:ln>
                    <a:noFill/>
                  </a:ln>
                  <a:solidFill>
                    <a:srgbClr val="002E5F"/>
                  </a:solidFill>
                  <a:effectLst/>
                  <a:uLnTx/>
                  <a:uFillTx/>
                  <a:latin typeface="Helvetica LT Std"/>
                </a:rPr>
                <a:t>Option Identification</a:t>
              </a:r>
            </a:p>
          </p:txBody>
        </p:sp>
        <p:sp>
          <p:nvSpPr>
            <p:cNvPr id="42" name="TextBox 41">
              <a:extLst>
                <a:ext uri="{FF2B5EF4-FFF2-40B4-BE49-F238E27FC236}">
                  <a16:creationId xmlns:a16="http://schemas.microsoft.com/office/drawing/2014/main" id="{84729543-CEA0-4C43-9080-3183EB892594}"/>
                </a:ext>
              </a:extLst>
            </p:cNvPr>
            <p:cNvSpPr txBox="1"/>
            <p:nvPr/>
          </p:nvSpPr>
          <p:spPr>
            <a:xfrm>
              <a:off x="7538448" y="2627745"/>
              <a:ext cx="1086630" cy="59292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Option Selection</a:t>
              </a:r>
            </a:p>
          </p:txBody>
        </p:sp>
        <p:sp>
          <p:nvSpPr>
            <p:cNvPr id="43" name="TextBox 42">
              <a:extLst>
                <a:ext uri="{FF2B5EF4-FFF2-40B4-BE49-F238E27FC236}">
                  <a16:creationId xmlns:a16="http://schemas.microsoft.com/office/drawing/2014/main" id="{8BB3EE07-0312-498A-A9D4-E833ACD744B3}"/>
                </a:ext>
              </a:extLst>
            </p:cNvPr>
            <p:cNvSpPr txBox="1"/>
            <p:nvPr/>
          </p:nvSpPr>
          <p:spPr>
            <a:xfrm>
              <a:off x="6612961" y="-273958"/>
              <a:ext cx="1757816" cy="593306"/>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Pre-project (PCF Stage 0)</a:t>
              </a:r>
            </a:p>
          </p:txBody>
        </p:sp>
        <p:sp>
          <p:nvSpPr>
            <p:cNvPr id="44" name="TextBox 43">
              <a:extLst>
                <a:ext uri="{FF2B5EF4-FFF2-40B4-BE49-F238E27FC236}">
                  <a16:creationId xmlns:a16="http://schemas.microsoft.com/office/drawing/2014/main" id="{3ED48577-8433-4029-94DA-D2E8119C47F0}"/>
                </a:ext>
              </a:extLst>
            </p:cNvPr>
            <p:cNvSpPr txBox="1"/>
            <p:nvPr/>
          </p:nvSpPr>
          <p:spPr>
            <a:xfrm>
              <a:off x="6710799" y="4485114"/>
              <a:ext cx="1147440" cy="72975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dirty="0">
                  <a:ln>
                    <a:noFill/>
                  </a:ln>
                  <a:solidFill>
                    <a:srgbClr val="002E5F"/>
                  </a:solidFill>
                  <a:effectLst/>
                  <a:uLnTx/>
                  <a:uFillTx/>
                  <a:latin typeface="Helvetica LT Std"/>
                </a:rPr>
                <a:t>Statutory procedures and powers</a:t>
              </a:r>
            </a:p>
          </p:txBody>
        </p:sp>
        <p:sp>
          <p:nvSpPr>
            <p:cNvPr id="45" name="TextBox 44">
              <a:extLst>
                <a:ext uri="{FF2B5EF4-FFF2-40B4-BE49-F238E27FC236}">
                  <a16:creationId xmlns:a16="http://schemas.microsoft.com/office/drawing/2014/main" id="{443D2F9B-5DA0-47DB-B40F-BF3B6E00FF8D}"/>
                </a:ext>
              </a:extLst>
            </p:cNvPr>
            <p:cNvSpPr txBox="1"/>
            <p:nvPr/>
          </p:nvSpPr>
          <p:spPr>
            <a:xfrm>
              <a:off x="5432483" y="4910997"/>
              <a:ext cx="1409376" cy="59292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Construction Preparation</a:t>
              </a:r>
            </a:p>
          </p:txBody>
        </p:sp>
        <p:sp>
          <p:nvSpPr>
            <p:cNvPr id="46" name="TextBox 45">
              <a:extLst>
                <a:ext uri="{FF2B5EF4-FFF2-40B4-BE49-F238E27FC236}">
                  <a16:creationId xmlns:a16="http://schemas.microsoft.com/office/drawing/2014/main" id="{0DF343D8-5D68-4BB9-A2DE-2045BCD8988D}"/>
                </a:ext>
              </a:extLst>
            </p:cNvPr>
            <p:cNvSpPr txBox="1"/>
            <p:nvPr/>
          </p:nvSpPr>
          <p:spPr>
            <a:xfrm>
              <a:off x="4191553" y="4651728"/>
              <a:ext cx="1409374" cy="72975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dirty="0">
                  <a:ln>
                    <a:noFill/>
                  </a:ln>
                  <a:solidFill>
                    <a:srgbClr val="002E5F"/>
                  </a:solidFill>
                  <a:effectLst/>
                  <a:uLnTx/>
                  <a:uFillTx/>
                  <a:latin typeface="Helvetica LT Std"/>
                </a:rPr>
                <a:t>Construction Commission and handover</a:t>
              </a:r>
            </a:p>
          </p:txBody>
        </p:sp>
        <p:sp>
          <p:nvSpPr>
            <p:cNvPr id="71" name="TextBox 70">
              <a:extLst>
                <a:ext uri="{FF2B5EF4-FFF2-40B4-BE49-F238E27FC236}">
                  <a16:creationId xmlns:a16="http://schemas.microsoft.com/office/drawing/2014/main" id="{13794A0D-99D6-4133-B89E-9FE995B8B567}"/>
                </a:ext>
              </a:extLst>
            </p:cNvPr>
            <p:cNvSpPr txBox="1"/>
            <p:nvPr/>
          </p:nvSpPr>
          <p:spPr>
            <a:xfrm>
              <a:off x="8669136" y="1581681"/>
              <a:ext cx="1745660" cy="59292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Options Phase (PCF Stage 1 &amp; 2)</a:t>
              </a:r>
            </a:p>
          </p:txBody>
        </p:sp>
        <p:sp>
          <p:nvSpPr>
            <p:cNvPr id="72" name="TextBox 71">
              <a:extLst>
                <a:ext uri="{FF2B5EF4-FFF2-40B4-BE49-F238E27FC236}">
                  <a16:creationId xmlns:a16="http://schemas.microsoft.com/office/drawing/2014/main" id="{6E0AC653-D3E9-45A8-B823-46C33AFDFFE6}"/>
                </a:ext>
              </a:extLst>
            </p:cNvPr>
            <p:cNvSpPr txBox="1"/>
            <p:nvPr/>
          </p:nvSpPr>
          <p:spPr>
            <a:xfrm>
              <a:off x="3015986" y="5740447"/>
              <a:ext cx="1882679" cy="592925"/>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Construction Phase (PCF Stage 6 &amp; 7)</a:t>
              </a:r>
            </a:p>
          </p:txBody>
        </p:sp>
      </p:grpSp>
      <p:sp>
        <p:nvSpPr>
          <p:cNvPr id="77" name="Title 1">
            <a:extLst>
              <a:ext uri="{FF2B5EF4-FFF2-40B4-BE49-F238E27FC236}">
                <a16:creationId xmlns:a16="http://schemas.microsoft.com/office/drawing/2014/main" id="{42DFA2CE-C660-4CF5-9A1F-EE949C7ED30D}"/>
              </a:ext>
            </a:extLst>
          </p:cNvPr>
          <p:cNvSpPr txBox="1">
            <a:spLocks/>
          </p:cNvSpPr>
          <p:nvPr/>
        </p:nvSpPr>
        <p:spPr>
          <a:xfrm>
            <a:off x="5879346" y="1843987"/>
            <a:ext cx="5956800" cy="2968495"/>
          </a:xfrm>
          <a:prstGeom prst="rect">
            <a:avLst/>
          </a:prstGeom>
        </p:spPr>
        <p:txBody>
          <a:bodyPr vert="horz" lIns="91440" tIns="45720" rIns="91440" bIns="45720" rtlCol="0" anchor="t" anchorCtr="0">
            <a:normAutofit fontScale="97500" lnSpcReduction="10000"/>
          </a:bodyPr>
          <a:lstStyle>
            <a:lvl1pPr algn="l" defTabSz="914400" rtl="0" eaLnBrk="1" latinLnBrk="0" hangingPunct="1">
              <a:spcBef>
                <a:spcPct val="0"/>
              </a:spcBef>
              <a:buNone/>
              <a:defRPr sz="3200" b="1" kern="1200">
                <a:solidFill>
                  <a:schemeClr val="bg1"/>
                </a:solidFill>
                <a:latin typeface="Helvetica LT Std" pitchFamily="34" charset="0"/>
                <a:ea typeface="+mj-ea"/>
                <a:cs typeface="Arial" panose="020B0604020202020204" pitchFamily="34" charset="0"/>
              </a:defRPr>
            </a:lvl1pPr>
          </a:lstStyle>
          <a:p>
            <a:r>
              <a:rPr lang="en-GB" sz="3600" dirty="0">
                <a:solidFill>
                  <a:srgbClr val="002E5F"/>
                </a:solidFill>
                <a:latin typeface="Arial" panose="020B0604020202020204" pitchFamily="34" charset="0"/>
              </a:rPr>
              <a:t>The Asset Lifecycle</a:t>
            </a:r>
          </a:p>
          <a:p>
            <a:endParaRPr lang="en-GB" sz="1400" dirty="0">
              <a:solidFill>
                <a:srgbClr val="002E5F"/>
              </a:solidFill>
              <a:latin typeface="Arial" panose="020B0604020202020204" pitchFamily="34" charset="0"/>
            </a:endParaRPr>
          </a:p>
          <a:p>
            <a:r>
              <a:rPr lang="en-GB" sz="1400" b="0" dirty="0">
                <a:solidFill>
                  <a:srgbClr val="002E5F"/>
                </a:solidFill>
                <a:latin typeface="Arial" panose="020B0604020202020204" pitchFamily="34" charset="0"/>
              </a:rPr>
              <a:t>The yellow outer circle highlights and visually aligns the PCF to the lifecycle, essentially the concept, design and construction. Click links could be inserted to take the user to the relevant section of the PCF handbook. This section will pre-dominantly used by the Major Projects division.</a:t>
            </a:r>
          </a:p>
          <a:p>
            <a:endParaRPr lang="en-GB" sz="1400" b="0" dirty="0">
              <a:solidFill>
                <a:srgbClr val="002E5F"/>
              </a:solidFill>
              <a:latin typeface="Arial" panose="020B0604020202020204" pitchFamily="34" charset="0"/>
            </a:endParaRPr>
          </a:p>
          <a:p>
            <a:r>
              <a:rPr lang="en-GB" sz="1400" b="0" dirty="0">
                <a:solidFill>
                  <a:srgbClr val="002E5F"/>
                </a:solidFill>
                <a:latin typeface="Arial" panose="020B0604020202020204" pitchFamily="34" charset="0"/>
              </a:rPr>
              <a:t>Using an example, the Northern Trans-Pennine (A66) Project. The project has just entered stage two of the PCF. The Project team could easily access the appropriate stage and quickly understand from the Action Summary what should be in place and what is required to be done during stage two.</a:t>
            </a:r>
          </a:p>
        </p:txBody>
      </p:sp>
    </p:spTree>
    <p:extLst>
      <p:ext uri="{BB962C8B-B14F-4D97-AF65-F5344CB8AC3E}">
        <p14:creationId xmlns:p14="http://schemas.microsoft.com/office/powerpoint/2010/main" val="202973678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grpSp>
        <p:nvGrpSpPr>
          <p:cNvPr id="47" name="Group 46">
            <a:extLst>
              <a:ext uri="{FF2B5EF4-FFF2-40B4-BE49-F238E27FC236}">
                <a16:creationId xmlns:a16="http://schemas.microsoft.com/office/drawing/2014/main" id="{E420B2A8-04B5-407E-B64D-3484736613BF}"/>
              </a:ext>
            </a:extLst>
          </p:cNvPr>
          <p:cNvGrpSpPr>
            <a:grpSpLocks noChangeAspect="1"/>
          </p:cNvGrpSpPr>
          <p:nvPr/>
        </p:nvGrpSpPr>
        <p:grpSpPr>
          <a:xfrm>
            <a:off x="960702" y="1582097"/>
            <a:ext cx="5594477" cy="4405497"/>
            <a:chOff x="1373756" y="237534"/>
            <a:chExt cx="7449999" cy="5866670"/>
          </a:xfrm>
        </p:grpSpPr>
        <p:sp>
          <p:nvSpPr>
            <p:cNvPr id="48" name="Block Arc 47">
              <a:extLst>
                <a:ext uri="{FF2B5EF4-FFF2-40B4-BE49-F238E27FC236}">
                  <a16:creationId xmlns:a16="http://schemas.microsoft.com/office/drawing/2014/main" id="{8D9E3AD5-9985-40CD-926A-D7E383CAEA4B}"/>
                </a:ext>
              </a:extLst>
            </p:cNvPr>
            <p:cNvSpPr/>
            <p:nvPr/>
          </p:nvSpPr>
          <p:spPr>
            <a:xfrm rot="12120000">
              <a:off x="2957085" y="237534"/>
              <a:ext cx="5866670" cy="5866670"/>
            </a:xfrm>
            <a:prstGeom prst="blockArc">
              <a:avLst>
                <a:gd name="adj1" fmla="val 17862437"/>
                <a:gd name="adj2" fmla="val 4031697"/>
                <a:gd name="adj3" fmla="val 4233"/>
              </a:avLst>
            </a:prstGeom>
            <a:solidFill>
              <a:sysClr val="window" lastClr="FFFFFF">
                <a:lumMod val="85000"/>
                <a:alpha val="8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pSp>
          <p:nvGrpSpPr>
            <p:cNvPr id="49" name="Group 48">
              <a:extLst>
                <a:ext uri="{FF2B5EF4-FFF2-40B4-BE49-F238E27FC236}">
                  <a16:creationId xmlns:a16="http://schemas.microsoft.com/office/drawing/2014/main" id="{069CC660-2396-4513-9229-394C46C2B207}"/>
                </a:ext>
              </a:extLst>
            </p:cNvPr>
            <p:cNvGrpSpPr/>
            <p:nvPr/>
          </p:nvGrpSpPr>
          <p:grpSpPr>
            <a:xfrm>
              <a:off x="1373756" y="361979"/>
              <a:ext cx="6224404" cy="4625558"/>
              <a:chOff x="1373756" y="361979"/>
              <a:chExt cx="6224404" cy="4625558"/>
            </a:xfrm>
          </p:grpSpPr>
          <p:sp>
            <p:nvSpPr>
              <p:cNvPr id="50" name="Block Arc 49">
                <a:extLst>
                  <a:ext uri="{FF2B5EF4-FFF2-40B4-BE49-F238E27FC236}">
                    <a16:creationId xmlns:a16="http://schemas.microsoft.com/office/drawing/2014/main" id="{D368F5D9-EE0A-4B27-8C09-1D880127883B}"/>
                  </a:ext>
                </a:extLst>
              </p:cNvPr>
              <p:cNvSpPr/>
              <p:nvPr/>
            </p:nvSpPr>
            <p:spPr>
              <a:xfrm rot="13889308">
                <a:off x="4245777" y="1511467"/>
                <a:ext cx="3352383" cy="3352383"/>
              </a:xfrm>
              <a:prstGeom prst="blockArc">
                <a:avLst>
                  <a:gd name="adj1" fmla="val 16011764"/>
                  <a:gd name="adj2" fmla="val 17789869"/>
                  <a:gd name="adj3" fmla="val 6045"/>
                </a:avLst>
              </a:prstGeom>
              <a:solidFill>
                <a:srgbClr val="002E5F">
                  <a:alpha val="75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51" name="Block Arc 50">
                <a:extLst>
                  <a:ext uri="{FF2B5EF4-FFF2-40B4-BE49-F238E27FC236}">
                    <a16:creationId xmlns:a16="http://schemas.microsoft.com/office/drawing/2014/main" id="{82C40DF5-4349-4E2D-8725-6DBCE9F1E491}"/>
                  </a:ext>
                </a:extLst>
              </p:cNvPr>
              <p:cNvSpPr/>
              <p:nvPr/>
            </p:nvSpPr>
            <p:spPr>
              <a:xfrm rot="15837203">
                <a:off x="4245777" y="1511467"/>
                <a:ext cx="3352383" cy="3352383"/>
              </a:xfrm>
              <a:prstGeom prst="blockArc">
                <a:avLst>
                  <a:gd name="adj1" fmla="val 15996585"/>
                  <a:gd name="adj2" fmla="val 17813437"/>
                  <a:gd name="adj3" fmla="val 6010"/>
                </a:avLst>
              </a:prstGeom>
              <a:solidFill>
                <a:srgbClr val="002E5F">
                  <a:alpha val="8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52" name="Block Arc 51">
                <a:extLst>
                  <a:ext uri="{FF2B5EF4-FFF2-40B4-BE49-F238E27FC236}">
                    <a16:creationId xmlns:a16="http://schemas.microsoft.com/office/drawing/2014/main" id="{9E17DD21-ADE3-4EE6-BA52-A2DB403A65D7}"/>
                  </a:ext>
                </a:extLst>
              </p:cNvPr>
              <p:cNvSpPr/>
              <p:nvPr/>
            </p:nvSpPr>
            <p:spPr>
              <a:xfrm rot="17852261">
                <a:off x="4245777" y="1511467"/>
                <a:ext cx="3352383" cy="3352383"/>
              </a:xfrm>
              <a:prstGeom prst="blockArc">
                <a:avLst>
                  <a:gd name="adj1" fmla="val 16011764"/>
                  <a:gd name="adj2" fmla="val 17813437"/>
                  <a:gd name="adj3" fmla="val 6010"/>
                </a:avLst>
              </a:prstGeom>
              <a:solidFill>
                <a:srgbClr val="002E5F">
                  <a:alpha val="85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53" name="Block Arc 52">
                <a:extLst>
                  <a:ext uri="{FF2B5EF4-FFF2-40B4-BE49-F238E27FC236}">
                    <a16:creationId xmlns:a16="http://schemas.microsoft.com/office/drawing/2014/main" id="{590BF6EC-036F-4D47-AB8B-2E08D1A376B0}"/>
                  </a:ext>
                </a:extLst>
              </p:cNvPr>
              <p:cNvSpPr/>
              <p:nvPr/>
            </p:nvSpPr>
            <p:spPr>
              <a:xfrm rot="19878455">
                <a:off x="4245777" y="1511467"/>
                <a:ext cx="3352383" cy="3352383"/>
              </a:xfrm>
              <a:prstGeom prst="blockArc">
                <a:avLst>
                  <a:gd name="adj1" fmla="val 16011764"/>
                  <a:gd name="adj2" fmla="val 17813437"/>
                  <a:gd name="adj3" fmla="val 6010"/>
                </a:avLst>
              </a:prstGeom>
              <a:solidFill>
                <a:srgbClr val="002E5F">
                  <a:alpha val="90000"/>
                </a:srgb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4" name="TextBox 53">
                <a:extLst>
                  <a:ext uri="{FF2B5EF4-FFF2-40B4-BE49-F238E27FC236}">
                    <a16:creationId xmlns:a16="http://schemas.microsoft.com/office/drawing/2014/main" id="{1D4B175B-6374-4728-A295-9F2D587DE7E3}"/>
                  </a:ext>
                </a:extLst>
              </p:cNvPr>
              <p:cNvSpPr txBox="1"/>
              <p:nvPr/>
            </p:nvSpPr>
            <p:spPr>
              <a:xfrm>
                <a:off x="3460817" y="1715318"/>
                <a:ext cx="1294349" cy="513794"/>
              </a:xfrm>
              <a:prstGeom prst="rect">
                <a:avLst/>
              </a:prstGeom>
              <a:noFill/>
            </p:spPr>
            <p:txBody>
              <a:bodyPr wrap="square" rtlCol="0" anchor="ctr">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Renewal and improvement</a:t>
                </a:r>
              </a:p>
            </p:txBody>
          </p:sp>
          <p:sp>
            <p:nvSpPr>
              <p:cNvPr id="55" name="TextBox 54">
                <a:extLst>
                  <a:ext uri="{FF2B5EF4-FFF2-40B4-BE49-F238E27FC236}">
                    <a16:creationId xmlns:a16="http://schemas.microsoft.com/office/drawing/2014/main" id="{F34C58FC-EA15-4F8B-A2B6-51E9241B4FBB}"/>
                  </a:ext>
                </a:extLst>
              </p:cNvPr>
              <p:cNvSpPr txBox="1"/>
              <p:nvPr/>
            </p:nvSpPr>
            <p:spPr>
              <a:xfrm>
                <a:off x="3229092" y="2763024"/>
                <a:ext cx="1159015" cy="335943"/>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Maintenance</a:t>
                </a:r>
              </a:p>
            </p:txBody>
          </p:sp>
          <p:sp>
            <p:nvSpPr>
              <p:cNvPr id="56" name="TextBox 55">
                <a:extLst>
                  <a:ext uri="{FF2B5EF4-FFF2-40B4-BE49-F238E27FC236}">
                    <a16:creationId xmlns:a16="http://schemas.microsoft.com/office/drawing/2014/main" id="{EB79F579-6348-4F53-89C3-24030B448112}"/>
                  </a:ext>
                </a:extLst>
              </p:cNvPr>
              <p:cNvSpPr txBox="1"/>
              <p:nvPr/>
            </p:nvSpPr>
            <p:spPr>
              <a:xfrm>
                <a:off x="3366981" y="3867405"/>
                <a:ext cx="1159015" cy="335943"/>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Operations</a:t>
                </a:r>
              </a:p>
            </p:txBody>
          </p:sp>
          <p:sp>
            <p:nvSpPr>
              <p:cNvPr id="57" name="TextBox 56">
                <a:extLst>
                  <a:ext uri="{FF2B5EF4-FFF2-40B4-BE49-F238E27FC236}">
                    <a16:creationId xmlns:a16="http://schemas.microsoft.com/office/drawing/2014/main" id="{B1BC3F67-6A04-49A0-B520-869B63238BEA}"/>
                  </a:ext>
                </a:extLst>
              </p:cNvPr>
              <p:cNvSpPr txBox="1"/>
              <p:nvPr/>
            </p:nvSpPr>
            <p:spPr>
              <a:xfrm>
                <a:off x="4525996" y="965695"/>
                <a:ext cx="1364423" cy="513794"/>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De-Commission and demolition</a:t>
                </a:r>
              </a:p>
            </p:txBody>
          </p:sp>
          <p:sp>
            <p:nvSpPr>
              <p:cNvPr id="58" name="TextBox 57">
                <a:extLst>
                  <a:ext uri="{FF2B5EF4-FFF2-40B4-BE49-F238E27FC236}">
                    <a16:creationId xmlns:a16="http://schemas.microsoft.com/office/drawing/2014/main" id="{6727E830-630A-4CC3-9B6D-7997DC4580A2}"/>
                  </a:ext>
                </a:extLst>
              </p:cNvPr>
              <p:cNvSpPr txBox="1"/>
              <p:nvPr/>
            </p:nvSpPr>
            <p:spPr>
              <a:xfrm>
                <a:off x="1373756" y="2229113"/>
                <a:ext cx="1510768" cy="400110"/>
              </a:xfrm>
              <a:prstGeom prst="rect">
                <a:avLst/>
              </a:prstGeom>
              <a:noFill/>
            </p:spPr>
            <p:txBody>
              <a:bodyPr wrap="square" rtlCol="0" anchor="ctr">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GB" sz="675" b="0" i="0" u="none" strike="noStrike" kern="0" cap="none" spc="0" normalizeH="0" baseline="0" noProof="0" dirty="0">
                    <a:ln>
                      <a:noFill/>
                    </a:ln>
                    <a:solidFill>
                      <a:srgbClr val="002E5F"/>
                    </a:solidFill>
                    <a:effectLst/>
                    <a:uLnTx/>
                    <a:uFillTx/>
                    <a:latin typeface="Helvetica LT Std"/>
                  </a:rPr>
                  <a:t>Continual asset and operational management</a:t>
                </a:r>
              </a:p>
            </p:txBody>
          </p:sp>
          <p:cxnSp>
            <p:nvCxnSpPr>
              <p:cNvPr id="59" name="Straight Connector 58">
                <a:extLst>
                  <a:ext uri="{FF2B5EF4-FFF2-40B4-BE49-F238E27FC236}">
                    <a16:creationId xmlns:a16="http://schemas.microsoft.com/office/drawing/2014/main" id="{14094242-6174-41C2-BDBF-4F727CAD3B0C}"/>
                  </a:ext>
                </a:extLst>
              </p:cNvPr>
              <p:cNvCxnSpPr>
                <a:cxnSpLocks/>
                <a:stCxn id="50" idx="0"/>
                <a:endCxn id="48" idx="0"/>
              </p:cNvCxnSpPr>
              <p:nvPr/>
            </p:nvCxnSpPr>
            <p:spPr>
              <a:xfrm flipH="1">
                <a:off x="3747727" y="4234256"/>
                <a:ext cx="997451" cy="753281"/>
              </a:xfrm>
              <a:prstGeom prst="line">
                <a:avLst/>
              </a:prstGeom>
              <a:noFill/>
              <a:ln w="12700" cap="flat" cmpd="sng" algn="ctr">
                <a:solidFill>
                  <a:sysClr val="window" lastClr="FFFFFF">
                    <a:lumMod val="85000"/>
                  </a:sysClr>
                </a:solidFill>
                <a:prstDash val="sysDot"/>
                <a:miter lim="800000"/>
              </a:ln>
              <a:effectLst/>
            </p:spPr>
          </p:cxnSp>
          <p:cxnSp>
            <p:nvCxnSpPr>
              <p:cNvPr id="60" name="Straight Connector 59">
                <a:extLst>
                  <a:ext uri="{FF2B5EF4-FFF2-40B4-BE49-F238E27FC236}">
                    <a16:creationId xmlns:a16="http://schemas.microsoft.com/office/drawing/2014/main" id="{278D0F88-F0C5-41A6-83F9-A70A318D500F}"/>
                  </a:ext>
                </a:extLst>
              </p:cNvPr>
              <p:cNvCxnSpPr>
                <a:cxnSpLocks/>
                <a:stCxn id="53" idx="1"/>
                <a:endCxn id="48" idx="1"/>
              </p:cNvCxnSpPr>
              <p:nvPr/>
            </p:nvCxnSpPr>
            <p:spPr>
              <a:xfrm flipH="1" flipV="1">
                <a:off x="5850951" y="361979"/>
                <a:ext cx="21482" cy="1251006"/>
              </a:xfrm>
              <a:prstGeom prst="line">
                <a:avLst/>
              </a:prstGeom>
              <a:noFill/>
              <a:ln w="12700" cap="flat" cmpd="sng" algn="ctr">
                <a:solidFill>
                  <a:sysClr val="window" lastClr="FFFFFF">
                    <a:lumMod val="85000"/>
                  </a:sysClr>
                </a:solidFill>
                <a:prstDash val="sysDot"/>
                <a:miter lim="800000"/>
              </a:ln>
              <a:effectLst/>
            </p:spPr>
          </p:cxnSp>
        </p:grpSp>
      </p:grpSp>
      <p:sp>
        <p:nvSpPr>
          <p:cNvPr id="61" name="Title 1">
            <a:extLst>
              <a:ext uri="{FF2B5EF4-FFF2-40B4-BE49-F238E27FC236}">
                <a16:creationId xmlns:a16="http://schemas.microsoft.com/office/drawing/2014/main" id="{303017EE-C9DD-4006-B455-B49E55D28194}"/>
              </a:ext>
            </a:extLst>
          </p:cNvPr>
          <p:cNvSpPr txBox="1">
            <a:spLocks/>
          </p:cNvSpPr>
          <p:nvPr/>
        </p:nvSpPr>
        <p:spPr>
          <a:xfrm>
            <a:off x="5515460" y="1944752"/>
            <a:ext cx="5892675" cy="2968495"/>
          </a:xfrm>
          <a:prstGeom prst="rect">
            <a:avLst/>
          </a:prstGeom>
        </p:spPr>
        <p:txBody>
          <a:bodyPr vert="horz" lIns="91440" tIns="45720" rIns="91440" bIns="45720" rtlCol="0" anchor="t" anchorCtr="0">
            <a:normAutofit fontScale="90000" lnSpcReduction="20000"/>
          </a:bodyPr>
          <a:lstStyle>
            <a:lvl1pPr algn="l" defTabSz="914400" rtl="0" eaLnBrk="1" latinLnBrk="0" hangingPunct="1">
              <a:spcBef>
                <a:spcPct val="0"/>
              </a:spcBef>
              <a:buNone/>
              <a:defRPr sz="3200" b="1" kern="1200">
                <a:solidFill>
                  <a:schemeClr val="bg1"/>
                </a:solidFill>
                <a:latin typeface="Helvetica LT Std" pitchFamily="34" charset="0"/>
                <a:ea typeface="+mj-ea"/>
                <a:cs typeface="Arial" panose="020B0604020202020204" pitchFamily="34" charset="0"/>
              </a:defRPr>
            </a:lvl1pPr>
          </a:lstStyle>
          <a:p>
            <a:r>
              <a:rPr lang="en-GB" sz="3600" dirty="0">
                <a:solidFill>
                  <a:srgbClr val="002E5F"/>
                </a:solidFill>
                <a:latin typeface="Arial" panose="020B0604020202020204" pitchFamily="34" charset="0"/>
              </a:rPr>
              <a:t>The Asset Lifecycle</a:t>
            </a:r>
          </a:p>
          <a:p>
            <a:endParaRPr lang="en-GB" sz="1400" dirty="0">
              <a:solidFill>
                <a:srgbClr val="002E5F"/>
              </a:solidFill>
              <a:latin typeface="Arial" panose="020B0604020202020204" pitchFamily="34" charset="0"/>
            </a:endParaRPr>
          </a:p>
          <a:p>
            <a:r>
              <a:rPr lang="en-GB" sz="1600" b="0" dirty="0">
                <a:solidFill>
                  <a:srgbClr val="002E5F"/>
                </a:solidFill>
                <a:latin typeface="Arial" panose="020B0604020202020204" pitchFamily="34" charset="0"/>
              </a:rPr>
              <a:t>The outer grey circle identifies the stages which will be pre-dominantly managed by ‘Operations’, focusing on the constructed asset.</a:t>
            </a:r>
          </a:p>
          <a:p>
            <a:endParaRPr lang="en-GB" sz="1600" b="0" dirty="0">
              <a:solidFill>
                <a:srgbClr val="002E5F"/>
              </a:solidFill>
              <a:latin typeface="Arial" panose="020B0604020202020204" pitchFamily="34" charset="0"/>
            </a:endParaRPr>
          </a:p>
          <a:p>
            <a:r>
              <a:rPr lang="en-GB" sz="1600" b="0" dirty="0">
                <a:solidFill>
                  <a:srgbClr val="002E5F"/>
                </a:solidFill>
                <a:latin typeface="Arial" panose="020B0604020202020204" pitchFamily="34" charset="0"/>
              </a:rPr>
              <a:t>Some work will not be associated with the CDM regulations, this may include access by statutory bodies such as Network Rail who require access to the network (asset) to undertake non-intrusive surveys. Although CDM may not be applicable a procedure for consent and possible monitoring is.</a:t>
            </a:r>
          </a:p>
          <a:p>
            <a:endParaRPr lang="en-GB" sz="1600" b="0" dirty="0">
              <a:solidFill>
                <a:srgbClr val="002E5F"/>
              </a:solidFill>
              <a:latin typeface="Arial" panose="020B0604020202020204" pitchFamily="34" charset="0"/>
            </a:endParaRPr>
          </a:p>
          <a:p>
            <a:r>
              <a:rPr lang="en-GB" sz="1600" b="0" dirty="0">
                <a:solidFill>
                  <a:srgbClr val="002E5F"/>
                </a:solidFill>
                <a:latin typeface="Arial" panose="020B0604020202020204" pitchFamily="34" charset="0"/>
              </a:rPr>
              <a:t>Maintenance will be invariably associated with CDM however the procedure would be more onerous in terms of requirements than Major Projects working at design stage.</a:t>
            </a:r>
          </a:p>
        </p:txBody>
      </p:sp>
    </p:spTree>
    <p:extLst>
      <p:ext uri="{BB962C8B-B14F-4D97-AF65-F5344CB8AC3E}">
        <p14:creationId xmlns:p14="http://schemas.microsoft.com/office/powerpoint/2010/main" val="3162171872"/>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pic>
        <p:nvPicPr>
          <p:cNvPr id="18" name="Picture 17">
            <a:extLst>
              <a:ext uri="{FF2B5EF4-FFF2-40B4-BE49-F238E27FC236}">
                <a16:creationId xmlns:a16="http://schemas.microsoft.com/office/drawing/2014/main" id="{EDBC8A7D-8979-4840-8606-E52788634406}"/>
              </a:ext>
            </a:extLst>
          </p:cNvPr>
          <p:cNvPicPr>
            <a:picLocks noChangeAspect="1"/>
          </p:cNvPicPr>
          <p:nvPr/>
        </p:nvPicPr>
        <p:blipFill>
          <a:blip r:embed="rId3"/>
          <a:stretch>
            <a:fillRect/>
          </a:stretch>
        </p:blipFill>
        <p:spPr>
          <a:xfrm>
            <a:off x="1306294" y="1804377"/>
            <a:ext cx="2394916" cy="3541761"/>
          </a:xfrm>
          <a:prstGeom prst="rect">
            <a:avLst/>
          </a:prstGeom>
        </p:spPr>
      </p:pic>
      <p:pic>
        <p:nvPicPr>
          <p:cNvPr id="19" name="Picture 18">
            <a:extLst>
              <a:ext uri="{FF2B5EF4-FFF2-40B4-BE49-F238E27FC236}">
                <a16:creationId xmlns:a16="http://schemas.microsoft.com/office/drawing/2014/main" id="{EC426BED-F285-4CAE-B6E5-4314218A7435}"/>
              </a:ext>
            </a:extLst>
          </p:cNvPr>
          <p:cNvPicPr>
            <a:picLocks noChangeAspect="1"/>
          </p:cNvPicPr>
          <p:nvPr/>
        </p:nvPicPr>
        <p:blipFill>
          <a:blip r:embed="rId4"/>
          <a:stretch>
            <a:fillRect/>
          </a:stretch>
        </p:blipFill>
        <p:spPr>
          <a:xfrm>
            <a:off x="4483682" y="1669994"/>
            <a:ext cx="2880320" cy="4096577"/>
          </a:xfrm>
          <a:prstGeom prst="rect">
            <a:avLst/>
          </a:prstGeom>
        </p:spPr>
      </p:pic>
      <p:pic>
        <p:nvPicPr>
          <p:cNvPr id="20" name="Picture 19">
            <a:extLst>
              <a:ext uri="{FF2B5EF4-FFF2-40B4-BE49-F238E27FC236}">
                <a16:creationId xmlns:a16="http://schemas.microsoft.com/office/drawing/2014/main" id="{63B3F38F-8FDB-4647-96B4-E9687932BCC7}"/>
              </a:ext>
            </a:extLst>
          </p:cNvPr>
          <p:cNvPicPr>
            <a:picLocks noChangeAspect="1"/>
          </p:cNvPicPr>
          <p:nvPr/>
        </p:nvPicPr>
        <p:blipFill>
          <a:blip r:embed="rId5"/>
          <a:stretch>
            <a:fillRect/>
          </a:stretch>
        </p:blipFill>
        <p:spPr>
          <a:xfrm>
            <a:off x="8146474" y="1934063"/>
            <a:ext cx="2406732" cy="3568438"/>
          </a:xfrm>
          <a:prstGeom prst="rect">
            <a:avLst/>
          </a:prstGeom>
        </p:spPr>
      </p:pic>
    </p:spTree>
    <p:extLst>
      <p:ext uri="{BB962C8B-B14F-4D97-AF65-F5344CB8AC3E}">
        <p14:creationId xmlns:p14="http://schemas.microsoft.com/office/powerpoint/2010/main" val="2173772927"/>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pic>
        <p:nvPicPr>
          <p:cNvPr id="18" name="Picture 17">
            <a:extLst>
              <a:ext uri="{FF2B5EF4-FFF2-40B4-BE49-F238E27FC236}">
                <a16:creationId xmlns:a16="http://schemas.microsoft.com/office/drawing/2014/main" id="{EDBC8A7D-8979-4840-8606-E52788634406}"/>
              </a:ext>
            </a:extLst>
          </p:cNvPr>
          <p:cNvPicPr>
            <a:picLocks noChangeAspect="1"/>
          </p:cNvPicPr>
          <p:nvPr/>
        </p:nvPicPr>
        <p:blipFill>
          <a:blip r:embed="rId3"/>
          <a:stretch>
            <a:fillRect/>
          </a:stretch>
        </p:blipFill>
        <p:spPr>
          <a:xfrm>
            <a:off x="1306294" y="1804377"/>
            <a:ext cx="2394916" cy="3541761"/>
          </a:xfrm>
          <a:prstGeom prst="rect">
            <a:avLst/>
          </a:prstGeom>
        </p:spPr>
      </p:pic>
      <p:pic>
        <p:nvPicPr>
          <p:cNvPr id="19" name="Picture 18">
            <a:extLst>
              <a:ext uri="{FF2B5EF4-FFF2-40B4-BE49-F238E27FC236}">
                <a16:creationId xmlns:a16="http://schemas.microsoft.com/office/drawing/2014/main" id="{EC426BED-F285-4CAE-B6E5-4314218A7435}"/>
              </a:ext>
            </a:extLst>
          </p:cNvPr>
          <p:cNvPicPr>
            <a:picLocks noChangeAspect="1"/>
          </p:cNvPicPr>
          <p:nvPr/>
        </p:nvPicPr>
        <p:blipFill>
          <a:blip r:embed="rId4"/>
          <a:stretch>
            <a:fillRect/>
          </a:stretch>
        </p:blipFill>
        <p:spPr>
          <a:xfrm>
            <a:off x="4483682" y="1669994"/>
            <a:ext cx="2880320" cy="4096577"/>
          </a:xfrm>
          <a:prstGeom prst="rect">
            <a:avLst/>
          </a:prstGeom>
        </p:spPr>
      </p:pic>
      <p:pic>
        <p:nvPicPr>
          <p:cNvPr id="20" name="Picture 19">
            <a:extLst>
              <a:ext uri="{FF2B5EF4-FFF2-40B4-BE49-F238E27FC236}">
                <a16:creationId xmlns:a16="http://schemas.microsoft.com/office/drawing/2014/main" id="{63B3F38F-8FDB-4647-96B4-E9687932BCC7}"/>
              </a:ext>
            </a:extLst>
          </p:cNvPr>
          <p:cNvPicPr>
            <a:picLocks noChangeAspect="1"/>
          </p:cNvPicPr>
          <p:nvPr/>
        </p:nvPicPr>
        <p:blipFill>
          <a:blip r:embed="rId5"/>
          <a:stretch>
            <a:fillRect/>
          </a:stretch>
        </p:blipFill>
        <p:spPr>
          <a:xfrm>
            <a:off x="8146474" y="1934063"/>
            <a:ext cx="2406732" cy="3568438"/>
          </a:xfrm>
          <a:prstGeom prst="rect">
            <a:avLst/>
          </a:prstGeom>
        </p:spPr>
      </p:pic>
    </p:spTree>
    <p:extLst>
      <p:ext uri="{BB962C8B-B14F-4D97-AF65-F5344CB8AC3E}">
        <p14:creationId xmlns:p14="http://schemas.microsoft.com/office/powerpoint/2010/main" val="3448695468"/>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pic>
        <p:nvPicPr>
          <p:cNvPr id="6" name="Picture 5">
            <a:extLst>
              <a:ext uri="{FF2B5EF4-FFF2-40B4-BE49-F238E27FC236}">
                <a16:creationId xmlns:a16="http://schemas.microsoft.com/office/drawing/2014/main" id="{EB7D17E1-D2FE-4CFE-84AF-61B4CC89C188}"/>
              </a:ext>
            </a:extLst>
          </p:cNvPr>
          <p:cNvPicPr>
            <a:picLocks noChangeAspect="1"/>
          </p:cNvPicPr>
          <p:nvPr/>
        </p:nvPicPr>
        <p:blipFill>
          <a:blip r:embed="rId3"/>
          <a:stretch>
            <a:fillRect/>
          </a:stretch>
        </p:blipFill>
        <p:spPr>
          <a:xfrm>
            <a:off x="2052184" y="1313932"/>
            <a:ext cx="3114175" cy="4230134"/>
          </a:xfrm>
          <a:prstGeom prst="rect">
            <a:avLst/>
          </a:prstGeom>
        </p:spPr>
      </p:pic>
      <p:pic>
        <p:nvPicPr>
          <p:cNvPr id="7" name="Picture 6">
            <a:extLst>
              <a:ext uri="{FF2B5EF4-FFF2-40B4-BE49-F238E27FC236}">
                <a16:creationId xmlns:a16="http://schemas.microsoft.com/office/drawing/2014/main" id="{7B4218E0-E7CA-42FC-92EA-1CBFBA33CA56}"/>
              </a:ext>
            </a:extLst>
          </p:cNvPr>
          <p:cNvPicPr>
            <a:picLocks noChangeAspect="1"/>
          </p:cNvPicPr>
          <p:nvPr/>
        </p:nvPicPr>
        <p:blipFill>
          <a:blip r:embed="rId4"/>
          <a:stretch>
            <a:fillRect/>
          </a:stretch>
        </p:blipFill>
        <p:spPr>
          <a:xfrm>
            <a:off x="5717456" y="1531420"/>
            <a:ext cx="4032448" cy="3795159"/>
          </a:xfrm>
          <a:prstGeom prst="rect">
            <a:avLst/>
          </a:prstGeom>
        </p:spPr>
      </p:pic>
    </p:spTree>
    <p:extLst>
      <p:ext uri="{BB962C8B-B14F-4D97-AF65-F5344CB8AC3E}">
        <p14:creationId xmlns:p14="http://schemas.microsoft.com/office/powerpoint/2010/main" val="361135604"/>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E0B0-D4B7-42D5-941B-3DB72DF76290}"/>
              </a:ext>
            </a:extLst>
          </p:cNvPr>
          <p:cNvSpPr>
            <a:spLocks noGrp="1"/>
          </p:cNvSpPr>
          <p:nvPr>
            <p:ph type="title"/>
          </p:nvPr>
        </p:nvSpPr>
        <p:spPr>
          <a:xfrm>
            <a:off x="172319" y="213954"/>
            <a:ext cx="11090275" cy="942382"/>
          </a:xfrm>
        </p:spPr>
        <p:txBody>
          <a:bodyPr/>
          <a:lstStyle/>
          <a:p>
            <a:r>
              <a:rPr lang="en-GB" dirty="0"/>
              <a:t>Asset Management Model </a:t>
            </a:r>
          </a:p>
        </p:txBody>
      </p:sp>
      <p:pic>
        <p:nvPicPr>
          <p:cNvPr id="5" name="Picture 4">
            <a:extLst>
              <a:ext uri="{FF2B5EF4-FFF2-40B4-BE49-F238E27FC236}">
                <a16:creationId xmlns:a16="http://schemas.microsoft.com/office/drawing/2014/main" id="{AC50B644-3E91-4376-B9DA-91ECC7A207A1}"/>
              </a:ext>
            </a:extLst>
          </p:cNvPr>
          <p:cNvPicPr>
            <a:picLocks noChangeAspect="1"/>
          </p:cNvPicPr>
          <p:nvPr/>
        </p:nvPicPr>
        <p:blipFill>
          <a:blip r:embed="rId3"/>
          <a:stretch>
            <a:fillRect/>
          </a:stretch>
        </p:blipFill>
        <p:spPr>
          <a:xfrm>
            <a:off x="2207186" y="1156336"/>
            <a:ext cx="3393514" cy="4883439"/>
          </a:xfrm>
          <a:prstGeom prst="rect">
            <a:avLst/>
          </a:prstGeom>
        </p:spPr>
      </p:pic>
      <p:pic>
        <p:nvPicPr>
          <p:cNvPr id="8" name="Picture 7">
            <a:extLst>
              <a:ext uri="{FF2B5EF4-FFF2-40B4-BE49-F238E27FC236}">
                <a16:creationId xmlns:a16="http://schemas.microsoft.com/office/drawing/2014/main" id="{B36A4658-4866-4AF8-A54F-21183EE5E8B3}"/>
              </a:ext>
            </a:extLst>
          </p:cNvPr>
          <p:cNvPicPr>
            <a:picLocks noChangeAspect="1"/>
          </p:cNvPicPr>
          <p:nvPr/>
        </p:nvPicPr>
        <p:blipFill>
          <a:blip r:embed="rId4"/>
          <a:stretch>
            <a:fillRect/>
          </a:stretch>
        </p:blipFill>
        <p:spPr>
          <a:xfrm>
            <a:off x="5717456" y="3057995"/>
            <a:ext cx="4783805" cy="1080120"/>
          </a:xfrm>
          <a:prstGeom prst="rect">
            <a:avLst/>
          </a:prstGeom>
        </p:spPr>
      </p:pic>
    </p:spTree>
    <p:extLst>
      <p:ext uri="{BB962C8B-B14F-4D97-AF65-F5344CB8AC3E}">
        <p14:creationId xmlns:p14="http://schemas.microsoft.com/office/powerpoint/2010/main" val="2067017226"/>
      </p:ext>
    </p:extLst>
  </p:cSld>
  <p:clrMapOvr>
    <a:masterClrMapping/>
  </p:clrMapOvr>
  <p:transition spd="slow">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20578</TotalTime>
  <Words>851</Words>
  <Application>Microsoft Office PowerPoint</Application>
  <PresentationFormat>Widescreen</PresentationFormat>
  <Paragraphs>174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Helvetica LT Std</vt:lpstr>
      <vt:lpstr>Wingdings</vt:lpstr>
      <vt:lpstr>SLC 2018 template</vt:lpstr>
      <vt:lpstr>Asset Management Health and Safety Model Managing projects, schemes  and frameworks</vt:lpstr>
      <vt:lpstr>Asset Management Model </vt:lpstr>
      <vt:lpstr>Asset Management Model </vt:lpstr>
      <vt:lpstr>Asset Management Model </vt:lpstr>
      <vt:lpstr>Asset Management Model </vt:lpstr>
      <vt:lpstr>Asset Management Model </vt:lpstr>
      <vt:lpstr>Asset Management Model </vt:lpstr>
      <vt:lpstr>Asset Management Model </vt:lpstr>
      <vt:lpstr>Asset Management Model </vt:lpstr>
      <vt:lpstr>PCF v 3D</vt:lpstr>
      <vt:lpstr>PCF v 3D</vt:lpstr>
      <vt:lpstr>Updated Management Model </vt:lpstr>
      <vt:lpstr>Updated Management Model </vt:lpstr>
      <vt:lpstr>Associated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Williams</dc:creator>
  <cp:lastModifiedBy>Potter, Doug</cp:lastModifiedBy>
  <cp:revision>281</cp:revision>
  <dcterms:created xsi:type="dcterms:W3CDTF">2018-05-18T12:46:23Z</dcterms:created>
  <dcterms:modified xsi:type="dcterms:W3CDTF">2020-04-27T15:21:34Z</dcterms:modified>
</cp:coreProperties>
</file>