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ags/tag1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81" r:id="rId5"/>
    <p:sldId id="274" r:id="rId6"/>
    <p:sldId id="280" r:id="rId7"/>
    <p:sldId id="282" r:id="rId8"/>
    <p:sldId id="275" r:id="rId9"/>
    <p:sldId id="276" r:id="rId10"/>
    <p:sldId id="277" r:id="rId11"/>
    <p:sldId id="278"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5"/>
          <p:cNvSpPr>
            <a:spLocks noChangeArrowheads="1"/>
          </p:cNvSpPr>
          <p:nvPr userDrawn="1"/>
        </p:nvSpPr>
        <p:spPr bwMode="auto">
          <a:xfrm>
            <a:off x="0" y="0"/>
            <a:ext cx="9144000" cy="68580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3494746" cy="1916832"/>
          </a:xfrm>
          <a:prstGeom prst="rect">
            <a:avLst/>
          </a:prstGeom>
        </p:spPr>
      </p:pic>
      <p:sp>
        <p:nvSpPr>
          <p:cNvPr id="9" name="AutoShape 3"/>
          <p:cNvSpPr>
            <a:spLocks noChangeAspect="1" noChangeArrowheads="1" noTextEdit="1"/>
          </p:cNvSpPr>
          <p:nvPr userDrawn="1"/>
        </p:nvSpPr>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nvGrpSpPr>
          <p:cNvPr id="15" name="Group 14"/>
          <p:cNvGrpSpPr/>
          <p:nvPr userDrawn="1"/>
        </p:nvGrpSpPr>
        <p:grpSpPr>
          <a:xfrm>
            <a:off x="0" y="0"/>
            <a:ext cx="9144000" cy="6858000"/>
            <a:chOff x="0" y="0"/>
            <a:chExt cx="9144000" cy="6858000"/>
          </a:xfrm>
        </p:grpSpPr>
        <p:sp>
          <p:nvSpPr>
            <p:cNvPr id="11" name="Freeform 6"/>
            <p:cNvSpPr>
              <a:spLocks/>
            </p:cNvSpPr>
            <p:nvPr userDrawn="1"/>
          </p:nvSpPr>
          <p:spPr bwMode="auto">
            <a:xfrm>
              <a:off x="4572000" y="0"/>
              <a:ext cx="4572000" cy="1685925"/>
            </a:xfrm>
            <a:custGeom>
              <a:avLst/>
              <a:gdLst>
                <a:gd name="T0" fmla="*/ 2880 w 2880"/>
                <a:gd name="T1" fmla="*/ 0 h 1062"/>
                <a:gd name="T2" fmla="*/ 0 w 2880"/>
                <a:gd name="T3" fmla="*/ 0 h 1062"/>
                <a:gd name="T4" fmla="*/ 112 w 2880"/>
                <a:gd name="T5" fmla="*/ 1062 h 1062"/>
                <a:gd name="T6" fmla="*/ 2880 w 2880"/>
                <a:gd name="T7" fmla="*/ 662 h 1062"/>
                <a:gd name="T8" fmla="*/ 2880 w 2880"/>
                <a:gd name="T9" fmla="*/ 0 h 1062"/>
              </a:gdLst>
              <a:ahLst/>
              <a:cxnLst>
                <a:cxn ang="0">
                  <a:pos x="T0" y="T1"/>
                </a:cxn>
                <a:cxn ang="0">
                  <a:pos x="T2" y="T3"/>
                </a:cxn>
                <a:cxn ang="0">
                  <a:pos x="T4" y="T5"/>
                </a:cxn>
                <a:cxn ang="0">
                  <a:pos x="T6" y="T7"/>
                </a:cxn>
                <a:cxn ang="0">
                  <a:pos x="T8" y="T9"/>
                </a:cxn>
              </a:cxnLst>
              <a:rect l="0" t="0" r="r" b="b"/>
              <a:pathLst>
                <a:path w="2880" h="1062">
                  <a:moveTo>
                    <a:pt x="2880" y="0"/>
                  </a:moveTo>
                  <a:lnTo>
                    <a:pt x="0" y="0"/>
                  </a:lnTo>
                  <a:lnTo>
                    <a:pt x="112" y="1062"/>
                  </a:lnTo>
                  <a:lnTo>
                    <a:pt x="2880" y="662"/>
                  </a:lnTo>
                  <a:lnTo>
                    <a:pt x="2880" y="0"/>
                  </a:lnTo>
                  <a:close/>
                </a:path>
              </a:pathLst>
            </a:custGeom>
            <a:solidFill>
              <a:srgbClr val="002E5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2" name="Freeform 7"/>
            <p:cNvSpPr>
              <a:spLocks/>
            </p:cNvSpPr>
            <p:nvPr userDrawn="1"/>
          </p:nvSpPr>
          <p:spPr bwMode="auto">
            <a:xfrm>
              <a:off x="0" y="1050925"/>
              <a:ext cx="9144000" cy="5797550"/>
            </a:xfrm>
            <a:custGeom>
              <a:avLst/>
              <a:gdLst>
                <a:gd name="T0" fmla="*/ 5760 w 5760"/>
                <a:gd name="T1" fmla="*/ 0 h 3652"/>
                <a:gd name="T2" fmla="*/ 0 w 5760"/>
                <a:gd name="T3" fmla="*/ 834 h 3652"/>
                <a:gd name="T4" fmla="*/ 0 w 5760"/>
                <a:gd name="T5" fmla="*/ 2506 h 3652"/>
                <a:gd name="T6" fmla="*/ 4640 w 5760"/>
                <a:gd name="T7" fmla="*/ 3652 h 3652"/>
                <a:gd name="T8" fmla="*/ 5760 w 5760"/>
                <a:gd name="T9" fmla="*/ 3376 h 3652"/>
                <a:gd name="T10" fmla="*/ 5760 w 5760"/>
                <a:gd name="T11" fmla="*/ 0 h 3652"/>
              </a:gdLst>
              <a:ahLst/>
              <a:cxnLst>
                <a:cxn ang="0">
                  <a:pos x="T0" y="T1"/>
                </a:cxn>
                <a:cxn ang="0">
                  <a:pos x="T2" y="T3"/>
                </a:cxn>
                <a:cxn ang="0">
                  <a:pos x="T4" y="T5"/>
                </a:cxn>
                <a:cxn ang="0">
                  <a:pos x="T6" y="T7"/>
                </a:cxn>
                <a:cxn ang="0">
                  <a:pos x="T8" y="T9"/>
                </a:cxn>
                <a:cxn ang="0">
                  <a:pos x="T10" y="T11"/>
                </a:cxn>
              </a:cxnLst>
              <a:rect l="0" t="0" r="r" b="b"/>
              <a:pathLst>
                <a:path w="5760" h="3652">
                  <a:moveTo>
                    <a:pt x="5760" y="0"/>
                  </a:moveTo>
                  <a:lnTo>
                    <a:pt x="0" y="834"/>
                  </a:lnTo>
                  <a:lnTo>
                    <a:pt x="0" y="2506"/>
                  </a:lnTo>
                  <a:lnTo>
                    <a:pt x="4640" y="3652"/>
                  </a:lnTo>
                  <a:lnTo>
                    <a:pt x="5760" y="3376"/>
                  </a:lnTo>
                  <a:lnTo>
                    <a:pt x="5760" y="0"/>
                  </a:lnTo>
                  <a:close/>
                </a:path>
              </a:pathLst>
            </a:custGeom>
            <a:solidFill>
              <a:srgbClr val="008BC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13" name="Freeform 8"/>
            <p:cNvSpPr>
              <a:spLocks/>
            </p:cNvSpPr>
            <p:nvPr userDrawn="1"/>
          </p:nvSpPr>
          <p:spPr bwMode="auto">
            <a:xfrm>
              <a:off x="0" y="5029200"/>
              <a:ext cx="7407275" cy="1828800"/>
            </a:xfrm>
            <a:custGeom>
              <a:avLst/>
              <a:gdLst>
                <a:gd name="T0" fmla="*/ 0 w 4666"/>
                <a:gd name="T1" fmla="*/ 1152 h 1152"/>
                <a:gd name="T2" fmla="*/ 4666 w 4666"/>
                <a:gd name="T3" fmla="*/ 1152 h 1152"/>
                <a:gd name="T4" fmla="*/ 0 w 4666"/>
                <a:gd name="T5" fmla="*/ 0 h 1152"/>
                <a:gd name="T6" fmla="*/ 0 w 4666"/>
                <a:gd name="T7" fmla="*/ 1152 h 1152"/>
              </a:gdLst>
              <a:ahLst/>
              <a:cxnLst>
                <a:cxn ang="0">
                  <a:pos x="T0" y="T1"/>
                </a:cxn>
                <a:cxn ang="0">
                  <a:pos x="T2" y="T3"/>
                </a:cxn>
                <a:cxn ang="0">
                  <a:pos x="T4" y="T5"/>
                </a:cxn>
                <a:cxn ang="0">
                  <a:pos x="T6" y="T7"/>
                </a:cxn>
              </a:cxnLst>
              <a:rect l="0" t="0" r="r" b="b"/>
              <a:pathLst>
                <a:path w="4666" h="1152">
                  <a:moveTo>
                    <a:pt x="0" y="1152"/>
                  </a:moveTo>
                  <a:lnTo>
                    <a:pt x="4666" y="1152"/>
                  </a:lnTo>
                  <a:lnTo>
                    <a:pt x="0" y="0"/>
                  </a:lnTo>
                  <a:lnTo>
                    <a:pt x="0" y="1152"/>
                  </a:lnTo>
                  <a:close/>
                </a:path>
              </a:pathLst>
            </a:custGeom>
            <a:solidFill>
              <a:srgbClr val="002E5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 name="Title 1"/>
          <p:cNvSpPr>
            <a:spLocks noGrp="1"/>
          </p:cNvSpPr>
          <p:nvPr userDrawn="1">
            <p:ph type="ctrTitle"/>
          </p:nvPr>
        </p:nvSpPr>
        <p:spPr>
          <a:xfrm>
            <a:off x="685800" y="2679055"/>
            <a:ext cx="7772400" cy="1470025"/>
          </a:xfrm>
        </p:spPr>
        <p:txBody>
          <a:bodyPr>
            <a:normAutofit/>
          </a:bodyPr>
          <a:lstStyle>
            <a:lvl1pPr algn="ctr">
              <a:defRPr sz="4000" b="1">
                <a:solidFill>
                  <a:schemeClr val="bg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Subtitle 2"/>
          <p:cNvSpPr>
            <a:spLocks noGrp="1"/>
          </p:cNvSpPr>
          <p:nvPr userDrawn="1">
            <p:ph type="subTitle" idx="1"/>
          </p:nvPr>
        </p:nvSpPr>
        <p:spPr>
          <a:xfrm>
            <a:off x="1371600" y="4221088"/>
            <a:ext cx="6400800" cy="1752600"/>
          </a:xfrm>
        </p:spPr>
        <p:txBody>
          <a:bodyPr>
            <a:normAutofit/>
          </a:bodyPr>
          <a:lstStyle>
            <a:lvl1pPr marL="0" indent="0" algn="ctr">
              <a:buNone/>
              <a:defRPr sz="32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xmlns="" val="2060184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21132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412338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39442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2979636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19253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548752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72084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29964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73346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952BA44-77AE-46C2-A118-553C453DB2B2}" type="datetimeFigureOut">
              <a:rPr lang="en-GB" smtClean="0"/>
              <a:pPr/>
              <a:t>27/05/2015</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A4F90C3-9BC3-49C3-B02E-320A486CA16F}" type="slidenum">
              <a:rPr lang="en-GB" smtClean="0"/>
              <a:pPr/>
              <a:t>‹#›</a:t>
            </a:fld>
            <a:endParaRPr lang="en-GB" dirty="0"/>
          </a:p>
        </p:txBody>
      </p:sp>
    </p:spTree>
    <p:extLst>
      <p:ext uri="{BB962C8B-B14F-4D97-AF65-F5344CB8AC3E}">
        <p14:creationId xmlns:p14="http://schemas.microsoft.com/office/powerpoint/2010/main" xmlns="" val="34107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6" name="AutoShape 3"/>
          <p:cNvSpPr>
            <a:spLocks noChangeAspect="1" noChangeArrowheads="1" noTextEdit="1"/>
          </p:cNvSpPr>
          <p:nvPr/>
        </p:nvSpPr>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xmlns="" val="2366510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b="1" kern="1200">
          <a:solidFill>
            <a:schemeClr val="tx2">
              <a:lumMod val="75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11kv Cable Strike Case Study</a:t>
            </a:r>
            <a:endParaRPr lang="en-GB" dirty="0"/>
          </a:p>
        </p:txBody>
      </p:sp>
    </p:spTree>
    <p:custDataLst>
      <p:tags r:id="rId1"/>
    </p:custDataLst>
    <p:extLst>
      <p:ext uri="{BB962C8B-B14F-4D97-AF65-F5344CB8AC3E}">
        <p14:creationId xmlns:p14="http://schemas.microsoft.com/office/powerpoint/2010/main" xmlns="" val="4013385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4624"/>
            <a:ext cx="8229600" cy="1143000"/>
          </a:xfrm>
        </p:spPr>
        <p:txBody>
          <a:bodyPr/>
          <a:lstStyle/>
          <a:p>
            <a:pPr algn="ctr"/>
            <a:r>
              <a:rPr lang="en-GB" dirty="0" smtClean="0"/>
              <a:t>Basic Risk Factors (BRF)</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3610213588"/>
              </p:ext>
            </p:extLst>
          </p:nvPr>
        </p:nvGraphicFramePr>
        <p:xfrm>
          <a:off x="457200" y="1052736"/>
          <a:ext cx="8383962" cy="4459634"/>
        </p:xfrm>
        <a:graphic>
          <a:graphicData uri="http://schemas.openxmlformats.org/drawingml/2006/table">
            <a:tbl>
              <a:tblPr>
                <a:tableStyleId>{5C22544A-7EE6-4342-B048-85BDC9FD1C3A}</a:tableStyleId>
              </a:tblPr>
              <a:tblGrid>
                <a:gridCol w="974811"/>
                <a:gridCol w="1277031"/>
                <a:gridCol w="1865473"/>
                <a:gridCol w="2666654"/>
                <a:gridCol w="959996"/>
                <a:gridCol w="639997"/>
              </a:tblGrid>
              <a:tr h="318545">
                <a:tc>
                  <a:txBody>
                    <a:bodyPr/>
                    <a:lstStyle/>
                    <a:p>
                      <a:pPr>
                        <a:spcAft>
                          <a:spcPts val="0"/>
                        </a:spcAft>
                        <a:tabLst>
                          <a:tab pos="2637155" algn="ctr"/>
                          <a:tab pos="5274310" algn="r"/>
                          <a:tab pos="457200" algn="l"/>
                        </a:tabLst>
                      </a:pPr>
                      <a:r>
                        <a:rPr lang="en-GB" sz="900" dirty="0">
                          <a:effectLst/>
                        </a:rPr>
                        <a:t>BRF</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Definition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Incident details</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Actions to be taken</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Action assigned to</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Action by date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r>
              <a:tr h="955636">
                <a:tc>
                  <a:txBody>
                    <a:bodyPr/>
                    <a:lstStyle/>
                    <a:p>
                      <a:pPr>
                        <a:spcAft>
                          <a:spcPts val="0"/>
                        </a:spcAft>
                        <a:tabLst>
                          <a:tab pos="2637155" algn="ctr"/>
                          <a:tab pos="5274310" algn="r"/>
                          <a:tab pos="457200" algn="l"/>
                        </a:tabLst>
                      </a:pPr>
                      <a:r>
                        <a:rPr lang="en-GB" sz="900" dirty="0">
                          <a:effectLst/>
                        </a:rPr>
                        <a:t>Design</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457200" algn="l"/>
                          <a:tab pos="4914900" algn="ctr"/>
                        </a:tabLst>
                      </a:pPr>
                      <a:r>
                        <a:rPr lang="en-GB" sz="900" dirty="0">
                          <a:effectLst/>
                        </a:rPr>
                        <a:t>Poorly </a:t>
                      </a:r>
                      <a:r>
                        <a:rPr lang="en-GB" sz="900" dirty="0" smtClean="0">
                          <a:effectLst/>
                        </a:rPr>
                        <a:t>Designed Equipment That Is Not User Unfriendly</a:t>
                      </a:r>
                      <a:endParaRPr lang="en-GB" sz="800" dirty="0">
                        <a:effectLst/>
                      </a:endParaRPr>
                    </a:p>
                    <a:p>
                      <a:pPr>
                        <a:spcAft>
                          <a:spcPts val="0"/>
                        </a:spcAft>
                        <a:tabLst>
                          <a:tab pos="2637155" algn="ctr"/>
                          <a:tab pos="5274310" algn="r"/>
                          <a:tab pos="457200" algn="l"/>
                          <a:tab pos="4914900" algn="ctr"/>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It </a:t>
                      </a:r>
                      <a:r>
                        <a:rPr lang="en-GB" sz="900" dirty="0" smtClean="0">
                          <a:effectLst/>
                        </a:rPr>
                        <a:t>Is Unclear Why The </a:t>
                      </a:r>
                      <a:r>
                        <a:rPr lang="en-GB" sz="900" dirty="0">
                          <a:effectLst/>
                        </a:rPr>
                        <a:t>11Kv </a:t>
                      </a:r>
                      <a:r>
                        <a:rPr lang="en-GB" sz="900" dirty="0" smtClean="0">
                          <a:effectLst/>
                        </a:rPr>
                        <a:t>Cable Was Positioned Originally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Check </a:t>
                      </a:r>
                      <a:r>
                        <a:rPr lang="en-GB" sz="900" dirty="0" smtClean="0">
                          <a:effectLst/>
                        </a:rPr>
                        <a:t>All Works Carried Out By </a:t>
                      </a:r>
                      <a:r>
                        <a:rPr lang="en-GB" sz="900" dirty="0">
                          <a:effectLst/>
                        </a:rPr>
                        <a:t>Western </a:t>
                      </a:r>
                      <a:r>
                        <a:rPr lang="en-GB" sz="900" dirty="0" smtClean="0">
                          <a:effectLst/>
                        </a:rPr>
                        <a:t>Distribution Power To Ensure Future Clashes Have Been Ruled Out With Temporary &amp; Permanent Works</a:t>
                      </a:r>
                      <a:r>
                        <a:rPr lang="en-GB" sz="900" dirty="0">
                          <a:effectLst/>
                        </a:rPr>
                        <a:t>.</a:t>
                      </a:r>
                      <a:endParaRPr lang="en-GB" sz="800" dirty="0">
                        <a:effectLst/>
                      </a:endParaRPr>
                    </a:p>
                    <a:p>
                      <a:pPr>
                        <a:spcAft>
                          <a:spcPts val="0"/>
                        </a:spcAft>
                        <a:tabLst>
                          <a:tab pos="2637155" algn="ctr"/>
                          <a:tab pos="5274310" algn="r"/>
                          <a:tab pos="457200" algn="l"/>
                        </a:tabLst>
                      </a:pPr>
                      <a:r>
                        <a:rPr lang="en-GB" sz="900" dirty="0">
                          <a:effectLst/>
                        </a:rPr>
                        <a:t>Review </a:t>
                      </a:r>
                      <a:r>
                        <a:rPr lang="en-GB" sz="900" dirty="0" smtClean="0">
                          <a:effectLst/>
                        </a:rPr>
                        <a:t>Project </a:t>
                      </a:r>
                      <a:r>
                        <a:rPr lang="en-GB" sz="900" dirty="0">
                          <a:effectLst/>
                        </a:rPr>
                        <a:t>BIM </a:t>
                      </a:r>
                      <a:r>
                        <a:rPr lang="en-GB" sz="900" dirty="0" smtClean="0">
                          <a:effectLst/>
                        </a:rPr>
                        <a:t>Process</a:t>
                      </a:r>
                      <a:r>
                        <a:rPr lang="en-GB" sz="900" dirty="0">
                          <a:effectLst/>
                        </a:rPr>
                        <a:t>, </a:t>
                      </a:r>
                      <a:r>
                        <a:rPr lang="en-GB" sz="900" dirty="0" smtClean="0">
                          <a:effectLst/>
                        </a:rPr>
                        <a:t>Can The Tool Be Used More Effectively</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r>
              <a:tr h="796363">
                <a:tc>
                  <a:txBody>
                    <a:bodyPr/>
                    <a:lstStyle/>
                    <a:p>
                      <a:pPr>
                        <a:spcAft>
                          <a:spcPts val="0"/>
                        </a:spcAft>
                        <a:tabLst>
                          <a:tab pos="2637155" algn="ctr"/>
                          <a:tab pos="5274310" algn="r"/>
                          <a:tab pos="457200" algn="l"/>
                        </a:tabLst>
                      </a:pPr>
                      <a:r>
                        <a:rPr lang="en-GB" sz="900" dirty="0">
                          <a:effectLst/>
                        </a:rPr>
                        <a:t>Tools </a:t>
                      </a:r>
                      <a:r>
                        <a:rPr lang="en-GB" sz="900" dirty="0" smtClean="0">
                          <a:effectLst/>
                        </a:rPr>
                        <a:t>And Equipment</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457200" algn="l"/>
                          <a:tab pos="4914900" algn="ctr"/>
                        </a:tabLst>
                      </a:pPr>
                      <a:r>
                        <a:rPr lang="en-GB" sz="900" dirty="0">
                          <a:effectLst/>
                        </a:rPr>
                        <a:t>Poor </a:t>
                      </a:r>
                      <a:r>
                        <a:rPr lang="en-GB" sz="900" dirty="0" smtClean="0">
                          <a:effectLst/>
                        </a:rPr>
                        <a:t>Quality</a:t>
                      </a:r>
                      <a:r>
                        <a:rPr lang="en-GB" sz="900" dirty="0">
                          <a:effectLst/>
                        </a:rPr>
                        <a:t>, </a:t>
                      </a:r>
                      <a:r>
                        <a:rPr lang="en-GB" sz="900" dirty="0" smtClean="0">
                          <a:effectLst/>
                        </a:rPr>
                        <a:t>Condition</a:t>
                      </a:r>
                      <a:r>
                        <a:rPr lang="en-GB" sz="900" dirty="0">
                          <a:effectLst/>
                        </a:rPr>
                        <a:t>, </a:t>
                      </a:r>
                      <a:r>
                        <a:rPr lang="en-GB" sz="900" dirty="0" smtClean="0">
                          <a:effectLst/>
                        </a:rPr>
                        <a:t>Suitability Of Materials</a:t>
                      </a:r>
                      <a:r>
                        <a:rPr lang="en-GB" sz="900" dirty="0">
                          <a:effectLst/>
                        </a:rPr>
                        <a:t>, </a:t>
                      </a:r>
                      <a:r>
                        <a:rPr lang="en-GB" sz="900" dirty="0" smtClean="0">
                          <a:effectLst/>
                        </a:rPr>
                        <a:t>Tools</a:t>
                      </a:r>
                      <a:r>
                        <a:rPr lang="en-GB" sz="900" dirty="0">
                          <a:effectLst/>
                        </a:rPr>
                        <a:t>, </a:t>
                      </a:r>
                      <a:r>
                        <a:rPr lang="en-GB" sz="900" dirty="0" smtClean="0">
                          <a:effectLst/>
                        </a:rPr>
                        <a:t>Equipment &amp; Components</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dirty="0">
                        <a:effectLst/>
                      </a:endParaRPr>
                    </a:p>
                    <a:p>
                      <a:pPr>
                        <a:spcAft>
                          <a:spcPts val="0"/>
                        </a:spcAft>
                        <a:tabLst>
                          <a:tab pos="2637155" algn="ctr"/>
                          <a:tab pos="5274310" algn="r"/>
                          <a:tab pos="457200" algn="l"/>
                        </a:tabLst>
                      </a:pPr>
                      <a:r>
                        <a:rPr lang="en-GB" sz="900" dirty="0">
                          <a:effectLst/>
                        </a:rPr>
                        <a:t>Drag </a:t>
                      </a:r>
                      <a:r>
                        <a:rPr lang="en-GB" sz="900" dirty="0" smtClean="0">
                          <a:effectLst/>
                        </a:rPr>
                        <a:t>Box Ordered Is Incorrect For Excavating The </a:t>
                      </a:r>
                      <a:r>
                        <a:rPr lang="en-GB" sz="900" dirty="0">
                          <a:effectLst/>
                        </a:rPr>
                        <a:t>2.3m </a:t>
                      </a:r>
                      <a:r>
                        <a:rPr lang="en-GB" sz="900" dirty="0" smtClean="0">
                          <a:effectLst/>
                        </a:rPr>
                        <a:t>Excavation.</a:t>
                      </a:r>
                      <a:endParaRPr lang="en-GB" sz="800" dirty="0">
                        <a:effectLst/>
                      </a:endParaRPr>
                    </a:p>
                    <a:p>
                      <a:pPr>
                        <a:spcAft>
                          <a:spcPts val="0"/>
                        </a:spcAft>
                        <a:tabLst>
                          <a:tab pos="2637155" algn="ctr"/>
                          <a:tab pos="5274310" algn="r"/>
                          <a:tab pos="457200" algn="l"/>
                        </a:tabLst>
                      </a:pPr>
                      <a:r>
                        <a:rPr lang="en-GB" sz="900" dirty="0">
                          <a:effectLst/>
                        </a:rPr>
                        <a:t>The </a:t>
                      </a:r>
                      <a:r>
                        <a:rPr lang="en-GB" sz="900" dirty="0" smtClean="0">
                          <a:effectLst/>
                        </a:rPr>
                        <a:t>Safe</a:t>
                      </a:r>
                      <a:r>
                        <a:rPr lang="en-GB" sz="900" baseline="0" dirty="0" smtClean="0">
                          <a:effectLst/>
                        </a:rPr>
                        <a:t> </a:t>
                      </a:r>
                      <a:r>
                        <a:rPr lang="en-GB" sz="900" dirty="0" smtClean="0">
                          <a:effectLst/>
                        </a:rPr>
                        <a:t>System</a:t>
                      </a:r>
                      <a:r>
                        <a:rPr lang="en-GB" sz="900" baseline="0" dirty="0" smtClean="0">
                          <a:effectLst/>
                        </a:rPr>
                        <a:t> </a:t>
                      </a:r>
                      <a:r>
                        <a:rPr lang="en-GB" sz="900" dirty="0" smtClean="0">
                          <a:effectLst/>
                        </a:rPr>
                        <a:t>Of Work Had Not Been Planned Correctly</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dirty="0">
                        <a:effectLst/>
                      </a:endParaRPr>
                    </a:p>
                    <a:p>
                      <a:pPr>
                        <a:spcAft>
                          <a:spcPts val="0"/>
                        </a:spcAft>
                        <a:tabLst>
                          <a:tab pos="2637155" algn="ctr"/>
                          <a:tab pos="5274310" algn="r"/>
                          <a:tab pos="457200" algn="l"/>
                        </a:tabLst>
                      </a:pPr>
                      <a:r>
                        <a:rPr lang="en-GB" sz="900" dirty="0">
                          <a:effectLst/>
                        </a:rPr>
                        <a:t>Project </a:t>
                      </a:r>
                      <a:r>
                        <a:rPr lang="en-GB" sz="900" dirty="0" smtClean="0">
                          <a:effectLst/>
                        </a:rPr>
                        <a:t>Briefed On Correct Process For Risk Assessment And</a:t>
                      </a:r>
                      <a:r>
                        <a:rPr lang="en-GB" sz="900" baseline="0" dirty="0" smtClean="0">
                          <a:effectLst/>
                        </a:rPr>
                        <a:t> </a:t>
                      </a:r>
                      <a:r>
                        <a:rPr lang="en-GB" sz="900" dirty="0" smtClean="0">
                          <a:effectLst/>
                        </a:rPr>
                        <a:t>Method Statement Document Approval &amp; Suitable Time Lines To Correctly Plan Resource</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r>
              <a:tr h="637091">
                <a:tc>
                  <a:txBody>
                    <a:bodyPr/>
                    <a:lstStyle/>
                    <a:p>
                      <a:pPr>
                        <a:spcAft>
                          <a:spcPts val="0"/>
                        </a:spcAft>
                        <a:tabLst>
                          <a:tab pos="2637155" algn="ctr"/>
                          <a:tab pos="5274310" algn="r"/>
                          <a:tab pos="457200" algn="l"/>
                        </a:tabLst>
                      </a:pPr>
                      <a:r>
                        <a:rPr lang="en-GB" sz="900" dirty="0">
                          <a:effectLst/>
                        </a:rPr>
                        <a:t>Housekeeping</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457200" algn="l"/>
                          <a:tab pos="4914900" algn="ctr"/>
                        </a:tabLst>
                      </a:pPr>
                      <a:r>
                        <a:rPr lang="en-GB" sz="900" dirty="0">
                          <a:effectLst/>
                        </a:rPr>
                        <a:t>No </a:t>
                      </a:r>
                      <a:r>
                        <a:rPr lang="en-GB" sz="900" dirty="0" smtClean="0">
                          <a:effectLst/>
                        </a:rPr>
                        <a:t>Or Insufficient Attention Given To Keeping The Work Floor Clean Or Tidy</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dirty="0">
                        <a:effectLst/>
                      </a:endParaRPr>
                    </a:p>
                    <a:p>
                      <a:pPr>
                        <a:spcAft>
                          <a:spcPts val="0"/>
                        </a:spcAft>
                        <a:tabLst>
                          <a:tab pos="2637155" algn="ctr"/>
                          <a:tab pos="5274310" algn="r"/>
                          <a:tab pos="457200" algn="l"/>
                        </a:tabLst>
                      </a:pPr>
                      <a:r>
                        <a:rPr lang="en-GB" sz="900" dirty="0">
                          <a:effectLst/>
                        </a:rPr>
                        <a:t>N/A</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r>
              <a:tr h="796363">
                <a:tc>
                  <a:txBody>
                    <a:bodyPr/>
                    <a:lstStyle/>
                    <a:p>
                      <a:pPr>
                        <a:spcAft>
                          <a:spcPts val="0"/>
                        </a:spcAft>
                        <a:tabLst>
                          <a:tab pos="2637155" algn="ctr"/>
                          <a:tab pos="5274310" algn="r"/>
                          <a:tab pos="457200" algn="l"/>
                        </a:tabLst>
                      </a:pPr>
                      <a:r>
                        <a:rPr lang="en-GB" sz="900" dirty="0">
                          <a:effectLst/>
                        </a:rPr>
                        <a:t>Maintenance Management</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457200" algn="l"/>
                          <a:tab pos="4914900" algn="ctr"/>
                        </a:tabLst>
                      </a:pPr>
                      <a:r>
                        <a:rPr lang="en-GB" sz="900" dirty="0">
                          <a:effectLst/>
                        </a:rPr>
                        <a:t>No </a:t>
                      </a:r>
                      <a:r>
                        <a:rPr lang="en-GB" sz="900" dirty="0" smtClean="0">
                          <a:effectLst/>
                        </a:rPr>
                        <a:t>Or Inadequate Performance Of Maintenance Tasks</a:t>
                      </a:r>
                      <a:r>
                        <a:rPr lang="en-GB" sz="900" dirty="0">
                          <a:effectLst/>
                        </a:rPr>
                        <a:t>/ </a:t>
                      </a:r>
                      <a:r>
                        <a:rPr lang="en-GB" sz="900" dirty="0" smtClean="0">
                          <a:effectLst/>
                        </a:rPr>
                        <a:t>Routine Testing &amp; Repairs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dirty="0">
                        <a:effectLst/>
                      </a:endParaRPr>
                    </a:p>
                    <a:p>
                      <a:pPr>
                        <a:spcAft>
                          <a:spcPts val="0"/>
                        </a:spcAft>
                        <a:tabLst>
                          <a:tab pos="2637155" algn="ctr"/>
                          <a:tab pos="5274310" algn="r"/>
                          <a:tab pos="457200" algn="l"/>
                        </a:tabLst>
                      </a:pPr>
                      <a:r>
                        <a:rPr lang="en-GB" sz="900" dirty="0">
                          <a:effectLst/>
                        </a:rPr>
                        <a:t>N/A</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r>
              <a:tr h="955636">
                <a:tc>
                  <a:txBody>
                    <a:bodyPr/>
                    <a:lstStyle/>
                    <a:p>
                      <a:pPr>
                        <a:spcAft>
                          <a:spcPts val="0"/>
                        </a:spcAft>
                        <a:tabLst>
                          <a:tab pos="2637155" algn="ctr"/>
                          <a:tab pos="5274310" algn="r"/>
                          <a:tab pos="457200" algn="l"/>
                        </a:tabLst>
                      </a:pPr>
                      <a:r>
                        <a:rPr lang="en-GB" sz="900" dirty="0">
                          <a:effectLst/>
                        </a:rPr>
                        <a:t>Error </a:t>
                      </a:r>
                      <a:r>
                        <a:rPr lang="en-GB" sz="900" dirty="0" smtClean="0">
                          <a:effectLst/>
                        </a:rPr>
                        <a:t>Enforcing </a:t>
                      </a:r>
                      <a:r>
                        <a:rPr lang="en-GB" sz="900" dirty="0">
                          <a:effectLst/>
                        </a:rPr>
                        <a:t>conditions</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457200" algn="l"/>
                          <a:tab pos="4914900" algn="ctr"/>
                        </a:tabLst>
                      </a:pPr>
                      <a:r>
                        <a:rPr lang="en-GB" sz="900" dirty="0">
                          <a:effectLst/>
                        </a:rPr>
                        <a:t>Unsuitable </a:t>
                      </a:r>
                      <a:r>
                        <a:rPr lang="en-GB" sz="900" dirty="0" smtClean="0">
                          <a:effectLst/>
                        </a:rPr>
                        <a:t>Physical Conditions &amp; Other Influences That Have A Disadvantageous Effect On Human Functioning</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Weather </a:t>
                      </a:r>
                      <a:r>
                        <a:rPr lang="en-GB" sz="900" dirty="0" smtClean="0">
                          <a:effectLst/>
                        </a:rPr>
                        <a:t>Drove The Team To Backfill The Trial Hole</a:t>
                      </a:r>
                      <a:endParaRPr lang="en-GB" sz="800" dirty="0">
                        <a:effectLst/>
                      </a:endParaRPr>
                    </a:p>
                    <a:p>
                      <a:pPr>
                        <a:spcAft>
                          <a:spcPts val="0"/>
                        </a:spcAft>
                        <a:tabLst>
                          <a:tab pos="2637155" algn="ctr"/>
                          <a:tab pos="5274310" algn="r"/>
                          <a:tab pos="457200" algn="l"/>
                        </a:tabLst>
                      </a:pPr>
                      <a:r>
                        <a:rPr lang="en-GB" sz="900" dirty="0">
                          <a:effectLst/>
                        </a:rPr>
                        <a:t>Previous </a:t>
                      </a:r>
                      <a:r>
                        <a:rPr lang="en-GB" sz="900" dirty="0" smtClean="0">
                          <a:effectLst/>
                        </a:rPr>
                        <a:t>Weeks Markings &amp; Pegs Missing</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Before </a:t>
                      </a:r>
                      <a:r>
                        <a:rPr lang="en-GB" sz="900" dirty="0" smtClean="0">
                          <a:effectLst/>
                        </a:rPr>
                        <a:t>Breaking Ground Teams Must Ensure There Are Adequate Trial Holes Exposed For The Run Of An Excavation</a:t>
                      </a:r>
                      <a:endParaRPr lang="en-GB" sz="800" dirty="0">
                        <a:effectLst/>
                      </a:endParaRPr>
                    </a:p>
                    <a:p>
                      <a:pPr>
                        <a:spcAft>
                          <a:spcPts val="0"/>
                        </a:spcAft>
                        <a:tabLst>
                          <a:tab pos="2637155" algn="ctr"/>
                          <a:tab pos="5274310" algn="r"/>
                          <a:tab pos="457200" algn="l"/>
                        </a:tabLst>
                      </a:pPr>
                      <a:r>
                        <a:rPr lang="en-GB" sz="900" dirty="0">
                          <a:effectLst/>
                        </a:rPr>
                        <a:t>Training </a:t>
                      </a:r>
                      <a:r>
                        <a:rPr lang="en-GB" sz="900" dirty="0" smtClean="0">
                          <a:effectLst/>
                        </a:rPr>
                        <a:t>Given On Site Standards Expected For Buried Services &amp; Operations</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dirty="0">
                        <a:effectLst/>
                      </a:endParaRPr>
                    </a:p>
                    <a:p>
                      <a:pPr>
                        <a:spcAft>
                          <a:spcPts val="0"/>
                        </a:spcAft>
                        <a:tabLst>
                          <a:tab pos="2637155" algn="ctr"/>
                          <a:tab pos="5274310" algn="r"/>
                          <a:tab pos="457200" algn="l"/>
                        </a:tabLst>
                      </a:pPr>
                      <a:r>
                        <a:rPr lang="en-GB" sz="900" dirty="0" smtClean="0">
                          <a:effectLst/>
                        </a:rPr>
                        <a:t>Utilities Coordinator</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r>
            </a:tbl>
          </a:graphicData>
        </a:graphic>
      </p:graphicFrame>
    </p:spTree>
    <p:custDataLst>
      <p:tags r:id="rId1"/>
    </p:custDataLst>
    <p:extLst>
      <p:ext uri="{BB962C8B-B14F-4D97-AF65-F5344CB8AC3E}">
        <p14:creationId xmlns:p14="http://schemas.microsoft.com/office/powerpoint/2010/main" xmlns="" val="278626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pPr algn="ctr"/>
            <a:r>
              <a:rPr lang="en-GB" dirty="0" smtClean="0"/>
              <a:t>Basic Risk Factors (BRF)</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xmlns="" val="1673635337"/>
              </p:ext>
            </p:extLst>
          </p:nvPr>
        </p:nvGraphicFramePr>
        <p:xfrm>
          <a:off x="395536" y="1187625"/>
          <a:ext cx="8424937" cy="4428396"/>
        </p:xfrm>
        <a:graphic>
          <a:graphicData uri="http://schemas.openxmlformats.org/drawingml/2006/table">
            <a:tbl>
              <a:tblPr>
                <a:tableStyleId>{5C22544A-7EE6-4342-B048-85BDC9FD1C3A}</a:tableStyleId>
              </a:tblPr>
              <a:tblGrid>
                <a:gridCol w="979574"/>
                <a:gridCol w="1283273"/>
                <a:gridCol w="1874590"/>
                <a:gridCol w="2679687"/>
                <a:gridCol w="964687"/>
                <a:gridCol w="643126"/>
              </a:tblGrid>
              <a:tr h="883988">
                <a:tc>
                  <a:txBody>
                    <a:bodyPr/>
                    <a:lstStyle/>
                    <a:p>
                      <a:pPr algn="l">
                        <a:spcAft>
                          <a:spcPts val="0"/>
                        </a:spcAft>
                        <a:tabLst>
                          <a:tab pos="2637155" algn="ctr"/>
                          <a:tab pos="5274310" algn="r"/>
                          <a:tab pos="457200" algn="l"/>
                        </a:tabLst>
                      </a:pPr>
                      <a:r>
                        <a:rPr lang="en-GB" sz="900" dirty="0">
                          <a:effectLst/>
                        </a:rPr>
                        <a:t>Procedures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457200" algn="l"/>
                          <a:tab pos="4914900" algn="ctr"/>
                        </a:tabLst>
                      </a:pPr>
                      <a:r>
                        <a:rPr lang="en-GB" sz="900" dirty="0">
                          <a:effectLst/>
                        </a:rPr>
                        <a:t>Insufficient </a:t>
                      </a:r>
                      <a:r>
                        <a:rPr lang="en-GB" sz="900" dirty="0" smtClean="0">
                          <a:effectLst/>
                        </a:rPr>
                        <a:t>Quality Or Availability Of Procedures</a:t>
                      </a:r>
                      <a:r>
                        <a:rPr lang="en-GB" sz="900" dirty="0">
                          <a:effectLst/>
                        </a:rPr>
                        <a:t>, </a:t>
                      </a:r>
                      <a:r>
                        <a:rPr lang="en-GB" sz="900" dirty="0" smtClean="0">
                          <a:effectLst/>
                        </a:rPr>
                        <a:t>Guidelines</a:t>
                      </a:r>
                      <a:r>
                        <a:rPr lang="en-GB" sz="900" dirty="0">
                          <a:effectLst/>
                        </a:rPr>
                        <a:t>, </a:t>
                      </a:r>
                      <a:r>
                        <a:rPr lang="en-GB" sz="900" dirty="0" smtClean="0">
                          <a:effectLst/>
                        </a:rPr>
                        <a:t>Method Statement</a:t>
                      </a:r>
                      <a:r>
                        <a:rPr lang="en-GB" sz="900" dirty="0">
                          <a:effectLst/>
                        </a:rPr>
                        <a:t>, </a:t>
                      </a:r>
                      <a:r>
                        <a:rPr lang="en-GB" sz="900" dirty="0" smtClean="0">
                          <a:effectLst/>
                        </a:rPr>
                        <a:t>Risk Assessment &amp; Manuals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Procedures </a:t>
                      </a:r>
                      <a:r>
                        <a:rPr lang="en-GB" sz="900" dirty="0" smtClean="0">
                          <a:effectLst/>
                        </a:rPr>
                        <a:t>Sufficient</a:t>
                      </a:r>
                      <a:r>
                        <a:rPr lang="en-GB" sz="900" dirty="0">
                          <a:effectLst/>
                        </a:rPr>
                        <a:t>, </a:t>
                      </a:r>
                      <a:r>
                        <a:rPr lang="en-GB" sz="900" dirty="0" smtClean="0">
                          <a:effectLst/>
                        </a:rPr>
                        <a:t>But Not Adequately Understood</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Immediate </a:t>
                      </a:r>
                      <a:r>
                        <a:rPr lang="en-GB" sz="900" dirty="0" smtClean="0">
                          <a:effectLst/>
                        </a:rPr>
                        <a:t>Supervisory Team Briefed On Buried Services Procedures</a:t>
                      </a:r>
                      <a:r>
                        <a:rPr lang="en-GB" sz="900" dirty="0">
                          <a:effectLst/>
                        </a:rPr>
                        <a:t>, </a:t>
                      </a:r>
                      <a:r>
                        <a:rPr lang="en-GB" sz="900" dirty="0" smtClean="0">
                          <a:effectLst/>
                        </a:rPr>
                        <a:t>Permits &amp; The Buried Services Prompt Card</a:t>
                      </a:r>
                      <a:endParaRPr lang="en-GB" sz="800" dirty="0">
                        <a:effectLst/>
                      </a:endParaRPr>
                    </a:p>
                    <a:p>
                      <a:pPr algn="l">
                        <a:spcAft>
                          <a:spcPts val="0"/>
                        </a:spcAft>
                        <a:tabLst>
                          <a:tab pos="2637155" algn="ctr"/>
                          <a:tab pos="5274310" algn="r"/>
                          <a:tab pos="457200" algn="l"/>
                        </a:tabLst>
                      </a:pPr>
                      <a:r>
                        <a:rPr lang="en-GB" sz="900" dirty="0">
                          <a:effectLst/>
                        </a:rPr>
                        <a:t> </a:t>
                      </a:r>
                      <a:endParaRPr lang="en-GB" sz="800" dirty="0">
                        <a:effectLst/>
                      </a:endParaRPr>
                    </a:p>
                    <a:p>
                      <a:pPr algn="l">
                        <a:spcAft>
                          <a:spcPts val="0"/>
                        </a:spcAft>
                        <a:tabLst>
                          <a:tab pos="2637155" algn="ctr"/>
                          <a:tab pos="5274310" algn="r"/>
                          <a:tab pos="457200" algn="l"/>
                        </a:tabLst>
                      </a:pPr>
                      <a:r>
                        <a:rPr lang="en-GB" sz="900" dirty="0">
                          <a:effectLst/>
                        </a:rPr>
                        <a:t>Brief </a:t>
                      </a:r>
                      <a:r>
                        <a:rPr lang="en-GB" sz="900" dirty="0" smtClean="0">
                          <a:effectLst/>
                        </a:rPr>
                        <a:t>The Other Permit Co-Ordinators To Ensure That The Procedures Are Understood</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smtClean="0">
                          <a:effectLst/>
                        </a:rPr>
                        <a:t>Health</a:t>
                      </a:r>
                      <a:r>
                        <a:rPr lang="en-GB" sz="900" baseline="0" dirty="0" smtClean="0">
                          <a:effectLst/>
                        </a:rPr>
                        <a:t> &amp; Safety Manager </a:t>
                      </a:r>
                    </a:p>
                    <a:p>
                      <a:pPr algn="l">
                        <a:spcAft>
                          <a:spcPts val="0"/>
                        </a:spcAft>
                        <a:tabLst>
                          <a:tab pos="2637155" algn="ctr"/>
                          <a:tab pos="5274310" algn="r"/>
                          <a:tab pos="457200" algn="l"/>
                        </a:tabLst>
                      </a:pPr>
                      <a:endParaRPr lang="en-GB" sz="900" baseline="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tab pos="2637155" algn="ctr"/>
                          <a:tab pos="5274310" algn="r"/>
                          <a:tab pos="457200" algn="l"/>
                        </a:tabLst>
                        <a:defRPr/>
                      </a:pPr>
                      <a:endParaRPr lang="en-GB" sz="90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tab pos="2637155" algn="ctr"/>
                          <a:tab pos="5274310" algn="r"/>
                          <a:tab pos="457200" algn="l"/>
                        </a:tabLst>
                        <a:defRPr/>
                      </a:pPr>
                      <a:r>
                        <a:rPr lang="en-GB" sz="900" dirty="0" smtClean="0">
                          <a:effectLst/>
                        </a:rPr>
                        <a:t>Health</a:t>
                      </a:r>
                      <a:r>
                        <a:rPr lang="en-GB" sz="900" baseline="0" dirty="0" smtClean="0">
                          <a:effectLst/>
                        </a:rPr>
                        <a:t> &amp; Safety Manager </a:t>
                      </a:r>
                      <a:endParaRPr lang="en-GB" sz="800" dirty="0" smtClean="0">
                        <a:effectLst/>
                      </a:endParaRPr>
                    </a:p>
                    <a:p>
                      <a:pPr algn="l">
                        <a:spcAft>
                          <a:spcPts val="0"/>
                        </a:spcAft>
                        <a:tabLst>
                          <a:tab pos="2637155" algn="ctr"/>
                          <a:tab pos="5274310" algn="r"/>
                          <a:tab pos="457200" algn="l"/>
                        </a:tabLst>
                      </a:pPr>
                      <a:endParaRPr lang="en-GB" sz="900" baseline="0" dirty="0" smtClean="0">
                        <a:effectLst/>
                      </a:endParaRPr>
                    </a:p>
                  </a:txBody>
                  <a:tcPr marL="58319" marR="58319" marT="0" marB="0"/>
                </a:tc>
                <a:tc>
                  <a:txBody>
                    <a:bodyPr/>
                    <a:lstStyle/>
                    <a:p>
                      <a:pPr algn="l">
                        <a:spcAft>
                          <a:spcPts val="0"/>
                        </a:spcAft>
                        <a:tabLst>
                          <a:tab pos="2637155" algn="ctr"/>
                          <a:tab pos="5274310" algn="r"/>
                          <a:tab pos="457200" algn="l"/>
                        </a:tabLst>
                      </a:pPr>
                      <a:r>
                        <a:rPr lang="en-GB" sz="900" dirty="0">
                          <a:effectLst/>
                        </a:rPr>
                        <a:t>03/07/14</a:t>
                      </a:r>
                      <a:endParaRPr lang="en-GB" sz="800" dirty="0">
                        <a:effectLst/>
                      </a:endParaRPr>
                    </a:p>
                    <a:p>
                      <a:pPr algn="l">
                        <a:spcAft>
                          <a:spcPts val="0"/>
                        </a:spcAft>
                        <a:tabLst>
                          <a:tab pos="2637155" algn="ctr"/>
                          <a:tab pos="5274310" algn="r"/>
                          <a:tab pos="457200" algn="l"/>
                        </a:tabLst>
                      </a:pPr>
                      <a:r>
                        <a:rPr lang="en-GB" sz="900" dirty="0">
                          <a:effectLst/>
                        </a:rPr>
                        <a:t>Closed</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r>
              <a:tr h="806919">
                <a:tc>
                  <a:txBody>
                    <a:bodyPr/>
                    <a:lstStyle/>
                    <a:p>
                      <a:pPr algn="l">
                        <a:spcAft>
                          <a:spcPts val="0"/>
                        </a:spcAft>
                        <a:tabLst>
                          <a:tab pos="2637155" algn="ctr"/>
                          <a:tab pos="5274310" algn="r"/>
                          <a:tab pos="457200" algn="l"/>
                        </a:tabLst>
                      </a:pPr>
                      <a:r>
                        <a:rPr lang="en-GB" sz="900" dirty="0">
                          <a:effectLst/>
                        </a:rPr>
                        <a:t>Training</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457200" algn="l"/>
                          <a:tab pos="4914900" algn="ctr"/>
                        </a:tabLst>
                      </a:pPr>
                      <a:r>
                        <a:rPr lang="en-GB" sz="900" dirty="0">
                          <a:effectLst/>
                        </a:rPr>
                        <a:t>No </a:t>
                      </a:r>
                      <a:r>
                        <a:rPr lang="en-GB" sz="900" dirty="0" smtClean="0">
                          <a:effectLst/>
                        </a:rPr>
                        <a:t>Or Insufficient Competence Or Experience </a:t>
                      </a:r>
                      <a:r>
                        <a:rPr lang="en-GB" sz="900" dirty="0">
                          <a:effectLst/>
                        </a:rPr>
                        <a:t>(See </a:t>
                      </a:r>
                      <a:r>
                        <a:rPr lang="en-GB" sz="900" dirty="0" smtClean="0">
                          <a:effectLst/>
                        </a:rPr>
                        <a:t>Training Strategy / </a:t>
                      </a:r>
                      <a:r>
                        <a:rPr lang="en-GB" sz="900" dirty="0">
                          <a:effectLst/>
                        </a:rPr>
                        <a:t>MCG </a:t>
                      </a:r>
                      <a:r>
                        <a:rPr lang="en-GB" sz="900" dirty="0" smtClean="0">
                          <a:effectLst/>
                        </a:rPr>
                        <a:t>Requirement</a:t>
                      </a:r>
                      <a:r>
                        <a:rPr lang="en-GB" sz="900" dirty="0">
                          <a:effectLst/>
                        </a:rPr>
                        <a:t>)</a:t>
                      </a:r>
                      <a:endParaRPr lang="en-GB" sz="800" dirty="0">
                        <a:effectLst/>
                      </a:endParaRPr>
                    </a:p>
                    <a:p>
                      <a:pPr algn="l">
                        <a:spcAft>
                          <a:spcPts val="0"/>
                        </a:spcAft>
                        <a:tabLst>
                          <a:tab pos="457200" algn="l"/>
                          <a:tab pos="4914900" algn="ctr"/>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Section Engineer </a:t>
                      </a:r>
                      <a:r>
                        <a:rPr lang="en-GB" sz="900" dirty="0" smtClean="0">
                          <a:effectLst/>
                        </a:rPr>
                        <a:t>Has Identified That He Is New To The</a:t>
                      </a:r>
                      <a:r>
                        <a:rPr lang="en-GB" sz="900" baseline="0" dirty="0" smtClean="0">
                          <a:effectLst/>
                        </a:rPr>
                        <a:t> Company</a:t>
                      </a:r>
                      <a:r>
                        <a:rPr lang="en-GB" sz="900" dirty="0" smtClean="0">
                          <a:effectLst/>
                        </a:rPr>
                        <a:t> &amp; Feels That He Needs Assistance To Ensure That He Is Competent To Work To The Best Of His Abilities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CAT &amp; </a:t>
                      </a:r>
                      <a:r>
                        <a:rPr lang="en-GB" sz="900" dirty="0" smtClean="0">
                          <a:effectLst/>
                        </a:rPr>
                        <a:t>Genny Works To Be Mentored To Give Confidence That His Checks Are Being Done Correctly</a:t>
                      </a:r>
                      <a:endParaRPr lang="en-GB" sz="800" dirty="0">
                        <a:effectLst/>
                      </a:endParaRPr>
                    </a:p>
                    <a:p>
                      <a:pPr algn="l">
                        <a:spcAft>
                          <a:spcPts val="0"/>
                        </a:spcAft>
                        <a:tabLst>
                          <a:tab pos="2637155" algn="ctr"/>
                          <a:tab pos="5274310" algn="r"/>
                          <a:tab pos="457200" algn="l"/>
                        </a:tabLst>
                      </a:pPr>
                      <a:r>
                        <a:rPr lang="en-GB" sz="900" dirty="0">
                          <a:effectLst/>
                        </a:rPr>
                        <a:t> </a:t>
                      </a:r>
                      <a:endParaRPr lang="en-GB" sz="800" dirty="0">
                        <a:effectLst/>
                      </a:endParaRPr>
                    </a:p>
                    <a:p>
                      <a:pPr algn="l">
                        <a:spcAft>
                          <a:spcPts val="0"/>
                        </a:spcAft>
                        <a:tabLst>
                          <a:tab pos="2637155" algn="ctr"/>
                          <a:tab pos="5274310" algn="r"/>
                          <a:tab pos="457200" algn="l"/>
                        </a:tabLst>
                      </a:pPr>
                      <a:r>
                        <a:rPr lang="en-GB" sz="900" dirty="0">
                          <a:effectLst/>
                        </a:rPr>
                        <a:t>Feedback </a:t>
                      </a:r>
                      <a:r>
                        <a:rPr lang="en-GB" sz="900" dirty="0" smtClean="0">
                          <a:effectLst/>
                        </a:rPr>
                        <a:t>From </a:t>
                      </a:r>
                      <a:r>
                        <a:rPr lang="en-GB" sz="900" dirty="0">
                          <a:effectLst/>
                        </a:rPr>
                        <a:t>CAT &amp; </a:t>
                      </a:r>
                      <a:r>
                        <a:rPr lang="en-GB" sz="900" dirty="0" smtClean="0">
                          <a:effectLst/>
                        </a:rPr>
                        <a:t>Genny Users About Confidence In Cable Detection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dirty="0">
                        <a:effectLst/>
                      </a:endParaRPr>
                    </a:p>
                    <a:p>
                      <a:pPr algn="l">
                        <a:spcAft>
                          <a:spcPts val="0"/>
                        </a:spcAft>
                        <a:tabLst>
                          <a:tab pos="2637155" algn="ctr"/>
                          <a:tab pos="5274310" algn="r"/>
                          <a:tab pos="457200" algn="l"/>
                        </a:tabLst>
                      </a:pPr>
                      <a:r>
                        <a:rPr lang="en-GB" sz="900" dirty="0" smtClean="0">
                          <a:effectLst/>
                        </a:rPr>
                        <a:t>Construction Manager</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r>
              <a:tr h="757704">
                <a:tc>
                  <a:txBody>
                    <a:bodyPr/>
                    <a:lstStyle/>
                    <a:p>
                      <a:pPr algn="l">
                        <a:spcAft>
                          <a:spcPts val="0"/>
                        </a:spcAft>
                        <a:tabLst>
                          <a:tab pos="2637155" algn="ctr"/>
                          <a:tab pos="5274310" algn="r"/>
                          <a:tab pos="457200" algn="l"/>
                        </a:tabLst>
                      </a:pPr>
                      <a:r>
                        <a:rPr lang="en-GB" sz="900" dirty="0">
                          <a:effectLst/>
                        </a:rPr>
                        <a:t>Communication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457200" algn="l"/>
                          <a:tab pos="4914900" algn="ctr"/>
                        </a:tabLst>
                      </a:pPr>
                      <a:r>
                        <a:rPr lang="en-GB" sz="900" dirty="0">
                          <a:effectLst/>
                        </a:rPr>
                        <a:t>No or </a:t>
                      </a:r>
                      <a:r>
                        <a:rPr lang="en-GB" sz="900" dirty="0" smtClean="0">
                          <a:effectLst/>
                        </a:rPr>
                        <a:t>Ineffective Communication Between The Various Employees</a:t>
                      </a:r>
                      <a:r>
                        <a:rPr lang="en-GB" sz="900" dirty="0">
                          <a:effectLst/>
                        </a:rPr>
                        <a:t>, </a:t>
                      </a:r>
                      <a:r>
                        <a:rPr lang="en-GB" sz="900" dirty="0" smtClean="0">
                          <a:effectLst/>
                        </a:rPr>
                        <a:t>Sites Sub </a:t>
                      </a:r>
                      <a:r>
                        <a:rPr lang="en-GB" sz="900" dirty="0">
                          <a:effectLst/>
                        </a:rPr>
                        <a:t>Contractors &amp; </a:t>
                      </a:r>
                      <a:r>
                        <a:rPr lang="en-GB" sz="900" dirty="0" smtClean="0">
                          <a:effectLst/>
                        </a:rPr>
                        <a:t>Departments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Supervisors </a:t>
                      </a:r>
                      <a:r>
                        <a:rPr lang="en-GB" sz="900" dirty="0" smtClean="0">
                          <a:effectLst/>
                        </a:rPr>
                        <a:t>Did Not Communicate Or Follow The Procedure</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Change </a:t>
                      </a:r>
                      <a:r>
                        <a:rPr lang="en-GB" sz="900" dirty="0" smtClean="0">
                          <a:effectLst/>
                        </a:rPr>
                        <a:t>Control Training For Supervisors At All Levels Employed On The Project</a:t>
                      </a:r>
                      <a:r>
                        <a:rPr lang="en-GB" sz="900" dirty="0">
                          <a:effectLst/>
                        </a:rPr>
                        <a:t>:</a:t>
                      </a:r>
                      <a:endParaRPr lang="en-GB" sz="800" dirty="0">
                        <a:effectLst/>
                      </a:endParaRPr>
                    </a:p>
                    <a:p>
                      <a:pPr algn="l">
                        <a:spcAft>
                          <a:spcPts val="0"/>
                        </a:spcAft>
                        <a:tabLst>
                          <a:tab pos="2637155" algn="ctr"/>
                          <a:tab pos="5274310" algn="r"/>
                          <a:tab pos="457200" algn="l"/>
                        </a:tabLst>
                      </a:pPr>
                      <a:r>
                        <a:rPr lang="en-GB" sz="900" dirty="0" smtClean="0">
                          <a:effectLst/>
                        </a:rPr>
                        <a:t>Ganger</a:t>
                      </a:r>
                      <a:endParaRPr lang="en-GB" sz="800" dirty="0">
                        <a:effectLst/>
                      </a:endParaRPr>
                    </a:p>
                    <a:p>
                      <a:pPr algn="l">
                        <a:spcAft>
                          <a:spcPts val="0"/>
                        </a:spcAft>
                        <a:tabLst>
                          <a:tab pos="2637155" algn="ctr"/>
                          <a:tab pos="5274310" algn="r"/>
                          <a:tab pos="457200" algn="l"/>
                        </a:tabLst>
                      </a:pPr>
                      <a:r>
                        <a:rPr lang="en-GB" sz="900" dirty="0">
                          <a:effectLst/>
                        </a:rPr>
                        <a:t>Foreman</a:t>
                      </a:r>
                      <a:endParaRPr lang="en-GB" sz="800" dirty="0">
                        <a:effectLst/>
                      </a:endParaRPr>
                    </a:p>
                    <a:p>
                      <a:pPr algn="l">
                        <a:spcAft>
                          <a:spcPts val="0"/>
                        </a:spcAft>
                        <a:tabLst>
                          <a:tab pos="2637155" algn="ctr"/>
                          <a:tab pos="5274310" algn="r"/>
                          <a:tab pos="457200" algn="l"/>
                        </a:tabLst>
                      </a:pPr>
                      <a:r>
                        <a:rPr lang="en-GB" sz="900" dirty="0">
                          <a:effectLst/>
                        </a:rPr>
                        <a:t>Engineer</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smtClean="0">
                          <a:effectLst/>
                        </a:rPr>
                        <a:t>Works</a:t>
                      </a:r>
                      <a:r>
                        <a:rPr lang="en-GB" sz="900" baseline="0" dirty="0" smtClean="0">
                          <a:effectLst/>
                        </a:rPr>
                        <a:t> Manager</a:t>
                      </a:r>
                      <a:endParaRPr lang="en-GB" sz="800" dirty="0">
                        <a:effectLst/>
                      </a:endParaRPr>
                    </a:p>
                    <a:p>
                      <a:pPr algn="l">
                        <a:spcAft>
                          <a:spcPts val="0"/>
                        </a:spcAft>
                        <a:tabLst>
                          <a:tab pos="2637155" algn="ctr"/>
                          <a:tab pos="5274310" algn="r"/>
                          <a:tab pos="457200" algn="l"/>
                        </a:tabLst>
                      </a:pPr>
                      <a:r>
                        <a:rPr lang="en-GB" sz="900" b="0" dirty="0" smtClean="0">
                          <a:solidFill>
                            <a:schemeClr val="dk1"/>
                          </a:solidFill>
                          <a:effectLst/>
                          <a:latin typeface="+mn-lt"/>
                          <a:ea typeface="+mn-ea"/>
                        </a:rPr>
                        <a:t>Health</a:t>
                      </a:r>
                      <a:r>
                        <a:rPr lang="en-GB" sz="900" b="0" baseline="0" dirty="0" smtClean="0">
                          <a:solidFill>
                            <a:schemeClr val="dk1"/>
                          </a:solidFill>
                          <a:effectLst/>
                          <a:latin typeface="+mn-lt"/>
                          <a:ea typeface="+mn-ea"/>
                        </a:rPr>
                        <a:t> &amp; Safety Manager</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r>
              <a:tr h="672433">
                <a:tc>
                  <a:txBody>
                    <a:bodyPr/>
                    <a:lstStyle/>
                    <a:p>
                      <a:pPr algn="l">
                        <a:spcAft>
                          <a:spcPts val="0"/>
                        </a:spcAft>
                        <a:tabLst>
                          <a:tab pos="2637155" algn="ctr"/>
                          <a:tab pos="5274310" algn="r"/>
                          <a:tab pos="457200" algn="l"/>
                        </a:tabLst>
                      </a:pPr>
                      <a:r>
                        <a:rPr lang="en-GB" sz="900" dirty="0">
                          <a:effectLst/>
                        </a:rPr>
                        <a:t>Incompatibility </a:t>
                      </a:r>
                      <a:r>
                        <a:rPr lang="en-GB" sz="900" dirty="0" smtClean="0">
                          <a:effectLst/>
                        </a:rPr>
                        <a:t>Of Goals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457200" algn="l"/>
                          <a:tab pos="4914900" algn="ctr"/>
                        </a:tabLst>
                      </a:pPr>
                      <a:r>
                        <a:rPr lang="en-GB" sz="900" dirty="0">
                          <a:effectLst/>
                        </a:rPr>
                        <a:t>Safety </a:t>
                      </a:r>
                      <a:r>
                        <a:rPr lang="en-GB" sz="900" dirty="0" smtClean="0">
                          <a:effectLst/>
                        </a:rPr>
                        <a:t>Verses Production</a:t>
                      </a:r>
                      <a:r>
                        <a:rPr lang="en-GB" sz="900" dirty="0">
                          <a:effectLst/>
                        </a:rPr>
                        <a:t>, </a:t>
                      </a:r>
                      <a:r>
                        <a:rPr lang="en-GB" sz="900" dirty="0" smtClean="0">
                          <a:effectLst/>
                        </a:rPr>
                        <a:t>Incentives</a:t>
                      </a:r>
                      <a:r>
                        <a:rPr lang="en-GB" sz="900" dirty="0">
                          <a:effectLst/>
                        </a:rPr>
                        <a:t>, </a:t>
                      </a:r>
                      <a:r>
                        <a:rPr lang="en-GB" sz="900" dirty="0" smtClean="0">
                          <a:effectLst/>
                        </a:rPr>
                        <a:t>Political</a:t>
                      </a:r>
                      <a:r>
                        <a:rPr lang="en-GB" sz="900" dirty="0">
                          <a:effectLst/>
                        </a:rPr>
                        <a:t>, </a:t>
                      </a:r>
                      <a:r>
                        <a:rPr lang="en-GB" sz="900" dirty="0" smtClean="0">
                          <a:effectLst/>
                        </a:rPr>
                        <a:t>Social Or Individual Goals</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Team </a:t>
                      </a:r>
                      <a:r>
                        <a:rPr lang="en-GB" sz="900" dirty="0" smtClean="0">
                          <a:effectLst/>
                        </a:rPr>
                        <a:t>Were Under Time Constraints To Provide A Quick Solution Before Earthworks As The Prime Objective &amp; The Planned Outage On The </a:t>
                      </a:r>
                      <a:r>
                        <a:rPr lang="en-GB" sz="900" dirty="0">
                          <a:effectLst/>
                        </a:rPr>
                        <a:t>5/6 </a:t>
                      </a:r>
                      <a:r>
                        <a:rPr lang="en-GB" sz="900" dirty="0" smtClean="0">
                          <a:effectLst/>
                        </a:rPr>
                        <a:t>July</a:t>
                      </a:r>
                      <a:r>
                        <a:rPr lang="en-GB" sz="900" baseline="0" dirty="0" smtClean="0">
                          <a:effectLst/>
                        </a:rPr>
                        <a:t> 2014</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dirty="0">
                        <a:effectLst/>
                      </a:endParaRPr>
                    </a:p>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r>
              <a:tr h="1136556">
                <a:tc>
                  <a:txBody>
                    <a:bodyPr/>
                    <a:lstStyle/>
                    <a:p>
                      <a:pPr algn="l">
                        <a:spcAft>
                          <a:spcPts val="0"/>
                        </a:spcAft>
                        <a:tabLst>
                          <a:tab pos="2637155" algn="ctr"/>
                          <a:tab pos="5274310" algn="r"/>
                          <a:tab pos="457200" algn="l"/>
                        </a:tabLst>
                      </a:pPr>
                      <a:r>
                        <a:rPr lang="en-GB" sz="900" dirty="0">
                          <a:effectLst/>
                        </a:rPr>
                        <a:t>Organisation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457200" algn="l"/>
                          <a:tab pos="4914900" algn="ctr"/>
                        </a:tabLst>
                      </a:pPr>
                      <a:r>
                        <a:rPr lang="en-GB" sz="900" dirty="0">
                          <a:effectLst/>
                        </a:rPr>
                        <a:t>Shortcomings </a:t>
                      </a:r>
                      <a:r>
                        <a:rPr lang="en-GB" sz="900" dirty="0" smtClean="0">
                          <a:effectLst/>
                        </a:rPr>
                        <a:t>In An Organisations Structure</a:t>
                      </a:r>
                      <a:r>
                        <a:rPr lang="en-GB" sz="900" dirty="0">
                          <a:effectLst/>
                        </a:rPr>
                        <a:t>, </a:t>
                      </a:r>
                      <a:r>
                        <a:rPr lang="en-GB" sz="900" dirty="0" smtClean="0">
                          <a:effectLst/>
                        </a:rPr>
                        <a:t>Philosophy</a:t>
                      </a:r>
                      <a:r>
                        <a:rPr lang="en-GB" sz="900" dirty="0">
                          <a:effectLst/>
                        </a:rPr>
                        <a:t>, </a:t>
                      </a:r>
                      <a:r>
                        <a:rPr lang="en-GB" sz="900" dirty="0" smtClean="0">
                          <a:effectLst/>
                        </a:rPr>
                        <a:t>Management Strategies Resulting Inadequate Or Ineffective Management Of The Company</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smtClean="0">
                          <a:effectLst/>
                        </a:rPr>
                        <a:t>11kva Cables Not Monitored To Ensure They Were Installed At The Correct Level</a:t>
                      </a:r>
                      <a:endParaRPr lang="en-GB" sz="800" dirty="0">
                        <a:effectLst/>
                      </a:endParaRPr>
                    </a:p>
                    <a:p>
                      <a:pPr algn="l">
                        <a:spcAft>
                          <a:spcPts val="0"/>
                        </a:spcAft>
                        <a:tabLst>
                          <a:tab pos="2637155" algn="ctr"/>
                          <a:tab pos="5274310" algn="r"/>
                          <a:tab pos="457200" algn="l"/>
                        </a:tabLst>
                      </a:pPr>
                      <a:r>
                        <a:rPr lang="en-GB" sz="900" dirty="0">
                          <a:effectLst/>
                        </a:rPr>
                        <a:t> </a:t>
                      </a:r>
                      <a:endParaRPr lang="en-GB" sz="800" dirty="0">
                        <a:effectLst/>
                      </a:endParaRPr>
                    </a:p>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c>
                  <a:txBody>
                    <a:bodyPr/>
                    <a:lstStyle/>
                    <a:p>
                      <a:pPr algn="l">
                        <a:spcAft>
                          <a:spcPts val="0"/>
                        </a:spcAft>
                        <a:tabLst>
                          <a:tab pos="2637155" algn="ctr"/>
                          <a:tab pos="5274310" algn="r"/>
                          <a:tab pos="457200" algn="l"/>
                        </a:tabLs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58319" marR="58319"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3014181710"/>
              </p:ext>
            </p:extLst>
          </p:nvPr>
        </p:nvGraphicFramePr>
        <p:xfrm>
          <a:off x="395537" y="869079"/>
          <a:ext cx="8424935" cy="318545"/>
        </p:xfrm>
        <a:graphic>
          <a:graphicData uri="http://schemas.openxmlformats.org/drawingml/2006/table">
            <a:tbl>
              <a:tblPr>
                <a:tableStyleId>{5C22544A-7EE6-4342-B048-85BDC9FD1C3A}</a:tableStyleId>
              </a:tblPr>
              <a:tblGrid>
                <a:gridCol w="979575"/>
                <a:gridCol w="1283272"/>
                <a:gridCol w="1874590"/>
                <a:gridCol w="2679686"/>
                <a:gridCol w="964687"/>
                <a:gridCol w="643125"/>
              </a:tblGrid>
              <a:tr h="318545">
                <a:tc>
                  <a:txBody>
                    <a:bodyPr/>
                    <a:lstStyle/>
                    <a:p>
                      <a:pPr>
                        <a:spcAft>
                          <a:spcPts val="0"/>
                        </a:spcAft>
                        <a:tabLst>
                          <a:tab pos="2637155" algn="ctr"/>
                          <a:tab pos="5274310" algn="r"/>
                          <a:tab pos="457200" algn="l"/>
                        </a:tabLst>
                      </a:pPr>
                      <a:r>
                        <a:rPr lang="en-GB" sz="900" dirty="0">
                          <a:effectLst/>
                        </a:rPr>
                        <a:t>BRF</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Definition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Incident details</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c>
                  <a:txBody>
                    <a:bodyPr/>
                    <a:lstStyle/>
                    <a:p>
                      <a:pPr>
                        <a:spcAft>
                          <a:spcPts val="0"/>
                        </a:spcAft>
                        <a:tabLst>
                          <a:tab pos="2637155" algn="ctr"/>
                          <a:tab pos="5274310" algn="r"/>
                          <a:tab pos="457200" algn="l"/>
                        </a:tabLst>
                      </a:pPr>
                      <a:r>
                        <a:rPr lang="en-GB" sz="900" dirty="0">
                          <a:effectLst/>
                        </a:rPr>
                        <a:t>Actions to be taken</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Action assigned to</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tc>
                <a:tc>
                  <a:txBody>
                    <a:bodyPr/>
                    <a:lstStyle/>
                    <a:p>
                      <a:pPr>
                        <a:spcAft>
                          <a:spcPts val="0"/>
                        </a:spcAft>
                        <a:tabLst>
                          <a:tab pos="2637155" algn="ctr"/>
                          <a:tab pos="5274310" algn="r"/>
                          <a:tab pos="457200" algn="l"/>
                        </a:tabLst>
                      </a:pPr>
                      <a:r>
                        <a:rPr lang="en-GB" sz="900" dirty="0">
                          <a:effectLst/>
                        </a:rPr>
                        <a:t>Action by date </a:t>
                      </a:r>
                      <a:endParaRPr lang="en-GB" sz="800" b="1" dirty="0">
                        <a:solidFill>
                          <a:srgbClr val="FF0000"/>
                        </a:solidFill>
                        <a:effectLst/>
                        <a:latin typeface="Arial" panose="020B0604020202020204" pitchFamily="34" charset="0"/>
                        <a:ea typeface="Times New Roman" panose="02020603050405020304" pitchFamily="18" charset="0"/>
                      </a:endParaRPr>
                    </a:p>
                  </a:txBody>
                  <a:tcPr marL="62821" marR="62821" marT="0" marB="0" anchor="ctr"/>
                </a:tc>
              </a:tr>
            </a:tbl>
          </a:graphicData>
        </a:graphic>
      </p:graphicFrame>
    </p:spTree>
    <p:custDataLst>
      <p:tags r:id="rId1"/>
    </p:custDataLst>
    <p:extLst>
      <p:ext uri="{BB962C8B-B14F-4D97-AF65-F5344CB8AC3E}">
        <p14:creationId xmlns:p14="http://schemas.microsoft.com/office/powerpoint/2010/main" xmlns="" val="39099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Lessons Learnt </a:t>
            </a:r>
            <a:endParaRPr lang="en-GB" dirty="0"/>
          </a:p>
        </p:txBody>
      </p:sp>
      <p:sp>
        <p:nvSpPr>
          <p:cNvPr id="3" name="Content Placeholder 2"/>
          <p:cNvSpPr>
            <a:spLocks noGrp="1"/>
          </p:cNvSpPr>
          <p:nvPr>
            <p:ph idx="1"/>
          </p:nvPr>
        </p:nvSpPr>
        <p:spPr/>
        <p:txBody>
          <a:bodyPr>
            <a:normAutofit lnSpcReduction="10000"/>
          </a:bodyPr>
          <a:lstStyle/>
          <a:p>
            <a:r>
              <a:rPr lang="en-GB" sz="1600" dirty="0" smtClean="0"/>
              <a:t>Briefings to be given when a new permit is issued to gangs including plant/machine operators</a:t>
            </a:r>
          </a:p>
          <a:p>
            <a:pPr marL="0" indent="0">
              <a:buNone/>
            </a:pPr>
            <a:endParaRPr lang="en-GB" sz="1600" dirty="0" smtClean="0"/>
          </a:p>
          <a:p>
            <a:r>
              <a:rPr lang="en-GB" sz="1600" dirty="0" smtClean="0"/>
              <a:t>Ensure good communication &amp; planning of works prior to putting gangs to work</a:t>
            </a:r>
          </a:p>
          <a:p>
            <a:endParaRPr lang="en-GB" sz="1600" dirty="0" smtClean="0"/>
          </a:p>
          <a:p>
            <a:r>
              <a:rPr lang="en-GB" sz="1600" dirty="0" smtClean="0"/>
              <a:t>Always brief any new restrictions/changes to a permit or risk assessment</a:t>
            </a:r>
          </a:p>
          <a:p>
            <a:endParaRPr lang="en-GB" sz="1600" dirty="0" smtClean="0"/>
          </a:p>
          <a:p>
            <a:r>
              <a:rPr lang="en-GB" sz="1600" dirty="0" smtClean="0"/>
              <a:t>Ensure engineers &amp; new staff are well aware of the sites rules &amp; procedures prior to writing any permits</a:t>
            </a:r>
          </a:p>
          <a:p>
            <a:endParaRPr lang="en-GB" sz="1600" dirty="0" smtClean="0"/>
          </a:p>
          <a:p>
            <a:r>
              <a:rPr lang="en-GB" sz="1600" dirty="0" smtClean="0"/>
              <a:t>Challenge supervision &amp; be sure to fully understand the work to be carried out</a:t>
            </a:r>
          </a:p>
          <a:p>
            <a:endParaRPr lang="en-GB" sz="1600" dirty="0" smtClean="0"/>
          </a:p>
          <a:p>
            <a:r>
              <a:rPr lang="en-GB" sz="1600" dirty="0" smtClean="0"/>
              <a:t>Ensure good communication with workforce prior to starting works</a:t>
            </a:r>
          </a:p>
          <a:p>
            <a:endParaRPr lang="en-GB" sz="1600" dirty="0" smtClean="0"/>
          </a:p>
          <a:p>
            <a:r>
              <a:rPr lang="en-GB" sz="1600" dirty="0" smtClean="0"/>
              <a:t>Stop works if there is a change in the method or if you feel something is unsafe</a:t>
            </a:r>
            <a:endParaRPr lang="en-GB" sz="1800" dirty="0" smtClean="0"/>
          </a:p>
          <a:p>
            <a:endParaRPr lang="en-GB" sz="1800" dirty="0" smtClean="0"/>
          </a:p>
          <a:p>
            <a:endParaRPr lang="en-GB" sz="1800" dirty="0"/>
          </a:p>
        </p:txBody>
      </p:sp>
    </p:spTree>
    <p:custDataLst>
      <p:tags r:id="rId1"/>
    </p:custDataLst>
    <p:extLst>
      <p:ext uri="{BB962C8B-B14F-4D97-AF65-F5344CB8AC3E}">
        <p14:creationId xmlns:p14="http://schemas.microsoft.com/office/powerpoint/2010/main" xmlns="" val="2076967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11kv Cable Strike Case Study</a:t>
            </a:r>
            <a:endParaRPr lang="en-GB" dirty="0"/>
          </a:p>
        </p:txBody>
      </p:sp>
      <p:sp>
        <p:nvSpPr>
          <p:cNvPr id="3" name="Content Placeholder 2"/>
          <p:cNvSpPr>
            <a:spLocks noGrp="1"/>
          </p:cNvSpPr>
          <p:nvPr>
            <p:ph idx="1"/>
          </p:nvPr>
        </p:nvSpPr>
        <p:spPr/>
        <p:txBody>
          <a:bodyPr>
            <a:normAutofit/>
          </a:bodyPr>
          <a:lstStyle/>
          <a:p>
            <a:r>
              <a:rPr lang="en-GB" dirty="0" smtClean="0"/>
              <a:t>Incident Information –</a:t>
            </a:r>
          </a:p>
          <a:p>
            <a:endParaRPr lang="en-GB" dirty="0"/>
          </a:p>
          <a:p>
            <a:r>
              <a:rPr lang="en-GB" dirty="0" smtClean="0"/>
              <a:t>Service Strike On 30</a:t>
            </a:r>
            <a:r>
              <a:rPr lang="en-GB" baseline="30000" dirty="0" smtClean="0"/>
              <a:t>th</a:t>
            </a:r>
            <a:r>
              <a:rPr lang="en-GB" dirty="0" smtClean="0"/>
              <a:t> June 2014</a:t>
            </a:r>
          </a:p>
          <a:p>
            <a:pPr marL="0" indent="0">
              <a:buNone/>
            </a:pPr>
            <a:endParaRPr lang="en-GB" dirty="0" smtClean="0"/>
          </a:p>
          <a:p>
            <a:r>
              <a:rPr lang="en-GB" dirty="0" smtClean="0"/>
              <a:t>11kv Cable Struck By A Toothless Ditching Bucket On An 8t Kubota Excavator</a:t>
            </a:r>
          </a:p>
        </p:txBody>
      </p:sp>
    </p:spTree>
    <p:custDataLst>
      <p:tags r:id="rId1"/>
    </p:custDataLst>
    <p:extLst>
      <p:ext uri="{BB962C8B-B14F-4D97-AF65-F5344CB8AC3E}">
        <p14:creationId xmlns:p14="http://schemas.microsoft.com/office/powerpoint/2010/main" xmlns="" val="409580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Incident Information – Leading Up To</a:t>
            </a:r>
            <a:endParaRPr lang="en-GB" dirty="0"/>
          </a:p>
        </p:txBody>
      </p:sp>
      <p:sp>
        <p:nvSpPr>
          <p:cNvPr id="3" name="Content Placeholder 2"/>
          <p:cNvSpPr>
            <a:spLocks noGrp="1"/>
          </p:cNvSpPr>
          <p:nvPr>
            <p:ph idx="1"/>
          </p:nvPr>
        </p:nvSpPr>
        <p:spPr/>
        <p:txBody>
          <a:bodyPr>
            <a:normAutofit fontScale="32500" lnSpcReduction="20000"/>
          </a:bodyPr>
          <a:lstStyle/>
          <a:p>
            <a:r>
              <a:rPr lang="en-GB" sz="6200" dirty="0" smtClean="0"/>
              <a:t>Trial </a:t>
            </a:r>
            <a:r>
              <a:rPr lang="en-GB" sz="6200" dirty="0"/>
              <a:t>h</a:t>
            </a:r>
            <a:r>
              <a:rPr lang="en-GB" sz="6200" dirty="0" smtClean="0"/>
              <a:t>oles </a:t>
            </a:r>
            <a:r>
              <a:rPr lang="en-GB" sz="6200" dirty="0"/>
              <a:t>h</a:t>
            </a:r>
            <a:r>
              <a:rPr lang="en-GB" sz="6200" dirty="0" smtClean="0"/>
              <a:t>ad </a:t>
            </a:r>
            <a:r>
              <a:rPr lang="en-GB" sz="6200" dirty="0"/>
              <a:t>t</a:t>
            </a:r>
            <a:r>
              <a:rPr lang="en-GB" sz="6200" dirty="0" smtClean="0"/>
              <a:t>o </a:t>
            </a:r>
            <a:r>
              <a:rPr lang="en-GB" sz="6200" dirty="0"/>
              <a:t>b</a:t>
            </a:r>
            <a:r>
              <a:rPr lang="en-GB" sz="6200" dirty="0" smtClean="0"/>
              <a:t>e </a:t>
            </a:r>
            <a:r>
              <a:rPr lang="en-GB" sz="6200" dirty="0"/>
              <a:t>d</a:t>
            </a:r>
            <a:r>
              <a:rPr lang="en-GB" sz="6200" dirty="0" smtClean="0"/>
              <a:t>ug </a:t>
            </a:r>
            <a:r>
              <a:rPr lang="en-GB" sz="6200" dirty="0"/>
              <a:t>t</a:t>
            </a:r>
            <a:r>
              <a:rPr lang="en-GB" sz="6200" dirty="0" smtClean="0"/>
              <a:t>o </a:t>
            </a:r>
            <a:r>
              <a:rPr lang="en-GB" sz="6200" dirty="0"/>
              <a:t>i</a:t>
            </a:r>
            <a:r>
              <a:rPr lang="en-GB" sz="6200" dirty="0" smtClean="0"/>
              <a:t>dentify </a:t>
            </a:r>
            <a:r>
              <a:rPr lang="en-GB" sz="6200" dirty="0"/>
              <a:t>t</a:t>
            </a:r>
            <a:r>
              <a:rPr lang="en-GB" sz="6200" dirty="0" smtClean="0"/>
              <a:t>he </a:t>
            </a:r>
            <a:r>
              <a:rPr lang="en-GB" sz="6200" dirty="0"/>
              <a:t>r</a:t>
            </a:r>
            <a:r>
              <a:rPr lang="en-GB" sz="6200" dirty="0" smtClean="0"/>
              <a:t>ecently </a:t>
            </a:r>
            <a:r>
              <a:rPr lang="en-GB" sz="6200" dirty="0"/>
              <a:t>i</a:t>
            </a:r>
            <a:r>
              <a:rPr lang="en-GB" sz="6200" dirty="0" smtClean="0"/>
              <a:t>nstalled 11kv cable </a:t>
            </a:r>
            <a:r>
              <a:rPr lang="en-GB" sz="6200" dirty="0"/>
              <a:t>c</a:t>
            </a:r>
            <a:r>
              <a:rPr lang="en-GB" sz="6200" dirty="0" smtClean="0"/>
              <a:t>rossings </a:t>
            </a:r>
            <a:r>
              <a:rPr lang="en-GB" sz="6200" dirty="0"/>
              <a:t>f</a:t>
            </a:r>
            <a:r>
              <a:rPr lang="en-GB" sz="6200" dirty="0" smtClean="0"/>
              <a:t>or </a:t>
            </a:r>
            <a:r>
              <a:rPr lang="en-GB" sz="6200" dirty="0"/>
              <a:t>t</a:t>
            </a:r>
            <a:r>
              <a:rPr lang="en-GB" sz="6200" dirty="0" smtClean="0"/>
              <a:t>he </a:t>
            </a:r>
            <a:r>
              <a:rPr lang="en-GB" sz="6200" dirty="0"/>
              <a:t>t</a:t>
            </a:r>
            <a:r>
              <a:rPr lang="en-GB" sz="6200" dirty="0" smtClean="0"/>
              <a:t>emporary </a:t>
            </a:r>
            <a:r>
              <a:rPr lang="en-GB" sz="6200" dirty="0"/>
              <a:t>n</a:t>
            </a:r>
            <a:r>
              <a:rPr lang="en-GB" sz="6200" dirty="0" smtClean="0"/>
              <a:t>orth </a:t>
            </a:r>
            <a:r>
              <a:rPr lang="en-GB" sz="6200" dirty="0"/>
              <a:t>b</a:t>
            </a:r>
            <a:r>
              <a:rPr lang="en-GB" sz="6200" dirty="0" smtClean="0"/>
              <a:t>ound on-slip. When the </a:t>
            </a:r>
            <a:r>
              <a:rPr lang="en-GB" sz="6200" dirty="0"/>
              <a:t>c</a:t>
            </a:r>
            <a:r>
              <a:rPr lang="en-GB" sz="6200" dirty="0" smtClean="0"/>
              <a:t>ables </a:t>
            </a:r>
            <a:r>
              <a:rPr lang="en-GB" sz="6200" dirty="0"/>
              <a:t>w</a:t>
            </a:r>
            <a:r>
              <a:rPr lang="en-GB" sz="6200" dirty="0" smtClean="0"/>
              <a:t>ere </a:t>
            </a:r>
            <a:r>
              <a:rPr lang="en-GB" sz="6200" dirty="0"/>
              <a:t>f</a:t>
            </a:r>
            <a:r>
              <a:rPr lang="en-GB" sz="6200" dirty="0" smtClean="0"/>
              <a:t>ound </a:t>
            </a:r>
            <a:r>
              <a:rPr lang="en-GB" sz="6200" dirty="0"/>
              <a:t>i</a:t>
            </a:r>
            <a:r>
              <a:rPr lang="en-GB" sz="6200" dirty="0" smtClean="0"/>
              <a:t>t </a:t>
            </a:r>
            <a:r>
              <a:rPr lang="en-GB" sz="6200" dirty="0"/>
              <a:t>w</a:t>
            </a:r>
            <a:r>
              <a:rPr lang="en-GB" sz="6200" dirty="0" smtClean="0"/>
              <a:t>as </a:t>
            </a:r>
            <a:r>
              <a:rPr lang="en-GB" sz="6200" dirty="0"/>
              <a:t>i</a:t>
            </a:r>
            <a:r>
              <a:rPr lang="en-GB" sz="6200" dirty="0" smtClean="0"/>
              <a:t>dentified </a:t>
            </a:r>
            <a:r>
              <a:rPr lang="en-GB" sz="6200" dirty="0"/>
              <a:t>t</a:t>
            </a:r>
            <a:r>
              <a:rPr lang="en-GB" sz="6200" dirty="0" smtClean="0"/>
              <a:t>hey </a:t>
            </a:r>
            <a:r>
              <a:rPr lang="en-GB" sz="6200" dirty="0"/>
              <a:t>w</a:t>
            </a:r>
            <a:r>
              <a:rPr lang="en-GB" sz="6200" dirty="0" smtClean="0"/>
              <a:t>ere </a:t>
            </a:r>
            <a:r>
              <a:rPr lang="en-GB" sz="6200" dirty="0"/>
              <a:t>t</a:t>
            </a:r>
            <a:r>
              <a:rPr lang="en-GB" sz="6200" dirty="0" smtClean="0"/>
              <a:t>oo high</a:t>
            </a:r>
            <a:r>
              <a:rPr lang="en-GB" sz="6200" dirty="0"/>
              <a:t>. The </a:t>
            </a:r>
            <a:r>
              <a:rPr lang="en-GB" sz="6200" dirty="0" smtClean="0"/>
              <a:t>Agent </a:t>
            </a:r>
            <a:r>
              <a:rPr lang="en-GB" sz="6200" dirty="0"/>
              <a:t>r</a:t>
            </a:r>
            <a:r>
              <a:rPr lang="en-GB" sz="6200" dirty="0" smtClean="0"/>
              <a:t>eported the </a:t>
            </a:r>
            <a:r>
              <a:rPr lang="en-GB" sz="6200" dirty="0"/>
              <a:t>f</a:t>
            </a:r>
            <a:r>
              <a:rPr lang="en-GB" sz="6200" dirty="0" smtClean="0"/>
              <a:t>indings </a:t>
            </a:r>
            <a:r>
              <a:rPr lang="en-GB" sz="6200" dirty="0"/>
              <a:t>t</a:t>
            </a:r>
            <a:r>
              <a:rPr lang="en-GB" sz="6200" dirty="0" smtClean="0"/>
              <a:t>o </a:t>
            </a:r>
            <a:r>
              <a:rPr lang="en-GB" sz="6200" dirty="0"/>
              <a:t>t</a:t>
            </a:r>
            <a:r>
              <a:rPr lang="en-GB" sz="6200" dirty="0" smtClean="0"/>
              <a:t>he Construction </a:t>
            </a:r>
            <a:r>
              <a:rPr lang="en-GB" sz="6200" dirty="0"/>
              <a:t>M</a:t>
            </a:r>
            <a:r>
              <a:rPr lang="en-GB" sz="6200" dirty="0" smtClean="0"/>
              <a:t>anger &amp; Stats Co-ordinator.  </a:t>
            </a:r>
            <a:r>
              <a:rPr lang="en-GB" sz="6200" dirty="0"/>
              <a:t>A m</a:t>
            </a:r>
            <a:r>
              <a:rPr lang="en-GB" sz="6200" dirty="0" smtClean="0"/>
              <a:t>eeting </a:t>
            </a:r>
            <a:r>
              <a:rPr lang="en-GB" sz="6200" dirty="0"/>
              <a:t>w</a:t>
            </a:r>
            <a:r>
              <a:rPr lang="en-GB" sz="6200" dirty="0" smtClean="0"/>
              <a:t>as </a:t>
            </a:r>
            <a:r>
              <a:rPr lang="en-GB" sz="6200" dirty="0"/>
              <a:t>h</a:t>
            </a:r>
            <a:r>
              <a:rPr lang="en-GB" sz="6200" dirty="0" smtClean="0"/>
              <a:t>eld </a:t>
            </a:r>
            <a:r>
              <a:rPr lang="en-GB" sz="6200" dirty="0"/>
              <a:t>w</a:t>
            </a:r>
            <a:r>
              <a:rPr lang="en-GB" sz="6200" dirty="0" smtClean="0"/>
              <a:t>ith </a:t>
            </a:r>
            <a:r>
              <a:rPr lang="en-GB" sz="6200" dirty="0"/>
              <a:t>Western Power Distribution </a:t>
            </a:r>
            <a:r>
              <a:rPr lang="en-GB" sz="6200" dirty="0" smtClean="0"/>
              <a:t>to </a:t>
            </a:r>
            <a:r>
              <a:rPr lang="en-GB" sz="6200" dirty="0"/>
              <a:t>d</a:t>
            </a:r>
            <a:r>
              <a:rPr lang="en-GB" sz="6200" dirty="0" smtClean="0"/>
              <a:t>iscuss a solution, the plan was to lay ducting at </a:t>
            </a:r>
            <a:r>
              <a:rPr lang="en-GB" sz="6200" dirty="0"/>
              <a:t>1.3m </a:t>
            </a:r>
            <a:r>
              <a:rPr lang="en-GB" sz="6200" dirty="0" smtClean="0"/>
              <a:t>along </a:t>
            </a:r>
            <a:r>
              <a:rPr lang="en-GB" sz="6200" dirty="0"/>
              <a:t>t</a:t>
            </a:r>
            <a:r>
              <a:rPr lang="en-GB" sz="6200" dirty="0" smtClean="0"/>
              <a:t>he </a:t>
            </a:r>
            <a:r>
              <a:rPr lang="en-GB" sz="6200" dirty="0"/>
              <a:t>h</a:t>
            </a:r>
            <a:r>
              <a:rPr lang="en-GB" sz="6200" dirty="0" smtClean="0"/>
              <a:t>oarding at the required level for </a:t>
            </a:r>
            <a:r>
              <a:rPr lang="en-GB" sz="6200" dirty="0"/>
              <a:t>t</a:t>
            </a:r>
            <a:r>
              <a:rPr lang="en-GB" sz="6200" dirty="0" smtClean="0"/>
              <a:t>he </a:t>
            </a:r>
            <a:r>
              <a:rPr lang="en-GB" sz="6200" dirty="0"/>
              <a:t>t</a:t>
            </a:r>
            <a:r>
              <a:rPr lang="en-GB" sz="6200" dirty="0" smtClean="0"/>
              <a:t>emporary on-slip </a:t>
            </a:r>
            <a:r>
              <a:rPr lang="en-GB" sz="6200" dirty="0"/>
              <a:t>r</a:t>
            </a:r>
            <a:r>
              <a:rPr lang="en-GB" sz="6200" dirty="0" smtClean="0"/>
              <a:t>oad &amp; </a:t>
            </a:r>
            <a:r>
              <a:rPr lang="en-GB" sz="6200" dirty="0"/>
              <a:t>Western </a:t>
            </a:r>
            <a:r>
              <a:rPr lang="en-GB" sz="6200" dirty="0" smtClean="0"/>
              <a:t>Power </a:t>
            </a:r>
            <a:r>
              <a:rPr lang="en-GB" sz="6200" dirty="0"/>
              <a:t>t</a:t>
            </a:r>
            <a:r>
              <a:rPr lang="en-GB" sz="6200" dirty="0" smtClean="0"/>
              <a:t>o </a:t>
            </a:r>
            <a:r>
              <a:rPr lang="en-GB" sz="6200" dirty="0"/>
              <a:t>s</a:t>
            </a:r>
            <a:r>
              <a:rPr lang="en-GB" sz="6200" dirty="0" smtClean="0"/>
              <a:t>upply </a:t>
            </a:r>
            <a:r>
              <a:rPr lang="en-GB" sz="6200" dirty="0"/>
              <a:t>t</a:t>
            </a:r>
            <a:r>
              <a:rPr lang="en-GB" sz="6200" dirty="0" smtClean="0"/>
              <a:t>he </a:t>
            </a:r>
            <a:r>
              <a:rPr lang="en-GB" sz="6200" dirty="0"/>
              <a:t>c</a:t>
            </a:r>
            <a:r>
              <a:rPr lang="en-GB" sz="6200" dirty="0" smtClean="0"/>
              <a:t>able </a:t>
            </a:r>
            <a:r>
              <a:rPr lang="en-GB" sz="6200" dirty="0"/>
              <a:t>f</a:t>
            </a:r>
            <a:r>
              <a:rPr lang="en-GB" sz="6200" dirty="0" smtClean="0"/>
              <a:t>or </a:t>
            </a:r>
            <a:r>
              <a:rPr lang="en-GB" sz="6200" dirty="0"/>
              <a:t>t</a:t>
            </a:r>
            <a:r>
              <a:rPr lang="en-GB" sz="6200" dirty="0" smtClean="0"/>
              <a:t>he works. </a:t>
            </a:r>
          </a:p>
          <a:p>
            <a:r>
              <a:rPr lang="en-GB" sz="6200" dirty="0" smtClean="0"/>
              <a:t>The </a:t>
            </a:r>
            <a:r>
              <a:rPr lang="en-GB" sz="6200" dirty="0"/>
              <a:t>t</a:t>
            </a:r>
            <a:r>
              <a:rPr lang="en-GB" sz="6200" dirty="0" smtClean="0"/>
              <a:t>rial </a:t>
            </a:r>
            <a:r>
              <a:rPr lang="en-GB" sz="6200" dirty="0"/>
              <a:t>h</a:t>
            </a:r>
            <a:r>
              <a:rPr lang="en-GB" sz="6200" dirty="0" smtClean="0"/>
              <a:t>oles dug previously </a:t>
            </a:r>
            <a:r>
              <a:rPr lang="en-GB" sz="6200" dirty="0"/>
              <a:t>h</a:t>
            </a:r>
            <a:r>
              <a:rPr lang="en-GB" sz="6200" dirty="0" smtClean="0"/>
              <a:t>ad </a:t>
            </a:r>
            <a:r>
              <a:rPr lang="en-GB" sz="6200" dirty="0"/>
              <a:t>a</a:t>
            </a:r>
            <a:r>
              <a:rPr lang="en-GB" sz="6200" dirty="0" smtClean="0"/>
              <a:t>lso </a:t>
            </a:r>
            <a:r>
              <a:rPr lang="en-GB" sz="6200" dirty="0"/>
              <a:t>r</a:t>
            </a:r>
            <a:r>
              <a:rPr lang="en-GB" sz="6200" dirty="0" smtClean="0"/>
              <a:t>evealed </a:t>
            </a:r>
            <a:r>
              <a:rPr lang="en-GB" sz="6200" dirty="0"/>
              <a:t>r</a:t>
            </a:r>
            <a:r>
              <a:rPr lang="en-GB" sz="6200" dirty="0" smtClean="0"/>
              <a:t>ogue </a:t>
            </a:r>
            <a:r>
              <a:rPr lang="en-GB" sz="6200" dirty="0"/>
              <a:t>u</a:t>
            </a:r>
            <a:r>
              <a:rPr lang="en-GB" sz="6200" dirty="0" smtClean="0"/>
              <a:t>nidentified </a:t>
            </a:r>
            <a:r>
              <a:rPr lang="en-GB" sz="6200" dirty="0"/>
              <a:t>c</a:t>
            </a:r>
            <a:r>
              <a:rPr lang="en-GB" sz="6200" dirty="0" smtClean="0"/>
              <a:t>ables </a:t>
            </a:r>
            <a:r>
              <a:rPr lang="en-GB" sz="6200" dirty="0"/>
              <a:t>n</a:t>
            </a:r>
            <a:r>
              <a:rPr lang="en-GB" sz="6200" dirty="0" smtClean="0"/>
              <a:t>ear </a:t>
            </a:r>
            <a:r>
              <a:rPr lang="en-GB" sz="6200" dirty="0"/>
              <a:t>t</a:t>
            </a:r>
            <a:r>
              <a:rPr lang="en-GB" sz="6200" dirty="0" smtClean="0"/>
              <a:t>o </a:t>
            </a:r>
            <a:r>
              <a:rPr lang="en-GB" sz="6200" dirty="0"/>
              <a:t>w</a:t>
            </a:r>
            <a:r>
              <a:rPr lang="en-GB" sz="6200" dirty="0" smtClean="0"/>
              <a:t>here </a:t>
            </a:r>
            <a:r>
              <a:rPr lang="en-GB" sz="6200" dirty="0"/>
              <a:t>t</a:t>
            </a:r>
            <a:r>
              <a:rPr lang="en-GB" sz="6200" dirty="0" smtClean="0"/>
              <a:t>he </a:t>
            </a:r>
            <a:r>
              <a:rPr lang="en-GB" sz="6200" dirty="0"/>
              <a:t>j</a:t>
            </a:r>
            <a:r>
              <a:rPr lang="en-GB" sz="6200" dirty="0" smtClean="0"/>
              <a:t>oint </a:t>
            </a:r>
            <a:r>
              <a:rPr lang="en-GB" sz="6200" dirty="0"/>
              <a:t>w</a:t>
            </a:r>
            <a:r>
              <a:rPr lang="en-GB" sz="6200" dirty="0" smtClean="0"/>
              <a:t>as </a:t>
            </a:r>
            <a:r>
              <a:rPr lang="en-GB" sz="6200" dirty="0"/>
              <a:t>n</a:t>
            </a:r>
            <a:r>
              <a:rPr lang="en-GB" sz="6200" dirty="0" smtClean="0"/>
              <a:t>eeded.  Arrangement </a:t>
            </a:r>
            <a:r>
              <a:rPr lang="en-GB" sz="6200" dirty="0"/>
              <a:t>w</a:t>
            </a:r>
            <a:r>
              <a:rPr lang="en-GB" sz="6200" dirty="0" smtClean="0"/>
              <a:t>as </a:t>
            </a:r>
            <a:r>
              <a:rPr lang="en-GB" sz="6200" dirty="0"/>
              <a:t>m</a:t>
            </a:r>
            <a:r>
              <a:rPr lang="en-GB" sz="6200" dirty="0" smtClean="0"/>
              <a:t>ade </a:t>
            </a:r>
            <a:r>
              <a:rPr lang="en-GB" sz="6200" dirty="0"/>
              <a:t>b</a:t>
            </a:r>
            <a:r>
              <a:rPr lang="en-GB" sz="6200" dirty="0" smtClean="0"/>
              <a:t>y </a:t>
            </a:r>
            <a:r>
              <a:rPr lang="en-GB" sz="6200" dirty="0"/>
              <a:t>t</a:t>
            </a:r>
            <a:r>
              <a:rPr lang="en-GB" sz="6200" dirty="0" smtClean="0"/>
              <a:t>he Agent to </a:t>
            </a:r>
            <a:r>
              <a:rPr lang="en-GB" sz="6200" dirty="0"/>
              <a:t>g</a:t>
            </a:r>
            <a:r>
              <a:rPr lang="en-GB" sz="6200" dirty="0" smtClean="0"/>
              <a:t>et </a:t>
            </a:r>
            <a:r>
              <a:rPr lang="en-GB" sz="6200" dirty="0"/>
              <a:t>t</a:t>
            </a:r>
            <a:r>
              <a:rPr lang="en-GB" sz="6200" dirty="0" smtClean="0"/>
              <a:t>he </a:t>
            </a:r>
            <a:r>
              <a:rPr lang="en-GB" sz="6200" dirty="0"/>
              <a:t>e</a:t>
            </a:r>
            <a:r>
              <a:rPr lang="en-GB" sz="6200" dirty="0" smtClean="0"/>
              <a:t>lectricians </a:t>
            </a:r>
            <a:r>
              <a:rPr lang="en-GB" sz="6200" dirty="0"/>
              <a:t>o</a:t>
            </a:r>
            <a:r>
              <a:rPr lang="en-GB" sz="6200" dirty="0" smtClean="0"/>
              <a:t>ut </a:t>
            </a:r>
            <a:r>
              <a:rPr lang="en-GB" sz="6200" dirty="0"/>
              <a:t>t</a:t>
            </a:r>
            <a:r>
              <a:rPr lang="en-GB" sz="6200" dirty="0" smtClean="0"/>
              <a:t>o </a:t>
            </a:r>
            <a:r>
              <a:rPr lang="en-GB" sz="6200" dirty="0"/>
              <a:t>a</a:t>
            </a:r>
            <a:r>
              <a:rPr lang="en-GB" sz="6200" dirty="0" smtClean="0"/>
              <a:t>ssess </a:t>
            </a:r>
            <a:r>
              <a:rPr lang="en-GB" sz="6200" dirty="0"/>
              <a:t>t</a:t>
            </a:r>
            <a:r>
              <a:rPr lang="en-GB" sz="6200" dirty="0" smtClean="0"/>
              <a:t>hese </a:t>
            </a:r>
            <a:r>
              <a:rPr lang="en-GB" sz="6200" dirty="0"/>
              <a:t>c</a:t>
            </a:r>
            <a:r>
              <a:rPr lang="en-GB" sz="6200" dirty="0" smtClean="0"/>
              <a:t>ables </a:t>
            </a:r>
            <a:r>
              <a:rPr lang="en-GB" sz="6200" dirty="0"/>
              <a:t>o</a:t>
            </a:r>
            <a:r>
              <a:rPr lang="en-GB" sz="6200" dirty="0" smtClean="0"/>
              <a:t>n he 27</a:t>
            </a:r>
            <a:r>
              <a:rPr lang="en-GB" sz="6200" baseline="30000" dirty="0" smtClean="0"/>
              <a:t>th</a:t>
            </a:r>
            <a:r>
              <a:rPr lang="en-GB" sz="6200" dirty="0" smtClean="0"/>
              <a:t> June 2014.</a:t>
            </a:r>
          </a:p>
          <a:p>
            <a:endParaRPr lang="en-GB" sz="6200" b="1" dirty="0"/>
          </a:p>
          <a:p>
            <a:pPr marL="0" indent="0">
              <a:buNone/>
            </a:pPr>
            <a:endParaRPr lang="en-GB" sz="6400" b="1" dirty="0"/>
          </a:p>
          <a:p>
            <a:pPr marL="0" indent="0">
              <a:buNone/>
            </a:pPr>
            <a:endParaRPr lang="en-GB" dirty="0" smtClean="0"/>
          </a:p>
        </p:txBody>
      </p:sp>
    </p:spTree>
    <p:custDataLst>
      <p:tags r:id="rId1"/>
    </p:custDataLst>
    <p:extLst>
      <p:ext uri="{BB962C8B-B14F-4D97-AF65-F5344CB8AC3E}">
        <p14:creationId xmlns:p14="http://schemas.microsoft.com/office/powerpoint/2010/main" xmlns="" val="1566101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27584" y="980728"/>
            <a:ext cx="7200800" cy="4093428"/>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During </a:t>
            </a:r>
            <a:r>
              <a:rPr lang="en-GB" sz="2000" dirty="0" smtClean="0">
                <a:latin typeface="Arial" panose="020B0604020202020204" pitchFamily="34" charset="0"/>
                <a:cs typeface="Arial" panose="020B0604020202020204" pitchFamily="34" charset="0"/>
              </a:rPr>
              <a:t>the new ducting installation the drainage team met up with the general foreman </a:t>
            </a:r>
            <a:r>
              <a:rPr lang="en-GB" sz="2000" dirty="0">
                <a:latin typeface="Arial" panose="020B0604020202020204" pitchFamily="34" charset="0"/>
                <a:cs typeface="Arial" panose="020B0604020202020204" pitchFamily="34" charset="0"/>
              </a:rPr>
              <a:t>on 27</a:t>
            </a:r>
            <a:r>
              <a:rPr lang="en-GB" sz="2000" baseline="30000" dirty="0">
                <a:latin typeface="Arial" panose="020B0604020202020204" pitchFamily="34" charset="0"/>
                <a:cs typeface="Arial" panose="020B0604020202020204" pitchFamily="34" charset="0"/>
              </a:rPr>
              <a:t>th</a:t>
            </a:r>
            <a:r>
              <a:rPr lang="en-GB" sz="2000" dirty="0">
                <a:latin typeface="Arial" panose="020B0604020202020204" pitchFamily="34" charset="0"/>
                <a:cs typeface="Arial" panose="020B0604020202020204" pitchFamily="34" charset="0"/>
              </a:rPr>
              <a:t> June 2014 &amp; </a:t>
            </a:r>
            <a:r>
              <a:rPr lang="en-GB" sz="2000" dirty="0" smtClean="0">
                <a:latin typeface="Arial" panose="020B0604020202020204" pitchFamily="34" charset="0"/>
                <a:cs typeface="Arial" panose="020B0604020202020204" pitchFamily="34" charset="0"/>
              </a:rPr>
              <a:t>informed him that the duct installation was clashing with a375mm drainage pipe being installed</a:t>
            </a:r>
            <a:r>
              <a:rPr lang="en-GB" sz="2000" dirty="0">
                <a:latin typeface="Arial" panose="020B0604020202020204" pitchFamily="34" charset="0"/>
                <a:cs typeface="Arial" panose="020B0604020202020204" pitchFamily="34" charset="0"/>
              </a:rPr>
              <a:t>. The </a:t>
            </a:r>
            <a:r>
              <a:rPr lang="en-GB" sz="2000" dirty="0" smtClean="0">
                <a:latin typeface="Arial" panose="020B0604020202020204" pitchFamily="34" charset="0"/>
                <a:cs typeface="Arial" panose="020B0604020202020204" pitchFamily="34" charset="0"/>
              </a:rPr>
              <a:t>drainage team insisted that the ducting had to be lowered to </a:t>
            </a:r>
            <a:r>
              <a:rPr lang="en-GB" sz="2000" dirty="0">
                <a:latin typeface="Arial" panose="020B0604020202020204" pitchFamily="34" charset="0"/>
                <a:cs typeface="Arial" panose="020B0604020202020204" pitchFamily="34" charset="0"/>
              </a:rPr>
              <a:t>2.3m. </a:t>
            </a:r>
            <a:r>
              <a:rPr lang="en-GB" sz="2000" dirty="0" smtClean="0">
                <a:latin typeface="Arial" panose="020B0604020202020204" pitchFamily="34" charset="0"/>
                <a:cs typeface="Arial" panose="020B0604020202020204" pitchFamily="34" charset="0"/>
              </a:rPr>
              <a:t> With this information the earthworks team had to arrange for a drag </a:t>
            </a:r>
            <a:r>
              <a:rPr lang="en-GB" sz="2000" dirty="0">
                <a:latin typeface="Arial" panose="020B0604020202020204" pitchFamily="34" charset="0"/>
                <a:cs typeface="Arial" panose="020B0604020202020204" pitchFamily="34" charset="0"/>
              </a:rPr>
              <a:t>b</a:t>
            </a:r>
            <a:r>
              <a:rPr lang="en-GB" sz="2000" dirty="0" smtClean="0">
                <a:latin typeface="Arial" panose="020B0604020202020204" pitchFamily="34" charset="0"/>
                <a:cs typeface="Arial" panose="020B0604020202020204" pitchFamily="34" charset="0"/>
              </a:rPr>
              <a:t>ox </a:t>
            </a:r>
            <a:r>
              <a:rPr lang="en-GB" sz="2000" dirty="0">
                <a:latin typeface="Arial" panose="020B0604020202020204" pitchFamily="34" charset="0"/>
                <a:cs typeface="Arial" panose="020B0604020202020204" pitchFamily="34" charset="0"/>
              </a:rPr>
              <a:t>&amp; </a:t>
            </a:r>
            <a:r>
              <a:rPr lang="en-GB" sz="2000" dirty="0" smtClean="0">
                <a:latin typeface="Arial" panose="020B0604020202020204" pitchFamily="34" charset="0"/>
                <a:cs typeface="Arial" panose="020B0604020202020204" pitchFamily="34" charset="0"/>
              </a:rPr>
              <a:t>13 tonne excavator to lower all the ducting the team had just installed at </a:t>
            </a:r>
            <a:r>
              <a:rPr lang="en-GB" sz="2000" dirty="0">
                <a:latin typeface="Arial" panose="020B0604020202020204" pitchFamily="34" charset="0"/>
                <a:cs typeface="Arial" panose="020B0604020202020204" pitchFamily="34" charset="0"/>
              </a:rPr>
              <a:t>1.3m. </a:t>
            </a:r>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weather on the </a:t>
            </a:r>
            <a:r>
              <a:rPr lang="en-GB" sz="2000" dirty="0">
                <a:latin typeface="Arial" panose="020B0604020202020204" pitchFamily="34" charset="0"/>
                <a:cs typeface="Arial" panose="020B0604020202020204" pitchFamily="34" charset="0"/>
              </a:rPr>
              <a:t>27</a:t>
            </a:r>
            <a:r>
              <a:rPr lang="en-GB" sz="2000" baseline="30000" dirty="0">
                <a:latin typeface="Arial" panose="020B0604020202020204" pitchFamily="34" charset="0"/>
                <a:cs typeface="Arial" panose="020B0604020202020204" pitchFamily="34" charset="0"/>
              </a:rPr>
              <a:t>th</a:t>
            </a:r>
            <a:r>
              <a:rPr lang="en-GB" sz="2000" dirty="0">
                <a:latin typeface="Arial" panose="020B0604020202020204" pitchFamily="34" charset="0"/>
                <a:cs typeface="Arial" panose="020B0604020202020204" pitchFamily="34" charset="0"/>
              </a:rPr>
              <a:t> June 2014 </a:t>
            </a:r>
            <a:r>
              <a:rPr lang="en-GB" sz="2000" dirty="0" smtClean="0">
                <a:latin typeface="Arial" panose="020B0604020202020204" pitchFamily="34" charset="0"/>
                <a:cs typeface="Arial" panose="020B0604020202020204" pitchFamily="34" charset="0"/>
              </a:rPr>
              <a:t>was heavy rain</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and therefore</a:t>
            </a:r>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the gang backfilled the area covering the trial holes to ensure no water pooled keeping mud to a minimum in preparation for the </a:t>
            </a:r>
            <a:r>
              <a:rPr lang="en-GB" sz="2000" dirty="0">
                <a:latin typeface="Arial" panose="020B0604020202020204" pitchFamily="34" charset="0"/>
                <a:cs typeface="Arial" panose="020B0604020202020204" pitchFamily="34" charset="0"/>
              </a:rPr>
              <a:t>30</a:t>
            </a:r>
            <a:r>
              <a:rPr lang="en-GB" sz="2000" baseline="30000" dirty="0">
                <a:latin typeface="Arial" panose="020B0604020202020204" pitchFamily="34" charset="0"/>
                <a:cs typeface="Arial" panose="020B0604020202020204" pitchFamily="34" charset="0"/>
              </a:rPr>
              <a:t>th</a:t>
            </a:r>
            <a:r>
              <a:rPr lang="en-GB" sz="2000" dirty="0">
                <a:latin typeface="Arial" panose="020B0604020202020204" pitchFamily="34" charset="0"/>
                <a:cs typeface="Arial" panose="020B0604020202020204" pitchFamily="34" charset="0"/>
              </a:rPr>
              <a:t> June 2014.</a:t>
            </a:r>
            <a:endParaRPr lang="en-GB" sz="2000" b="1"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xmlns="" val="251936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ctr"/>
            <a:r>
              <a:rPr lang="en-GB" dirty="0" smtClean="0"/>
              <a:t>Incident Information – Day Of Strike</a:t>
            </a:r>
            <a:br>
              <a:rPr lang="en-GB" dirty="0" smtClean="0"/>
            </a:br>
            <a:r>
              <a:rPr lang="en-GB" dirty="0" smtClean="0"/>
              <a:t>30</a:t>
            </a:r>
            <a:r>
              <a:rPr lang="en-GB" baseline="30000" dirty="0" smtClean="0"/>
              <a:t>th</a:t>
            </a:r>
            <a:r>
              <a:rPr lang="en-GB" dirty="0" smtClean="0"/>
              <a:t> June 2014</a:t>
            </a:r>
            <a:endParaRPr lang="en-GB" dirty="0"/>
          </a:p>
        </p:txBody>
      </p:sp>
      <p:sp>
        <p:nvSpPr>
          <p:cNvPr id="3" name="Content Placeholder 2"/>
          <p:cNvSpPr>
            <a:spLocks noGrp="1"/>
          </p:cNvSpPr>
          <p:nvPr>
            <p:ph idx="1"/>
          </p:nvPr>
        </p:nvSpPr>
        <p:spPr>
          <a:xfrm>
            <a:off x="457200" y="1142648"/>
            <a:ext cx="8229600" cy="4662616"/>
          </a:xfrm>
        </p:spPr>
        <p:txBody>
          <a:bodyPr>
            <a:normAutofit fontScale="40000" lnSpcReduction="20000"/>
          </a:bodyPr>
          <a:lstStyle/>
          <a:p>
            <a:endParaRPr lang="en-GB" sz="4800" dirty="0" smtClean="0"/>
          </a:p>
          <a:p>
            <a:endParaRPr lang="en-GB" sz="4800" dirty="0"/>
          </a:p>
          <a:p>
            <a:r>
              <a:rPr lang="en-GB" sz="5000" dirty="0" smtClean="0"/>
              <a:t>The ganger informed his foreman about requiring a new permit to dig as the one in his possession was going to expire by 07:30am that morning. They both discussed the day’s works activities &amp; the foreman instructed his ganger to make his way out to site &amp; that he would be along soon with his new permit for the works to proceed. </a:t>
            </a:r>
          </a:p>
          <a:p>
            <a:endParaRPr lang="en-GB" sz="5000" dirty="0" smtClean="0"/>
          </a:p>
          <a:p>
            <a:r>
              <a:rPr lang="en-GB" sz="5000" dirty="0" smtClean="0"/>
              <a:t>The section engineer presented the new permit &amp; accompanying drawing &amp; briefed the general foreman on the permit. The section engineer &amp; the general foreman then reviewed the risk assessment for the operation.  The planned activity was for the excavation of A trench to install BT &amp; power ducts along the side of the site boundary, including the area where the cables run over where the ducting had to be lowered.  </a:t>
            </a:r>
          </a:p>
          <a:p>
            <a:pPr marL="0" indent="0">
              <a:buNone/>
            </a:pPr>
            <a:endParaRPr lang="en-GB" dirty="0" smtClean="0"/>
          </a:p>
        </p:txBody>
      </p:sp>
    </p:spTree>
    <p:custDataLst>
      <p:tags r:id="rId1"/>
    </p:custDataLst>
    <p:extLst>
      <p:ext uri="{BB962C8B-B14F-4D97-AF65-F5344CB8AC3E}">
        <p14:creationId xmlns:p14="http://schemas.microsoft.com/office/powerpoint/2010/main" xmlns="" val="771183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ctr"/>
            <a:r>
              <a:rPr lang="en-GB" dirty="0" smtClean="0"/>
              <a:t>Incident Information – Day Of Strike</a:t>
            </a:r>
            <a:br>
              <a:rPr lang="en-GB" dirty="0" smtClean="0"/>
            </a:br>
            <a:r>
              <a:rPr lang="en-GB" dirty="0" smtClean="0"/>
              <a:t>30</a:t>
            </a:r>
            <a:r>
              <a:rPr lang="en-GB" baseline="30000" dirty="0" smtClean="0"/>
              <a:t>th</a:t>
            </a:r>
            <a:r>
              <a:rPr lang="en-GB" dirty="0" smtClean="0"/>
              <a:t> June 2014</a:t>
            </a:r>
            <a:endParaRPr lang="en-GB" dirty="0"/>
          </a:p>
        </p:txBody>
      </p:sp>
      <p:sp>
        <p:nvSpPr>
          <p:cNvPr id="3" name="Content Placeholder 2"/>
          <p:cNvSpPr>
            <a:spLocks noGrp="1"/>
          </p:cNvSpPr>
          <p:nvPr>
            <p:ph idx="1"/>
          </p:nvPr>
        </p:nvSpPr>
        <p:spPr>
          <a:xfrm>
            <a:off x="457200" y="1142648"/>
            <a:ext cx="8229600" cy="4277072"/>
          </a:xfrm>
        </p:spPr>
        <p:txBody>
          <a:bodyPr>
            <a:normAutofit fontScale="40000" lnSpcReduction="20000"/>
          </a:bodyPr>
          <a:lstStyle/>
          <a:p>
            <a:pPr marL="0" indent="0">
              <a:buNone/>
            </a:pPr>
            <a:endParaRPr lang="en-GB" sz="4800" b="1" dirty="0" smtClean="0"/>
          </a:p>
          <a:p>
            <a:r>
              <a:rPr lang="en-GB" sz="5000" dirty="0" smtClean="0"/>
              <a:t>The general foreman then met with the earthworks agent for A discussion on the day's work activities.  During the conversation the agent discussed that the cables found were three redundant communication cables &amp; would need to be exposed at some point that day so that an electrician could inspect them as the weather on </a:t>
            </a:r>
            <a:r>
              <a:rPr lang="en-GB" sz="5000" dirty="0" err="1" smtClean="0"/>
              <a:t>friday</a:t>
            </a:r>
            <a:r>
              <a:rPr lang="en-GB" sz="5000" dirty="0" smtClean="0"/>
              <a:t> had prevented the planned inspection taking place. </a:t>
            </a:r>
          </a:p>
          <a:p>
            <a:pPr marL="0" indent="0">
              <a:buNone/>
            </a:pPr>
            <a:endParaRPr lang="en-GB" sz="5000" b="1" dirty="0" smtClean="0"/>
          </a:p>
          <a:p>
            <a:r>
              <a:rPr lang="en-GB" sz="5000" dirty="0" smtClean="0"/>
              <a:t>The general foreman arrived on site &amp; handed the permit &amp; risk assessment to the ganger, no detailed briefing took place. As the resources had not arrived for dropping the ducting down to the changed level of 2.3m, the general foreman instructed the gang to carry on &amp; expose the three redundant communication cables which were running through the work area. </a:t>
            </a:r>
          </a:p>
          <a:p>
            <a:pPr marL="0" indent="0">
              <a:buNone/>
            </a:pPr>
            <a:endParaRPr lang="en-GB" sz="5000" b="1" dirty="0" smtClean="0"/>
          </a:p>
          <a:p>
            <a:pPr marL="0" indent="0">
              <a:buNone/>
            </a:pPr>
            <a:endParaRPr lang="en-GB" sz="5000" dirty="0" smtClean="0"/>
          </a:p>
        </p:txBody>
      </p:sp>
    </p:spTree>
    <p:custDataLst>
      <p:tags r:id="rId1"/>
    </p:custDataLst>
    <p:extLst>
      <p:ext uri="{BB962C8B-B14F-4D97-AF65-F5344CB8AC3E}">
        <p14:creationId xmlns:p14="http://schemas.microsoft.com/office/powerpoint/2010/main" xmlns="" val="922674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1412776"/>
            <a:ext cx="7416824" cy="3139321"/>
          </a:xfrm>
          <a:prstGeom prst="rect">
            <a:avLst/>
          </a:prstGeom>
          <a:noFill/>
        </p:spPr>
        <p:txBody>
          <a:bodyPr wrap="square" rtlCol="0">
            <a:spAutoFit/>
          </a:bodyPr>
          <a:lstStyle/>
          <a:p>
            <a:endParaRPr lang="en-GB" b="1" dirty="0"/>
          </a:p>
          <a:p>
            <a:r>
              <a:rPr lang="en-GB" sz="2000" dirty="0">
                <a:latin typeface="Arial" panose="020B0604020202020204" pitchFamily="34" charset="0"/>
                <a:cs typeface="Arial" panose="020B0604020202020204" pitchFamily="34" charset="0"/>
              </a:rPr>
              <a:t>The ganger was banking the machine during the excavation whilst his operatives were well out of the way of the excavator when there was a flash &amp; a bang.  </a:t>
            </a:r>
          </a:p>
          <a:p>
            <a:endParaRPr lang="en-GB" sz="2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ganger immediately instructed the machine to move back &amp; moved his gang away from the excavation, during which the cable gave a further 2 bangs. The ganger then contacted the general foreman to report the incident.</a:t>
            </a:r>
            <a:endParaRPr lang="en-GB" sz="2000" b="1"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xmlns="" val="2932969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dirty="0" smtClean="0"/>
              <a:t>Incident Information – Basic Cause Of The Event</a:t>
            </a:r>
            <a:endParaRPr lang="en-GB" dirty="0"/>
          </a:p>
        </p:txBody>
      </p:sp>
      <p:sp>
        <p:nvSpPr>
          <p:cNvPr id="3" name="Content Placeholder 2"/>
          <p:cNvSpPr>
            <a:spLocks noGrp="1"/>
          </p:cNvSpPr>
          <p:nvPr>
            <p:ph idx="1"/>
          </p:nvPr>
        </p:nvSpPr>
        <p:spPr/>
        <p:txBody>
          <a:bodyPr>
            <a:normAutofit lnSpcReduction="10000"/>
          </a:bodyPr>
          <a:lstStyle/>
          <a:p>
            <a:r>
              <a:rPr lang="en-GB" sz="1800" dirty="0" smtClean="0"/>
              <a:t>Permit controller did not brief the restrictions to the supervisor</a:t>
            </a:r>
          </a:p>
          <a:p>
            <a:pPr marL="0" indent="0">
              <a:buNone/>
            </a:pPr>
            <a:endParaRPr lang="en-GB" sz="1800" dirty="0" smtClean="0"/>
          </a:p>
          <a:p>
            <a:r>
              <a:rPr lang="en-GB" sz="1800" dirty="0" smtClean="0"/>
              <a:t>Section engineer did not re visit site &amp; re mark services on the ground</a:t>
            </a:r>
          </a:p>
          <a:p>
            <a:pPr marL="0" indent="0">
              <a:buNone/>
            </a:pPr>
            <a:endParaRPr lang="en-GB" sz="1800" dirty="0" smtClean="0"/>
          </a:p>
          <a:p>
            <a:r>
              <a:rPr lang="en-GB" sz="1800" dirty="0" smtClean="0"/>
              <a:t>General foreman did not challenge the briefing on the buried services, he signed the permit &amp; handed it to the ganger with no proper instructions on the control measures for digging the ground.</a:t>
            </a:r>
          </a:p>
          <a:p>
            <a:pPr marL="0" indent="0">
              <a:buNone/>
            </a:pPr>
            <a:endParaRPr lang="en-GB" sz="1800" dirty="0" smtClean="0"/>
          </a:p>
          <a:p>
            <a:r>
              <a:rPr lang="en-GB" sz="1800" dirty="0" smtClean="0"/>
              <a:t>The gang were put to work without proper planning for uncovering the cables that were previously found the following week.</a:t>
            </a:r>
          </a:p>
          <a:p>
            <a:pPr marL="0" indent="0">
              <a:buNone/>
            </a:pPr>
            <a:endParaRPr lang="en-GB" sz="1800" dirty="0" smtClean="0"/>
          </a:p>
          <a:p>
            <a:r>
              <a:rPr lang="en-GB" sz="1800" dirty="0" smtClean="0"/>
              <a:t>No method statement was produced to plan out the works activity, a risk assessment was rushed &amp; did not follow the hold points within the project instructions for a safe system of work (</a:t>
            </a:r>
            <a:r>
              <a:rPr lang="en-GB" sz="1800" dirty="0" err="1" smtClean="0"/>
              <a:t>ssow</a:t>
            </a:r>
            <a:r>
              <a:rPr lang="en-GB" sz="1800" dirty="0" smtClean="0"/>
              <a:t>) with approval</a:t>
            </a:r>
            <a:endParaRPr lang="en-GB" sz="1800" dirty="0"/>
          </a:p>
        </p:txBody>
      </p:sp>
    </p:spTree>
    <p:custDataLst>
      <p:tags r:id="rId1"/>
    </p:custDataLst>
    <p:extLst>
      <p:ext uri="{BB962C8B-B14F-4D97-AF65-F5344CB8AC3E}">
        <p14:creationId xmlns:p14="http://schemas.microsoft.com/office/powerpoint/2010/main" xmlns="" val="2832685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ctr"/>
            <a:r>
              <a:rPr lang="en-GB" dirty="0" smtClean="0"/>
              <a:t>Human Failure Analysis Chart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83559300"/>
              </p:ext>
            </p:extLst>
          </p:nvPr>
        </p:nvGraphicFramePr>
        <p:xfrm>
          <a:off x="683568" y="1124744"/>
          <a:ext cx="7872960" cy="4389120"/>
        </p:xfrm>
        <a:graphic>
          <a:graphicData uri="http://schemas.openxmlformats.org/drawingml/2006/table">
            <a:tbl>
              <a:tblPr>
                <a:tableStyleId>{5C22544A-7EE6-4342-B048-85BDC9FD1C3A}</a:tableStyleId>
              </a:tblPr>
              <a:tblGrid>
                <a:gridCol w="1754682"/>
                <a:gridCol w="1502979"/>
                <a:gridCol w="1502979"/>
                <a:gridCol w="1503536"/>
                <a:gridCol w="1608784"/>
              </a:tblGrid>
              <a:tr h="400943">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Name</a:t>
                      </a:r>
                      <a:endParaRPr lang="en-GB" sz="800" dirty="0">
                        <a:effectLst/>
                      </a:endParaRPr>
                    </a:p>
                    <a:p>
                      <a:pPr algn="l">
                        <a:spcAft>
                          <a:spcPts val="0"/>
                        </a:spcAf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Error</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Routine Violation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Situational Violation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Exceptional Violation</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r>
              <a:tr h="3875782">
                <a:tc>
                  <a:txBody>
                    <a:bodyPr/>
                    <a:lstStyle/>
                    <a:p>
                      <a:pPr algn="l">
                        <a:spcAft>
                          <a:spcPts val="0"/>
                        </a:spcAft>
                      </a:pPr>
                      <a:r>
                        <a:rPr lang="en-GB" sz="900" dirty="0">
                          <a:effectLst/>
                        </a:rPr>
                        <a:t>General Foreman</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Ganger</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Agent</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Section Engineer</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Earthworks Team</a:t>
                      </a:r>
                      <a:endParaRPr lang="en-GB" sz="800" dirty="0">
                        <a:effectLst/>
                      </a:endParaRPr>
                    </a:p>
                    <a:p>
                      <a:pPr algn="l">
                        <a:spcAft>
                          <a:spcPts val="0"/>
                        </a:spcAf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smtClean="0">
                          <a:effectLst/>
                        </a:rPr>
                        <a:t>Yes</a:t>
                      </a:r>
                      <a:r>
                        <a:rPr lang="en-GB" sz="900" baseline="0" dirty="0" smtClean="0">
                          <a:effectLst/>
                        </a:rPr>
                        <a:t> - P</a:t>
                      </a:r>
                      <a:r>
                        <a:rPr lang="en-GB" sz="900" dirty="0" smtClean="0">
                          <a:effectLst/>
                        </a:rPr>
                        <a:t>ut The</a:t>
                      </a:r>
                      <a:r>
                        <a:rPr lang="en-GB" sz="900" baseline="0" dirty="0" smtClean="0">
                          <a:effectLst/>
                        </a:rPr>
                        <a:t> G</a:t>
                      </a:r>
                      <a:r>
                        <a:rPr lang="en-GB" sz="900" dirty="0" smtClean="0">
                          <a:effectLst/>
                        </a:rPr>
                        <a:t>ang To Work With Little Information About The Cables &amp; Standards Expected Of Them</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smtClean="0">
                          <a:effectLst/>
                        </a:rPr>
                        <a:t>Yes - Did Not Ensure His Team Followed The Correct Control Measures For Buried Services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smtClean="0">
                          <a:effectLst/>
                        </a:rPr>
                        <a:t>Yes</a:t>
                      </a:r>
                      <a:r>
                        <a:rPr lang="en-GB" sz="900" baseline="0" dirty="0" smtClean="0">
                          <a:effectLst/>
                        </a:rPr>
                        <a:t> -</a:t>
                      </a:r>
                      <a:r>
                        <a:rPr lang="en-GB" sz="900" dirty="0" smtClean="0">
                          <a:effectLst/>
                        </a:rPr>
                        <a:t> Previously Been Told On Site About Scrapping With Machine Over A Communications Duct</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smtClean="0">
                          <a:effectLst/>
                        </a:rPr>
                        <a:t>Yes - </a:t>
                      </a:r>
                      <a:r>
                        <a:rPr lang="en-GB" sz="900" dirty="0">
                          <a:effectLst/>
                        </a:rPr>
                        <a:t>No </a:t>
                      </a:r>
                      <a:r>
                        <a:rPr lang="en-GB" sz="900" dirty="0" smtClean="0">
                          <a:effectLst/>
                        </a:rPr>
                        <a:t>Strong Conviction In The Team To Stop Work Having Experienced A Similar Incident Previously On 1</a:t>
                      </a:r>
                      <a:r>
                        <a:rPr lang="en-GB" sz="900" baseline="30000" dirty="0" smtClean="0">
                          <a:effectLst/>
                        </a:rPr>
                        <a:t>st</a:t>
                      </a:r>
                      <a:r>
                        <a:rPr lang="en-GB" sz="900" baseline="0" dirty="0" smtClean="0">
                          <a:effectLst/>
                        </a:rPr>
                        <a:t> June 2014</a:t>
                      </a:r>
                      <a:r>
                        <a:rPr lang="en-GB" sz="900" dirty="0" smtClean="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a:effectLst/>
                        </a:rPr>
                        <a:t> </a:t>
                      </a:r>
                      <a:endParaRPr lang="en-GB" sz="800" dirty="0">
                        <a:effectLst/>
                      </a:endParaRPr>
                    </a:p>
                    <a:p>
                      <a:pPr algn="l">
                        <a:spcAft>
                          <a:spcPts val="0"/>
                        </a:spcAft>
                      </a:pPr>
                      <a:r>
                        <a:rPr lang="en-GB" sz="900" dirty="0" smtClean="0">
                          <a:effectLst/>
                        </a:rPr>
                        <a:t>Yes</a:t>
                      </a:r>
                      <a:r>
                        <a:rPr lang="en-GB" sz="900" baseline="0" dirty="0" smtClean="0">
                          <a:effectLst/>
                        </a:rPr>
                        <a:t> - N</a:t>
                      </a:r>
                      <a:r>
                        <a:rPr lang="en-GB" sz="900" dirty="0" smtClean="0">
                          <a:effectLst/>
                        </a:rPr>
                        <a:t>ew To The Company</a:t>
                      </a:r>
                      <a:r>
                        <a:rPr lang="en-GB" sz="900" baseline="0" dirty="0" smtClean="0">
                          <a:effectLst/>
                        </a:rPr>
                        <a:t> J</a:t>
                      </a:r>
                      <a:r>
                        <a:rPr lang="en-GB" sz="900" dirty="0" smtClean="0">
                          <a:effectLst/>
                        </a:rPr>
                        <a:t>ust Following The Team &amp; Trying To Do His Best</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c>
                  <a:txBody>
                    <a:bodyPr/>
                    <a:lstStyle/>
                    <a:p>
                      <a:pPr algn="l">
                        <a:spcAft>
                          <a:spcPts val="0"/>
                        </a:spcAft>
                      </a:pPr>
                      <a:r>
                        <a:rPr lang="en-GB" sz="900" dirty="0">
                          <a:effectLst/>
                        </a:rPr>
                        <a:t> </a:t>
                      </a:r>
                      <a:endParaRPr lang="en-GB" sz="800" b="1" dirty="0">
                        <a:solidFill>
                          <a:srgbClr val="FF0000"/>
                        </a:solidFill>
                        <a:effectLst/>
                        <a:latin typeface="Arial" panose="020B0604020202020204" pitchFamily="34" charset="0"/>
                        <a:ea typeface="Times New Roman" panose="02020603050405020304" pitchFamily="18" charset="0"/>
                      </a:endParaRPr>
                    </a:p>
                  </a:txBody>
                  <a:tcPr marL="60141" marR="60141" marT="0" marB="0"/>
                </a:tc>
              </a:tr>
            </a:tbl>
          </a:graphicData>
        </a:graphic>
      </p:graphicFrame>
    </p:spTree>
    <p:custDataLst>
      <p:tags r:id="rId1"/>
    </p:custDataLst>
    <p:extLst>
      <p:ext uri="{BB962C8B-B14F-4D97-AF65-F5344CB8AC3E}">
        <p14:creationId xmlns:p14="http://schemas.microsoft.com/office/powerpoint/2010/main" xmlns="" val="39242216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TotalTime>
  <Words>1319</Words>
  <Application>Microsoft Office PowerPoint</Application>
  <PresentationFormat>On-screen Show (4:3)</PresentationFormat>
  <Paragraphs>248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11kv Cable Strike Case Study</vt:lpstr>
      <vt:lpstr>11kv Cable Strike Case Study</vt:lpstr>
      <vt:lpstr>Incident Information – Leading Up To</vt:lpstr>
      <vt:lpstr>Slide 4</vt:lpstr>
      <vt:lpstr>Incident Information – Day Of Strike 30th June 2014</vt:lpstr>
      <vt:lpstr>Incident Information – Day Of Strike 30th June 2014</vt:lpstr>
      <vt:lpstr>Slide 7</vt:lpstr>
      <vt:lpstr>Incident Information – Basic Cause Of The Event</vt:lpstr>
      <vt:lpstr>Human Failure Analysis Chart</vt:lpstr>
      <vt:lpstr>Basic Risk Factors (BRF)</vt:lpstr>
      <vt:lpstr>Basic Risk Factors (BRF)</vt:lpstr>
      <vt:lpstr>Lessons Learnt </vt:lpstr>
    </vt:vector>
  </TitlesOfParts>
  <Company>Highways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Dalby, Adrian</dc:creator>
  <cp:lastModifiedBy>Sony</cp:lastModifiedBy>
  <cp:revision>88</cp:revision>
  <dcterms:created xsi:type="dcterms:W3CDTF">2015-02-26T12:55:51Z</dcterms:created>
  <dcterms:modified xsi:type="dcterms:W3CDTF">2015-05-27T15:22:36Z</dcterms:modified>
</cp:coreProperties>
</file>