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8"/>
  </p:notesMasterIdLst>
  <p:sldIdLst>
    <p:sldId id="258" r:id="rId2"/>
    <p:sldId id="275" r:id="rId3"/>
    <p:sldId id="276" r:id="rId4"/>
    <p:sldId id="277" r:id="rId5"/>
    <p:sldId id="293" r:id="rId6"/>
    <p:sldId id="294" r:id="rId7"/>
    <p:sldId id="295" r:id="rId8"/>
    <p:sldId id="296" r:id="rId9"/>
    <p:sldId id="297" r:id="rId10"/>
    <p:sldId id="298" r:id="rId11"/>
    <p:sldId id="278" r:id="rId12"/>
    <p:sldId id="279" r:id="rId13"/>
    <p:sldId id="280" r:id="rId14"/>
    <p:sldId id="300" r:id="rId15"/>
    <p:sldId id="301" r:id="rId16"/>
    <p:sldId id="302" r:id="rId17"/>
    <p:sldId id="304" r:id="rId18"/>
    <p:sldId id="306" r:id="rId19"/>
    <p:sldId id="308" r:id="rId20"/>
    <p:sldId id="305" r:id="rId21"/>
    <p:sldId id="307" r:id="rId22"/>
    <p:sldId id="283" r:id="rId23"/>
    <p:sldId id="284" r:id="rId24"/>
    <p:sldId id="285" r:id="rId25"/>
    <p:sldId id="290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677" autoAdjust="0"/>
  </p:normalViewPr>
  <p:slideViewPr>
    <p:cSldViewPr snapToGrid="0">
      <p:cViewPr varScale="1">
        <p:scale>
          <a:sx n="57" d="100"/>
          <a:sy n="57" d="100"/>
        </p:scale>
        <p:origin x="7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1EB47-8939-40E2-9FE4-021531B021C9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9B5-9F9E-4824-AD4B-B0A0C7973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90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way people handle risks is very haphazard. Some do it well, some do it badly, and some ignore it… The PAS states this is what you should show.</a:t>
            </a:r>
          </a:p>
          <a:p>
            <a:r>
              <a:rPr lang="en-GB" dirty="0"/>
              <a:t>No specification before, but now you can work to one. Don’t ignore what the industry is saying / leading. HSE knows the specification is there, if an accident occurs, why haven’t you followed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7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Offline version coming this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9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DDR = DRR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9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this mean for you? How do you currently implement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3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proactively enable risk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6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Being the safest provider isn’t something you’d be interested in doing right now, is it?</a:t>
            </a:r>
          </a:p>
          <a:p>
            <a:r>
              <a:rPr lang="en-GB" dirty="0"/>
              <a:t>It’s guidance, yes, but being proactive in the health and safety of your teams isn’t that critical is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9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product mirrors the guidance regarding risk in PAS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5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Environmental is included in our tool.</a:t>
            </a:r>
          </a:p>
          <a:p>
            <a:r>
              <a:rPr lang="en-GB" dirty="0"/>
              <a:t>Taken the suggested risks and added to it.</a:t>
            </a:r>
          </a:p>
          <a:p>
            <a:r>
              <a:rPr lang="en-GB" dirty="0"/>
              <a:t>Taking the guesswork out of Health and safety. Use the app and you will be aligned to the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4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suggested by PAS. But doesn’t show you what the risk is about. </a:t>
            </a:r>
          </a:p>
          <a:p>
            <a:r>
              <a:rPr lang="en-GB" dirty="0"/>
              <a:t>We have improved on these symbols and made the risks instantly recognisable.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6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Construction Industry Publications</a:t>
            </a:r>
          </a:p>
          <a:p>
            <a:endParaRPr lang="en-GB" dirty="0"/>
          </a:p>
          <a:p>
            <a:r>
              <a:rPr lang="en-GB" dirty="0"/>
              <a:t>QR codes available at end. Print poster with QR code and put it on site. – transfer designer’s thoughts on site with the QR codes. Other apps leave he risks inside the model and not transferred to the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98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applications don’t give you guidance – the guidance is automatically populated. Have </a:t>
            </a:r>
            <a:r>
              <a:rPr lang="en-GB" dirty="0" err="1"/>
              <a:t>callsafe</a:t>
            </a:r>
            <a:r>
              <a:rPr lang="en-GB" dirty="0"/>
              <a:t> services as a back-end to the process (H&amp;S training business) – videos from </a:t>
            </a:r>
            <a:r>
              <a:rPr lang="en-GB" dirty="0" err="1"/>
              <a:t>callsafe</a:t>
            </a:r>
            <a:r>
              <a:rPr lang="en-GB" dirty="0"/>
              <a:t> / HSE website / CIP knowledge (subscription based)</a:t>
            </a:r>
          </a:p>
          <a:p>
            <a:r>
              <a:rPr lang="en-GB" dirty="0"/>
              <a:t>The symbols are based on hazard warning signs, others are not – just an exclamation mark so you can’t tell the risk.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9B5-9F9E-4824-AD4B-B0A0C7973A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A7B0-E150-46BA-A39B-C61E25ED9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E4979-FF53-4265-97E7-4D6903B7A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D7CA-52D8-4505-BE33-D3185B39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83825-0874-4C91-A283-682C5FFA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C1194-E794-497B-BDC6-334E4978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B026-4D24-4E08-BEDF-6347B06E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9C309-793B-4F47-98E0-964D867EA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AD1E-59DB-49F4-BE3D-50318DED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6675-8936-4F8C-BF14-8DB57B58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FD7A8-672D-4085-8D80-4D0D816D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2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F566E-1DB6-4960-B761-4ED7AA05E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2A07B-9D29-42B8-A871-1D25284AD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4F510-1DBF-4784-B1B4-102C3D8B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C1F1-8E70-471D-A56A-20FE3026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66B7-D785-4949-B075-38F1782A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3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06D6-6973-4A5F-87B4-6DD8B739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CB05-0F3B-42A1-A3D3-8209D5402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1F9CD-CD8D-49D3-A4EC-320C9639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0B554-669B-434C-8542-2B206A54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52CE0-0F45-48CC-86E0-7461F257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70BA-7615-45FD-A009-A28EFAE7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9DBD-FF06-4BF3-9556-9247F0CB2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F0025-2288-48E5-BDBD-39DD04CF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89AAE-5DAA-4926-A309-F009DDA8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191C1-D347-41D7-9D17-F307C259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0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ECD8-96A7-4457-B5B2-3DB61347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765D-DF7B-4A16-B161-BBC7BF81A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BF260-8503-4AA5-AC54-C1B445F14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2084A-4977-4C99-9D01-4CC4F65B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6978F-4FAF-4229-BF57-6F1ACD58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39D9B-AA4D-4B02-9053-FD23FC4A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5BCE-6307-490D-A4CB-D2A75268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E7CB-D158-4EC8-A3A9-BCE7404EF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FB1B8-227A-4C6C-BDAE-D1D40D529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0E44E-6C7E-4035-B55E-6ED31EEE1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38622-CDCE-40D3-88D1-90A16279B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06638-8F17-4AFA-8DD0-771C65A9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6D942-8001-42AE-9E34-F144A4CC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235B1A-BE75-4D85-9E3E-4116408B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3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7D65-75F1-4E70-968B-FE9B1932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3FA09-6ADB-4CBC-BFA5-488DA075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4D1DA-9976-431A-9F46-E6B8F4B3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7BBE1-3E77-40E3-9955-F4DDDF71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9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2FDD3-DB29-4739-A14F-B0092802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687D3-1C3F-46AF-ADD4-86D3C895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E9D6B-6CB0-43B6-A9E3-97BC230F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4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87C3-D0B4-4C59-A0A2-27E32C76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5CD3A-422A-4160-9132-F0C466E6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0FD54-AC07-425E-B5E7-94B81C885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1F6AE-0622-41EA-A3B1-B57AED6F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D5BC9-7B8B-4BA5-9173-CEE9858B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9A17E-5E3D-4A3E-B8A6-546DF106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C59A-54B2-47B8-B8B4-269A7736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B1459-B1C9-4FF8-A978-15E19CBB8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FE452-091B-4087-91DB-E1391E40A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AB432-366A-4B31-9482-CB57BA72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42AD0-6DF8-4C0D-966E-FBCC89D3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3F812-D3A9-4720-A3AE-D9387799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4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FB536-27DA-4AFA-A981-63C10097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C8801-E436-4688-8455-22F209609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5FAEF-F65A-41B5-92E7-F50BD0AEA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5091D-6F95-4D92-A132-A91369E1B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0D8FE-9D12-40D4-836E-159A75110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2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bimsafe.co.uk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9E7D7-3785-4822-BC71-7A397B74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" y="-2"/>
            <a:ext cx="1549398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0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-1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142" y="300299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2976303" y="1749349"/>
            <a:ext cx="87850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i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84957" y="682967"/>
            <a:ext cx="2427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Viewing risks in a 3D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7E3A7-FBFA-497B-9CEF-B6826E6E1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538" y="1438275"/>
            <a:ext cx="8068064" cy="53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3018248" y="1596730"/>
            <a:ext cx="85810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We have developed a PAS 1192-6 solution for you which addresses all of your needs.</a:t>
            </a:r>
          </a:p>
          <a:p>
            <a:r>
              <a:rPr lang="en-GB" sz="2400" b="1" dirty="0"/>
              <a:t>We provide you with all of the tools you need, including: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A bespoke Designer Risk Register, Risk Assessment and Method Statement and Temporary Works Register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3D symbols in either the Autodesk, Revit or Bentley formats which you can insert into your model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Automatic guidance from Callsafe Services, the HSE and CIP Knowledge</a:t>
            </a:r>
          </a:p>
          <a:p>
            <a:endParaRPr lang="en-GB" sz="2400" i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This is why you need BIMsafe</a:t>
            </a:r>
          </a:p>
        </p:txBody>
      </p:sp>
    </p:spTree>
    <p:extLst>
      <p:ext uri="{BB962C8B-B14F-4D97-AF65-F5344CB8AC3E}">
        <p14:creationId xmlns:p14="http://schemas.microsoft.com/office/powerpoint/2010/main" val="71163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3018248" y="1595021"/>
            <a:ext cx="85810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Simply, identify the risks you think exist on your project/site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Complete the appropriate database (DRR, RAMS or TWR)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Select the appropriate risk from the pull-down menu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Place the 3D block or cell into your model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Add hyperlinks from the databases to the 3D symbols within the model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Take your completed model onto site with all of the attached information</a:t>
            </a:r>
          </a:p>
          <a:p>
            <a:endParaRPr lang="en-GB" sz="2400" i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So how does it work ?</a:t>
            </a:r>
          </a:p>
        </p:txBody>
      </p:sp>
    </p:spTree>
    <p:extLst>
      <p:ext uri="{BB962C8B-B14F-4D97-AF65-F5344CB8AC3E}">
        <p14:creationId xmlns:p14="http://schemas.microsoft.com/office/powerpoint/2010/main" val="232883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Secure sign-in to the BIMsafe Package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83AF7E-0D9D-4935-8267-5C92C4B4E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044" y="834881"/>
            <a:ext cx="7035250" cy="51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8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Add or select the project you wish to work 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A045B-D037-4F0E-84C7-D57AB787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89" y="542193"/>
            <a:ext cx="7974487" cy="56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Select the data you wish to work 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43783-23AA-4246-B991-CBE5A2299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265" y="1540042"/>
            <a:ext cx="9485568" cy="437949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1389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578" y="504310"/>
            <a:ext cx="1748170" cy="791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Project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6ED50-7AC6-467E-88E7-BCD719D8B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696" y="504310"/>
            <a:ext cx="6870076" cy="5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6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6481-5852-47FD-8C0F-FAE8985E48B4}"/>
              </a:ext>
            </a:extLst>
          </p:cNvPr>
          <p:cNvSpPr txBox="1"/>
          <p:nvPr/>
        </p:nvSpPr>
        <p:spPr>
          <a:xfrm>
            <a:off x="170772" y="697511"/>
            <a:ext cx="214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Data Build Stage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7B867-8FE8-4D18-951A-2661EC83C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027" y="686991"/>
            <a:ext cx="6639945" cy="521581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0422C86-6693-4C46-8062-24021BFD487C}"/>
              </a:ext>
            </a:extLst>
          </p:cNvPr>
          <p:cNvGrpSpPr/>
          <p:nvPr/>
        </p:nvGrpSpPr>
        <p:grpSpPr>
          <a:xfrm>
            <a:off x="6018245" y="686991"/>
            <a:ext cx="6002983" cy="2112193"/>
            <a:chOff x="6056256" y="3206823"/>
            <a:chExt cx="6002983" cy="21121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157B38-E21A-4D6C-A61E-092290ED996D}"/>
                </a:ext>
              </a:extLst>
            </p:cNvPr>
            <p:cNvSpPr txBox="1"/>
            <p:nvPr/>
          </p:nvSpPr>
          <p:spPr>
            <a:xfrm>
              <a:off x="8287236" y="3206823"/>
              <a:ext cx="3772003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RISK CLASSIFICATION selected from drop-down menu – PAS 1192-6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3ADD5C0-7796-4290-9C8E-5AAE245DE3D4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6056256" y="3499211"/>
              <a:ext cx="2230980" cy="18198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CA6693-770B-4E1A-95CD-7A6299DE009D}"/>
              </a:ext>
            </a:extLst>
          </p:cNvPr>
          <p:cNvGrpSpPr/>
          <p:nvPr/>
        </p:nvGrpSpPr>
        <p:grpSpPr>
          <a:xfrm>
            <a:off x="6096001" y="1356131"/>
            <a:ext cx="5925228" cy="1735441"/>
            <a:chOff x="6171806" y="3842882"/>
            <a:chExt cx="4676018" cy="19329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EC1A66-70B4-4E5B-AAF1-415E09DAFE75}"/>
                </a:ext>
              </a:extLst>
            </p:cNvPr>
            <p:cNvSpPr txBox="1"/>
            <p:nvPr/>
          </p:nvSpPr>
          <p:spPr>
            <a:xfrm>
              <a:off x="8865405" y="3842882"/>
              <a:ext cx="1982419" cy="6513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Select risk from drop-down menu – PAS 1192-6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4379EBF-578E-46E7-8A99-5C1DF54F2B6D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6171806" y="4168545"/>
              <a:ext cx="2693599" cy="16072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931295-7686-478A-9740-4227B7062B7E}"/>
              </a:ext>
            </a:extLst>
          </p:cNvPr>
          <p:cNvGrpSpPr/>
          <p:nvPr/>
        </p:nvGrpSpPr>
        <p:grpSpPr>
          <a:xfrm>
            <a:off x="5673012" y="3864965"/>
            <a:ext cx="6284962" cy="630554"/>
            <a:chOff x="1669325" y="4508961"/>
            <a:chExt cx="10398465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96B3D2-B4A8-4600-927F-FD7D4A5B669D}"/>
                </a:ext>
              </a:extLst>
            </p:cNvPr>
            <p:cNvSpPr txBox="1"/>
            <p:nvPr/>
          </p:nvSpPr>
          <p:spPr>
            <a:xfrm>
              <a:off x="8295787" y="4508961"/>
              <a:ext cx="3772003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Guidance related to risk automatically completed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01DA17-FA4B-4D87-8E15-F78884400C6D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1669325" y="4508961"/>
              <a:ext cx="6626461" cy="2923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BE4334-648C-4C57-B089-66195BB767E7}"/>
              </a:ext>
            </a:extLst>
          </p:cNvPr>
          <p:cNvGrpSpPr/>
          <p:nvPr/>
        </p:nvGrpSpPr>
        <p:grpSpPr>
          <a:xfrm>
            <a:off x="4450702" y="4796092"/>
            <a:ext cx="7507272" cy="653830"/>
            <a:chOff x="3068362" y="5029713"/>
            <a:chExt cx="7507272" cy="6538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85C76E-6943-418D-9C1F-1AF295E1692E}"/>
                </a:ext>
              </a:extLst>
            </p:cNvPr>
            <p:cNvSpPr txBox="1"/>
            <p:nvPr/>
          </p:nvSpPr>
          <p:spPr>
            <a:xfrm>
              <a:off x="8295788" y="5344989"/>
              <a:ext cx="227984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LOGIN to CIP Knowledge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F6DB8D-1AF4-457A-9337-B1A0195C3D37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3068362" y="5029713"/>
              <a:ext cx="5227426" cy="4845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85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799"/>
            <a:ext cx="2486025" cy="4689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Data Build Stage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DC0B7-D5CB-4C96-A2E3-015EDB085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439" y="428994"/>
            <a:ext cx="7610062" cy="595632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30E2BC8-FC78-45DE-8112-7C037B4D9FB6}"/>
              </a:ext>
            </a:extLst>
          </p:cNvPr>
          <p:cNvGrpSpPr/>
          <p:nvPr/>
        </p:nvGrpSpPr>
        <p:grpSpPr>
          <a:xfrm>
            <a:off x="8770776" y="1637972"/>
            <a:ext cx="3027206" cy="338554"/>
            <a:chOff x="8770776" y="1637972"/>
            <a:chExt cx="3027206" cy="3385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8D1686-ADDA-4711-9469-37D51DA70E88}"/>
                </a:ext>
              </a:extLst>
            </p:cNvPr>
            <p:cNvSpPr txBox="1"/>
            <p:nvPr/>
          </p:nvSpPr>
          <p:spPr>
            <a:xfrm>
              <a:off x="9927729" y="1637972"/>
              <a:ext cx="187025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Preview of symbol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1A01286-5A2E-4E43-8C94-9394D5131D2D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8770776" y="1807249"/>
              <a:ext cx="1156953" cy="617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09AB97-557A-4CBA-A54D-E8411ECE84E1}"/>
              </a:ext>
            </a:extLst>
          </p:cNvPr>
          <p:cNvGrpSpPr/>
          <p:nvPr/>
        </p:nvGrpSpPr>
        <p:grpSpPr>
          <a:xfrm>
            <a:off x="8705461" y="3191880"/>
            <a:ext cx="3258637" cy="1077218"/>
            <a:chOff x="7808783" y="2234511"/>
            <a:chExt cx="3258637" cy="107721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C8C96D5-B7D4-40A2-9BD4-DA9C52165ECA}"/>
                </a:ext>
              </a:extLst>
            </p:cNvPr>
            <p:cNvSpPr txBox="1"/>
            <p:nvPr/>
          </p:nvSpPr>
          <p:spPr>
            <a:xfrm>
              <a:off x="8273645" y="2234511"/>
              <a:ext cx="2793775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Generate and download a PDF document with either a particular risk or all risks on a project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C8B440B-01F5-4BE3-9634-0606C1894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8783" y="3066401"/>
              <a:ext cx="464862" cy="1603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03FF65-B546-4361-854D-0DC20E66AEF0}"/>
              </a:ext>
            </a:extLst>
          </p:cNvPr>
          <p:cNvGrpSpPr/>
          <p:nvPr/>
        </p:nvGrpSpPr>
        <p:grpSpPr>
          <a:xfrm>
            <a:off x="6224631" y="5194085"/>
            <a:ext cx="3401205" cy="888004"/>
            <a:chOff x="7738771" y="2793968"/>
            <a:chExt cx="3401205" cy="8880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6EE061-B1CB-45D5-B78B-2FBB689E2948}"/>
                </a:ext>
              </a:extLst>
            </p:cNvPr>
            <p:cNvSpPr txBox="1"/>
            <p:nvPr/>
          </p:nvSpPr>
          <p:spPr>
            <a:xfrm>
              <a:off x="8346201" y="3097197"/>
              <a:ext cx="279377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Mitigation status selected from drop-down menu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D73BB36-5D0E-41AC-89E0-4DBEBCA84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38771" y="2793968"/>
              <a:ext cx="607431" cy="3387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2356D3-7902-49F0-B55D-66E51B962849}"/>
              </a:ext>
            </a:extLst>
          </p:cNvPr>
          <p:cNvGrpSpPr/>
          <p:nvPr/>
        </p:nvGrpSpPr>
        <p:grpSpPr>
          <a:xfrm>
            <a:off x="5478011" y="5702145"/>
            <a:ext cx="4255142" cy="896138"/>
            <a:chOff x="6559038" y="3145702"/>
            <a:chExt cx="4255142" cy="8961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DB9CB7-CA67-4B3D-AA04-14A209C716CE}"/>
                </a:ext>
              </a:extLst>
            </p:cNvPr>
            <p:cNvSpPr txBox="1"/>
            <p:nvPr/>
          </p:nvSpPr>
          <p:spPr>
            <a:xfrm>
              <a:off x="8281453" y="3703286"/>
              <a:ext cx="2532727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Risk scores from PAS 1192-6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937B2F7-F035-4F18-A96C-5F927BD102C7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6559038" y="3145702"/>
              <a:ext cx="1722415" cy="7268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64ED19-98CE-435B-8ADC-E23AB4600BE9}"/>
              </a:ext>
            </a:extLst>
          </p:cNvPr>
          <p:cNvGrpSpPr/>
          <p:nvPr/>
        </p:nvGrpSpPr>
        <p:grpSpPr>
          <a:xfrm>
            <a:off x="8937892" y="4894534"/>
            <a:ext cx="3026206" cy="830997"/>
            <a:chOff x="7345328" y="2234511"/>
            <a:chExt cx="3026206" cy="8309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A5A9A0-1C15-4376-82E7-49FB4256E13D}"/>
                </a:ext>
              </a:extLst>
            </p:cNvPr>
            <p:cNvSpPr txBox="1"/>
            <p:nvPr/>
          </p:nvSpPr>
          <p:spPr>
            <a:xfrm>
              <a:off x="8273645" y="2234511"/>
              <a:ext cx="2097889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Risk address to be added to the symbol in your software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EF4C8E4-AAF6-460B-81AF-57B036F97F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45328" y="2234511"/>
              <a:ext cx="928317" cy="2995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58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799"/>
            <a:ext cx="2486025" cy="4689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Data Build Stage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C3920-003A-4253-BEF4-839EAAEDC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28" y="61912"/>
            <a:ext cx="6714398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0"/>
            <a:ext cx="2486025" cy="2107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2886309" y="1931052"/>
            <a:ext cx="49215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70C0"/>
                </a:solidFill>
              </a:rPr>
              <a:t>PAS 1192-6 was published in February 2018, setting our obligations for embedding Health and Safety information into 3D models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70C0"/>
                </a:solidFill>
              </a:rPr>
              <a:t>This PAS specifies requirements for the collaborative sharing of structured H&amp;S information throughout the project and asset life-cycles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4F0CB-C071-4921-A5A7-6786EEF37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0000">
            <a:off x="8219007" y="1738903"/>
            <a:ext cx="3235602" cy="4572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341545" y="576213"/>
            <a:ext cx="214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So why </a:t>
            </a:r>
          </a:p>
          <a:p>
            <a:r>
              <a:rPr lang="en-GB" sz="3200" dirty="0">
                <a:solidFill>
                  <a:schemeClr val="bg1"/>
                </a:solidFill>
              </a:rPr>
              <a:t>do I need BIMsafe ?</a:t>
            </a:r>
          </a:p>
        </p:txBody>
      </p:sp>
    </p:spTree>
    <p:extLst>
      <p:ext uri="{BB962C8B-B14F-4D97-AF65-F5344CB8AC3E}">
        <p14:creationId xmlns:p14="http://schemas.microsoft.com/office/powerpoint/2010/main" val="3039785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799"/>
            <a:ext cx="2486025" cy="4689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Data Build Stage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0B5AC-AFDF-4F35-B46A-8BEE50D5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964" y="431853"/>
            <a:ext cx="6174764" cy="5986381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92356D3-7902-49F0-B55D-66E51B962849}"/>
              </a:ext>
            </a:extLst>
          </p:cNvPr>
          <p:cNvGrpSpPr/>
          <p:nvPr/>
        </p:nvGrpSpPr>
        <p:grpSpPr>
          <a:xfrm>
            <a:off x="5771626" y="2893102"/>
            <a:ext cx="4810714" cy="370041"/>
            <a:chOff x="5997298" y="3671799"/>
            <a:chExt cx="4810714" cy="3700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DB9CB7-CA67-4B3D-AA04-14A209C716CE}"/>
                </a:ext>
              </a:extLst>
            </p:cNvPr>
            <p:cNvSpPr txBox="1"/>
            <p:nvPr/>
          </p:nvSpPr>
          <p:spPr>
            <a:xfrm>
              <a:off x="8281453" y="3703286"/>
              <a:ext cx="252655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Risk scores from PAS 1192-6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1681191-74B0-47B5-AB60-590924062F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7298" y="3671799"/>
              <a:ext cx="2284156" cy="1989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9B2332-9330-460C-88F9-7A50EAF15026}"/>
              </a:ext>
            </a:extLst>
          </p:cNvPr>
          <p:cNvGrpSpPr/>
          <p:nvPr/>
        </p:nvGrpSpPr>
        <p:grpSpPr>
          <a:xfrm>
            <a:off x="6694415" y="1600440"/>
            <a:ext cx="4904847" cy="584775"/>
            <a:chOff x="6853805" y="4211119"/>
            <a:chExt cx="4904847" cy="58477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C1C6E45-C560-482F-9EE1-37E0196654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3805" y="4277475"/>
              <a:ext cx="1427649" cy="1041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749641-DE1A-45CA-BC6F-9E465723C2CC}"/>
                </a:ext>
              </a:extLst>
            </p:cNvPr>
            <p:cNvSpPr txBox="1"/>
            <p:nvPr/>
          </p:nvSpPr>
          <p:spPr>
            <a:xfrm>
              <a:off x="8281454" y="4211119"/>
              <a:ext cx="347719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Mitigation allows you to enter details of your mitigation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C39013-5394-4FBB-A5E1-914FF338DBD9}"/>
              </a:ext>
            </a:extLst>
          </p:cNvPr>
          <p:cNvGrpSpPr/>
          <p:nvPr/>
        </p:nvGrpSpPr>
        <p:grpSpPr>
          <a:xfrm>
            <a:off x="4153829" y="3439162"/>
            <a:ext cx="7656346" cy="1007231"/>
            <a:chOff x="4397110" y="4672785"/>
            <a:chExt cx="7656346" cy="10072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B0DEE3-97EC-4965-A05F-50CF5356BCA9}"/>
                </a:ext>
              </a:extLst>
            </p:cNvPr>
            <p:cNvSpPr txBox="1"/>
            <p:nvPr/>
          </p:nvSpPr>
          <p:spPr>
            <a:xfrm>
              <a:off x="8281453" y="4672785"/>
              <a:ext cx="3772003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Add link allows you to add numerous links to your documents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28312E5-DC76-486D-A143-7814F3BBD9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7110" y="4965173"/>
              <a:ext cx="3884344" cy="7148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9716E8-E915-4A8E-A674-A1510D0FA65B}"/>
              </a:ext>
            </a:extLst>
          </p:cNvPr>
          <p:cNvGrpSpPr/>
          <p:nvPr/>
        </p:nvGrpSpPr>
        <p:grpSpPr>
          <a:xfrm>
            <a:off x="6182687" y="4245742"/>
            <a:ext cx="5606144" cy="1467161"/>
            <a:chOff x="6447312" y="5380672"/>
            <a:chExt cx="5606144" cy="14671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A1F1F7-9DD0-4221-B281-524F3F10BAED}"/>
                </a:ext>
              </a:extLst>
            </p:cNvPr>
            <p:cNvSpPr txBox="1"/>
            <p:nvPr/>
          </p:nvSpPr>
          <p:spPr>
            <a:xfrm>
              <a:off x="8281454" y="5380672"/>
              <a:ext cx="3772002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BACK to Project goes back to the Project Overview screen</a:t>
              </a:r>
            </a:p>
            <a:p>
              <a:endParaRPr lang="en-GB" sz="1600" dirty="0"/>
            </a:p>
            <a:p>
              <a:r>
                <a:rPr lang="en-GB" sz="1600" dirty="0"/>
                <a:t>SAVE Data saves your entries and updates the Project Overview screen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1DCB4EA-E9DD-4FF4-B366-65F1C5381B95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6447312" y="6042392"/>
              <a:ext cx="1834142" cy="8054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19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799"/>
            <a:ext cx="2486025" cy="4689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Data Build Stage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BA7C1-9678-4D74-9A98-A687FC5E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5" y="747713"/>
            <a:ext cx="5959592" cy="47257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92356D3-7902-49F0-B55D-66E51B962849}"/>
              </a:ext>
            </a:extLst>
          </p:cNvPr>
          <p:cNvGrpSpPr/>
          <p:nvPr/>
        </p:nvGrpSpPr>
        <p:grpSpPr>
          <a:xfrm>
            <a:off x="5694421" y="2633379"/>
            <a:ext cx="5076348" cy="584775"/>
            <a:chOff x="5075358" y="3703286"/>
            <a:chExt cx="5076348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DB9CB7-CA67-4B3D-AA04-14A209C716CE}"/>
                </a:ext>
              </a:extLst>
            </p:cNvPr>
            <p:cNvSpPr txBox="1"/>
            <p:nvPr/>
          </p:nvSpPr>
          <p:spPr>
            <a:xfrm>
              <a:off x="8281453" y="3703286"/>
              <a:ext cx="1870253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Guidance provided automatically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1681191-74B0-47B5-AB60-590924062F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75358" y="3826483"/>
              <a:ext cx="3206096" cy="442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9716E8-E915-4A8E-A674-A1510D0FA65B}"/>
              </a:ext>
            </a:extLst>
          </p:cNvPr>
          <p:cNvGrpSpPr/>
          <p:nvPr/>
        </p:nvGrpSpPr>
        <p:grpSpPr>
          <a:xfrm>
            <a:off x="8229600" y="3820859"/>
            <a:ext cx="3439487" cy="1077218"/>
            <a:chOff x="8489403" y="5878441"/>
            <a:chExt cx="3439487" cy="10772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A1F1F7-9DD0-4221-B281-524F3F10BAED}"/>
                </a:ext>
              </a:extLst>
            </p:cNvPr>
            <p:cNvSpPr txBox="1"/>
            <p:nvPr/>
          </p:nvSpPr>
          <p:spPr>
            <a:xfrm>
              <a:off x="9076634" y="5878441"/>
              <a:ext cx="2852256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Download links for the 3D symbol in either the </a:t>
              </a:r>
              <a:r>
                <a:rPr lang="en-GB" sz="1600" dirty="0" err="1"/>
                <a:t>Autocad</a:t>
              </a:r>
              <a:r>
                <a:rPr lang="en-GB" sz="1600" dirty="0"/>
                <a:t> </a:t>
              </a:r>
              <a:r>
                <a:rPr lang="en-GB" sz="1600" dirty="0" err="1"/>
                <a:t>dwg</a:t>
              </a:r>
              <a:r>
                <a:rPr lang="en-GB" sz="1600" dirty="0"/>
                <a:t> format, Revit </a:t>
              </a:r>
              <a:r>
                <a:rPr lang="en-GB" sz="1600" dirty="0" err="1"/>
                <a:t>rfa</a:t>
              </a:r>
              <a:r>
                <a:rPr lang="en-GB" sz="1600" dirty="0"/>
                <a:t> format or as a Bentley cell library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1DCB4EA-E9DD-4FF4-B366-65F1C5381B95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8489403" y="6417050"/>
              <a:ext cx="58723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E68EC9-DC04-44BD-B18E-0B6B7B84ACB2}"/>
              </a:ext>
            </a:extLst>
          </p:cNvPr>
          <p:cNvGrpSpPr/>
          <p:nvPr/>
        </p:nvGrpSpPr>
        <p:grpSpPr>
          <a:xfrm>
            <a:off x="7864765" y="2041912"/>
            <a:ext cx="3027206" cy="338554"/>
            <a:chOff x="8770776" y="1637972"/>
            <a:chExt cx="3027206" cy="3385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15B6E9-9752-4FB7-925F-8E85FDCA1D38}"/>
                </a:ext>
              </a:extLst>
            </p:cNvPr>
            <p:cNvSpPr txBox="1"/>
            <p:nvPr/>
          </p:nvSpPr>
          <p:spPr>
            <a:xfrm>
              <a:off x="9927729" y="1637972"/>
              <a:ext cx="187025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Preview of symbol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04D8F07-9CF6-45AF-8A46-696B0D82AC5F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8770776" y="1807249"/>
              <a:ext cx="1156953" cy="617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4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52740" y="621897"/>
            <a:ext cx="2180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 sample of a few of the 3D symbols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870B2C4-2638-4F2B-BF17-5AED10A63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83404" y="1616131"/>
            <a:ext cx="7754710" cy="43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0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52740" y="621897"/>
            <a:ext cx="2180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Symbols placed into the 3D 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EB5AB3-6828-414E-9E0D-69EF790CD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30957" y="1602614"/>
            <a:ext cx="8195516" cy="46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91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25063" y="164887"/>
            <a:ext cx="2235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Add information to the symbols from the databases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2ABA9A-D46B-41E4-B741-FAB3D345B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9284" y="1783680"/>
            <a:ext cx="78514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26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25063" y="439766"/>
            <a:ext cx="2235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Some of the features of BIMsafe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5AC1-E15C-4A10-91BB-1A9C9D5E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279" y="1438275"/>
            <a:ext cx="8620439" cy="5272491"/>
          </a:xfrm>
        </p:spPr>
        <p:txBody>
          <a:bodyPr>
            <a:normAutofit fontScale="85000" lnSpcReduction="20000"/>
          </a:bodyPr>
          <a:lstStyle/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/>
              <a:t>60 years combined experience of construction health and safety, design and CAD experience at your fingertips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/>
              <a:t>Compliance with PAS 1192-6, assistance with CDM2015 and BS 5975 requirements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/>
              <a:t>Databases information hyperlinked to 3D symbols within models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/>
              <a:t>3D symbols provided in either Autodesk, Revit and Bentley formats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/>
              <a:t>Bespoke Designers Risk Register, Temporary Works Register and RAMS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/>
              <a:t>Free </a:t>
            </a:r>
            <a:r>
              <a:rPr lang="en-GB" sz="3100" dirty="0"/>
              <a:t>upgrades</a:t>
            </a:r>
            <a:r>
              <a:rPr lang="en-GB" sz="2600" dirty="0"/>
              <a:t> for the first year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/>
              <a:t>Risks automatically linked to the HSE website, the CIP Knowledge and Hazard Videos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/>
              <a:t>Discounted access to Health &amp; Safety and CAD advice and training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2600" dirty="0"/>
              <a:t>Help and Guidance provided automatically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1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FBDB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A8E285-7F6E-41C9-AD9F-1193E8231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666" y="424391"/>
            <a:ext cx="2567031" cy="1162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0308B-AB0F-421D-9A44-9D9660BCA9A8}"/>
              </a:ext>
            </a:extLst>
          </p:cNvPr>
          <p:cNvSpPr txBox="1"/>
          <p:nvPr/>
        </p:nvSpPr>
        <p:spPr>
          <a:xfrm>
            <a:off x="645951" y="817748"/>
            <a:ext cx="758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Book your own demonstration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3D761-AB4C-4869-8DEC-869469C3EBB4}"/>
              </a:ext>
            </a:extLst>
          </p:cNvPr>
          <p:cNvSpPr txBox="1"/>
          <p:nvPr/>
        </p:nvSpPr>
        <p:spPr>
          <a:xfrm>
            <a:off x="588627" y="1837190"/>
            <a:ext cx="110147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070C0"/>
                </a:solidFill>
              </a:rPr>
              <a:t>We will come to your offices to provide you with your own demonstration, or by webinar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070C0"/>
                </a:solidFill>
              </a:rPr>
              <a:t>You can try the package yourself</a:t>
            </a: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070C0"/>
                </a:solidFill>
              </a:rPr>
              <a:t>Explore how the BIMsafe package can be tailored for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B9408-9F2C-4E0E-B5A1-2398E8D8F48D}"/>
              </a:ext>
            </a:extLst>
          </p:cNvPr>
          <p:cNvSpPr/>
          <p:nvPr/>
        </p:nvSpPr>
        <p:spPr>
          <a:xfrm>
            <a:off x="617288" y="4679283"/>
            <a:ext cx="10957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Call 0800 772 3605 or</a:t>
            </a:r>
          </a:p>
          <a:p>
            <a:r>
              <a:rPr lang="en-GB" sz="3600" dirty="0">
                <a:solidFill>
                  <a:srgbClr val="0070C0"/>
                </a:solidFill>
              </a:rPr>
              <a:t>Email </a:t>
            </a:r>
            <a:r>
              <a:rPr lang="en-GB" sz="3600" dirty="0">
                <a:solidFill>
                  <a:srgbClr val="0070C0"/>
                </a:solidFill>
                <a:hlinkClick r:id="rId5"/>
              </a:rPr>
              <a:t>info@bimsafe.co.uk</a:t>
            </a:r>
            <a:endParaRPr lang="en-GB" sz="3600" dirty="0">
              <a:solidFill>
                <a:srgbClr val="0070C0"/>
              </a:solidFill>
            </a:endParaRPr>
          </a:p>
          <a:p>
            <a:r>
              <a:rPr lang="en-GB" sz="3600" dirty="0">
                <a:solidFill>
                  <a:srgbClr val="0070C0"/>
                </a:solidFill>
              </a:rPr>
              <a:t>www.bimsafe.co.uk</a:t>
            </a:r>
          </a:p>
        </p:txBody>
      </p:sp>
    </p:spTree>
    <p:extLst>
      <p:ext uri="{BB962C8B-B14F-4D97-AF65-F5344CB8AC3E}">
        <p14:creationId xmlns:p14="http://schemas.microsoft.com/office/powerpoint/2010/main" val="382423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0" y="0"/>
            <a:ext cx="2486025" cy="2107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2943603" y="1524587"/>
            <a:ext cx="85810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PAS 1192-6 states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i="1" dirty="0">
                <a:solidFill>
                  <a:srgbClr val="0070C0"/>
                </a:solidFill>
              </a:rPr>
              <a:t>“The traditional tools of risk management used by H&amp;S professionals, documenting safe systems of work through method statements base on risk assessments are variable in quality”</a:t>
            </a:r>
          </a:p>
          <a:p>
            <a:endParaRPr lang="en-GB" sz="2400" i="1" dirty="0">
              <a:solidFill>
                <a:srgbClr val="0070C0"/>
              </a:solidFill>
            </a:endParaRPr>
          </a:p>
          <a:p>
            <a:r>
              <a:rPr lang="en-GB" sz="2400" i="1" dirty="0">
                <a:solidFill>
                  <a:srgbClr val="0070C0"/>
                </a:solidFill>
              </a:rPr>
              <a:t>“There is a theory gap in the understanding of how to develop, use and apply these tools within information systems and digital processes”</a:t>
            </a:r>
          </a:p>
          <a:p>
            <a:endParaRPr lang="en-GB" sz="2400" i="1" dirty="0">
              <a:solidFill>
                <a:srgbClr val="0070C0"/>
              </a:solidFill>
            </a:endParaRPr>
          </a:p>
          <a:p>
            <a:r>
              <a:rPr lang="en-GB" sz="2400" i="1" dirty="0">
                <a:solidFill>
                  <a:srgbClr val="0070C0"/>
                </a:solidFill>
              </a:rPr>
              <a:t>“This PAS sets out to bridge this gap, explain how H&amp;S information can be identified, shared and used by the key players in the construction process”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341545" y="576213"/>
            <a:ext cx="214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Extracts from PAS 1192-6</a:t>
            </a:r>
          </a:p>
        </p:txBody>
      </p:sp>
    </p:spTree>
    <p:extLst>
      <p:ext uri="{BB962C8B-B14F-4D97-AF65-F5344CB8AC3E}">
        <p14:creationId xmlns:p14="http://schemas.microsoft.com/office/powerpoint/2010/main" val="208585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3018248" y="1590375"/>
            <a:ext cx="8581013" cy="444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70C0"/>
                </a:solidFill>
              </a:rPr>
              <a:t>The PAS specifies how to use H&amp;S information in order to:</a:t>
            </a:r>
          </a:p>
          <a:p>
            <a:endParaRPr lang="en-GB" sz="2400" i="1" dirty="0">
              <a:solidFill>
                <a:srgbClr val="0070C0"/>
              </a:solidFill>
            </a:endParaRPr>
          </a:p>
          <a:p>
            <a:pPr marL="442913" indent="-442913">
              <a:lnSpc>
                <a:spcPct val="110000"/>
              </a:lnSpc>
              <a:spcBef>
                <a:spcPts val="600"/>
              </a:spcBef>
              <a:buAutoNum type="alphaLcParenR"/>
            </a:pPr>
            <a:r>
              <a:rPr lang="en-GB" sz="2400" i="1" dirty="0">
                <a:solidFill>
                  <a:srgbClr val="0070C0"/>
                </a:solidFill>
              </a:rPr>
              <a:t>provide a safer and healthier environment for end-users;</a:t>
            </a:r>
          </a:p>
          <a:p>
            <a:pPr marL="442913" indent="-442913">
              <a:lnSpc>
                <a:spcPct val="110000"/>
              </a:lnSpc>
              <a:spcBef>
                <a:spcPts val="600"/>
              </a:spcBef>
            </a:pPr>
            <a:r>
              <a:rPr lang="en-GB" sz="2400" i="1" dirty="0">
                <a:solidFill>
                  <a:srgbClr val="0070C0"/>
                </a:solidFill>
              </a:rPr>
              <a:t>b)	mitigate the inherent hazards and risks across the whole project lifecycle;</a:t>
            </a:r>
          </a:p>
          <a:p>
            <a:pPr marL="442913" indent="-442913">
              <a:lnSpc>
                <a:spcPct val="110000"/>
              </a:lnSpc>
              <a:spcBef>
                <a:spcPts val="600"/>
              </a:spcBef>
            </a:pPr>
            <a:r>
              <a:rPr lang="en-GB" sz="2400" i="1" dirty="0">
                <a:solidFill>
                  <a:srgbClr val="0070C0"/>
                </a:solidFill>
              </a:rPr>
              <a:t>c)	result in improved construction safety performance, less incidents and associated impacts;</a:t>
            </a:r>
          </a:p>
          <a:p>
            <a:pPr marL="442913" indent="-442913">
              <a:lnSpc>
                <a:spcPct val="110000"/>
              </a:lnSpc>
              <a:spcBef>
                <a:spcPts val="600"/>
              </a:spcBef>
            </a:pPr>
            <a:r>
              <a:rPr lang="en-GB" sz="2400" i="1" dirty="0">
                <a:solidFill>
                  <a:srgbClr val="0070C0"/>
                </a:solidFill>
              </a:rPr>
              <a:t>d)	provide for clearer, more assured and relevant health and safety information to the right people at the right time</a:t>
            </a:r>
          </a:p>
          <a:p>
            <a:pPr marL="442913" indent="-442913">
              <a:lnSpc>
                <a:spcPct val="110000"/>
              </a:lnSpc>
              <a:spcBef>
                <a:spcPts val="600"/>
              </a:spcBef>
            </a:pPr>
            <a:r>
              <a:rPr lang="en-GB" sz="2400" i="1" dirty="0">
                <a:solidFill>
                  <a:srgbClr val="0070C0"/>
                </a:solidFill>
              </a:rPr>
              <a:t>e)	reduce construction and operational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Aims of </a:t>
            </a:r>
          </a:p>
          <a:p>
            <a:r>
              <a:rPr lang="en-GB" sz="3200" dirty="0">
                <a:solidFill>
                  <a:schemeClr val="bg1"/>
                </a:solidFill>
              </a:rPr>
              <a:t>PAS 1192-6</a:t>
            </a:r>
          </a:p>
        </p:txBody>
      </p:sp>
    </p:spTree>
    <p:extLst>
      <p:ext uri="{BB962C8B-B14F-4D97-AF65-F5344CB8AC3E}">
        <p14:creationId xmlns:p14="http://schemas.microsoft.com/office/powerpoint/2010/main" val="92535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3060929" y="1680806"/>
            <a:ext cx="8785062" cy="4442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i="1" dirty="0">
                <a:solidFill>
                  <a:srgbClr val="0070C0"/>
                </a:solidFill>
              </a:rPr>
              <a:t>Paragraph 6.3.1 General states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2400" i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rgbClr val="0070C0"/>
                </a:solidFill>
              </a:rPr>
              <a:t>The design team shall use the H&amp;S information, provided by the client and others throughout the design process, to identify hazards, mitigate the apparent risks and produce an inherently safer design solution for end-use, commissioning and construction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sz="2400" i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rgbClr val="0070C0"/>
                </a:solidFill>
              </a:rPr>
              <a:t>The design team shall provide and make available H&amp;S information required by the client and as needed by others for their use in developing an inherently safer design solution 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Extracts from </a:t>
            </a:r>
          </a:p>
          <a:p>
            <a:r>
              <a:rPr lang="en-GB" sz="3200" dirty="0">
                <a:solidFill>
                  <a:schemeClr val="bg1"/>
                </a:solidFill>
              </a:rPr>
              <a:t>PAS 1192-6</a:t>
            </a:r>
          </a:p>
        </p:txBody>
      </p:sp>
    </p:spTree>
    <p:extLst>
      <p:ext uri="{BB962C8B-B14F-4D97-AF65-F5344CB8AC3E}">
        <p14:creationId xmlns:p14="http://schemas.microsoft.com/office/powerpoint/2010/main" val="325615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2976303" y="1749349"/>
            <a:ext cx="8785062" cy="4750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400" i="1" dirty="0">
                <a:solidFill>
                  <a:srgbClr val="0070C0"/>
                </a:solidFill>
              </a:rPr>
              <a:t>Each designer shall examine the H&amp;S information requirements set out in their contract and the EIR to: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GB" sz="2400" i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rgbClr val="0070C0"/>
                </a:solidFill>
              </a:rPr>
              <a:t>identify and include the stated and apparent hazards and risks in their approach to design risk management (</a:t>
            </a:r>
            <a:r>
              <a:rPr lang="en-GB" sz="2400" b="1" i="1" dirty="0">
                <a:solidFill>
                  <a:srgbClr val="0070C0"/>
                </a:solidFill>
              </a:rPr>
              <a:t>6.3.5</a:t>
            </a:r>
            <a:r>
              <a:rPr lang="en-GB" sz="2400" i="1" dirty="0">
                <a:solidFill>
                  <a:srgbClr val="0070C0"/>
                </a:solidFill>
              </a:rPr>
              <a:t>).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rgbClr val="0070C0"/>
                </a:solidFill>
              </a:rPr>
              <a:t>identify and include the client specified design risk management tasks in their approach to design risk management (</a:t>
            </a:r>
            <a:r>
              <a:rPr lang="en-GB" sz="2400" b="1" i="1" dirty="0">
                <a:solidFill>
                  <a:srgbClr val="0070C0"/>
                </a:solidFill>
              </a:rPr>
              <a:t>6.3.5</a:t>
            </a:r>
            <a:r>
              <a:rPr lang="en-GB" sz="2400" i="1" dirty="0">
                <a:solidFill>
                  <a:srgbClr val="0070C0"/>
                </a:solidFill>
              </a:rPr>
              <a:t>). 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rgbClr val="0070C0"/>
                </a:solidFill>
              </a:rPr>
              <a:t>identify and schedule the H&amp;S information required by the client; and determine the purpose of the H&amp;S information required and the criteria for providing such information to the client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Extracts from </a:t>
            </a:r>
          </a:p>
          <a:p>
            <a:r>
              <a:rPr lang="en-GB" sz="3200" dirty="0">
                <a:solidFill>
                  <a:schemeClr val="bg1"/>
                </a:solidFill>
              </a:rPr>
              <a:t>PAS 1192-6</a:t>
            </a:r>
          </a:p>
        </p:txBody>
      </p:sp>
    </p:spTree>
    <p:extLst>
      <p:ext uri="{BB962C8B-B14F-4D97-AF65-F5344CB8AC3E}">
        <p14:creationId xmlns:p14="http://schemas.microsoft.com/office/powerpoint/2010/main" val="222251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19" y="439766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2976303" y="1749349"/>
            <a:ext cx="87850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i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Delivery of risk information Table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744990-B77F-4793-B03C-58ECAEF31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018" y="1547332"/>
            <a:ext cx="7095795" cy="50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06"/>
          <a:stretch/>
        </p:blipFill>
        <p:spPr>
          <a:xfrm>
            <a:off x="0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142" y="300299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2976303" y="1749349"/>
            <a:ext cx="87850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i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170772" y="697511"/>
            <a:ext cx="2144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Delivery of risk information Table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63F55-27BD-46C3-871E-F32CEC53B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241" y="1221576"/>
            <a:ext cx="8062618" cy="54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E0A21-DB44-4C09-B247-503A2B969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75"/>
            <a:ext cx="2486025" cy="541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0CEE9-863C-49FD-AAB3-9C8ACE45B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06"/>
          <a:stretch/>
        </p:blipFill>
        <p:spPr>
          <a:xfrm>
            <a:off x="-1" y="1"/>
            <a:ext cx="2486025" cy="216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33729-26F5-4A6F-A1A8-04DC10EA8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142" y="300299"/>
            <a:ext cx="2033842" cy="92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96C6FE-4359-4549-9350-D5BB2AC1991E}"/>
              </a:ext>
            </a:extLst>
          </p:cNvPr>
          <p:cNvSpPr/>
          <p:nvPr/>
        </p:nvSpPr>
        <p:spPr>
          <a:xfrm>
            <a:off x="2976303" y="1749349"/>
            <a:ext cx="87850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i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096E-9B5F-4BA7-8C17-A4DBEE5F69AB}"/>
              </a:ext>
            </a:extLst>
          </p:cNvPr>
          <p:cNvSpPr txBox="1"/>
          <p:nvPr/>
        </p:nvSpPr>
        <p:spPr>
          <a:xfrm>
            <a:off x="84957" y="682967"/>
            <a:ext cx="2427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Classification of risks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FD5AD-508D-4C25-B2F8-12ABEAE5E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352" y="1084400"/>
            <a:ext cx="6527423" cy="5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6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1230</Words>
  <Application>Microsoft Office PowerPoint</Application>
  <PresentationFormat>Widescreen</PresentationFormat>
  <Paragraphs>138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BIMsafe</dc:title>
  <dc:creator>martin young</dc:creator>
  <cp:lastModifiedBy>Potter, Doug</cp:lastModifiedBy>
  <cp:revision>76</cp:revision>
  <dcterms:created xsi:type="dcterms:W3CDTF">2017-10-12T08:22:21Z</dcterms:created>
  <dcterms:modified xsi:type="dcterms:W3CDTF">2019-05-15T19:38:00Z</dcterms:modified>
</cp:coreProperties>
</file>