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customXml/itemProps6.xml" ContentType="application/vnd.openxmlformats-officedocument.customXml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3"/>
  </p:notesMasterIdLst>
  <p:handoutMasterIdLst>
    <p:handoutMasterId r:id="rId24"/>
  </p:handoutMasterIdLst>
  <p:sldIdLst>
    <p:sldId id="256" r:id="rId8"/>
    <p:sldId id="334" r:id="rId9"/>
    <p:sldId id="315" r:id="rId10"/>
    <p:sldId id="316" r:id="rId11"/>
    <p:sldId id="338" r:id="rId12"/>
    <p:sldId id="343" r:id="rId13"/>
    <p:sldId id="335" r:id="rId14"/>
    <p:sldId id="344" r:id="rId15"/>
    <p:sldId id="336" r:id="rId16"/>
    <p:sldId id="340" r:id="rId17"/>
    <p:sldId id="345" r:id="rId18"/>
    <p:sldId id="337" r:id="rId19"/>
    <p:sldId id="341" r:id="rId20"/>
    <p:sldId id="346" r:id="rId21"/>
    <p:sldId id="347" r:id="rId22"/>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39105" autoAdjust="0"/>
  </p:normalViewPr>
  <p:slideViewPr>
    <p:cSldViewPr>
      <p:cViewPr varScale="1">
        <p:scale>
          <a:sx n="33" d="100"/>
          <a:sy n="33" d="100"/>
        </p:scale>
        <p:origin x="-308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3054" y="-84"/>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4AD953EA-D0CD-469A-9708-F3D88B56DC72}" type="datetimeFigureOut">
              <a:rPr lang="en-GB"/>
              <a:pPr>
                <a:defRPr/>
              </a:pPr>
              <a:t>29/10/2015</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CBB971C8-E4A6-40DC-8B61-41B5E4EE7AEF}"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6B6A51F-A642-4E6C-9686-B3F104960D6B}" type="datetimeFigureOut">
              <a:rPr lang="en-US"/>
              <a:pPr>
                <a:defRPr/>
              </a:pPr>
              <a:t>10/29/2015</a:t>
            </a:fld>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52C39D6-44E9-4205-AA53-1363A6FF264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GB" sz="3200" i="1" dirty="0" smtClean="0">
                <a:solidFill>
                  <a:srgbClr val="FF0000"/>
                </a:solidFill>
              </a:rPr>
              <a:t>Welcome people to the briefing</a:t>
            </a:r>
          </a:p>
          <a:p>
            <a:pPr marL="228600" eaLnBrk="1" hangingPunct="1">
              <a:defRPr/>
            </a:pPr>
            <a:endParaRPr lang="en-GB" sz="2800" dirty="0" smtClean="0"/>
          </a:p>
          <a:p>
            <a:pPr marL="228600" eaLnBrk="1" hangingPunct="1">
              <a:defRPr/>
            </a:pPr>
            <a:r>
              <a:rPr lang="en-GB" sz="2800" dirty="0" smtClean="0"/>
              <a:t>At BAM Nuttall we choose to be safe – If we see something unsafe we Don’t walk by! No one is going to get hurt here.</a:t>
            </a:r>
          </a:p>
          <a:p>
            <a:pPr marL="228600" eaLnBrk="1" hangingPunct="1">
              <a:defRPr/>
            </a:pPr>
            <a:endParaRPr lang="en-GB" sz="2800" dirty="0" smtClean="0"/>
          </a:p>
          <a:p>
            <a:pPr marL="228600" eaLnBrk="1" hangingPunct="1">
              <a:defRPr/>
            </a:pPr>
            <a:r>
              <a:rPr lang="en-GB" sz="2800" dirty="0" smtClean="0"/>
              <a:t>It is our aim to give you a safe working environment so that you go home unhurt at the end of each working day. This will only happen if you also choose to be safe. Please look after your work area and ensure it is a safe place for you and other people. We have an open, honest, culture that allows you to take action if you do find an unsafe situation. We ask that you don’t walk by and make it safe. You should never put yourself or others at risk in doing so.  If it’s simple and safe then sort it. If you need assistance – speak to your Supervisor. If you see unsafe behaviour then you are free to challenge the individual involved in a respectful way that shows your concern for the other person. Best of all, set a good example by acting safely yourself and don’t do anything that could put anyone else at risk.</a:t>
            </a:r>
          </a:p>
          <a:p>
            <a:pPr marL="228600" eaLnBrk="1" hangingPunct="1">
              <a:defRPr/>
            </a:pPr>
            <a:endParaRPr lang="en-GB" sz="2800" dirty="0" smtClean="0"/>
          </a:p>
          <a:p>
            <a:pPr marL="228600" eaLnBrk="1" hangingPunct="1">
              <a:defRPr/>
            </a:pPr>
            <a:r>
              <a:rPr lang="en-GB" sz="2800" dirty="0" smtClean="0"/>
              <a:t>If we Don’t walk by! we will all have a safer and happier workplace where people show a genuine concern for each other. So please choose to be safe and look out for yourself and others. This is surely what we all want and expect. If you have any questions please ask your Supervisor.</a:t>
            </a:r>
          </a:p>
          <a:p>
            <a:pPr marL="228600" eaLnBrk="1" hangingPunct="1">
              <a:defRPr/>
            </a:pPr>
            <a:endParaRPr lang="en-GB" sz="2800" dirty="0" smtClean="0"/>
          </a:p>
          <a:p>
            <a:pPr marL="228600" eaLnBrk="1" hangingPunct="1">
              <a:defRPr/>
            </a:pPr>
            <a:endParaRPr lang="en-GB" sz="28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384E77-64CC-41F8-82BC-5C788BDAC149}"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spcBef>
                <a:spcPct val="0"/>
              </a:spcBef>
              <a:defRPr/>
            </a:pPr>
            <a:r>
              <a:rPr lang="en-US" altLang="en-US" sz="4000" b="1" dirty="0" smtClean="0"/>
              <a:t>Secured materials – release with caution</a:t>
            </a:r>
          </a:p>
          <a:p>
            <a:pPr eaLnBrk="1" hangingPunct="1">
              <a:spcBef>
                <a:spcPct val="0"/>
              </a:spcBef>
              <a:defRPr/>
            </a:pPr>
            <a:endParaRPr lang="en-US" altLang="en-US" sz="4000" b="1" dirty="0" smtClean="0"/>
          </a:p>
          <a:p>
            <a:pPr eaLnBrk="1" hangingPunct="1">
              <a:defRPr/>
            </a:pPr>
            <a:r>
              <a:rPr lang="en-US" sz="4000" dirty="0" smtClean="0"/>
              <a:t>In December 2010 during a rail possession a slinger undid a ratchet securing a steel beam to a rail wagon. The beam had shifted in transit and was unstable – it fell over trapping both of the slinger’s legs against the deck of the wagon. He lost one leg and is still undergoing treatment on the other leg.</a:t>
            </a:r>
          </a:p>
          <a:p>
            <a:pPr eaLnBrk="1" hangingPunct="1">
              <a:defRPr/>
            </a:pPr>
            <a:r>
              <a:rPr lang="en-US" sz="4000" dirty="0" smtClean="0"/>
              <a:t>In May 2015,he returned to work in an office role.</a:t>
            </a:r>
          </a:p>
          <a:p>
            <a:pPr eaLnBrk="1" hangingPunct="1">
              <a:defRPr/>
            </a:pPr>
            <a:r>
              <a:rPr lang="en-US" sz="4000" dirty="0" smtClean="0"/>
              <a:t>5 years of his life so far have been focused on a partial recovery.</a:t>
            </a:r>
          </a:p>
          <a:p>
            <a:pPr eaLnBrk="1" hangingPunct="1">
              <a:defRPr/>
            </a:pPr>
            <a:endParaRPr lang="en-US" sz="4000" dirty="0" smtClean="0"/>
          </a:p>
          <a:p>
            <a:pPr eaLnBrk="1" hangingPunct="1">
              <a:defRPr/>
            </a:pPr>
            <a:r>
              <a:rPr lang="en-US" sz="4000" dirty="0" smtClean="0"/>
              <a:t>Always check the stability of a load before releasing securing straps or ratchets. If in doubt – leave it.</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4E99BB-AD91-4F88-9A3E-F62CD7E91DD6}"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spcBef>
                <a:spcPct val="0"/>
              </a:spcBef>
              <a:defRPr/>
            </a:pPr>
            <a:r>
              <a:rPr lang="en-US" altLang="en-US" sz="4000" b="1" dirty="0" smtClean="0"/>
              <a:t>Secured materials – release with caution</a:t>
            </a:r>
          </a:p>
          <a:p>
            <a:pPr eaLnBrk="1" hangingPunct="1">
              <a:spcBef>
                <a:spcPct val="0"/>
              </a:spcBef>
              <a:defRPr/>
            </a:pPr>
            <a:endParaRPr lang="en-US" altLang="en-US" sz="4000" b="1" dirty="0" smtClean="0"/>
          </a:p>
          <a:p>
            <a:pPr eaLnBrk="1" hangingPunct="1">
              <a:defRPr/>
            </a:pPr>
            <a:r>
              <a:rPr lang="en-US" sz="4000" dirty="0" smtClean="0"/>
              <a:t>Always check the stability of a load before releasing securing straps or ratchets. If in doubt – leave it.</a:t>
            </a:r>
          </a:p>
          <a:p>
            <a:pPr eaLnBrk="1" hangingPunct="1">
              <a:defRPr/>
            </a:pPr>
            <a:r>
              <a:rPr lang="en-US" sz="4000" dirty="0" smtClean="0"/>
              <a:t>The same principal applies to any situation where an item is in tension.</a:t>
            </a:r>
          </a:p>
          <a:p>
            <a:pPr eaLnBrk="1" hangingPunct="1">
              <a:defRPr/>
            </a:pPr>
            <a:r>
              <a:rPr lang="en-US" sz="4000" dirty="0" smtClean="0"/>
              <a:t>If you are releasing banding around materials such as </a:t>
            </a:r>
            <a:r>
              <a:rPr lang="en-US" sz="4000" dirty="0" err="1" smtClean="0"/>
              <a:t>kerbs</a:t>
            </a:r>
            <a:r>
              <a:rPr lang="en-US" sz="4000" dirty="0" smtClean="0"/>
              <a:t> or breeze blocks – again ensure you are not releasing loads that cam make the pack unstable - and wear your safety glasses. Banding has a habit of springing on release and there have been incidents of people being struck in the face.</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712626-4527-4861-9BF8-D530690F2FFA}"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sz="4000" b="1" dirty="0" smtClean="0"/>
              <a:t>Pressure systems – Stay on your guard</a:t>
            </a:r>
          </a:p>
          <a:p>
            <a:pPr eaLnBrk="1" hangingPunct="1">
              <a:defRPr/>
            </a:pPr>
            <a:endParaRPr lang="en-US" sz="4000" b="1" dirty="0" smtClean="0"/>
          </a:p>
          <a:p>
            <a:pPr eaLnBrk="1" hangingPunct="1">
              <a:defRPr/>
            </a:pPr>
            <a:endParaRPr lang="en-US" sz="4000" b="1" dirty="0" smtClean="0"/>
          </a:p>
          <a:p>
            <a:pPr eaLnBrk="1" hangingPunct="1">
              <a:defRPr/>
            </a:pPr>
            <a:r>
              <a:rPr lang="en-US" sz="4000" dirty="0" smtClean="0"/>
              <a:t>We carry out a number of operations involving pressurized equipment. There have been a number of incidents whereby sudden pressure release has lead to injury.</a:t>
            </a:r>
          </a:p>
          <a:p>
            <a:pPr eaLnBrk="1" hangingPunct="1">
              <a:defRPr/>
            </a:pPr>
            <a:endParaRPr lang="en-US" sz="4000" dirty="0" smtClean="0"/>
          </a:p>
          <a:p>
            <a:pPr eaLnBrk="1" hangingPunct="1">
              <a:defRPr/>
            </a:pPr>
            <a:r>
              <a:rPr lang="en-US" sz="4000" dirty="0" smtClean="0"/>
              <a:t>These include:</a:t>
            </a:r>
          </a:p>
          <a:p>
            <a:pPr marL="571500" indent="-571500" eaLnBrk="1" hangingPunct="1">
              <a:buFont typeface="Arial" panose="020B0604020202020204" pitchFamily="34" charset="0"/>
              <a:buChar char="•"/>
              <a:defRPr/>
            </a:pPr>
            <a:r>
              <a:rPr lang="en-US" sz="4000" dirty="0" smtClean="0"/>
              <a:t>Cleaning balls being projected out of concrete pumps.</a:t>
            </a:r>
          </a:p>
          <a:p>
            <a:pPr marL="571500" indent="-571500" eaLnBrk="1" hangingPunct="1">
              <a:buFont typeface="Arial" panose="020B0604020202020204" pitchFamily="34" charset="0"/>
              <a:buChar char="•"/>
              <a:defRPr/>
            </a:pPr>
            <a:r>
              <a:rPr lang="en-US" sz="4000" dirty="0" smtClean="0"/>
              <a:t>Failure of couplers on hoses. </a:t>
            </a:r>
          </a:p>
          <a:p>
            <a:pPr marL="571500" indent="-571500" eaLnBrk="1" hangingPunct="1">
              <a:buFont typeface="Arial" panose="020B0604020202020204" pitchFamily="34" charset="0"/>
              <a:buChar char="•"/>
              <a:defRPr/>
            </a:pPr>
            <a:r>
              <a:rPr lang="en-US" sz="4000" dirty="0" smtClean="0"/>
              <a:t>Test bungs being projected out of pipes.</a:t>
            </a:r>
          </a:p>
          <a:p>
            <a:pPr eaLnBrk="1" hangingPunct="1">
              <a:defRPr/>
            </a:pPr>
            <a:endParaRPr lang="en-US" sz="4000" dirty="0" smtClean="0"/>
          </a:p>
          <a:p>
            <a:pPr eaLnBrk="1" hangingPunct="1">
              <a:defRPr/>
            </a:pPr>
            <a:r>
              <a:rPr lang="en-US" sz="4000" dirty="0" smtClean="0"/>
              <a:t>You must stay on your guard and vacate discharge areas when concrete pumps are being cleaned.</a:t>
            </a:r>
          </a:p>
          <a:p>
            <a:pPr eaLnBrk="1" hangingPunct="1">
              <a:defRPr/>
            </a:pPr>
            <a:endParaRPr lang="en-US" sz="4000" dirty="0" smtClean="0"/>
          </a:p>
          <a:p>
            <a:pPr eaLnBrk="1" hangingPunct="1">
              <a:defRPr/>
            </a:pPr>
            <a:r>
              <a:rPr lang="en-US" sz="4000" dirty="0" smtClean="0"/>
              <a:t>It is important that hoses and pipelines are regularly inspected and the correct </a:t>
            </a:r>
            <a:r>
              <a:rPr lang="en-US" sz="4000" dirty="0" err="1" smtClean="0"/>
              <a:t>whipchecks</a:t>
            </a:r>
            <a:r>
              <a:rPr lang="en-US" sz="4000" dirty="0" smtClean="0"/>
              <a:t> are in place. </a:t>
            </a:r>
          </a:p>
          <a:p>
            <a:pPr eaLnBrk="1" hangingPunct="1">
              <a:defRPr/>
            </a:pPr>
            <a:endParaRPr lang="en-US" sz="4000" dirty="0" smtClean="0"/>
          </a:p>
          <a:p>
            <a:pPr eaLnBrk="1" hangingPunct="1">
              <a:defRPr/>
            </a:pPr>
            <a:r>
              <a:rPr lang="en-US" sz="4000" dirty="0" smtClean="0"/>
              <a:t>Ensure that large pipe bungs are propped in accordance with manufacturers recommendations and monitoring is carried out at a safe location.</a:t>
            </a:r>
          </a:p>
          <a:p>
            <a:pPr eaLnBrk="1" hangingPunct="1">
              <a:defRPr/>
            </a:pPr>
            <a:endParaRPr lang="en-US" sz="4000" dirty="0" smtClean="0"/>
          </a:p>
          <a:p>
            <a:pPr eaLnBrk="1" hangingPunct="1">
              <a:defRPr/>
            </a:pPr>
            <a:endParaRPr lang="en-US" sz="4000" dirty="0" smtClean="0"/>
          </a:p>
          <a:p>
            <a:pPr eaLnBrk="1" hangingPunct="1">
              <a:defRPr/>
            </a:pPr>
            <a:endParaRPr lang="en-US" sz="4000" b="1"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B058B7-3BC6-479F-9E34-4FAC1D960652}"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sz="4000" b="1" dirty="0" smtClean="0"/>
              <a:t>Pressure systems – Stay on your guard</a:t>
            </a:r>
          </a:p>
          <a:p>
            <a:pPr eaLnBrk="1" hangingPunct="1">
              <a:defRPr/>
            </a:pPr>
            <a:endParaRPr lang="en-US" sz="4000" dirty="0" smtClean="0"/>
          </a:p>
          <a:p>
            <a:pPr eaLnBrk="1" hangingPunct="1">
              <a:defRPr/>
            </a:pPr>
            <a:r>
              <a:rPr lang="en-US" sz="4000" dirty="0" smtClean="0"/>
              <a:t>In January this year an operative was clearing up in the area in front of a concrete pump. The cleaning ball was suddenly discharged through the system and on exit struck the operative on the leg. He fell over, striking his head on some machinery and fractured several fingers. He has not returned to work since.</a:t>
            </a:r>
          </a:p>
          <a:p>
            <a:pPr eaLnBrk="1" hangingPunct="1">
              <a:defRPr/>
            </a:pPr>
            <a:endParaRPr lang="en-US" sz="4000" dirty="0" smtClean="0"/>
          </a:p>
          <a:p>
            <a:pPr eaLnBrk="1" hangingPunct="1">
              <a:defRPr/>
            </a:pPr>
            <a:r>
              <a:rPr lang="en-US" sz="4000" dirty="0" smtClean="0"/>
              <a:t>Cleaning balls used to clear concrete pumps are regularly involved in serious incidents. Often there is poor communication or operating procedures are not followed during the cleaning process. </a:t>
            </a:r>
          </a:p>
          <a:p>
            <a:pPr eaLnBrk="1" hangingPunct="1">
              <a:defRPr/>
            </a:pPr>
            <a:endParaRPr lang="en-US" sz="4000" dirty="0" smtClean="0"/>
          </a:p>
          <a:p>
            <a:pPr eaLnBrk="1" hangingPunct="1">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EAF8C-58ED-4548-B029-8F392B9DD6A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sz="4000" b="1" dirty="0" smtClean="0"/>
              <a:t>Pressure systems – Stay on your guard</a:t>
            </a:r>
          </a:p>
          <a:p>
            <a:pPr eaLnBrk="1" hangingPunct="1">
              <a:defRPr/>
            </a:pPr>
            <a:endParaRPr lang="en-US" sz="4000" b="1" dirty="0" smtClean="0"/>
          </a:p>
          <a:p>
            <a:pPr eaLnBrk="1" hangingPunct="1">
              <a:defRPr/>
            </a:pPr>
            <a:r>
              <a:rPr lang="en-US" sz="4000" dirty="0" smtClean="0"/>
              <a:t>When working with compressed air or grout pressure systems the maintenance of the plant involved is of particular importance. Whip checks must be fitted properly to all couplers and must be undamaged and of the correct rating for the coupler involved.  Coupling must be checked regularly for wear and tear.</a:t>
            </a:r>
          </a:p>
          <a:p>
            <a:pPr eaLnBrk="1" hangingPunct="1">
              <a:defRPr/>
            </a:pPr>
            <a:endParaRPr lang="en-US" sz="4000" dirty="0" smtClean="0"/>
          </a:p>
          <a:p>
            <a:pPr eaLnBrk="1" hangingPunct="1">
              <a:defRPr/>
            </a:pPr>
            <a:endParaRPr lang="en-US" sz="4000" b="1"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69EE3-A566-4D64-ADEC-302BE6ACF67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endParaRPr lang="en-US" sz="4000" dirty="0" smtClean="0"/>
          </a:p>
          <a:p>
            <a:pPr eaLnBrk="1" hangingPunct="1">
              <a:defRPr/>
            </a:pPr>
            <a:r>
              <a:rPr lang="en-US" sz="4000" dirty="0" smtClean="0"/>
              <a:t>Over the last year a number of people have been seriously injured on construction sites when they have entered a location or accepted a situation which has lead to the injury. The reasons for this are not simple and therefore the solution is not straightforward.. </a:t>
            </a:r>
          </a:p>
          <a:p>
            <a:pPr eaLnBrk="1" hangingPunct="1">
              <a:defRPr/>
            </a:pPr>
            <a:r>
              <a:rPr lang="en-US" sz="4000" dirty="0" smtClean="0"/>
              <a:t>Construction sites place people in vulnerable places. We try very hard to avoid this and have invested in technology, training and planning to reduce exclusion zones to a minimum.</a:t>
            </a:r>
          </a:p>
          <a:p>
            <a:pPr eaLnBrk="1" hangingPunct="1">
              <a:defRPr/>
            </a:pPr>
            <a:r>
              <a:rPr lang="en-US" sz="4000" dirty="0" smtClean="0"/>
              <a:t>You can help us by staying on your guard. Particularly on entering new areas of site or situations where you are changing activity.</a:t>
            </a:r>
          </a:p>
          <a:p>
            <a:pPr eaLnBrk="1" hangingPunct="1">
              <a:defRPr/>
            </a:pPr>
            <a:r>
              <a:rPr lang="en-US" sz="4000" dirty="0" smtClean="0"/>
              <a:t>Even when you are doing a routine activity – occasionally rethink what you are doing. If there is a particular aspect of your work that troubles you and you think should be improved – tell your Supervisor. </a:t>
            </a:r>
          </a:p>
          <a:p>
            <a:pPr eaLnBrk="1" hangingPunct="1">
              <a:defRPr/>
            </a:pPr>
            <a:endParaRPr lang="en-US" sz="4000" dirty="0" smtClean="0"/>
          </a:p>
          <a:p>
            <a:pPr eaLnBrk="1" hangingPunct="1">
              <a:defRPr/>
            </a:pPr>
            <a:r>
              <a:rPr lang="en-US" sz="4000" dirty="0" smtClean="0"/>
              <a:t>The victims of an incident aren’t just the injured person. Families have to deal with the aftermath and even people involved in an incident who are not hurt can be left with the mental scars. We will finish with a video featuring a plant operator who was involved in an incident where the machine he was operating accidently struck the </a:t>
            </a:r>
            <a:r>
              <a:rPr lang="en-US" sz="4000" dirty="0" err="1" smtClean="0"/>
              <a:t>banksman</a:t>
            </a:r>
            <a:r>
              <a:rPr lang="en-US" sz="4000" dirty="0" smtClean="0"/>
              <a:t>. Play Plant operator’ s video.</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A2F0C1-EE46-41FC-A9C8-08A971372AB3}"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sz="4000" b="1" dirty="0" smtClean="0"/>
              <a:t>The Rules</a:t>
            </a:r>
          </a:p>
          <a:p>
            <a:pPr eaLnBrk="1" hangingPunct="1">
              <a:defRPr/>
            </a:pPr>
            <a:endParaRPr lang="en-US" sz="4000" dirty="0" smtClean="0"/>
          </a:p>
          <a:p>
            <a:pPr eaLnBrk="1" hangingPunct="1">
              <a:spcBef>
                <a:spcPct val="0"/>
              </a:spcBef>
              <a:defRPr/>
            </a:pPr>
            <a:r>
              <a:rPr lang="en-US" altLang="en-US" sz="4000" dirty="0" smtClean="0"/>
              <a:t>We have the twelve rules of Don’t walk by!</a:t>
            </a:r>
          </a:p>
          <a:p>
            <a:pPr eaLnBrk="1" hangingPunct="1">
              <a:spcBef>
                <a:spcPct val="0"/>
              </a:spcBef>
              <a:defRPr/>
            </a:pPr>
            <a:endParaRPr lang="en-US" altLang="en-US" sz="4000" dirty="0" smtClean="0"/>
          </a:p>
          <a:p>
            <a:pPr eaLnBrk="1" hangingPunct="1">
              <a:spcBef>
                <a:spcPct val="0"/>
              </a:spcBef>
              <a:defRPr/>
            </a:pPr>
            <a:r>
              <a:rPr lang="en-US" altLang="en-US" sz="4000" dirty="0" smtClean="0"/>
              <a:t>The rules are there to keep us from being hurt. Once we’re hurt we can’t turn back and undo what’s happened. A rule that seemed unnecessary often becomes the opposite when we’re heading towards the local A&amp;E. So let’s make the rules necessary and worth sticking to before we learn the hard way.</a:t>
            </a:r>
          </a:p>
          <a:p>
            <a:pPr eaLnBrk="1" hangingPunct="1">
              <a:spcBef>
                <a:spcPct val="0"/>
              </a:spcBef>
              <a:defRPr/>
            </a:pPr>
            <a:endParaRPr lang="en-US" altLang="en-US" sz="4000" dirty="0" smtClean="0"/>
          </a:p>
          <a:p>
            <a:pPr eaLnBrk="1" hangingPunct="1">
              <a:defRPr/>
            </a:pPr>
            <a:r>
              <a:rPr lang="en-US" sz="4000" dirty="0" smtClean="0"/>
              <a:t>There are twelve Rules – these have been created through a review of incidents and observations received in recent years. Some relate to serious hazards encountered on site – others on issues which crop up regularly in observations, inspections and near miss reports. This month we will concentrate on rule number 1 – ‘Never enter an exclusion zone’ and give a briefing on it. </a:t>
            </a:r>
          </a:p>
          <a:p>
            <a:pPr eaLnBrk="1" hangingPunct="1">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C20DE9-E76A-4B94-99AD-1F51B2D9E982}"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sz="4000" b="1" dirty="0" smtClean="0"/>
              <a:t>Rule 1 - Never enter an exclusion zone</a:t>
            </a:r>
          </a:p>
          <a:p>
            <a:pPr eaLnBrk="1" hangingPunct="1">
              <a:defRPr/>
            </a:pPr>
            <a:endParaRPr lang="en-US" sz="4000" dirty="0" smtClean="0"/>
          </a:p>
          <a:p>
            <a:pPr eaLnBrk="1" hangingPunct="1">
              <a:defRPr/>
            </a:pPr>
            <a:r>
              <a:rPr lang="en-US" sz="4000" dirty="0" smtClean="0"/>
              <a:t>This is rule number one for a simple reason  - if you never enter an exclusion zone your chances of being seriously hurt or killed are vastly reduced. </a:t>
            </a:r>
          </a:p>
          <a:p>
            <a:pPr eaLnBrk="1" hangingPunct="1">
              <a:defRPr/>
            </a:pPr>
            <a:endParaRPr lang="en-US" sz="4000" dirty="0" smtClean="0"/>
          </a:p>
          <a:p>
            <a:pPr eaLnBrk="1" hangingPunct="1">
              <a:defRPr/>
            </a:pPr>
            <a:r>
              <a:rPr lang="en-US" sz="4000" dirty="0" smtClean="0"/>
              <a:t>The three main causes of fatality in construction are:</a:t>
            </a:r>
          </a:p>
          <a:p>
            <a:pPr marL="571500" indent="-571500" eaLnBrk="1" hangingPunct="1">
              <a:buFont typeface="Arial" panose="020B0604020202020204" pitchFamily="34" charset="0"/>
              <a:buChar char="•"/>
              <a:defRPr/>
            </a:pPr>
            <a:r>
              <a:rPr lang="en-US" sz="4000" dirty="0" smtClean="0"/>
              <a:t>Being struck by plant </a:t>
            </a:r>
          </a:p>
          <a:p>
            <a:pPr marL="571500" indent="-571500" eaLnBrk="1" hangingPunct="1">
              <a:buFont typeface="Arial" panose="020B0604020202020204" pitchFamily="34" charset="0"/>
              <a:buChar char="•"/>
              <a:defRPr/>
            </a:pPr>
            <a:r>
              <a:rPr lang="en-US" sz="4000" dirty="0" smtClean="0"/>
              <a:t>Being struck by a falling object and</a:t>
            </a:r>
          </a:p>
          <a:p>
            <a:pPr marL="571500" indent="-571500" eaLnBrk="1" hangingPunct="1">
              <a:buFont typeface="Arial" panose="020B0604020202020204" pitchFamily="34" charset="0"/>
              <a:buChar char="•"/>
              <a:defRPr/>
            </a:pPr>
            <a:r>
              <a:rPr lang="en-US" sz="4000" dirty="0" smtClean="0"/>
              <a:t>Falls from height</a:t>
            </a:r>
          </a:p>
          <a:p>
            <a:pPr marL="571500" indent="-571500" eaLnBrk="1" hangingPunct="1">
              <a:buFont typeface="Arial" panose="020B0604020202020204" pitchFamily="34" charset="0"/>
              <a:buChar char="•"/>
              <a:defRPr/>
            </a:pPr>
            <a:endParaRPr lang="en-US" sz="4000" dirty="0" smtClean="0"/>
          </a:p>
          <a:p>
            <a:pPr eaLnBrk="1" hangingPunct="1">
              <a:buFont typeface="Arial" panose="020B0604020202020204" pitchFamily="34" charset="0"/>
              <a:buNone/>
              <a:defRPr/>
            </a:pPr>
            <a:r>
              <a:rPr lang="en-US" sz="4000" dirty="0" smtClean="0"/>
              <a:t>The first two relate directly to exclusion zones.</a:t>
            </a:r>
          </a:p>
          <a:p>
            <a:pPr eaLnBrk="1" hangingPunct="1">
              <a:buFont typeface="Arial" panose="020B0604020202020204" pitchFamily="34" charset="0"/>
              <a:buNone/>
              <a:defRPr/>
            </a:pPr>
            <a:endParaRPr lang="en-US" sz="4000" dirty="0" smtClean="0"/>
          </a:p>
          <a:p>
            <a:pPr eaLnBrk="1" hangingPunct="1">
              <a:buFont typeface="Arial" panose="020B0604020202020204" pitchFamily="34" charset="0"/>
              <a:buNone/>
              <a:defRPr/>
            </a:pPr>
            <a:r>
              <a:rPr lang="en-US" sz="4000" dirty="0" smtClean="0"/>
              <a:t>As we work we create locations which should not be entered as it could lead to serious injury or a fatality. These are ‘exclusion zones’ and we can often </a:t>
            </a:r>
            <a:r>
              <a:rPr lang="en-US" sz="4000" dirty="0" err="1" smtClean="0"/>
              <a:t>recognise</a:t>
            </a:r>
            <a:r>
              <a:rPr lang="en-US" sz="4000" dirty="0" smtClean="0"/>
              <a:t> them instinctively. We sense danger and act on it. They can be large areas or limited locations relative to a specific activity. For example:</a:t>
            </a:r>
          </a:p>
          <a:p>
            <a:pPr eaLnBrk="1" hangingPunct="1">
              <a:defRPr/>
            </a:pPr>
            <a:endParaRPr lang="en-US" sz="4000" dirty="0" smtClean="0"/>
          </a:p>
          <a:p>
            <a:pPr eaLnBrk="1" hangingPunct="1">
              <a:defRPr/>
            </a:pPr>
            <a:r>
              <a:rPr lang="en-US" sz="4000" dirty="0" smtClean="0"/>
              <a:t>The operating area of an excavator or dumper.</a:t>
            </a:r>
          </a:p>
          <a:p>
            <a:pPr eaLnBrk="1" hangingPunct="1">
              <a:defRPr/>
            </a:pPr>
            <a:endParaRPr lang="en-US" sz="4000" dirty="0" smtClean="0"/>
          </a:p>
          <a:p>
            <a:pPr eaLnBrk="1" hangingPunct="1">
              <a:defRPr/>
            </a:pPr>
            <a:r>
              <a:rPr lang="en-US" sz="4000" dirty="0" smtClean="0"/>
              <a:t>The area adjacent to or under a slung load.</a:t>
            </a:r>
          </a:p>
          <a:p>
            <a:pPr eaLnBrk="1" hangingPunct="1">
              <a:defRPr/>
            </a:pPr>
            <a:endParaRPr lang="en-US" sz="4000" dirty="0" smtClean="0"/>
          </a:p>
          <a:p>
            <a:pPr eaLnBrk="1" hangingPunct="1">
              <a:defRPr/>
            </a:pPr>
            <a:r>
              <a:rPr lang="en-US" sz="4000" dirty="0" smtClean="0"/>
              <a:t>Areas where there is a possibility of a sudden release of forces such as when a tight ratchet is loosened on a load.</a:t>
            </a:r>
          </a:p>
          <a:p>
            <a:pPr eaLnBrk="1" hangingPunct="1">
              <a:defRPr/>
            </a:pPr>
            <a:endParaRPr lang="en-US" sz="4000" dirty="0" smtClean="0"/>
          </a:p>
          <a:p>
            <a:pPr eaLnBrk="1" hangingPunct="1">
              <a:defRPr/>
            </a:pPr>
            <a:r>
              <a:rPr lang="en-US" sz="4000" dirty="0" smtClean="0"/>
              <a:t>Areas around systems under pressure such as concrete pumps, pipe bungs and compressors.</a:t>
            </a:r>
          </a:p>
          <a:p>
            <a:pPr eaLnBrk="1" hangingPunct="1">
              <a:defRPr/>
            </a:pPr>
            <a:endParaRPr lang="en-US" sz="4000" dirty="0" smtClean="0"/>
          </a:p>
          <a:p>
            <a:pPr eaLnBrk="1" hangingPunct="1">
              <a:defRPr/>
            </a:pPr>
            <a:r>
              <a:rPr lang="en-US" sz="4000" dirty="0" smtClean="0"/>
              <a:t>Exclusions zones represent one of the major hazards on our sites and being in such an area can and does lead to serious injuries every year.</a:t>
            </a:r>
          </a:p>
          <a:p>
            <a:pPr eaLnBrk="1" hangingPunct="1">
              <a:defRPr/>
            </a:pPr>
            <a:endParaRPr lang="en-US" sz="4000" dirty="0" smtClean="0"/>
          </a:p>
          <a:p>
            <a:pPr eaLnBrk="1" hangingPunct="1">
              <a:defRPr/>
            </a:pPr>
            <a:r>
              <a:rPr lang="en-US" sz="4000" b="1" dirty="0" smtClean="0"/>
              <a:t>Spend a few minutes discussing where the exclusion zones on the project are.</a:t>
            </a:r>
          </a:p>
          <a:p>
            <a:pPr eaLnBrk="1" hangingPunct="1">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525CB-5B4F-4B94-A23E-6FC71F03A300}"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sz="4000" b="1" dirty="0" smtClean="0"/>
              <a:t>Mobile plant – be seen be safe</a:t>
            </a:r>
          </a:p>
          <a:p>
            <a:pPr eaLnBrk="1" hangingPunct="1">
              <a:defRPr/>
            </a:pPr>
            <a:endParaRPr lang="en-US" sz="4000" dirty="0" smtClean="0"/>
          </a:p>
          <a:p>
            <a:pPr eaLnBrk="1" hangingPunct="1">
              <a:defRPr/>
            </a:pPr>
            <a:r>
              <a:rPr lang="en-US" sz="4000" dirty="0" smtClean="0"/>
              <a:t>The areas where mobile plant operate are among the most dangerous locations on our projects. If you are struck by the bucket of an excavator experience tell us you will be lucky to survive. If you are caught by the tracks of an excavator you will be seriously injured. Mobile plant does not compromise – it is extremely dangerous. You cannot afford to let your guard slip and be complacent around this equipment.</a:t>
            </a:r>
          </a:p>
          <a:p>
            <a:pPr eaLnBrk="1" hangingPunct="1">
              <a:defRPr/>
            </a:pPr>
            <a:endParaRPr lang="en-US" sz="4000" dirty="0" smtClean="0"/>
          </a:p>
          <a:p>
            <a:pPr eaLnBrk="1" hangingPunct="1">
              <a:defRPr/>
            </a:pPr>
            <a:r>
              <a:rPr lang="en-US" sz="4000" dirty="0" smtClean="0"/>
              <a:t>Never enter the slew area of an excavator if the machine is operating and the driver is unaware of your presence. If you are working with mobile plant – you must constantly find a place of safety. Do not linger in operating areas even when plant is idling. Do not use a mobile phone and do not stand in areas where operators may not be able to see you.</a:t>
            </a:r>
          </a:p>
          <a:p>
            <a:pPr eaLnBrk="1" hangingPunct="1">
              <a:defRPr/>
            </a:pPr>
            <a:endParaRPr lang="en-US" sz="4000" b="1" dirty="0" smtClean="0"/>
          </a:p>
          <a:p>
            <a:pPr eaLnBrk="1" hangingPunct="1">
              <a:buFont typeface="Arial" panose="020B0604020202020204" pitchFamily="34" charset="0"/>
              <a:buNone/>
              <a:defRPr/>
            </a:pPr>
            <a:endParaRPr lang="en-US" sz="4000" dirty="0" smtClean="0"/>
          </a:p>
          <a:p>
            <a:pPr eaLnBrk="1" hangingPunct="1">
              <a:buFont typeface="Arial" panose="020B0604020202020204" pitchFamily="34" charset="0"/>
              <a:buNone/>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2C6A3-3C1E-466D-960F-AEC3AFCBC23F}"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sz="4000" b="1" dirty="0" smtClean="0"/>
              <a:t>Mobile plant – be seen be safe</a:t>
            </a:r>
          </a:p>
          <a:p>
            <a:pPr eaLnBrk="1" hangingPunct="1">
              <a:defRPr/>
            </a:pPr>
            <a:endParaRPr lang="en-US" sz="4000" dirty="0" smtClean="0"/>
          </a:p>
          <a:p>
            <a:pPr eaLnBrk="1" hangingPunct="1">
              <a:defRPr/>
            </a:pPr>
            <a:r>
              <a:rPr lang="en-US" sz="4000" dirty="0" smtClean="0"/>
              <a:t>As recently as January this year a man was struck by a reversing excavator on one of our projects. He sustained serious leg injuries and is still in hospital nearly four months later.</a:t>
            </a:r>
          </a:p>
          <a:p>
            <a:pPr eaLnBrk="1" hangingPunct="1">
              <a:defRPr/>
            </a:pPr>
            <a:endParaRPr lang="en-US" sz="4000" dirty="0" smtClean="0"/>
          </a:p>
          <a:p>
            <a:pPr eaLnBrk="1" hangingPunct="1">
              <a:defRPr/>
            </a:pPr>
            <a:r>
              <a:rPr lang="en-US" sz="4000" dirty="0" smtClean="0"/>
              <a:t>Last August a young </a:t>
            </a:r>
            <a:r>
              <a:rPr lang="en-US" sz="4000" dirty="0" err="1" smtClean="0"/>
              <a:t>banksman</a:t>
            </a:r>
            <a:r>
              <a:rPr lang="en-US" sz="4000" dirty="0" smtClean="0"/>
              <a:t> was run over by a dumper as he sat on a manhole ring between loads – lets hear from him what happened. Play victim video.</a:t>
            </a:r>
          </a:p>
          <a:p>
            <a:pPr eaLnBrk="1" hangingPunct="1">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80D1D5-B1A3-4FDA-A459-3AB2BE816DB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sz="4000" b="1" dirty="0" smtClean="0"/>
              <a:t>Mobile plant – be seen be safe</a:t>
            </a:r>
          </a:p>
          <a:p>
            <a:pPr eaLnBrk="1" hangingPunct="1">
              <a:defRPr/>
            </a:pPr>
            <a:endParaRPr lang="en-US" sz="4000" dirty="0" smtClean="0"/>
          </a:p>
          <a:p>
            <a:pPr eaLnBrk="1" hangingPunct="1">
              <a:defRPr/>
            </a:pPr>
            <a:r>
              <a:rPr lang="en-US" sz="4000" dirty="0" smtClean="0"/>
              <a:t>So - There are many items of mobile plant on our sites. </a:t>
            </a:r>
          </a:p>
          <a:p>
            <a:pPr eaLnBrk="1" hangingPunct="1">
              <a:defRPr/>
            </a:pPr>
            <a:endParaRPr lang="en-US" sz="4000" dirty="0" smtClean="0"/>
          </a:p>
          <a:p>
            <a:pPr eaLnBrk="1" hangingPunct="1">
              <a:defRPr/>
            </a:pPr>
            <a:r>
              <a:rPr lang="en-US" sz="4000" dirty="0" smtClean="0"/>
              <a:t>They all have a series of blind spots.</a:t>
            </a:r>
          </a:p>
          <a:p>
            <a:pPr eaLnBrk="1" hangingPunct="1">
              <a:defRPr/>
            </a:pPr>
            <a:endParaRPr lang="en-US" sz="4000" dirty="0" smtClean="0"/>
          </a:p>
          <a:p>
            <a:pPr eaLnBrk="1" hangingPunct="1">
              <a:defRPr/>
            </a:pPr>
            <a:r>
              <a:rPr lang="en-US" sz="4000" dirty="0" smtClean="0"/>
              <a:t>We try to mitigate the risk by fitting them with:</a:t>
            </a:r>
          </a:p>
          <a:p>
            <a:pPr marL="571500" indent="-571500" eaLnBrk="1" hangingPunct="1">
              <a:buFont typeface="Arial" panose="020B0604020202020204" pitchFamily="34" charset="0"/>
              <a:buChar char="•"/>
              <a:defRPr/>
            </a:pPr>
            <a:r>
              <a:rPr lang="en-US" sz="4000" dirty="0" smtClean="0"/>
              <a:t>Mirrors</a:t>
            </a:r>
          </a:p>
          <a:p>
            <a:pPr marL="571500" indent="-571500" eaLnBrk="1" hangingPunct="1">
              <a:buFont typeface="Arial" panose="020B0604020202020204" pitchFamily="34" charset="0"/>
              <a:buChar char="•"/>
              <a:defRPr/>
            </a:pPr>
            <a:r>
              <a:rPr lang="en-US" sz="4000" dirty="0" smtClean="0"/>
              <a:t>Sensors</a:t>
            </a:r>
          </a:p>
          <a:p>
            <a:pPr marL="571500" indent="-571500" eaLnBrk="1" hangingPunct="1">
              <a:buFont typeface="Arial" panose="020B0604020202020204" pitchFamily="34" charset="0"/>
              <a:buChar char="•"/>
              <a:defRPr/>
            </a:pPr>
            <a:r>
              <a:rPr lang="en-US" sz="4000" dirty="0" smtClean="0"/>
              <a:t>Cameras</a:t>
            </a:r>
          </a:p>
          <a:p>
            <a:pPr eaLnBrk="1" hangingPunct="1">
              <a:buFont typeface="Arial" panose="020B0604020202020204" pitchFamily="34" charset="0"/>
              <a:buNone/>
              <a:defRPr/>
            </a:pPr>
            <a:endParaRPr lang="en-US" sz="4000" dirty="0" smtClean="0"/>
          </a:p>
          <a:p>
            <a:pPr eaLnBrk="1" hangingPunct="1">
              <a:buFont typeface="Arial" panose="020B0604020202020204" pitchFamily="34" charset="0"/>
              <a:buNone/>
              <a:defRPr/>
            </a:pPr>
            <a:r>
              <a:rPr lang="en-US" sz="4000" dirty="0" smtClean="0"/>
              <a:t>We have introduced rules around approaching excavators – getting the operator’s attention, ‘thumbs up’, bucket down.</a:t>
            </a:r>
          </a:p>
          <a:p>
            <a:pPr eaLnBrk="1" hangingPunct="1">
              <a:buFont typeface="Arial" panose="020B0604020202020204" pitchFamily="34" charset="0"/>
              <a:buNone/>
              <a:defRPr/>
            </a:pPr>
            <a:endParaRPr lang="en-US" sz="4000" dirty="0" smtClean="0"/>
          </a:p>
          <a:p>
            <a:pPr eaLnBrk="1" hangingPunct="1">
              <a:buFont typeface="Arial" panose="020B0604020202020204" pitchFamily="34" charset="0"/>
              <a:buNone/>
              <a:defRPr/>
            </a:pPr>
            <a:r>
              <a:rPr lang="en-US" sz="4000" dirty="0" smtClean="0"/>
              <a:t>We have minimized the presence of banksmen with machines and of people generally around mobile plant.</a:t>
            </a:r>
          </a:p>
          <a:p>
            <a:pPr eaLnBrk="1" hangingPunct="1">
              <a:buFont typeface="Arial" panose="020B0604020202020204" pitchFamily="34" charset="0"/>
              <a:buNone/>
              <a:defRPr/>
            </a:pPr>
            <a:endParaRPr lang="en-US" sz="4000" dirty="0" smtClean="0"/>
          </a:p>
          <a:p>
            <a:pPr eaLnBrk="1" hangingPunct="1">
              <a:buFont typeface="Arial" panose="020B0604020202020204" pitchFamily="34" charset="0"/>
              <a:buNone/>
              <a:defRPr/>
            </a:pPr>
            <a:r>
              <a:rPr lang="en-US" sz="4000" dirty="0" smtClean="0"/>
              <a:t>We have asked people to ‘get in the cab’.</a:t>
            </a:r>
          </a:p>
          <a:p>
            <a:pPr eaLnBrk="1" hangingPunct="1">
              <a:buFont typeface="Arial" panose="020B0604020202020204" pitchFamily="34" charset="0"/>
              <a:buNone/>
              <a:defRPr/>
            </a:pPr>
            <a:endParaRPr lang="en-US" sz="4000" dirty="0" smtClean="0"/>
          </a:p>
          <a:p>
            <a:pPr eaLnBrk="1" hangingPunct="1">
              <a:buFont typeface="Arial" panose="020B0604020202020204" pitchFamily="34" charset="0"/>
              <a:buNone/>
              <a:defRPr/>
            </a:pPr>
            <a:r>
              <a:rPr lang="en-US" sz="4000" dirty="0" smtClean="0"/>
              <a:t>Yet – on a regular basis – people are severely injured - being struck by plant.</a:t>
            </a:r>
          </a:p>
          <a:p>
            <a:pPr eaLnBrk="1" hangingPunct="1">
              <a:buFont typeface="Arial" panose="020B0604020202020204" pitchFamily="34" charset="0"/>
              <a:buNone/>
              <a:defRPr/>
            </a:pPr>
            <a:endParaRPr lang="en-US" sz="4000" dirty="0" smtClean="0"/>
          </a:p>
          <a:p>
            <a:pPr eaLnBrk="1" hangingPunct="1">
              <a:buFont typeface="Arial" panose="020B0604020202020204" pitchFamily="34" charset="0"/>
              <a:buNone/>
              <a:defRPr/>
            </a:pPr>
            <a:r>
              <a:rPr lang="en-US" sz="4000" dirty="0" smtClean="0"/>
              <a:t>If you operate this type of plant you will be more than aware of the challenge of operating this type of equipment when people are in the location. Ask if any plant operators want to share their experiences.</a:t>
            </a:r>
          </a:p>
          <a:p>
            <a:pPr eaLnBrk="1" hangingPunct="1">
              <a:buFont typeface="Arial" panose="020B0604020202020204" pitchFamily="34" charset="0"/>
              <a:buNone/>
              <a:defRPr/>
            </a:pPr>
            <a:endParaRPr lang="en-US" sz="4000" dirty="0" smtClean="0"/>
          </a:p>
          <a:p>
            <a:pPr eaLnBrk="1" hangingPunct="1">
              <a:buFont typeface="Arial" panose="020B0604020202020204" pitchFamily="34" charset="0"/>
              <a:buNone/>
              <a:defRPr/>
            </a:pPr>
            <a:r>
              <a:rPr lang="en-US" sz="4000" dirty="0" smtClean="0"/>
              <a:t>Never approach an item of operated mobile plant until it is safe to do so. Make sure the operator is aware of your presence and has made the machine safe. Until that is done – the area is an exclusion zone.</a:t>
            </a:r>
          </a:p>
          <a:p>
            <a:pPr eaLnBrk="1" hangingPunct="1">
              <a:buFont typeface="Arial" panose="020B0604020202020204" pitchFamily="34" charset="0"/>
              <a:buNone/>
              <a:defRPr/>
            </a:pPr>
            <a:endParaRPr lang="en-US" sz="4000" dirty="0" smtClean="0"/>
          </a:p>
          <a:p>
            <a:pPr eaLnBrk="1" hangingPunct="1">
              <a:buFont typeface="Arial" panose="020B0604020202020204" pitchFamily="34" charset="0"/>
              <a:buNone/>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64013-9C3C-46AE-9FDD-60F48778E2D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spcBef>
                <a:spcPct val="0"/>
              </a:spcBef>
              <a:defRPr/>
            </a:pPr>
            <a:r>
              <a:rPr lang="en-US" altLang="en-US" sz="4000" b="1" dirty="0" smtClean="0"/>
              <a:t>Lifted loads – look up and let go</a:t>
            </a:r>
          </a:p>
          <a:p>
            <a:pPr eaLnBrk="1" hangingPunct="1">
              <a:spcBef>
                <a:spcPct val="0"/>
              </a:spcBef>
              <a:defRPr/>
            </a:pPr>
            <a:endParaRPr lang="en-US" altLang="en-US" sz="4000" b="1" dirty="0" smtClean="0"/>
          </a:p>
          <a:p>
            <a:pPr eaLnBrk="1" hangingPunct="1">
              <a:spcBef>
                <a:spcPct val="0"/>
              </a:spcBef>
              <a:defRPr/>
            </a:pPr>
            <a:r>
              <a:rPr lang="en-US" altLang="en-US" sz="4000" dirty="0" smtClean="0"/>
              <a:t>Every year there are significant number of incidents and injuries during lifting operations. </a:t>
            </a:r>
          </a:p>
          <a:p>
            <a:pPr eaLnBrk="1" hangingPunct="1">
              <a:spcBef>
                <a:spcPct val="0"/>
              </a:spcBef>
              <a:defRPr/>
            </a:pPr>
            <a:endParaRPr lang="en-US" altLang="en-US" sz="4000" dirty="0" smtClean="0"/>
          </a:p>
          <a:p>
            <a:pPr eaLnBrk="1" hangingPunct="1">
              <a:spcBef>
                <a:spcPct val="0"/>
              </a:spcBef>
              <a:defRPr/>
            </a:pPr>
            <a:r>
              <a:rPr lang="en-US" altLang="en-US" sz="4000" dirty="0" smtClean="0"/>
              <a:t>Slinger/</a:t>
            </a:r>
            <a:r>
              <a:rPr lang="en-US" altLang="en-US" sz="4000" dirty="0" err="1" smtClean="0"/>
              <a:t>signallers</a:t>
            </a:r>
            <a:r>
              <a:rPr lang="en-US" altLang="en-US" sz="4000" dirty="0" smtClean="0"/>
              <a:t> are particularly vulnerable – injuries usually occur as loads are being lowered into position when hands and feet can be trapped as loads are being maneuvered into position for landing.. </a:t>
            </a:r>
          </a:p>
          <a:p>
            <a:pPr eaLnBrk="1" hangingPunct="1">
              <a:spcBef>
                <a:spcPct val="0"/>
              </a:spcBef>
              <a:defRPr/>
            </a:pPr>
            <a:endParaRPr lang="en-US" altLang="en-US" sz="4000" dirty="0" smtClean="0"/>
          </a:p>
          <a:p>
            <a:pPr eaLnBrk="1" hangingPunct="1">
              <a:spcBef>
                <a:spcPct val="0"/>
              </a:spcBef>
              <a:defRPr/>
            </a:pPr>
            <a:r>
              <a:rPr lang="en-US" altLang="en-US" sz="4000" dirty="0" smtClean="0"/>
              <a:t>Landing areas are never perfect and often there are items or structures adjacent to the landing area.</a:t>
            </a:r>
          </a:p>
          <a:p>
            <a:pPr eaLnBrk="1" hangingPunct="1">
              <a:spcBef>
                <a:spcPct val="0"/>
              </a:spcBef>
              <a:defRPr/>
            </a:pPr>
            <a:r>
              <a:rPr lang="en-US" altLang="en-US" sz="4000" dirty="0" smtClean="0"/>
              <a:t> </a:t>
            </a:r>
          </a:p>
          <a:p>
            <a:pPr eaLnBrk="1" hangingPunct="1">
              <a:spcBef>
                <a:spcPct val="0"/>
              </a:spcBef>
              <a:defRPr/>
            </a:pPr>
            <a:r>
              <a:rPr lang="en-US" altLang="en-US" sz="4000" dirty="0" smtClean="0"/>
              <a:t>So it is important to keep these areas free of waste materials and people not involved in the operation.</a:t>
            </a:r>
          </a:p>
          <a:p>
            <a:pPr eaLnBrk="1" hangingPunct="1">
              <a:spcBef>
                <a:spcPct val="0"/>
              </a:spcBef>
              <a:defRPr/>
            </a:pPr>
            <a:endParaRPr lang="en-US" altLang="en-US" sz="4000" dirty="0" smtClean="0"/>
          </a:p>
          <a:p>
            <a:pPr eaLnBrk="1" hangingPunct="1">
              <a:spcBef>
                <a:spcPct val="0"/>
              </a:spcBef>
              <a:defRPr/>
            </a:pPr>
            <a:r>
              <a:rPr lang="en-US" altLang="en-US" sz="4000" dirty="0" smtClean="0"/>
              <a:t>Loads should also be checked before they are lifted for loose items that could fall off in transit. </a:t>
            </a:r>
          </a:p>
          <a:p>
            <a:pPr eaLnBrk="1" hangingPunct="1">
              <a:spcBef>
                <a:spcPct val="0"/>
              </a:spcBef>
              <a:defRPr/>
            </a:pPr>
            <a:endParaRPr lang="en-US" altLang="en-US" sz="4000" dirty="0" smtClean="0"/>
          </a:p>
          <a:p>
            <a:pPr eaLnBrk="1" hangingPunct="1">
              <a:spcBef>
                <a:spcPct val="0"/>
              </a:spcBef>
              <a:defRPr/>
            </a:pPr>
            <a:r>
              <a:rPr lang="en-US" altLang="en-US" sz="4000" dirty="0" smtClean="0"/>
              <a:t>Never stand under suspended loads and remember loads should only be slung by competent people with the appropriate CPCS card.</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E699E3-FCFC-44E0-A24A-A4CC185219E3}"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spcBef>
                <a:spcPct val="0"/>
              </a:spcBef>
              <a:defRPr/>
            </a:pPr>
            <a:r>
              <a:rPr lang="en-US" altLang="en-US" sz="4000" b="1" dirty="0" smtClean="0"/>
              <a:t>Incident during a lifting operation</a:t>
            </a:r>
          </a:p>
          <a:p>
            <a:pPr eaLnBrk="1" hangingPunct="1">
              <a:spcBef>
                <a:spcPct val="0"/>
              </a:spcBef>
              <a:defRPr/>
            </a:pPr>
            <a:endParaRPr lang="en-US" altLang="en-US" sz="4000" b="1" dirty="0" smtClean="0"/>
          </a:p>
          <a:p>
            <a:pPr eaLnBrk="1" hangingPunct="1">
              <a:spcBef>
                <a:spcPct val="0"/>
              </a:spcBef>
              <a:defRPr/>
            </a:pPr>
            <a:r>
              <a:rPr lang="en-US" altLang="en-US" sz="4000" dirty="0" smtClean="0"/>
              <a:t>Never stand directly under a slung load.</a:t>
            </a:r>
          </a:p>
          <a:p>
            <a:pPr eaLnBrk="1" hangingPunct="1">
              <a:spcBef>
                <a:spcPct val="0"/>
              </a:spcBef>
              <a:defRPr/>
            </a:pPr>
            <a:r>
              <a:rPr lang="en-US" altLang="en-US" sz="4000" dirty="0" smtClean="0"/>
              <a:t>If it releases you are in trouble.</a:t>
            </a:r>
          </a:p>
          <a:p>
            <a:pPr eaLnBrk="1" hangingPunct="1">
              <a:spcBef>
                <a:spcPct val="0"/>
              </a:spcBef>
              <a:defRPr/>
            </a:pPr>
            <a:r>
              <a:rPr lang="en-US" altLang="en-US" sz="4000" dirty="0" smtClean="0"/>
              <a:t>If you are a slinger always check the integrity of slings/chains/grabs and any other lifting accessory before use.</a:t>
            </a:r>
          </a:p>
          <a:p>
            <a:pPr eaLnBrk="1" hangingPunct="1">
              <a:spcBef>
                <a:spcPct val="0"/>
              </a:spcBef>
              <a:defRPr/>
            </a:pPr>
            <a:r>
              <a:rPr lang="en-US" altLang="en-US" sz="4000" dirty="0" smtClean="0"/>
              <a:t>If there are cracks on welds or missing bolts in lifting frames – don’t use the equipment.</a:t>
            </a:r>
          </a:p>
          <a:p>
            <a:pPr eaLnBrk="1" hangingPunct="1">
              <a:spcBef>
                <a:spcPct val="0"/>
              </a:spcBef>
              <a:defRPr/>
            </a:pPr>
            <a:r>
              <a:rPr lang="en-US" altLang="en-US" sz="4000" dirty="0" smtClean="0"/>
              <a:t>Make sure the load is stable and lifting accessories are slack before unslinging a load.</a:t>
            </a:r>
          </a:p>
          <a:p>
            <a:pPr eaLnBrk="1" hangingPunct="1">
              <a:spcBef>
                <a:spcPct val="0"/>
              </a:spcBef>
              <a:defRPr/>
            </a:pPr>
            <a:r>
              <a:rPr lang="en-US" altLang="en-US" sz="4000" dirty="0" smtClean="0"/>
              <a:t>Never reach inside a grab mechanism to sling or unsling a load.</a:t>
            </a:r>
          </a:p>
          <a:p>
            <a:pPr eaLnBrk="1" hangingPunct="1">
              <a:spcBef>
                <a:spcPct val="0"/>
              </a:spcBef>
              <a:defRPr/>
            </a:pPr>
            <a:endParaRPr lang="en-US" altLang="en-US" sz="4000" dirty="0" smtClean="0"/>
          </a:p>
          <a:p>
            <a:pPr eaLnBrk="1" hangingPunct="1">
              <a:spcBef>
                <a:spcPct val="0"/>
              </a:spcBef>
              <a:defRPr/>
            </a:pPr>
            <a:endParaRPr lang="en-US" alt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55068C-F5FD-459C-800F-BEC561BE5BE1}"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spcBef>
                <a:spcPct val="0"/>
              </a:spcBef>
              <a:defRPr/>
            </a:pPr>
            <a:r>
              <a:rPr lang="en-US" altLang="en-US" sz="4000" b="1" dirty="0" smtClean="0"/>
              <a:t>Secured materials – release with caution</a:t>
            </a:r>
          </a:p>
          <a:p>
            <a:pPr eaLnBrk="1" hangingPunct="1">
              <a:spcBef>
                <a:spcPct val="0"/>
              </a:spcBef>
              <a:defRPr/>
            </a:pPr>
            <a:endParaRPr lang="en-US" altLang="en-US" sz="4000" b="1" dirty="0" smtClean="0"/>
          </a:p>
          <a:p>
            <a:pPr eaLnBrk="1" hangingPunct="1">
              <a:spcBef>
                <a:spcPct val="0"/>
              </a:spcBef>
              <a:defRPr/>
            </a:pPr>
            <a:r>
              <a:rPr lang="en-US" altLang="en-US" sz="4000" dirty="0" smtClean="0"/>
              <a:t>There have been a number of serious injuries sustained during the unloading of materials from flatbed wagons. </a:t>
            </a:r>
          </a:p>
          <a:p>
            <a:pPr eaLnBrk="1" hangingPunct="1">
              <a:spcBef>
                <a:spcPct val="0"/>
              </a:spcBef>
              <a:defRPr/>
            </a:pPr>
            <a:r>
              <a:rPr lang="en-US" altLang="en-US" sz="4000" dirty="0" smtClean="0"/>
              <a:t>  </a:t>
            </a:r>
          </a:p>
          <a:p>
            <a:pPr eaLnBrk="1" hangingPunct="1">
              <a:spcBef>
                <a:spcPct val="0"/>
              </a:spcBef>
              <a:defRPr/>
            </a:pPr>
            <a:r>
              <a:rPr lang="en-US" altLang="en-US" sz="4000" dirty="0" smtClean="0"/>
              <a:t>Unloading materials is actually one of the most hazardous activities on our projects. </a:t>
            </a:r>
          </a:p>
          <a:p>
            <a:pPr eaLnBrk="1" hangingPunct="1">
              <a:spcBef>
                <a:spcPct val="0"/>
              </a:spcBef>
              <a:defRPr/>
            </a:pPr>
            <a:endParaRPr lang="en-US" altLang="en-US" sz="4000" dirty="0" smtClean="0"/>
          </a:p>
          <a:p>
            <a:pPr eaLnBrk="1" hangingPunct="1">
              <a:spcBef>
                <a:spcPct val="0"/>
              </a:spcBef>
              <a:defRPr/>
            </a:pPr>
            <a:r>
              <a:rPr lang="en-US" altLang="en-US" sz="4000" dirty="0" smtClean="0"/>
              <a:t>In particular the </a:t>
            </a:r>
            <a:r>
              <a:rPr lang="en-US" altLang="en-US" sz="4000" b="1" dirty="0" smtClean="0"/>
              <a:t>sudden release of forces </a:t>
            </a:r>
            <a:r>
              <a:rPr lang="en-US" altLang="en-US" sz="4000" dirty="0" smtClean="0"/>
              <a:t>built up in loads during transit. Particularly when releasing ratchets or banding securing loads. Never stand next to load as it is released unless you are sure it is stable and not under tension.</a:t>
            </a:r>
          </a:p>
          <a:p>
            <a:pPr eaLnBrk="1" hangingPunct="1">
              <a:spcBef>
                <a:spcPct val="0"/>
              </a:spcBef>
              <a:buFont typeface="Arial" panose="020B0604020202020204" pitchFamily="34" charset="0"/>
              <a:buNone/>
              <a:defRPr/>
            </a:pPr>
            <a:endParaRPr lang="en-US" altLang="en-US" sz="4000" dirty="0" smtClean="0"/>
          </a:p>
          <a:p>
            <a:pPr eaLnBrk="1" hangingPunct="1">
              <a:spcBef>
                <a:spcPct val="0"/>
              </a:spcBef>
              <a:buFont typeface="Arial" panose="020B0604020202020204" pitchFamily="34" charset="0"/>
              <a:buNone/>
              <a:defRPr/>
            </a:pPr>
            <a:r>
              <a:rPr lang="en-US" altLang="en-US" sz="4000" dirty="0" smtClean="0"/>
              <a:t>It is important that the people undertaking the unloading of vehicles are experienced and have the competence requirements required for example a slinger/</a:t>
            </a:r>
            <a:r>
              <a:rPr lang="en-US" altLang="en-US" sz="4000" dirty="0" err="1" smtClean="0"/>
              <a:t>signaller</a:t>
            </a:r>
            <a:r>
              <a:rPr lang="en-US" altLang="en-US" sz="4000" dirty="0" smtClean="0"/>
              <a:t>  competence and ALLMI or CPCS cards being held the delivery vehicle operator. </a:t>
            </a:r>
          </a:p>
          <a:p>
            <a:pPr eaLnBrk="1" hangingPunct="1">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5E1207-6B2D-48A5-99D6-86EB483F8B3B}"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DCDB07-EBA8-4095-A332-52D52A2758ED}" type="datetimeFigureOut">
              <a:rPr lang="en-US"/>
              <a:pPr>
                <a:defRPr/>
              </a:pPr>
              <a:t>10/29/2015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E552D0-C9EA-4A44-9BA8-545D7314A9D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141B4-F3E7-4948-A3AA-3D8C16D7EB84}" type="datetimeFigureOut">
              <a:rPr lang="en-US"/>
              <a:pPr>
                <a:defRPr/>
              </a:pPr>
              <a:t>10/29/2015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5DB2F4-0F27-4F62-B3BD-462B3D76474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B121FC-A676-4D0B-8E6A-ACB2913D955C}" type="datetimeFigureOut">
              <a:rPr lang="en-US"/>
              <a:pPr>
                <a:defRPr/>
              </a:pPr>
              <a:t>10/29/2015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B4432-D228-4FB4-995E-F95E7B9479C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AB5530-A17C-4D70-AB1D-6C40423C7D46}" type="datetimeFigureOut">
              <a:rPr lang="en-US"/>
              <a:pPr>
                <a:defRPr/>
              </a:pPr>
              <a:t>10/29/2015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C5BF6D-4FD5-4CAC-A4C8-AD16DD7C634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524318-2438-45FC-9A31-2AE1E06372FE}" type="datetimeFigureOut">
              <a:rPr lang="en-US"/>
              <a:pPr>
                <a:defRPr/>
              </a:pPr>
              <a:t>10/29/2015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D8E3D2-C5C4-433F-AF9D-85F75791747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19E909E-460D-4F17-A8C2-A7EFF70071E8}" type="datetimeFigureOut">
              <a:rPr lang="en-US"/>
              <a:pPr>
                <a:defRPr/>
              </a:pPr>
              <a:t>10/29/2015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E632A0-D93A-4C09-9C03-45568C7EAF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86AC97-FFCC-4C5C-AC1C-E577ACF7758E}" type="datetimeFigureOut">
              <a:rPr lang="en-US"/>
              <a:pPr>
                <a:defRPr/>
              </a:pPr>
              <a:t>10/29/2015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0DB0C1-A474-4B48-B870-889B0C1303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193156-8A8D-4FB0-B88C-14653D7D088E}" type="datetimeFigureOut">
              <a:rPr lang="en-US"/>
              <a:pPr>
                <a:defRPr/>
              </a:pPr>
              <a:t>10/29/2015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602A4D-7934-4D97-B315-E5620B6F598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FF9E37-D55B-4F38-B222-EEF04AB8F533}" type="datetimeFigureOut">
              <a:rPr lang="en-US"/>
              <a:pPr>
                <a:defRPr/>
              </a:pPr>
              <a:t>10/29/2015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A6FB10-805C-4F86-B748-4906F5626C7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CAE3-06F2-4DB1-AE82-4C36CE9BB7AD}" type="datetimeFigureOut">
              <a:rPr lang="en-US"/>
              <a:pPr>
                <a:defRPr/>
              </a:pPr>
              <a:t>10/29/2015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BA529D-8552-4E27-997C-2676BE3B07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32278-26F8-45E8-8B96-E8C87F2313E2}" type="datetimeFigureOut">
              <a:rPr lang="en-US"/>
              <a:pPr>
                <a:defRPr/>
              </a:pPr>
              <a:t>10/29/2015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E166EF-1E1E-498E-900F-7950710E41A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406E4F-C2FE-49E5-9738-B7B7ADA9E8BF}" type="datetimeFigureOut">
              <a:rPr lang="en-US"/>
              <a:pPr>
                <a:defRPr/>
              </a:pPr>
              <a:t>10/29/2015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FD8A5C-7797-4513-8E5B-E8AEED9D4E3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9"/>
          <p:cNvSpPr txBox="1">
            <a:spLocks noChangeArrowheads="1"/>
          </p:cNvSpPr>
          <p:nvPr/>
        </p:nvSpPr>
        <p:spPr bwMode="auto">
          <a:xfrm>
            <a:off x="1357313" y="5429250"/>
            <a:ext cx="6572250" cy="769938"/>
          </a:xfrm>
          <a:prstGeom prst="rect">
            <a:avLst/>
          </a:prstGeom>
          <a:noFill/>
          <a:ln w="9525">
            <a:noFill/>
            <a:miter lim="800000"/>
            <a:headEnd/>
            <a:tailEnd/>
          </a:ln>
        </p:spPr>
        <p:txBody>
          <a:bodyPr>
            <a:spAutoFit/>
          </a:bodyPr>
          <a:lstStyle/>
          <a:p>
            <a:r>
              <a:rPr lang="en-GB" altLang="en-US" sz="4400" b="1">
                <a:solidFill>
                  <a:srgbClr val="FF0000"/>
                </a:solidFill>
                <a:latin typeface="Calibri" pitchFamily="34" charset="0"/>
              </a:rPr>
              <a:t>Choose to be </a:t>
            </a:r>
            <a:r>
              <a:rPr lang="en-GB" altLang="en-US" sz="4400" b="1">
                <a:solidFill>
                  <a:srgbClr val="00B050"/>
                </a:solidFill>
                <a:latin typeface="Calibri" pitchFamily="34" charset="0"/>
              </a:rPr>
              <a:t>safe</a:t>
            </a:r>
            <a:endParaRPr lang="en-US" altLang="en-US" sz="4400">
              <a:solidFill>
                <a:srgbClr val="00B050"/>
              </a:solidFill>
              <a:latin typeface="Calibri" pitchFamily="34" charset="0"/>
            </a:endParaRPr>
          </a:p>
        </p:txBody>
      </p:sp>
      <p:pic>
        <p:nvPicPr>
          <p:cNvPr id="2051"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pic>
        <p:nvPicPr>
          <p:cNvPr id="2052" name="Picture 1"/>
          <p:cNvPicPr>
            <a:picLocks noChangeAspect="1"/>
          </p:cNvPicPr>
          <p:nvPr/>
        </p:nvPicPr>
        <p:blipFill>
          <a:blip r:embed="rId4" cstate="print"/>
          <a:srcRect/>
          <a:stretch>
            <a:fillRect/>
          </a:stretch>
        </p:blipFill>
        <p:spPr bwMode="auto">
          <a:xfrm>
            <a:off x="1357313" y="404813"/>
            <a:ext cx="6121400"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11268" name="TextBox 9"/>
          <p:cNvSpPr txBox="1">
            <a:spLocks noChangeArrowheads="1"/>
          </p:cNvSpPr>
          <p:nvPr/>
        </p:nvSpPr>
        <p:spPr bwMode="auto">
          <a:xfrm>
            <a:off x="5292725" y="1590675"/>
            <a:ext cx="3616325" cy="2800350"/>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Secured materials</a:t>
            </a:r>
          </a:p>
          <a:p>
            <a:r>
              <a:rPr lang="en-US" altLang="en-US" sz="4400" b="1">
                <a:solidFill>
                  <a:srgbClr val="00B050"/>
                </a:solidFill>
                <a:latin typeface="Calibri" pitchFamily="34" charset="0"/>
              </a:rPr>
              <a:t>Release with caution</a:t>
            </a:r>
          </a:p>
        </p:txBody>
      </p:sp>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pic>
        <p:nvPicPr>
          <p:cNvPr id="11270" name="Picture 7"/>
          <p:cNvPicPr>
            <a:picLocks noChangeAspect="1" noChangeArrowheads="1"/>
          </p:cNvPicPr>
          <p:nvPr/>
        </p:nvPicPr>
        <p:blipFill>
          <a:blip r:embed="rId4" cstate="print"/>
          <a:srcRect/>
          <a:stretch>
            <a:fillRect/>
          </a:stretch>
        </p:blipFill>
        <p:spPr bwMode="auto">
          <a:xfrm>
            <a:off x="0" y="109538"/>
            <a:ext cx="9372600" cy="663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12292" name="TextBox 9"/>
          <p:cNvSpPr txBox="1">
            <a:spLocks noChangeArrowheads="1"/>
          </p:cNvSpPr>
          <p:nvPr/>
        </p:nvSpPr>
        <p:spPr bwMode="auto">
          <a:xfrm>
            <a:off x="5292725" y="1590675"/>
            <a:ext cx="3616325" cy="2800350"/>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Secured materials</a:t>
            </a:r>
          </a:p>
          <a:p>
            <a:r>
              <a:rPr lang="en-US" altLang="en-US" sz="4400" b="1">
                <a:solidFill>
                  <a:srgbClr val="00B050"/>
                </a:solidFill>
                <a:latin typeface="Calibri" pitchFamily="34" charset="0"/>
              </a:rPr>
              <a:t>Release with caution</a:t>
            </a:r>
          </a:p>
        </p:txBody>
      </p:sp>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pic>
        <p:nvPicPr>
          <p:cNvPr id="12294" name="Picture 1"/>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13316" name="TextBox 9"/>
          <p:cNvSpPr txBox="1">
            <a:spLocks noChangeArrowheads="1"/>
          </p:cNvSpPr>
          <p:nvPr/>
        </p:nvSpPr>
        <p:spPr bwMode="auto">
          <a:xfrm>
            <a:off x="5292725" y="1590675"/>
            <a:ext cx="3616325" cy="2800350"/>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Pressure systems</a:t>
            </a:r>
          </a:p>
          <a:p>
            <a:r>
              <a:rPr lang="en-US" altLang="en-US" sz="4400" b="1">
                <a:solidFill>
                  <a:srgbClr val="00B050"/>
                </a:solidFill>
                <a:latin typeface="Calibri" pitchFamily="34" charset="0"/>
              </a:rPr>
              <a:t>Stay on your guard</a:t>
            </a:r>
          </a:p>
        </p:txBody>
      </p:sp>
      <p:pic>
        <p:nvPicPr>
          <p:cNvPr id="13317" name="Picture 2"/>
          <p:cNvPicPr>
            <a:picLocks noChangeAspect="1"/>
          </p:cNvPicPr>
          <p:nvPr/>
        </p:nvPicPr>
        <p:blipFill>
          <a:blip r:embed="rId4" cstate="print"/>
          <a:srcRect/>
          <a:stretch>
            <a:fillRect/>
          </a:stretch>
        </p:blipFill>
        <p:spPr bwMode="auto">
          <a:xfrm>
            <a:off x="107950" y="57150"/>
            <a:ext cx="5184775" cy="5183188"/>
          </a:xfrm>
          <a:prstGeom prst="rect">
            <a:avLst/>
          </a:prstGeom>
          <a:noFill/>
          <a:ln w="9525">
            <a:noFill/>
            <a:miter lim="800000"/>
            <a:headEnd/>
            <a:tailEnd/>
          </a:ln>
        </p:spPr>
      </p:pic>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14340" name="TextBox 9"/>
          <p:cNvSpPr txBox="1">
            <a:spLocks noChangeArrowheads="1"/>
          </p:cNvSpPr>
          <p:nvPr/>
        </p:nvSpPr>
        <p:spPr bwMode="auto">
          <a:xfrm>
            <a:off x="5292725" y="1590675"/>
            <a:ext cx="3616325" cy="2800350"/>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Pressure systems</a:t>
            </a:r>
          </a:p>
          <a:p>
            <a:r>
              <a:rPr lang="en-US" altLang="en-US" sz="4400" b="1">
                <a:solidFill>
                  <a:srgbClr val="00B050"/>
                </a:solidFill>
                <a:latin typeface="Calibri" pitchFamily="34" charset="0"/>
              </a:rPr>
              <a:t>Stay on your guard</a:t>
            </a:r>
          </a:p>
        </p:txBody>
      </p:sp>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pic>
        <p:nvPicPr>
          <p:cNvPr id="14342" name="Picture 1"/>
          <p:cNvPicPr>
            <a:picLocks noChangeAspect="1"/>
          </p:cNvPicPr>
          <p:nvPr/>
        </p:nvPicPr>
        <p:blipFill>
          <a:blip r:embed="rId4" cstate="print"/>
          <a:srcRect/>
          <a:stretch>
            <a:fillRect/>
          </a:stretch>
        </p:blipFill>
        <p:spPr bwMode="auto">
          <a:xfrm>
            <a:off x="0" y="223838"/>
            <a:ext cx="9144000" cy="641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15364" name="TextBox 9"/>
          <p:cNvSpPr txBox="1">
            <a:spLocks noChangeArrowheads="1"/>
          </p:cNvSpPr>
          <p:nvPr/>
        </p:nvSpPr>
        <p:spPr bwMode="auto">
          <a:xfrm>
            <a:off x="5292725" y="1590675"/>
            <a:ext cx="3616325" cy="2800350"/>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Pressure systems</a:t>
            </a:r>
          </a:p>
          <a:p>
            <a:r>
              <a:rPr lang="en-US" altLang="en-US" sz="4400" b="1">
                <a:solidFill>
                  <a:srgbClr val="00B050"/>
                </a:solidFill>
                <a:latin typeface="Calibri" pitchFamily="34" charset="0"/>
              </a:rPr>
              <a:t>Stay on your guard</a:t>
            </a:r>
          </a:p>
        </p:txBody>
      </p:sp>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pic>
        <p:nvPicPr>
          <p:cNvPr id="15366" name="Picture 1"/>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pic>
        <p:nvPicPr>
          <p:cNvPr id="16389" name="Picture 2"/>
          <p:cNvPicPr>
            <a:picLocks noChangeAspect="1"/>
          </p:cNvPicPr>
          <p:nvPr/>
        </p:nvPicPr>
        <p:blipFill>
          <a:blip r:embed="rId4" cstate="print"/>
          <a:srcRect/>
          <a:stretch>
            <a:fillRect/>
          </a:stretch>
        </p:blipFill>
        <p:spPr bwMode="auto">
          <a:xfrm>
            <a:off x="0" y="765175"/>
            <a:ext cx="9144000" cy="2344738"/>
          </a:xfrm>
          <a:prstGeom prst="rect">
            <a:avLst/>
          </a:prstGeom>
          <a:noFill/>
          <a:ln w="9525">
            <a:noFill/>
            <a:miter lim="800000"/>
            <a:headEnd/>
            <a:tailEnd/>
          </a:ln>
        </p:spPr>
      </p:pic>
      <p:pic>
        <p:nvPicPr>
          <p:cNvPr id="16390" name="Picture 3"/>
          <p:cNvPicPr>
            <a:picLocks noChangeAspect="1"/>
          </p:cNvPicPr>
          <p:nvPr/>
        </p:nvPicPr>
        <p:blipFill>
          <a:blip r:embed="rId5" cstate="print"/>
          <a:srcRect/>
          <a:stretch>
            <a:fillRect/>
          </a:stretch>
        </p:blipFill>
        <p:spPr bwMode="auto">
          <a:xfrm>
            <a:off x="6499225" y="3335338"/>
            <a:ext cx="2406650" cy="1804987"/>
          </a:xfrm>
          <a:prstGeom prst="rect">
            <a:avLst/>
          </a:prstGeom>
          <a:noFill/>
          <a:ln w="9525">
            <a:noFill/>
            <a:miter lim="800000"/>
            <a:headEnd/>
            <a:tailEnd/>
          </a:ln>
        </p:spPr>
      </p:pic>
      <p:pic>
        <p:nvPicPr>
          <p:cNvPr id="16391" name="Picture 6"/>
          <p:cNvPicPr>
            <a:picLocks noChangeAspect="1"/>
          </p:cNvPicPr>
          <p:nvPr/>
        </p:nvPicPr>
        <p:blipFill>
          <a:blip r:embed="rId6" cstate="print"/>
          <a:srcRect/>
          <a:stretch>
            <a:fillRect/>
          </a:stretch>
        </p:blipFill>
        <p:spPr bwMode="auto">
          <a:xfrm>
            <a:off x="3635375" y="3378200"/>
            <a:ext cx="2292350" cy="1717675"/>
          </a:xfrm>
          <a:prstGeom prst="rect">
            <a:avLst/>
          </a:prstGeom>
          <a:noFill/>
          <a:ln w="9525">
            <a:noFill/>
            <a:miter lim="800000"/>
            <a:headEnd/>
            <a:tailEnd/>
          </a:ln>
        </p:spPr>
      </p:pic>
      <p:pic>
        <p:nvPicPr>
          <p:cNvPr id="16392" name="Picture 7"/>
          <p:cNvPicPr>
            <a:picLocks noChangeAspect="1"/>
          </p:cNvPicPr>
          <p:nvPr/>
        </p:nvPicPr>
        <p:blipFill>
          <a:blip r:embed="rId7" cstate="print"/>
          <a:srcRect/>
          <a:stretch>
            <a:fillRect/>
          </a:stretch>
        </p:blipFill>
        <p:spPr bwMode="auto">
          <a:xfrm>
            <a:off x="700088" y="3335338"/>
            <a:ext cx="2627312" cy="197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9"/>
          <p:cNvSpPr txBox="1">
            <a:spLocks noChangeArrowheads="1"/>
          </p:cNvSpPr>
          <p:nvPr/>
        </p:nvSpPr>
        <p:spPr bwMode="auto">
          <a:xfrm>
            <a:off x="1357313" y="5429250"/>
            <a:ext cx="6572250" cy="769938"/>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The Rules</a:t>
            </a:r>
          </a:p>
        </p:txBody>
      </p:sp>
      <p:pic>
        <p:nvPicPr>
          <p:cNvPr id="3075"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pic>
        <p:nvPicPr>
          <p:cNvPr id="3076" name="Picture 6"/>
          <p:cNvPicPr>
            <a:picLocks noChangeAspect="1" noChangeArrowheads="1"/>
          </p:cNvPicPr>
          <p:nvPr/>
        </p:nvPicPr>
        <p:blipFill>
          <a:blip r:embed="rId4" cstate="print"/>
          <a:srcRect/>
          <a:stretch>
            <a:fillRect/>
          </a:stretch>
        </p:blipFill>
        <p:spPr bwMode="auto">
          <a:xfrm>
            <a:off x="0" y="-26988"/>
            <a:ext cx="9144000" cy="525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9"/>
          <p:cNvSpPr txBox="1">
            <a:spLocks noChangeArrowheads="1"/>
          </p:cNvSpPr>
          <p:nvPr/>
        </p:nvSpPr>
        <p:spPr bwMode="auto">
          <a:xfrm>
            <a:off x="755650" y="5429250"/>
            <a:ext cx="7173913" cy="769938"/>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Never enter an exclusion zone</a:t>
            </a:r>
          </a:p>
        </p:txBody>
      </p:sp>
      <p:pic>
        <p:nvPicPr>
          <p:cNvPr id="4099"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pic>
        <p:nvPicPr>
          <p:cNvPr id="4100" name="Picture 1"/>
          <p:cNvPicPr>
            <a:picLocks noChangeAspect="1"/>
          </p:cNvPicPr>
          <p:nvPr/>
        </p:nvPicPr>
        <p:blipFill>
          <a:blip r:embed="rId4" cstate="print"/>
          <a:srcRect/>
          <a:stretch>
            <a:fillRect/>
          </a:stretch>
        </p:blipFill>
        <p:spPr bwMode="auto">
          <a:xfrm>
            <a:off x="584200" y="352425"/>
            <a:ext cx="2300288" cy="2301875"/>
          </a:xfrm>
          <a:prstGeom prst="rect">
            <a:avLst/>
          </a:prstGeom>
          <a:noFill/>
          <a:ln w="9525">
            <a:noFill/>
            <a:miter lim="800000"/>
            <a:headEnd/>
            <a:tailEnd/>
          </a:ln>
        </p:spPr>
      </p:pic>
      <p:pic>
        <p:nvPicPr>
          <p:cNvPr id="4101" name="Picture 2"/>
          <p:cNvPicPr>
            <a:picLocks noChangeAspect="1"/>
          </p:cNvPicPr>
          <p:nvPr/>
        </p:nvPicPr>
        <p:blipFill>
          <a:blip r:embed="rId5" cstate="print"/>
          <a:srcRect/>
          <a:stretch>
            <a:fillRect/>
          </a:stretch>
        </p:blipFill>
        <p:spPr bwMode="auto">
          <a:xfrm>
            <a:off x="5940425" y="277813"/>
            <a:ext cx="2376488" cy="2376487"/>
          </a:xfrm>
          <a:prstGeom prst="rect">
            <a:avLst/>
          </a:prstGeom>
          <a:noFill/>
          <a:ln w="9525">
            <a:noFill/>
            <a:miter lim="800000"/>
            <a:headEnd/>
            <a:tailEnd/>
          </a:ln>
        </p:spPr>
      </p:pic>
      <p:pic>
        <p:nvPicPr>
          <p:cNvPr id="4102" name="Picture 1"/>
          <p:cNvPicPr>
            <a:picLocks noChangeAspect="1"/>
          </p:cNvPicPr>
          <p:nvPr/>
        </p:nvPicPr>
        <p:blipFill>
          <a:blip r:embed="rId6" cstate="print"/>
          <a:srcRect/>
          <a:stretch>
            <a:fillRect/>
          </a:stretch>
        </p:blipFill>
        <p:spPr bwMode="auto">
          <a:xfrm>
            <a:off x="500063" y="2819400"/>
            <a:ext cx="2384425" cy="2384425"/>
          </a:xfrm>
          <a:prstGeom prst="rect">
            <a:avLst/>
          </a:prstGeom>
          <a:noFill/>
          <a:ln w="9525">
            <a:noFill/>
            <a:miter lim="800000"/>
            <a:headEnd/>
            <a:tailEnd/>
          </a:ln>
        </p:spPr>
      </p:pic>
      <p:pic>
        <p:nvPicPr>
          <p:cNvPr id="4103" name="Picture 2"/>
          <p:cNvPicPr>
            <a:picLocks noChangeAspect="1"/>
          </p:cNvPicPr>
          <p:nvPr/>
        </p:nvPicPr>
        <p:blipFill>
          <a:blip r:embed="rId7" cstate="print"/>
          <a:srcRect/>
          <a:stretch>
            <a:fillRect/>
          </a:stretch>
        </p:blipFill>
        <p:spPr bwMode="auto">
          <a:xfrm>
            <a:off x="5940425" y="2852738"/>
            <a:ext cx="2376488" cy="2374900"/>
          </a:xfrm>
          <a:prstGeom prst="rect">
            <a:avLst/>
          </a:prstGeom>
          <a:noFill/>
          <a:ln w="9525">
            <a:noFill/>
            <a:miter lim="800000"/>
            <a:headEnd/>
            <a:tailEnd/>
          </a:ln>
        </p:spPr>
      </p:pic>
      <p:sp>
        <p:nvSpPr>
          <p:cNvPr id="3" name="TextBox 2"/>
          <p:cNvSpPr txBox="1"/>
          <p:nvPr/>
        </p:nvSpPr>
        <p:spPr>
          <a:xfrm>
            <a:off x="3419872" y="2579688"/>
            <a:ext cx="2232248" cy="2677656"/>
          </a:xfrm>
          <a:prstGeom prst="rect">
            <a:avLst/>
          </a:prstGeom>
          <a:noFill/>
        </p:spPr>
        <p:txBody>
          <a:bodyPr>
            <a:spAutoFit/>
          </a:bodyPr>
          <a:lstStyle/>
          <a:p>
            <a:pPr algn="ctr">
              <a:defRPr/>
            </a:pPr>
            <a:r>
              <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Rule </a:t>
            </a:r>
            <a:r>
              <a:rPr lang="en-US" sz="9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1</a:t>
            </a:r>
            <a:endParaRPr lang="en-GB" sz="9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pic>
        <p:nvPicPr>
          <p:cNvPr id="5123" name="Picture 1"/>
          <p:cNvPicPr>
            <a:picLocks noChangeAspect="1"/>
          </p:cNvPicPr>
          <p:nvPr/>
        </p:nvPicPr>
        <p:blipFill>
          <a:blip r:embed="rId4" cstate="print"/>
          <a:srcRect/>
          <a:stretch>
            <a:fillRect/>
          </a:stretch>
        </p:blipFill>
        <p:spPr bwMode="auto">
          <a:xfrm>
            <a:off x="107950" y="330200"/>
            <a:ext cx="4968875" cy="4967288"/>
          </a:xfrm>
          <a:prstGeom prst="rect">
            <a:avLst/>
          </a:prstGeom>
          <a:noFill/>
          <a:ln w="9525">
            <a:noFill/>
            <a:miter lim="800000"/>
            <a:headEnd/>
            <a:tailEnd/>
          </a:ln>
        </p:spPr>
      </p:pic>
      <p:sp>
        <p:nvSpPr>
          <p:cNvPr id="5124" name="TextBox 9"/>
          <p:cNvSpPr txBox="1">
            <a:spLocks noChangeArrowheads="1"/>
          </p:cNvSpPr>
          <p:nvPr/>
        </p:nvSpPr>
        <p:spPr bwMode="auto">
          <a:xfrm>
            <a:off x="5292725" y="1590675"/>
            <a:ext cx="3616325" cy="1446213"/>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Mobile plant</a:t>
            </a:r>
          </a:p>
          <a:p>
            <a:r>
              <a:rPr lang="en-US" altLang="en-US" sz="4400" b="1">
                <a:solidFill>
                  <a:srgbClr val="00B050"/>
                </a:solidFill>
                <a:latin typeface="Calibri" pitchFamily="34" charset="0"/>
              </a:rPr>
              <a:t>Seen is safe</a:t>
            </a:r>
          </a:p>
        </p:txBody>
      </p:sp>
      <p:sp>
        <p:nvSpPr>
          <p:cNvPr id="8"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9" name="Rectangle 8"/>
          <p:cNvSpPr/>
          <p:nvPr/>
        </p:nvSpPr>
        <p:spPr>
          <a:xfrm>
            <a:off x="0" y="0"/>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147" name="TextBox 9"/>
          <p:cNvSpPr txBox="1">
            <a:spLocks noChangeArrowheads="1"/>
          </p:cNvSpPr>
          <p:nvPr/>
        </p:nvSpPr>
        <p:spPr bwMode="auto">
          <a:xfrm>
            <a:off x="5292725" y="1590675"/>
            <a:ext cx="3616325" cy="1446213"/>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Mobile plant</a:t>
            </a:r>
          </a:p>
          <a:p>
            <a:r>
              <a:rPr lang="en-US" altLang="en-US" sz="4400" b="1">
                <a:solidFill>
                  <a:srgbClr val="00B050"/>
                </a:solidFill>
                <a:latin typeface="Calibri" pitchFamily="34" charset="0"/>
              </a:rPr>
              <a:t>Seen is safe</a:t>
            </a:r>
          </a:p>
        </p:txBody>
      </p:sp>
      <p:sp>
        <p:nvSpPr>
          <p:cNvPr id="8"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9" name="Rectangle 8"/>
          <p:cNvSpPr/>
          <p:nvPr/>
        </p:nvSpPr>
        <p:spPr>
          <a:xfrm>
            <a:off x="0" y="0"/>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pic>
        <p:nvPicPr>
          <p:cNvPr id="6150" name="Picture 1"/>
          <p:cNvPicPr>
            <a:picLocks noChangeAspect="1"/>
          </p:cNvPicPr>
          <p:nvPr/>
        </p:nvPicPr>
        <p:blipFill>
          <a:blip r:embed="rId4" cstate="print"/>
          <a:srcRect/>
          <a:stretch>
            <a:fillRect/>
          </a:stretch>
        </p:blipFill>
        <p:spPr bwMode="auto">
          <a:xfrm>
            <a:off x="-152400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7171" name="TextBox 9"/>
          <p:cNvSpPr txBox="1">
            <a:spLocks noChangeArrowheads="1"/>
          </p:cNvSpPr>
          <p:nvPr/>
        </p:nvSpPr>
        <p:spPr bwMode="auto">
          <a:xfrm>
            <a:off x="5292725" y="1590675"/>
            <a:ext cx="3616325" cy="1446213"/>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Mobile plant</a:t>
            </a:r>
          </a:p>
          <a:p>
            <a:r>
              <a:rPr lang="en-US" altLang="en-US" sz="4400" b="1">
                <a:solidFill>
                  <a:srgbClr val="00B050"/>
                </a:solidFill>
                <a:latin typeface="Calibri" pitchFamily="34" charset="0"/>
              </a:rPr>
              <a:t>Seen is safe</a:t>
            </a:r>
          </a:p>
        </p:txBody>
      </p:sp>
      <p:sp>
        <p:nvSpPr>
          <p:cNvPr id="8"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9" name="Rectangle 8"/>
          <p:cNvSpPr/>
          <p:nvPr/>
        </p:nvSpPr>
        <p:spPr>
          <a:xfrm>
            <a:off x="0" y="0"/>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pic>
        <p:nvPicPr>
          <p:cNvPr id="7174" name="Picture 1"/>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pic>
        <p:nvPicPr>
          <p:cNvPr id="8195" name="Picture 2"/>
          <p:cNvPicPr>
            <a:picLocks noChangeAspect="1"/>
          </p:cNvPicPr>
          <p:nvPr/>
        </p:nvPicPr>
        <p:blipFill>
          <a:blip r:embed="rId4" cstate="print"/>
          <a:srcRect/>
          <a:stretch>
            <a:fillRect/>
          </a:stretch>
        </p:blipFill>
        <p:spPr bwMode="auto">
          <a:xfrm>
            <a:off x="25400" y="103188"/>
            <a:ext cx="5100638" cy="5099050"/>
          </a:xfrm>
          <a:prstGeom prst="rect">
            <a:avLst/>
          </a:prstGeom>
          <a:noFill/>
          <a:ln w="9525">
            <a:noFill/>
            <a:miter lim="800000"/>
            <a:headEnd/>
            <a:tailEnd/>
          </a:ln>
        </p:spPr>
      </p:pic>
      <p:sp>
        <p:nvSpPr>
          <p:cNvPr id="6"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8197" name="TextBox 9"/>
          <p:cNvSpPr txBox="1">
            <a:spLocks noChangeArrowheads="1"/>
          </p:cNvSpPr>
          <p:nvPr/>
        </p:nvSpPr>
        <p:spPr bwMode="auto">
          <a:xfrm>
            <a:off x="5292725" y="1590675"/>
            <a:ext cx="3616325" cy="2124075"/>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Lifted loads</a:t>
            </a:r>
          </a:p>
          <a:p>
            <a:r>
              <a:rPr lang="en-US" altLang="en-US" sz="4400" b="1">
                <a:solidFill>
                  <a:srgbClr val="00B050"/>
                </a:solidFill>
                <a:latin typeface="Calibri" pitchFamily="34" charset="0"/>
              </a:rPr>
              <a:t>Look up</a:t>
            </a:r>
          </a:p>
          <a:p>
            <a:r>
              <a:rPr lang="en-US" altLang="en-US" sz="4400" b="1">
                <a:solidFill>
                  <a:srgbClr val="00B050"/>
                </a:solidFill>
                <a:latin typeface="Calibri" pitchFamily="34" charset="0"/>
              </a:rPr>
              <a:t>Let go</a:t>
            </a:r>
          </a:p>
        </p:txBody>
      </p:sp>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9220" name="TextBox 9"/>
          <p:cNvSpPr txBox="1">
            <a:spLocks noChangeArrowheads="1"/>
          </p:cNvSpPr>
          <p:nvPr/>
        </p:nvSpPr>
        <p:spPr bwMode="auto">
          <a:xfrm>
            <a:off x="5292725" y="1590675"/>
            <a:ext cx="3616325" cy="2124075"/>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Lifted loads</a:t>
            </a:r>
          </a:p>
          <a:p>
            <a:r>
              <a:rPr lang="en-US" altLang="en-US" sz="4400" b="1">
                <a:solidFill>
                  <a:srgbClr val="00B050"/>
                </a:solidFill>
                <a:latin typeface="Calibri" pitchFamily="34" charset="0"/>
              </a:rPr>
              <a:t>Look up</a:t>
            </a:r>
          </a:p>
          <a:p>
            <a:r>
              <a:rPr lang="en-US" altLang="en-US" sz="4400" b="1">
                <a:solidFill>
                  <a:srgbClr val="00B050"/>
                </a:solidFill>
                <a:latin typeface="Calibri" pitchFamily="34" charset="0"/>
              </a:rPr>
              <a:t>Let go</a:t>
            </a:r>
          </a:p>
        </p:txBody>
      </p:sp>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pic>
        <p:nvPicPr>
          <p:cNvPr id="9222" name="Picture 1"/>
          <p:cNvPicPr>
            <a:picLocks noChangeAspect="1"/>
          </p:cNvPicPr>
          <p:nvPr/>
        </p:nvPicPr>
        <p:blipFill>
          <a:blip r:embed="rId4" cstate="print"/>
          <a:srcRect/>
          <a:stretch>
            <a:fillRect/>
          </a:stretch>
        </p:blipFill>
        <p:spPr bwMode="auto">
          <a:xfrm>
            <a:off x="-84138" y="0"/>
            <a:ext cx="9228138" cy="138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55650" y="5429250"/>
            <a:ext cx="7173913"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4400" b="1" dirty="0" smtClean="0">
                <a:solidFill>
                  <a:srgbClr val="FF0000"/>
                </a:solidFill>
              </a:rPr>
              <a:t>Never enter an exclusion zone</a:t>
            </a:r>
          </a:p>
        </p:txBody>
      </p:sp>
      <p:sp>
        <p:nvSpPr>
          <p:cNvPr id="10244" name="TextBox 9"/>
          <p:cNvSpPr txBox="1">
            <a:spLocks noChangeArrowheads="1"/>
          </p:cNvSpPr>
          <p:nvPr/>
        </p:nvSpPr>
        <p:spPr bwMode="auto">
          <a:xfrm>
            <a:off x="5292725" y="1590675"/>
            <a:ext cx="3616325" cy="2800350"/>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Secured materials</a:t>
            </a:r>
          </a:p>
          <a:p>
            <a:r>
              <a:rPr lang="en-US" altLang="en-US" sz="4400" b="1">
                <a:solidFill>
                  <a:srgbClr val="00B050"/>
                </a:solidFill>
                <a:latin typeface="Calibri" pitchFamily="34" charset="0"/>
              </a:rPr>
              <a:t>Release with caution</a:t>
            </a:r>
          </a:p>
        </p:txBody>
      </p:sp>
      <p:pic>
        <p:nvPicPr>
          <p:cNvPr id="10245" name="Picture 1"/>
          <p:cNvPicPr>
            <a:picLocks noChangeAspect="1"/>
          </p:cNvPicPr>
          <p:nvPr/>
        </p:nvPicPr>
        <p:blipFill>
          <a:blip r:embed="rId4" cstate="print"/>
          <a:srcRect/>
          <a:stretch>
            <a:fillRect/>
          </a:stretch>
        </p:blipFill>
        <p:spPr bwMode="auto">
          <a:xfrm>
            <a:off x="77788" y="57150"/>
            <a:ext cx="5214937" cy="5214938"/>
          </a:xfrm>
          <a:prstGeom prst="rect">
            <a:avLst/>
          </a:prstGeom>
          <a:noFill/>
          <a:ln w="9525">
            <a:noFill/>
            <a:miter lim="800000"/>
            <a:headEnd/>
            <a:tailEnd/>
          </a:ln>
        </p:spPr>
      </p:pic>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Supporting Information" ma:contentTypeID="0x010100611958A623F16D49A57F485EE91BCE9F01004DC3286E2DE1344E8D7F0D86DAC812C4" ma:contentTypeVersion="29" ma:contentTypeDescription="" ma:contentTypeScope="" ma:versionID="49247c83fc313a8b7579befefccfbd4e">
  <xsd:schema xmlns:xsd="http://www.w3.org/2001/XMLSchema" xmlns:xs="http://www.w3.org/2001/XMLSchema" xmlns:p="http://schemas.microsoft.com/office/2006/metadata/properties" xmlns:ns1="http://schemas.microsoft.com/sharepoint/v3" xmlns:ns2="475cbce0-28a0-452f-b686-64c36c6217af" xmlns:ns4="ba121e71-f3e2-45c0-82e7-b6ce713e9dce" xmlns:ns5="19d09389-19b8-4d76-b1b1-d0954e1f59b3" xmlns:ns6="ffb8479c-5148-455c-a524-721c6fbc920f" targetNamespace="http://schemas.microsoft.com/office/2006/metadata/properties" ma:root="true" ma:fieldsID="e66ddba21ebaeb3e4b4ad5aec386745d" ns1:_="" ns2:_="" ns4:_="" ns5:_="" ns6:_="">
    <xsd:import namespace="http://schemas.microsoft.com/sharepoint/v3"/>
    <xsd:import namespace="475cbce0-28a0-452f-b686-64c36c6217af"/>
    <xsd:import namespace="ba121e71-f3e2-45c0-82e7-b6ce713e9dce"/>
    <xsd:import namespace="19d09389-19b8-4d76-b1b1-d0954e1f59b3"/>
    <xsd:import namespace="ffb8479c-5148-455c-a524-721c6fbc920f"/>
    <xsd:element name="properties">
      <xsd:complexType>
        <xsd:sequence>
          <xsd:element name="documentManagement">
            <xsd:complexType>
              <xsd:all>
                <xsd:element ref="ns1:RelatedItems" minOccurs="0"/>
                <xsd:element ref="ns2:Document_x0020_Owner" minOccurs="0"/>
                <xsd:element ref="ns2:Process_x0020_Advisor" minOccurs="0"/>
                <xsd:element ref="ns2:Related_x0020_content" minOccurs="0"/>
                <xsd:element ref="ns2:Version_x0020_date" minOccurs="0"/>
                <xsd:element ref="ns2:e431638b960a4f1b99ffb1b5d13cffa8" minOccurs="0"/>
                <xsd:element ref="ns2:gcb8d25491134a8ea9491397ddbda83b" minOccurs="0"/>
                <xsd:element ref="ns4:TaxCatchAllLabel" minOccurs="0"/>
                <xsd:element ref="ns2:g30970a728174bc6befad23000b01d5a" minOccurs="0"/>
                <xsd:element ref="ns2:kff380230c9646f89abd1f023af5ca1b" minOccurs="0"/>
                <xsd:element ref="ns1:_dlc_Exempt" minOccurs="0"/>
                <xsd:element ref="ns1:_dlc_ExpireDateSaved" minOccurs="0"/>
                <xsd:element ref="ns1:_dlc_ExpireDate" minOccurs="0"/>
                <xsd:element ref="ns2:DLCPolicyLabelValue" minOccurs="0"/>
                <xsd:element ref="ns2:DLCPolicyLabelClientValue" minOccurs="0"/>
                <xsd:element ref="ns2:DLCPolicyLabelLock" minOccurs="0"/>
                <xsd:element ref="ns4:TaxCatchAll" minOccurs="0"/>
                <xsd:element ref="ns5:Button_x0020__x002d__x0020_Create_x0020_Template_x0020_Copy" minOccurs="0"/>
                <xsd:element ref="ns6:No_x0020_Web_x0020_Ap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latedItems" ma:index="3" nillable="true" ma:displayName="Related Items" ma:hidden="true" ma:internalName="RelatedItems" ma:readOnly="false">
      <xsd:simpleType>
        <xsd:restriction base="dms:Note"/>
      </xsd:simpleType>
    </xsd:element>
    <xsd:element name="_dlc_Exempt" ma:index="22" nillable="true" ma:displayName="Exempt from Policy" ma:hidden="true" ma:internalName="_dlc_Exempt" ma:readOnly="true">
      <xsd:simpleType>
        <xsd:restriction base="dms:Unknown"/>
      </xsd:simpleType>
    </xsd:element>
    <xsd:element name="_dlc_ExpireDateSaved" ma:index="23" nillable="true" ma:displayName="Original Expiration Date" ma:hidden="true" ma:internalName="_dlc_ExpireDateSaved" ma:readOnly="true">
      <xsd:simpleType>
        <xsd:restriction base="dms:DateTime"/>
      </xsd:simpleType>
    </xsd:element>
    <xsd:element name="_dlc_ExpireDate" ma:index="24"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75cbce0-28a0-452f-b686-64c36c6217af" elementFormDefault="qualified">
    <xsd:import namespace="http://schemas.microsoft.com/office/2006/documentManagement/types"/>
    <xsd:import namespace="http://schemas.microsoft.com/office/infopath/2007/PartnerControls"/>
    <xsd:element name="Document_x0020_Owner" ma:index="5" nillable="true" ma:displayName="Document Owner"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cess_x0020_Advisor" ma:index="6" nillable="true" ma:displayName="Document Advisor" ma:list="UserInfo" ma:SharePointGroup="0" ma:internalName="Process_x0020_Advis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lated_x0020_content" ma:index="11" nillable="true" ma:displayName="Related content" ma:internalName="Related_x0020_content">
      <xsd:simpleType>
        <xsd:restriction base="dms:Note"/>
      </xsd:simpleType>
    </xsd:element>
    <xsd:element name="Version_x0020_date" ma:index="12" nillable="true" ma:displayName="Version date" ma:default="[today]" ma:format="DateOnly" ma:internalName="Version_x0020_date">
      <xsd:simpleType>
        <xsd:restriction base="dms:DateTime"/>
      </xsd:simpleType>
    </xsd:element>
    <xsd:element name="e431638b960a4f1b99ffb1b5d13cffa8" ma:index="15" nillable="true" ma:taxonomy="true" ma:internalName="e431638b960a4f1b99ffb1b5d13cffa8" ma:taxonomyFieldName="Topic" ma:displayName="Topic" ma:default="" ma:fieldId="{e431638b-960a-4f1b-99ff-b1b5d13cffa8}" ma:sspId="9f5c57cf-96b4-48d5-8e52-31d202c92aa8" ma:termSetId="f876e495-69ce-404e-ab3e-e53e5e18435e" ma:anchorId="00000000-0000-0000-0000-000000000000" ma:open="false" ma:isKeyword="false">
      <xsd:complexType>
        <xsd:sequence>
          <xsd:element ref="pc:Terms" minOccurs="0" maxOccurs="1"/>
        </xsd:sequence>
      </xsd:complexType>
    </xsd:element>
    <xsd:element name="gcb8d25491134a8ea9491397ddbda83b" ma:index="16" nillable="true" ma:taxonomy="true" ma:internalName="gcb8d25491134a8ea9491397ddbda83b" ma:taxonomyFieldName="Sector" ma:displayName="Sector" ma:default="" ma:fieldId="{0cb8d254-9113-4a8e-a949-1397ddbda83b}" ma:sspId="9f5c57cf-96b4-48d5-8e52-31d202c92aa8" ma:termSetId="77a9792f-ca1a-4ac8-bf2c-d576ff3bf4c7" ma:anchorId="00000000-0000-0000-0000-000000000000" ma:open="false" ma:isKeyword="false">
      <xsd:complexType>
        <xsd:sequence>
          <xsd:element ref="pc:Terms" minOccurs="0" maxOccurs="1"/>
        </xsd:sequence>
      </xsd:complexType>
    </xsd:element>
    <xsd:element name="g30970a728174bc6befad23000b01d5a" ma:index="19" nillable="true" ma:taxonomy="true" ma:internalName="g30970a728174bc6befad23000b01d5a" ma:taxonomyFieldName="Related_x0020_Procedure" ma:displayName="Related Procedure" ma:default="" ma:fieldId="{030970a7-2817-4bc6-befa-d23000b01d5a}" ma:taxonomyMulti="true" ma:sspId="9f5c57cf-96b4-48d5-8e52-31d202c92aa8" ma:termSetId="b35cbbff-b900-4593-9c1f-cb7fad74f6af" ma:anchorId="00000000-0000-0000-0000-000000000000" ma:open="false" ma:isKeyword="false">
      <xsd:complexType>
        <xsd:sequence>
          <xsd:element ref="pc:Terms" minOccurs="0" maxOccurs="1"/>
        </xsd:sequence>
      </xsd:complexType>
    </xsd:element>
    <xsd:element name="kff380230c9646f89abd1f023af5ca1b" ma:index="20" nillable="true" ma:taxonomy="true" ma:internalName="kff380230c9646f89abd1f023af5ca1b" ma:taxonomyFieldName="Document_x0020_Type" ma:displayName="Document Type" ma:default="" ma:fieldId="{4ff38023-0c96-46f8-9abd-1f023af5ca1b}" ma:sspId="9f5c57cf-96b4-48d5-8e52-31d202c92aa8" ma:termSetId="cc7afdce-8149-4935-b38c-0ab7231348b0" ma:anchorId="00000000-0000-0000-0000-000000000000" ma:open="false" ma:isKeyword="false">
      <xsd:complexType>
        <xsd:sequence>
          <xsd:element ref="pc:Terms" minOccurs="0" maxOccurs="1"/>
        </xsd:sequence>
      </xsd:complexType>
    </xsd:element>
    <xsd:element name="DLCPolicyLabelValue" ma:index="2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7"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121e71-f3e2-45c0-82e7-b6ce713e9dce" elementFormDefault="qualified">
    <xsd:import namespace="http://schemas.microsoft.com/office/2006/documentManagement/types"/>
    <xsd:import namespace="http://schemas.microsoft.com/office/infopath/2007/PartnerControls"/>
    <xsd:element name="TaxCatchAllLabel" ma:index="17" nillable="true" ma:displayName="Taxonomy Catch All Column1" ma:hidden="true" ma:list="{2b18fe66-8c6e-4e83-bed1-2465ba2fc85a}" ma:internalName="TaxCatchAllLabel" ma:readOnly="true" ma:showField="CatchAllDataLabel" ma:web="ffb8479c-5148-455c-a524-721c6fbc920f">
      <xsd:complexType>
        <xsd:complexContent>
          <xsd:extension base="dms:MultiChoiceLookup">
            <xsd:sequence>
              <xsd:element name="Value" type="dms:Lookup" maxOccurs="unbounded" minOccurs="0" nillable="true"/>
            </xsd:sequence>
          </xsd:extension>
        </xsd:complexContent>
      </xsd:complexType>
    </xsd:element>
    <xsd:element name="TaxCatchAll" ma:index="29" nillable="true" ma:displayName="Taxonomy Catch All Column" ma:hidden="true" ma:list="{2b18fe66-8c6e-4e83-bed1-2465ba2fc85a}" ma:internalName="TaxCatchAll" ma:showField="CatchAllData" ma:web="ffb8479c-5148-455c-a524-721c6fbc92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d09389-19b8-4d76-b1b1-d0954e1f59b3" elementFormDefault="qualified">
    <xsd:import namespace="http://schemas.microsoft.com/office/2006/documentManagement/types"/>
    <xsd:import namespace="http://schemas.microsoft.com/office/infopath/2007/PartnerControls"/>
    <xsd:element name="Button_x0020__x002d__x0020_Create_x0020_Template_x0020_Copy" ma:index="31" nillable="true" ma:displayName="Button - Create Template Copy" ma:internalName="Button_x0020__x002d__x0020_Create_x0020_Template_x0020_Copy">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b8479c-5148-455c-a524-721c6fbc920f" elementFormDefault="qualified">
    <xsd:import namespace="http://schemas.microsoft.com/office/2006/documentManagement/types"/>
    <xsd:import namespace="http://schemas.microsoft.com/office/infopath/2007/PartnerControls"/>
    <xsd:element name="No_x0020_Web_x0020_Apps" ma:index="32" nillable="true" ma:displayName="No Web Apps" ma:default="0" ma:description="if set to yes, search result for the item will not try to use web apps. to be used when web apps cannot open the document." ma:internalName="No_x0020_Web_x0020_App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0" ma:displayName="Title"/>
        <xsd:element ref="dc:subject" minOccurs="0" maxOccurs="1"/>
        <xsd:element ref="dc:description" minOccurs="0" maxOccurs="1" ma:index="1" ma:displayName="Comments"/>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Receiver>
    <Name>Policy Label Generator</Name>
    <Synchronization>Synchronous</Synchronization>
    <Type>10001</Type>
    <SequenceNumber>1000</SequenceNumber>
    <Url/>
    <Assembly>Microsoft.Office.Policy, Version=15.0.0.0, Culture=neutral, PublicKeyToken=71e9bce111e9429c</Assembly>
    <Class>Microsoft.Office.RecordsManagement.Internal.LabelHandler</Class>
    <Data/>
    <Filter/>
  </Receiver>
  <Receiver>
    <Name>Policy Label Generator</Name>
    <Synchronization>Synchronous</Synchronization>
    <Type>10002</Type>
    <SequenceNumber>1001</SequenceNumber>
    <Url/>
    <Assembly>Microsoft.Office.Policy, Version=15.0.0.0, Culture=neutral, PublicKeyToken=71e9bce111e9429c</Assembly>
    <Class>Microsoft.Office.RecordsManagement.Internal.LabelHandler</Class>
    <Data/>
    <Filter/>
  </Receiver>
  <Receiver>
    <Name>Policy Label Generator</Name>
    <Synchronization>Synchronous</Synchronization>
    <Type>10004</Type>
    <SequenceNumber>1002</SequenceNumber>
    <Url/>
    <Assembly>Microsoft.Office.Policy, Version=15.0.0.0, Culture=neutral, PublicKeyToken=71e9bce111e9429c</Assembly>
    <Class>Microsoft.Office.RecordsManagement.Internal.LabelHandler</Class>
    <Data/>
    <Filter/>
  </Receiver>
  <Receiver>
    <Name>Policy Label Generator</Name>
    <Synchronization>Synchronous</Synchronization>
    <Type>10006</Type>
    <SequenceNumber>1003</SequenceNumber>
    <Url/>
    <Assembly>Microsoft.Office.Policy, Version=15.0.0.0, Culture=neutral, PublicKeyToken=71e9bce111e9429c</Assembly>
    <Class>Microsoft.Office.RecordsManagement.Internal.LabelHandler</Class>
    <Data/>
    <Filter/>
  </Receiver>
</spe:Receivers>
</file>

<file path=customXml/item3.xml><?xml version="1.0" encoding="utf-8"?>
<?mso-contentType ?>
<p:Policy xmlns:p="office.server.policy" id="" local="true">
  <p:Name>BAM Nuttall Procedure</p:Name>
  <p:Description/>
  <p:Statement/>
  <p:PolicyItems>
    <p:PolicyItem featureId="Microsoft.Office.RecordsManagement.PolicyFeatures.Expiration" staticId="0x010100611958A623F16D49A57F485EE91BCE9F" UniqueId="f1f9e5e8-dc46-4043-ade0-9caf9b82c31f">
      <p:Name>Retention</p:Name>
      <p:Description>Automatic scheduling of content for processing, and performing a retention action on content that has reached its due date.</p:Description>
      <p:CustomData/>
    </p:PolicyItem>
    <p:PolicyItem featureId="Microsoft.Office.RecordsManagement.PolicyFeatures.PolicyAudit" staticId="0x010100611958A623F16D49A57F485EE91BCE9F|937198175" UniqueId="8e7819aa-7323-4e5f-b803-1d4eaa9bfd95">
      <p:Name>Auditing</p:Name>
      <p:Description>Audits user actions on documents and list items to the Audit Log.</p:Description>
      <p:CustomData>
        <Audit>
          <View/>
        </Audit>
      </p:CustomData>
    </p:PolicyItem>
    <p:PolicyItem featureId="Microsoft.Office.RecordsManagement.PolicyFeatures.PolicyLabel" staticId="0x010100611958A623F16D49A57F485EE91BCE9F|-142669285" UniqueId="6595c3b1-5c88-4221-a157-b2dbf21132e8">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Arial</font>
          </properties>
          <segment type="literal">Version date [Version date]</segment>
        </label>
      </p:CustomData>
    </p:PolicyItem>
  </p:PolicyItems>
</p:Policy>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documentManagement>
    <DLCPolicyLabelClientValue xmlns="475cbce0-28a0-452f-b686-64c36c6217af">Version date [Version date]</DLCPolicyLabelClientValue>
    <gcb8d25491134a8ea9491397ddbda83b xmlns="475cbce0-28a0-452f-b686-64c36c6217af">all sectors|c8e612a8-8e89-4878-b110-d6eecddec7bb</gcb8d25491134a8ea9491397ddbda83b>
    <Related_x0020_content xmlns="475cbce0-28a0-452f-b686-64c36c6217af">SB193 Rule number one never enter an exclusion zone.pdf#|#/bpq/Guidance Notes/Health and safety/Health and safety bulletins (SB)/SB193 Rule number one never enter an exclusion zone.pdf;</Related_x0020_content>
    <Button_x0020__x002d__x0020_Create_x0020_Template_x0020_Copy xmlns="19d09389-19b8-4d76-b1b1-d0954e1f59b3">
      <Url xmlns="19d09389-19b8-4d76-b1b1-d0954e1f59b3" xsi:nil="true"/>
      <Description xmlns="19d09389-19b8-4d76-b1b1-d0954e1f59b3" xsi:nil="true"/>
    </Button_x0020__x002d__x0020_Create_x0020_Template_x0020_Copy>
    <Process_x0020_Advisor xmlns="475cbce0-28a0-452f-b686-64c36c6217af">
      <UserInfo xmlns="475cbce0-28a0-452f-b686-64c36c6217af">
        <DisplayName xmlns="475cbce0-28a0-452f-b686-64c36c6217af">i:0#.w|edmundnuttall\andrewrippington</DisplayName>
        <AccountId xmlns="475cbce0-28a0-452f-b686-64c36c6217af">102</AccountId>
        <AccountType xmlns="475cbce0-28a0-452f-b686-64c36c6217af"/>
      </UserInfo>
      <UserInfo xmlns="475cbce0-28a0-452f-b686-64c36c6217af">
        <DisplayName xmlns="475cbce0-28a0-452f-b686-64c36c6217af">i:0#.w|edmundnuttall\davidmurphy</DisplayName>
        <AccountId xmlns="475cbce0-28a0-452f-b686-64c36c6217af">56</AccountId>
        <AccountType xmlns="475cbce0-28a0-452f-b686-64c36c6217af"/>
      </UserInfo>
      <UserInfo xmlns="475cbce0-28a0-452f-b686-64c36c6217af">
        <DisplayName xmlns="475cbce0-28a0-452f-b686-64c36c6217af">i:0#.w|edmundnuttall\paulhughes</DisplayName>
        <AccountId xmlns="475cbce0-28a0-452f-b686-64c36c6217af">57</AccountId>
        <AccountType xmlns="475cbce0-28a0-452f-b686-64c36c6217af"/>
      </UserInfo>
      <UserInfo xmlns="475cbce0-28a0-452f-b686-64c36c6217af">
        <DisplayName xmlns="475cbce0-28a0-452f-b686-64c36c6217af">i:0#.w|edmundnuttall\royjackson</DisplayName>
        <AccountId xmlns="475cbce0-28a0-452f-b686-64c36c6217af">72</AccountId>
        <AccountType xmlns="475cbce0-28a0-452f-b686-64c36c6217af"/>
      </UserInfo>
      <UserInfo xmlns="475cbce0-28a0-452f-b686-64c36c6217af">
        <DisplayName xmlns="475cbce0-28a0-452f-b686-64c36c6217af">i:0#.w|edmundnuttall\lindastephenson</DisplayName>
        <AccountId xmlns="475cbce0-28a0-452f-b686-64c36c6217af">49</AccountId>
        <AccountType xmlns="475cbce0-28a0-452f-b686-64c36c6217af"/>
      </UserInfo>
    </Process_x0020_Advisor>
    <Version_x0020_date xmlns="475cbce0-28a0-452f-b686-64c36c6217af">2015-05-20T00:00:00+00:00</Version_x0020_date>
    <e431638b960a4f1b99ffb1b5d13cffa8 xmlns="475cbce0-28a0-452f-b686-64c36c6217af">Don't Walk By|48e7e641-461f-4c65-a916-d9989a9457ff</e431638b960a4f1b99ffb1b5d13cffa8>
    <kff380230c9646f89abd1f023af5ca1b xmlns="475cbce0-28a0-452f-b686-64c36c6217af">Bulletin|e78e1bad-64b1-4c23-aad3-215170afb5c4</kff380230c9646f89abd1f023af5ca1b>
    <TaxCatchAll xmlns="ba121e71-f3e2-45c0-82e7-b6ce713e9dce">
      <Value xmlns="ba121e71-f3e2-45c0-82e7-b6ce713e9dce">3</Value>
      <Value xmlns="ba121e71-f3e2-45c0-82e7-b6ce713e9dce">394</Value>
      <Value xmlns="ba121e71-f3e2-45c0-82e7-b6ce713e9dce">2</Value>
    </TaxCatchAll>
    <DLCPolicyLabelLock xmlns="475cbce0-28a0-452f-b686-64c36c6217af" xsi:nil="true"/>
    <Document_x0020_Owner xmlns="475cbce0-28a0-452f-b686-64c36c6217af">
      <UserInfo xmlns="475cbce0-28a0-452f-b686-64c36c6217af">
        <DisplayName xmlns="475cbce0-28a0-452f-b686-64c36c6217af"/>
        <AccountId xmlns="475cbce0-28a0-452f-b686-64c36c6217af">26</AccountId>
        <AccountType xmlns="475cbce0-28a0-452f-b686-64c36c6217af"/>
      </UserInfo>
    </Document_x0020_Owner>
    <g30970a728174bc6befad23000b01d5a xmlns="475cbce0-28a0-452f-b686-64c36c6217af" xsi:nil="true"/>
    <No_x0020_Web_x0020_Apps xmlns="ffb8479c-5148-455c-a524-721c6fbc920f">false</No_x0020_Web_x0020_Apps>
    <RelatedItems xmlns="http://schemas.microsoft.com/sharepoint/v3" xsi:nil="true"/>
  </documentManagement>
</p:properties>
</file>

<file path=customXml/itemProps1.xml><?xml version="1.0" encoding="utf-8"?>
<ds:datastoreItem xmlns:ds="http://schemas.openxmlformats.org/officeDocument/2006/customXml" ds:itemID="{91796635-F702-4069-A497-2579C83BD3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5cbce0-28a0-452f-b686-64c36c6217af"/>
    <ds:schemaRef ds:uri="ba121e71-f3e2-45c0-82e7-b6ce713e9dce"/>
    <ds:schemaRef ds:uri="19d09389-19b8-4d76-b1b1-d0954e1f59b3"/>
    <ds:schemaRef ds:uri="ffb8479c-5148-455c-a524-721c6fbc9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BDDF40-7BC4-49AF-9D8D-A6847C65B319}">
  <ds:schemaRefs>
    <ds:schemaRef ds:uri="http://schemas.microsoft.com/sharepoint/events"/>
  </ds:schemaRefs>
</ds:datastoreItem>
</file>

<file path=customXml/itemProps3.xml><?xml version="1.0" encoding="utf-8"?>
<ds:datastoreItem xmlns:ds="http://schemas.openxmlformats.org/officeDocument/2006/customXml" ds:itemID="{2E1813A6-3547-4852-AC14-AA182FC3D41D}">
  <ds:schemaRefs>
    <ds:schemaRef ds:uri="office.server.policy"/>
  </ds:schemaRefs>
</ds:datastoreItem>
</file>

<file path=customXml/itemProps4.xml><?xml version="1.0" encoding="utf-8"?>
<ds:datastoreItem xmlns:ds="http://schemas.openxmlformats.org/officeDocument/2006/customXml" ds:itemID="{3867A8BA-A161-41F2-8EDE-06B320556F15}">
  <ds:schemaRefs>
    <ds:schemaRef ds:uri="http://schemas.microsoft.com/office/2006/metadata/longProperties"/>
  </ds:schemaRefs>
</ds:datastoreItem>
</file>

<file path=customXml/itemProps5.xml><?xml version="1.0" encoding="utf-8"?>
<ds:datastoreItem xmlns:ds="http://schemas.openxmlformats.org/officeDocument/2006/customXml" ds:itemID="{3762C9F7-F569-4D7C-8537-EEB77FDD93D7}">
  <ds:schemaRefs>
    <ds:schemaRef ds:uri="http://schemas.microsoft.com/sharepoint/v3/contenttype/forms"/>
  </ds:schemaRefs>
</ds:datastoreItem>
</file>

<file path=customXml/itemProps6.xml><?xml version="1.0" encoding="utf-8"?>
<ds:datastoreItem xmlns:ds="http://schemas.openxmlformats.org/officeDocument/2006/customXml" ds:itemID="{9D8618D9-170A-4553-8F0C-F72772647B6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3902</TotalTime>
  <Words>2256</Words>
  <Application>Microsoft Office PowerPoint</Application>
  <PresentationFormat>On-screen Show (4:3)</PresentationFormat>
  <Paragraphs>211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BAM Nuttall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SB193: Appendix Rule number one - Never enter an exclusion zone</dc:title>
  <dc:creator>BAM Nuttall</dc:creator>
  <cp:keywords>exclusion zones</cp:keywords>
  <dc:description>SB193: Appendix Rule number one - Never enter an exclusion zone</dc:description>
  <cp:lastModifiedBy>Sony</cp:lastModifiedBy>
  <cp:revision>353</cp:revision>
  <cp:lastPrinted>2014-12-15T08:55:29Z</cp:lastPrinted>
  <dcterms:created xsi:type="dcterms:W3CDTF">2010-06-16T12:56:34Z</dcterms:created>
  <dcterms:modified xsi:type="dcterms:W3CDTF">2015-10-29T09:04:55Z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lated Procedure">
    <vt:lpwstr/>
  </property>
  <property fmtid="{D5CDD505-2E9C-101B-9397-08002B2CF9AE}" pid="3" name="Procedure">
    <vt:lpwstr/>
  </property>
  <property fmtid="{D5CDD505-2E9C-101B-9397-08002B2CF9AE}" pid="4" name="gb24a07bae5345dda50692bfa1afe8e5">
    <vt:lpwstr/>
  </property>
  <property fmtid="{D5CDD505-2E9C-101B-9397-08002B2CF9AE}" pid="5" name="Sector">
    <vt:lpwstr>2;#all sectors|c8e612a8-8e89-4878-b110-d6eecddec7bb</vt:lpwstr>
  </property>
  <property fmtid="{D5CDD505-2E9C-101B-9397-08002B2CF9AE}" pid="6" name="Work_x0020_Type">
    <vt:lpwstr/>
  </property>
  <property fmtid="{D5CDD505-2E9C-101B-9397-08002B2CF9AE}" pid="7" name="Topic">
    <vt:lpwstr>394;#Don't Walk By|48e7e641-461f-4c65-a916-d9989a9457ff</vt:lpwstr>
  </property>
  <property fmtid="{D5CDD505-2E9C-101B-9397-08002B2CF9AE}" pid="8" name="display_urn:schemas-microsoft-com:office:office#Document_x0020_Owner">
    <vt:lpwstr>Phil Cullen</vt:lpwstr>
  </property>
  <property fmtid="{D5CDD505-2E9C-101B-9397-08002B2CF9AE}" pid="9" name="display_urn:schemas-microsoft-com:office:office#Process_x0020_Advisor">
    <vt:lpwstr>Andrew Rippington;David Murphy;Paul Hughes (Safety);Roy Jackson;Linda Stephenson</vt:lpwstr>
  </property>
  <property fmtid="{D5CDD505-2E9C-101B-9397-08002B2CF9AE}" pid="10" name="Document Type">
    <vt:lpwstr>3;#Bulletin|e78e1bad-64b1-4c23-aad3-215170afb5c4</vt:lpwstr>
  </property>
  <property fmtid="{D5CDD505-2E9C-101B-9397-08002B2CF9AE}" pid="11" name="ae705e84e885481289232a7c80af269f">
    <vt:lpwstr/>
  </property>
  <property fmtid="{D5CDD505-2E9C-101B-9397-08002B2CF9AE}" pid="12" name="DLCPolicyLabelValue">
    <vt:lpwstr>Version date [Version date]</vt:lpwstr>
  </property>
</Properties>
</file>