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6"/>
  </p:notesMasterIdLst>
  <p:handoutMasterIdLst>
    <p:handoutMasterId r:id="rId17"/>
  </p:handoutMasterIdLst>
  <p:sldIdLst>
    <p:sldId id="258" r:id="rId3"/>
    <p:sldId id="652" r:id="rId4"/>
    <p:sldId id="653" r:id="rId5"/>
    <p:sldId id="654" r:id="rId6"/>
    <p:sldId id="651" r:id="rId7"/>
    <p:sldId id="655" r:id="rId8"/>
    <p:sldId id="656" r:id="rId9"/>
    <p:sldId id="657" r:id="rId10"/>
    <p:sldId id="658" r:id="rId11"/>
    <p:sldId id="661" r:id="rId12"/>
    <p:sldId id="662" r:id="rId13"/>
    <p:sldId id="663" r:id="rId14"/>
    <p:sldId id="660" r:id="rId15"/>
  </p:sldIdLst>
  <p:sldSz cx="9144000" cy="5143500" type="screen16x9"/>
  <p:notesSz cx="61722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864"/>
    <a:srgbClr val="002E5F"/>
    <a:srgbClr val="FBC914"/>
    <a:srgbClr val="F9A31B"/>
    <a:srgbClr val="008BCB"/>
    <a:srgbClr val="F9AF18"/>
    <a:srgbClr val="FAC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3867" autoAdjust="0"/>
  </p:normalViewPr>
  <p:slideViewPr>
    <p:cSldViewPr showGuides="1">
      <p:cViewPr varScale="1">
        <p:scale>
          <a:sx n="18" d="100"/>
          <a:sy n="18" d="100"/>
        </p:scale>
        <p:origin x="884" y="28"/>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28549-04BE-408E-8F0A-53E546D7FA62}"/>
              </a:ext>
            </a:extLst>
          </p:cNvPr>
          <p:cNvSpPr>
            <a:spLocks noGrp="1"/>
          </p:cNvSpPr>
          <p:nvPr>
            <p:ph type="hdr" sz="quarter"/>
          </p:nvPr>
        </p:nvSpPr>
        <p:spPr>
          <a:xfrm>
            <a:off x="1" y="0"/>
            <a:ext cx="2674620" cy="458441"/>
          </a:xfrm>
          <a:prstGeom prst="rect">
            <a:avLst/>
          </a:prstGeom>
        </p:spPr>
        <p:txBody>
          <a:bodyPr vert="horz" lIns="83594" tIns="41797" rIns="83594" bIns="41797" rtlCol="0"/>
          <a:lstStyle>
            <a:lvl1pPr algn="l">
              <a:defRPr sz="1100"/>
            </a:lvl1pPr>
          </a:lstStyle>
          <a:p>
            <a:endParaRPr lang="en-GB"/>
          </a:p>
        </p:txBody>
      </p:sp>
      <p:sp>
        <p:nvSpPr>
          <p:cNvPr id="3" name="Date Placeholder 2">
            <a:extLst>
              <a:ext uri="{FF2B5EF4-FFF2-40B4-BE49-F238E27FC236}">
                <a16:creationId xmlns:a16="http://schemas.microsoft.com/office/drawing/2014/main" id="{9DC22417-936C-4560-9DE5-2EE7F7A0856B}"/>
              </a:ext>
            </a:extLst>
          </p:cNvPr>
          <p:cNvSpPr>
            <a:spLocks noGrp="1"/>
          </p:cNvSpPr>
          <p:nvPr>
            <p:ph type="dt" sz="quarter" idx="1"/>
          </p:nvPr>
        </p:nvSpPr>
        <p:spPr>
          <a:xfrm>
            <a:off x="3496142" y="0"/>
            <a:ext cx="2674620" cy="458441"/>
          </a:xfrm>
          <a:prstGeom prst="rect">
            <a:avLst/>
          </a:prstGeom>
        </p:spPr>
        <p:txBody>
          <a:bodyPr vert="horz" lIns="83594" tIns="41797" rIns="83594" bIns="41797" rtlCol="0"/>
          <a:lstStyle>
            <a:lvl1pPr algn="r">
              <a:defRPr sz="1100"/>
            </a:lvl1pPr>
          </a:lstStyle>
          <a:p>
            <a:fld id="{2AA68E3D-EB7E-47E7-948F-31E7DE672513}" type="datetimeFigureOut">
              <a:rPr lang="en-GB" smtClean="0"/>
              <a:t>23/05/2019</a:t>
            </a:fld>
            <a:endParaRPr lang="en-GB"/>
          </a:p>
        </p:txBody>
      </p:sp>
      <p:sp>
        <p:nvSpPr>
          <p:cNvPr id="4" name="Footer Placeholder 3">
            <a:extLst>
              <a:ext uri="{FF2B5EF4-FFF2-40B4-BE49-F238E27FC236}">
                <a16:creationId xmlns:a16="http://schemas.microsoft.com/office/drawing/2014/main" id="{A3C9B6CD-47F0-4E73-ADCF-3C8DDCCF275B}"/>
              </a:ext>
            </a:extLst>
          </p:cNvPr>
          <p:cNvSpPr>
            <a:spLocks noGrp="1"/>
          </p:cNvSpPr>
          <p:nvPr>
            <p:ph type="ftr" sz="quarter" idx="2"/>
          </p:nvPr>
        </p:nvSpPr>
        <p:spPr>
          <a:xfrm>
            <a:off x="1" y="8685559"/>
            <a:ext cx="2674620" cy="458441"/>
          </a:xfrm>
          <a:prstGeom prst="rect">
            <a:avLst/>
          </a:prstGeom>
        </p:spPr>
        <p:txBody>
          <a:bodyPr vert="horz" lIns="83594" tIns="41797" rIns="83594" bIns="41797" rtlCol="0" anchor="b"/>
          <a:lstStyle>
            <a:lvl1pPr algn="l">
              <a:defRPr sz="1100"/>
            </a:lvl1pPr>
          </a:lstStyle>
          <a:p>
            <a:endParaRPr lang="en-GB"/>
          </a:p>
        </p:txBody>
      </p:sp>
      <p:sp>
        <p:nvSpPr>
          <p:cNvPr id="5" name="Slide Number Placeholder 4">
            <a:extLst>
              <a:ext uri="{FF2B5EF4-FFF2-40B4-BE49-F238E27FC236}">
                <a16:creationId xmlns:a16="http://schemas.microsoft.com/office/drawing/2014/main" id="{37AB49D3-7569-4C21-866F-E890C931BF1B}"/>
              </a:ext>
            </a:extLst>
          </p:cNvPr>
          <p:cNvSpPr>
            <a:spLocks noGrp="1"/>
          </p:cNvSpPr>
          <p:nvPr>
            <p:ph type="sldNum" sz="quarter" idx="3"/>
          </p:nvPr>
        </p:nvSpPr>
        <p:spPr>
          <a:xfrm>
            <a:off x="3496142" y="8685559"/>
            <a:ext cx="2674620" cy="458441"/>
          </a:xfrm>
          <a:prstGeom prst="rect">
            <a:avLst/>
          </a:prstGeom>
        </p:spPr>
        <p:txBody>
          <a:bodyPr vert="horz" lIns="83594" tIns="41797" rIns="83594" bIns="41797" rtlCol="0" anchor="b"/>
          <a:lstStyle>
            <a:lvl1pPr algn="r">
              <a:defRPr sz="1100"/>
            </a:lvl1pPr>
          </a:lstStyle>
          <a:p>
            <a:fld id="{6E8102AB-B6CE-4B77-B9CB-6DC268F75984}" type="slidenum">
              <a:rPr lang="en-GB" smtClean="0"/>
              <a:t>‹#›</a:t>
            </a:fld>
            <a:endParaRPr lang="en-GB"/>
          </a:p>
        </p:txBody>
      </p:sp>
    </p:spTree>
    <p:extLst>
      <p:ext uri="{BB962C8B-B14F-4D97-AF65-F5344CB8AC3E}">
        <p14:creationId xmlns:p14="http://schemas.microsoft.com/office/powerpoint/2010/main" val="23959783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674804" cy="456704"/>
          </a:xfrm>
          <a:prstGeom prst="rect">
            <a:avLst/>
          </a:prstGeom>
        </p:spPr>
        <p:txBody>
          <a:bodyPr vert="horz" lIns="80786" tIns="40393" rIns="80786" bIns="40393" rtlCol="0"/>
          <a:lstStyle>
            <a:lvl1pPr algn="l">
              <a:defRPr sz="1100"/>
            </a:lvl1pPr>
          </a:lstStyle>
          <a:p>
            <a:endParaRPr lang="en-GB"/>
          </a:p>
        </p:txBody>
      </p:sp>
      <p:sp>
        <p:nvSpPr>
          <p:cNvPr id="3" name="Date Placeholder 2"/>
          <p:cNvSpPr>
            <a:spLocks noGrp="1"/>
          </p:cNvSpPr>
          <p:nvPr>
            <p:ph type="dt" idx="1"/>
          </p:nvPr>
        </p:nvSpPr>
        <p:spPr>
          <a:xfrm>
            <a:off x="3496016" y="0"/>
            <a:ext cx="2674804" cy="456704"/>
          </a:xfrm>
          <a:prstGeom prst="rect">
            <a:avLst/>
          </a:prstGeom>
        </p:spPr>
        <p:txBody>
          <a:bodyPr vert="horz" lIns="80786" tIns="40393" rIns="80786" bIns="40393" rtlCol="0"/>
          <a:lstStyle>
            <a:lvl1pPr algn="r">
              <a:defRPr sz="1100"/>
            </a:lvl1pPr>
          </a:lstStyle>
          <a:p>
            <a:fld id="{6791F8C5-C0BD-4568-BF7C-5586FA48946E}" type="datetimeFigureOut">
              <a:rPr lang="en-GB" smtClean="0"/>
              <a:t>23/05/2019</a:t>
            </a:fld>
            <a:endParaRPr lang="en-GB"/>
          </a:p>
        </p:txBody>
      </p:sp>
      <p:sp>
        <p:nvSpPr>
          <p:cNvPr id="4" name="Slide Image Placeholder 3"/>
          <p:cNvSpPr>
            <a:spLocks noGrp="1" noRot="1" noChangeAspect="1"/>
          </p:cNvSpPr>
          <p:nvPr>
            <p:ph type="sldImg" idx="2"/>
          </p:nvPr>
        </p:nvSpPr>
        <p:spPr>
          <a:xfrm>
            <a:off x="38100" y="685800"/>
            <a:ext cx="6096000" cy="3429000"/>
          </a:xfrm>
          <a:prstGeom prst="rect">
            <a:avLst/>
          </a:prstGeom>
          <a:noFill/>
          <a:ln w="12700">
            <a:solidFill>
              <a:prstClr val="black"/>
            </a:solidFill>
          </a:ln>
        </p:spPr>
        <p:txBody>
          <a:bodyPr vert="horz" lIns="80786" tIns="40393" rIns="80786" bIns="40393" rtlCol="0" anchor="ctr"/>
          <a:lstStyle/>
          <a:p>
            <a:endParaRPr lang="en-GB"/>
          </a:p>
        </p:txBody>
      </p:sp>
      <p:sp>
        <p:nvSpPr>
          <p:cNvPr id="5" name="Notes Placeholder 4"/>
          <p:cNvSpPr>
            <a:spLocks noGrp="1"/>
          </p:cNvSpPr>
          <p:nvPr>
            <p:ph type="body" sz="quarter" idx="3"/>
          </p:nvPr>
        </p:nvSpPr>
        <p:spPr>
          <a:xfrm>
            <a:off x="616945" y="4342938"/>
            <a:ext cx="4938312" cy="4114588"/>
          </a:xfrm>
          <a:prstGeom prst="rect">
            <a:avLst/>
          </a:prstGeom>
        </p:spPr>
        <p:txBody>
          <a:bodyPr vert="horz" lIns="80786" tIns="40393" rIns="80786" bIns="403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878"/>
            <a:ext cx="2674804" cy="456704"/>
          </a:xfrm>
          <a:prstGeom prst="rect">
            <a:avLst/>
          </a:prstGeom>
        </p:spPr>
        <p:txBody>
          <a:bodyPr vert="horz" lIns="80786" tIns="40393" rIns="80786" bIns="40393" rtlCol="0" anchor="b"/>
          <a:lstStyle>
            <a:lvl1pPr algn="l">
              <a:defRPr sz="1100"/>
            </a:lvl1pPr>
          </a:lstStyle>
          <a:p>
            <a:endParaRPr lang="en-GB"/>
          </a:p>
        </p:txBody>
      </p:sp>
      <p:sp>
        <p:nvSpPr>
          <p:cNvPr id="7" name="Slide Number Placeholder 6"/>
          <p:cNvSpPr>
            <a:spLocks noGrp="1"/>
          </p:cNvSpPr>
          <p:nvPr>
            <p:ph type="sldNum" sz="quarter" idx="5"/>
          </p:nvPr>
        </p:nvSpPr>
        <p:spPr>
          <a:xfrm>
            <a:off x="3496016" y="8685878"/>
            <a:ext cx="2674804" cy="456704"/>
          </a:xfrm>
          <a:prstGeom prst="rect">
            <a:avLst/>
          </a:prstGeom>
        </p:spPr>
        <p:txBody>
          <a:bodyPr vert="horz" lIns="80786" tIns="40393" rIns="80786" bIns="40393" rtlCol="0" anchor="b"/>
          <a:lstStyle>
            <a:lvl1pPr algn="r">
              <a:defRPr sz="1100"/>
            </a:lvl1pPr>
          </a:lstStyle>
          <a:p>
            <a:fld id="{AD637BBF-762A-44F8-A141-FD845BC0FE13}" type="slidenum">
              <a:rPr lang="en-GB" smtClean="0"/>
              <a:t>‹#›</a:t>
            </a:fld>
            <a:endParaRPr lang="en-GB"/>
          </a:p>
        </p:txBody>
      </p:sp>
    </p:spTree>
    <p:extLst>
      <p:ext uri="{BB962C8B-B14F-4D97-AF65-F5344CB8AC3E}">
        <p14:creationId xmlns:p14="http://schemas.microsoft.com/office/powerpoint/2010/main" val="25882627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1239"/>
            <a:ext cx="7772400" cy="1102519"/>
          </a:xfrm>
          <a:noFill/>
        </p:spPr>
        <p:txBody>
          <a:bodyPr>
            <a:normAutofit/>
          </a:bodyPr>
          <a:lstStyle>
            <a:lvl1pPr algn="ctr">
              <a:defRPr sz="3600" b="1">
                <a:solidFill>
                  <a:schemeClr val="tx1"/>
                </a:solidFill>
                <a:latin typeface="Helvetica LT Std"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19672" y="2697459"/>
            <a:ext cx="5488632" cy="1314451"/>
          </a:xfrm>
        </p:spPr>
        <p:txBody>
          <a:bodyPr/>
          <a:lstStyle>
            <a:lvl1pPr marL="0" indent="0" algn="ctr">
              <a:buNone/>
              <a:defRPr>
                <a:solidFill>
                  <a:schemeClr val="tx1"/>
                </a:solidFill>
                <a:latin typeface="Helvetica LT Std Light"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455955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104106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420674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0AFB-9035-45A2-B8C8-CA916586EBC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AB4CEEE-7AD7-4469-A476-8D533DF4AD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1DC8E5-6B04-4EB3-ACC0-9BF119A9CCE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D73ECD1-E4B3-41CD-A9EB-34A092E94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0F732-C2EB-4451-B39D-51005BDAC24C}"/>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95093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FB3D-6E6D-4AB8-8841-D3BEDB7FE0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649F4-C865-4739-AE41-3B7165A8C1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351A2-7C50-4D16-827F-468D0366C24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26942DF-0C87-427B-982B-5DA93EC1C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2915D-B361-4FFD-919E-1C043F8AAD0A}"/>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419988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C27A-F6A8-4EDA-B1A4-7DE1CB3875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3865B3-8C11-48FD-B281-4FCD5C2E132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A9B233-F7DA-48FB-ABBD-5284462D9E9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0DFDBA2-BEB9-4BC4-8FA5-359900A9EF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33143-8517-42FD-82CA-F3635EE8A195}"/>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339678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AAE6-9FB4-4098-AF9F-6EF66837A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55F268-DD90-4354-8AFC-70C663C8A94B}"/>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498AC6-CCA0-4EA4-BA22-C14800CE30E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1215F5-D408-4129-934D-C40554A4598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A552F34-6AE5-4E20-9BF7-4E6FA72AF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91C12A-7FC8-4DD3-8723-D004CC9CA2FF}"/>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389790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DE04-E874-47AF-94C7-461F58F54BA7}"/>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BB7F2F-FFE4-4A00-B0AA-151C5DE0285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D8C3CCB-492D-4421-B564-363B3AF23C12}"/>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03583E-E94A-4CDA-AF88-D5B7BCB1072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C2F869C-8ACB-4389-A848-BEFD1078785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D34E2B-0D65-46E9-8075-140B1ADA13D0}"/>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8158EAD5-AA5E-4764-ACD4-4EC74A44AB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C413A5-6995-4AAE-9376-90DD8B5B08F5}"/>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291300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6022-DACE-4E09-8E44-DC9520F931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C7B1CB-7DB2-4229-8702-2E0A6DF0B93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7AA37D0-FDCB-4049-8570-9D17EE293E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6A76D7-AADA-42A5-AD82-9B4653F089B9}"/>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1069424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6CC18-DD65-401C-925F-D2C6378AA3DC}"/>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593A5B7D-40A6-41FB-8BBE-76B580659B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03093F-B314-4C57-AD05-68EBBEE4CECB}"/>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224934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4EE0-7829-4922-AEA2-BA395BDBAE6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C0F5B8-E1A2-4449-B431-A0483FA6FA9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9B886D-9F6A-4ECF-A5BD-C22B9DC6C2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9BBE02B-A6EC-4898-A708-36A801484AF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0B2C464-D80F-4476-84A8-A3C581DC77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162E95-CE82-4F84-BDD6-C000F4495B12}"/>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28224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bg1"/>
                </a:solidFill>
                <a:latin typeface="Helvetica LT Std Light" pitchFamily="34" charset="0"/>
              </a:defRPr>
            </a:lvl1pPr>
            <a:lvl2pPr>
              <a:defRPr>
                <a:solidFill>
                  <a:schemeClr val="bg1"/>
                </a:solidFill>
                <a:latin typeface="Helvetica LT Std Light" pitchFamily="34" charset="0"/>
              </a:defRPr>
            </a:lvl2pPr>
            <a:lvl3pPr>
              <a:defRPr>
                <a:solidFill>
                  <a:schemeClr val="bg1"/>
                </a:solidFill>
                <a:latin typeface="Helvetica LT Std Light" pitchFamily="34" charset="0"/>
              </a:defRPr>
            </a:lvl3pPr>
            <a:lvl4pPr>
              <a:defRPr>
                <a:solidFill>
                  <a:schemeClr val="bg1"/>
                </a:solidFill>
                <a:latin typeface="Helvetica LT Std Light" pitchFamily="34" charset="0"/>
              </a:defRPr>
            </a:lvl4pPr>
            <a:lvl5pPr>
              <a:defRPr>
                <a:solidFill>
                  <a:schemeClr val="bg1"/>
                </a:solidFill>
                <a:latin typeface="Helvetica LT Std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32504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28F3-021F-4B67-B51A-1B536CDEFA6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00FEA8-3DD7-45A9-B13E-E264BC3E682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F8FE25D-290D-4224-A909-3E1ED90D6AD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9546F9B-CA88-43B0-A28C-6995BD54C840}"/>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D9FE499-DB40-46BB-8068-5D85565285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E6DC37-64A9-448A-B229-C68B8320E9C7}"/>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1781896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7EA1-5550-41DB-BB6F-2670ED4578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77D856-9CA3-4ADC-B6AB-05BDA3FAEA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8E3908-7F05-4060-9E07-224DCCA5E10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B737C86-3EE1-4C06-A59C-152B473FF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2B407-FBE7-47E0-B514-B268B212BCFA}"/>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3202267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44713-CA15-4939-9848-B0917C3D315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638F0F-FD45-4003-ADE6-0253E1CA2034}"/>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2FAB7E-566A-4027-A912-BFC3DF0F7F6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5AD2C65-723B-4F6D-8511-BB51A53A8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F49093-A81D-407B-A888-8B2FC3E5B7BE}"/>
              </a:ext>
            </a:extLst>
          </p:cNvPr>
          <p:cNvSpPr>
            <a:spLocks noGrp="1"/>
          </p:cNvSpPr>
          <p:nvPr>
            <p:ph type="sldNum" sz="quarter" idx="12"/>
          </p:nvPr>
        </p:nvSpPr>
        <p:spPr/>
        <p:txBody>
          <a:bodyPr/>
          <a:lstStyle/>
          <a:p>
            <a:fld id="{B7B15E54-B4E0-468B-AC87-4F68805C422D}" type="slidenum">
              <a:rPr lang="en-GB" smtClean="0"/>
              <a:t>‹#›</a:t>
            </a:fld>
            <a:endParaRPr lang="en-GB"/>
          </a:p>
        </p:txBody>
      </p:sp>
    </p:spTree>
    <p:extLst>
      <p:ext uri="{BB962C8B-B14F-4D97-AF65-F5344CB8AC3E}">
        <p14:creationId xmlns:p14="http://schemas.microsoft.com/office/powerpoint/2010/main" val="203997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07035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186749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GB"/>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135795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12236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37268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415933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A4F90C3-9BC3-49C3-B02E-320A486CA16F}" type="slidenum">
              <a:rPr lang="en-GB" smtClean="0"/>
              <a:t>‹#›</a:t>
            </a:fld>
            <a:endParaRPr lang="en-GB"/>
          </a:p>
        </p:txBody>
      </p:sp>
    </p:spTree>
    <p:extLst>
      <p:ext uri="{BB962C8B-B14F-4D97-AF65-F5344CB8AC3E}">
        <p14:creationId xmlns:p14="http://schemas.microsoft.com/office/powerpoint/2010/main" val="269565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7494"/>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75606"/>
            <a:ext cx="8229600" cy="3384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3946870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bg1"/>
          </a:solidFill>
          <a:latin typeface="Helvetica LT Std Light"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Helvetica LT Std Light"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Helvetica LT Std Light"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Helvetica LT Std Light"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Helvetica LT Std Light"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1B20A-0841-4AAE-B8EE-F75160D9E02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9980A6-F3DA-4CB6-845E-4B13F8CDC50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D1642-28FC-4566-88F7-65612DEA4B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500A068-EDF7-453D-8538-F99606CA779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95CD50-74CD-451B-A2C3-4AFA19A7BC3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B15E54-B4E0-468B-AC87-4F68805C422D}" type="slidenum">
              <a:rPr lang="en-GB" smtClean="0"/>
              <a:t>‹#›</a:t>
            </a:fld>
            <a:endParaRPr lang="en-GB"/>
          </a:p>
        </p:txBody>
      </p:sp>
    </p:spTree>
    <p:extLst>
      <p:ext uri="{BB962C8B-B14F-4D97-AF65-F5344CB8AC3E}">
        <p14:creationId xmlns:p14="http://schemas.microsoft.com/office/powerpoint/2010/main" val="7226584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780" y="2020490"/>
            <a:ext cx="6246440" cy="1102519"/>
          </a:xfrm>
        </p:spPr>
        <p:txBody>
          <a:bodyPr>
            <a:normAutofit fontScale="90000"/>
          </a:bodyPr>
          <a:lstStyle/>
          <a:p>
            <a:r>
              <a:rPr lang="en-GB" dirty="0">
                <a:solidFill>
                  <a:srgbClr val="002E5F"/>
                </a:solidFill>
                <a:latin typeface="Helvetica LT Std"/>
              </a:rPr>
              <a:t>CDM v Asset Lifecycle</a:t>
            </a:r>
            <a:br>
              <a:rPr lang="en-GB" dirty="0">
                <a:solidFill>
                  <a:srgbClr val="002E5F"/>
                </a:solidFill>
                <a:latin typeface="Helvetica LT Std"/>
              </a:rPr>
            </a:br>
            <a:r>
              <a:rPr lang="en-GB" b="0" dirty="0">
                <a:solidFill>
                  <a:srgbClr val="002E5F"/>
                </a:solidFill>
                <a:latin typeface="Helvetica LT Std"/>
              </a:rPr>
              <a:t>Health and Safety Management</a:t>
            </a:r>
          </a:p>
        </p:txBody>
      </p:sp>
      <p:sp>
        <p:nvSpPr>
          <p:cNvPr id="3" name="Subtitle 2"/>
          <p:cNvSpPr>
            <a:spLocks noGrp="1"/>
          </p:cNvSpPr>
          <p:nvPr>
            <p:ph type="subTitle" idx="1"/>
          </p:nvPr>
        </p:nvSpPr>
        <p:spPr>
          <a:xfrm>
            <a:off x="80628" y="4155926"/>
            <a:ext cx="2736304" cy="360040"/>
          </a:xfrm>
        </p:spPr>
        <p:txBody>
          <a:bodyPr>
            <a:normAutofit/>
          </a:bodyPr>
          <a:lstStyle/>
          <a:p>
            <a:pPr algn="l"/>
            <a:r>
              <a:rPr lang="en-GB" sz="1600" dirty="0">
                <a:solidFill>
                  <a:srgbClr val="F9AF18"/>
                </a:solidFill>
                <a:latin typeface="Helvetica LT Std"/>
              </a:rPr>
              <a:t>May 2019</a:t>
            </a:r>
          </a:p>
        </p:txBody>
      </p:sp>
    </p:spTree>
    <p:extLst>
      <p:ext uri="{BB962C8B-B14F-4D97-AF65-F5344CB8AC3E}">
        <p14:creationId xmlns:p14="http://schemas.microsoft.com/office/powerpoint/2010/main" val="423257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63934-157C-4E7F-A5A1-D4286EBD1B93}"/>
              </a:ext>
            </a:extLst>
          </p:cNvPr>
          <p:cNvPicPr>
            <a:picLocks noChangeAspect="1"/>
          </p:cNvPicPr>
          <p:nvPr/>
        </p:nvPicPr>
        <p:blipFill>
          <a:blip r:embed="rId2"/>
          <a:stretch>
            <a:fillRect/>
          </a:stretch>
        </p:blipFill>
        <p:spPr>
          <a:xfrm>
            <a:off x="513784" y="627534"/>
            <a:ext cx="1904882" cy="2817066"/>
          </a:xfrm>
          <a:prstGeom prst="rect">
            <a:avLst/>
          </a:prstGeom>
        </p:spPr>
      </p:pic>
      <p:pic>
        <p:nvPicPr>
          <p:cNvPr id="4" name="Picture 3">
            <a:extLst>
              <a:ext uri="{FF2B5EF4-FFF2-40B4-BE49-F238E27FC236}">
                <a16:creationId xmlns:a16="http://schemas.microsoft.com/office/drawing/2014/main" id="{CC3AB000-E22B-48DE-BBE3-B6852A0F3BCE}"/>
              </a:ext>
            </a:extLst>
          </p:cNvPr>
          <p:cNvPicPr>
            <a:picLocks noChangeAspect="1"/>
          </p:cNvPicPr>
          <p:nvPr/>
        </p:nvPicPr>
        <p:blipFill>
          <a:blip r:embed="rId3"/>
          <a:stretch>
            <a:fillRect/>
          </a:stretch>
        </p:blipFill>
        <p:spPr>
          <a:xfrm>
            <a:off x="2703245" y="220433"/>
            <a:ext cx="2880320" cy="4096577"/>
          </a:xfrm>
          <a:prstGeom prst="rect">
            <a:avLst/>
          </a:prstGeom>
        </p:spPr>
      </p:pic>
      <p:pic>
        <p:nvPicPr>
          <p:cNvPr id="5" name="Picture 4">
            <a:extLst>
              <a:ext uri="{FF2B5EF4-FFF2-40B4-BE49-F238E27FC236}">
                <a16:creationId xmlns:a16="http://schemas.microsoft.com/office/drawing/2014/main" id="{90822239-8C7C-4CAB-8740-A526F5B48122}"/>
              </a:ext>
            </a:extLst>
          </p:cNvPr>
          <p:cNvPicPr>
            <a:picLocks noChangeAspect="1"/>
          </p:cNvPicPr>
          <p:nvPr/>
        </p:nvPicPr>
        <p:blipFill>
          <a:blip r:embed="rId4"/>
          <a:stretch>
            <a:fillRect/>
          </a:stretch>
        </p:blipFill>
        <p:spPr>
          <a:xfrm>
            <a:off x="5868144" y="1173943"/>
            <a:ext cx="1885501" cy="2795614"/>
          </a:xfrm>
          <a:prstGeom prst="rect">
            <a:avLst/>
          </a:prstGeom>
        </p:spPr>
      </p:pic>
    </p:spTree>
    <p:extLst>
      <p:ext uri="{BB962C8B-B14F-4D97-AF65-F5344CB8AC3E}">
        <p14:creationId xmlns:p14="http://schemas.microsoft.com/office/powerpoint/2010/main" val="29146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F240F-6180-44D6-83F4-9B7EBF0A5560}"/>
              </a:ext>
            </a:extLst>
          </p:cNvPr>
          <p:cNvPicPr>
            <a:picLocks noChangeAspect="1"/>
          </p:cNvPicPr>
          <p:nvPr/>
        </p:nvPicPr>
        <p:blipFill>
          <a:blip r:embed="rId2"/>
          <a:stretch>
            <a:fillRect/>
          </a:stretch>
        </p:blipFill>
        <p:spPr>
          <a:xfrm>
            <a:off x="611560" y="483518"/>
            <a:ext cx="2160240" cy="2934358"/>
          </a:xfrm>
          <a:prstGeom prst="rect">
            <a:avLst/>
          </a:prstGeom>
        </p:spPr>
      </p:pic>
      <p:pic>
        <p:nvPicPr>
          <p:cNvPr id="6" name="Picture 5">
            <a:extLst>
              <a:ext uri="{FF2B5EF4-FFF2-40B4-BE49-F238E27FC236}">
                <a16:creationId xmlns:a16="http://schemas.microsoft.com/office/drawing/2014/main" id="{9B5E715C-0BB8-4DF9-BC65-D08BEBF3E7F9}"/>
              </a:ext>
            </a:extLst>
          </p:cNvPr>
          <p:cNvPicPr>
            <a:picLocks noChangeAspect="1"/>
          </p:cNvPicPr>
          <p:nvPr/>
        </p:nvPicPr>
        <p:blipFill>
          <a:blip r:embed="rId3"/>
          <a:stretch>
            <a:fillRect/>
          </a:stretch>
        </p:blipFill>
        <p:spPr>
          <a:xfrm>
            <a:off x="3203848" y="339502"/>
            <a:ext cx="4032448" cy="3795159"/>
          </a:xfrm>
          <a:prstGeom prst="rect">
            <a:avLst/>
          </a:prstGeom>
        </p:spPr>
      </p:pic>
    </p:spTree>
    <p:extLst>
      <p:ext uri="{BB962C8B-B14F-4D97-AF65-F5344CB8AC3E}">
        <p14:creationId xmlns:p14="http://schemas.microsoft.com/office/powerpoint/2010/main" val="49343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AE4C4-C7D1-4FAE-93FD-F5C9EF5E06DD}"/>
              </a:ext>
            </a:extLst>
          </p:cNvPr>
          <p:cNvPicPr>
            <a:picLocks noChangeAspect="1"/>
          </p:cNvPicPr>
          <p:nvPr/>
        </p:nvPicPr>
        <p:blipFill>
          <a:blip r:embed="rId2"/>
          <a:stretch>
            <a:fillRect/>
          </a:stretch>
        </p:blipFill>
        <p:spPr>
          <a:xfrm>
            <a:off x="755576" y="195486"/>
            <a:ext cx="2880320" cy="4144927"/>
          </a:xfrm>
          <a:prstGeom prst="rect">
            <a:avLst/>
          </a:prstGeom>
        </p:spPr>
      </p:pic>
      <p:pic>
        <p:nvPicPr>
          <p:cNvPr id="4" name="Picture 3">
            <a:extLst>
              <a:ext uri="{FF2B5EF4-FFF2-40B4-BE49-F238E27FC236}">
                <a16:creationId xmlns:a16="http://schemas.microsoft.com/office/drawing/2014/main" id="{F37F82A6-268C-4634-8849-758A25A14A57}"/>
              </a:ext>
            </a:extLst>
          </p:cNvPr>
          <p:cNvPicPr>
            <a:picLocks noChangeAspect="1"/>
          </p:cNvPicPr>
          <p:nvPr/>
        </p:nvPicPr>
        <p:blipFill>
          <a:blip r:embed="rId3"/>
          <a:stretch>
            <a:fillRect/>
          </a:stretch>
        </p:blipFill>
        <p:spPr>
          <a:xfrm>
            <a:off x="3923928" y="1491630"/>
            <a:ext cx="4783805" cy="1080120"/>
          </a:xfrm>
          <a:prstGeom prst="rect">
            <a:avLst/>
          </a:prstGeom>
        </p:spPr>
      </p:pic>
    </p:spTree>
    <p:extLst>
      <p:ext uri="{BB962C8B-B14F-4D97-AF65-F5344CB8AC3E}">
        <p14:creationId xmlns:p14="http://schemas.microsoft.com/office/powerpoint/2010/main" val="39538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CCCCCD-56CD-4D9B-9358-416C74BAA5F9}"/>
              </a:ext>
            </a:extLst>
          </p:cNvPr>
          <p:cNvSpPr txBox="1">
            <a:spLocks/>
          </p:cNvSpPr>
          <p:nvPr/>
        </p:nvSpPr>
        <p:spPr>
          <a:xfrm>
            <a:off x="827584" y="411510"/>
            <a:ext cx="7488832" cy="36004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Delivery……</a:t>
            </a:r>
          </a:p>
          <a:p>
            <a:endParaRPr lang="en-GB" sz="1400" dirty="0">
              <a:solidFill>
                <a:srgbClr val="002E5F"/>
              </a:solidFill>
              <a:latin typeface="Helvetica LT Std"/>
            </a:endParaRPr>
          </a:p>
          <a:p>
            <a:pPr marL="342900" indent="-342900">
              <a:buFont typeface="Arial" panose="020B0604020202020204" pitchFamily="34" charset="0"/>
              <a:buChar char="•"/>
            </a:pPr>
            <a:r>
              <a:rPr lang="en-GB" sz="1400" b="0" dirty="0">
                <a:solidFill>
                  <a:srgbClr val="002E5F"/>
                </a:solidFill>
                <a:latin typeface="Helvetica LT Std"/>
              </a:rPr>
              <a:t>A decision on the Standard structure and approach requires agreement as soon as possible due to the critical nature of the topic.</a:t>
            </a:r>
          </a:p>
          <a:p>
            <a:pPr marL="342900" indent="-342900">
              <a:buFont typeface="Arial" panose="020B0604020202020204" pitchFamily="34" charset="0"/>
              <a:buChar char="•"/>
            </a:pPr>
            <a:endParaRPr lang="en-GB" sz="1400" b="0" dirty="0">
              <a:solidFill>
                <a:srgbClr val="002E5F"/>
              </a:solidFill>
              <a:latin typeface="Helvetica LT Std"/>
            </a:endParaRPr>
          </a:p>
          <a:p>
            <a:pPr marL="342900" indent="-342900">
              <a:buFont typeface="Arial" panose="020B0604020202020204" pitchFamily="34" charset="0"/>
              <a:buChar char="•"/>
            </a:pPr>
            <a:r>
              <a:rPr lang="en-GB" sz="1400" b="0" dirty="0">
                <a:solidFill>
                  <a:srgbClr val="002E5F"/>
                </a:solidFill>
                <a:latin typeface="Helvetica LT Std"/>
              </a:rPr>
              <a:t>Timescales for first draft (Procedures) will be end of May 2019 with collaboration and feedback end of June 2019. Roll out July 2019.</a:t>
            </a:r>
          </a:p>
          <a:p>
            <a:endParaRPr lang="en-GB" sz="1400" b="0" dirty="0">
              <a:solidFill>
                <a:srgbClr val="002E5F"/>
              </a:solidFill>
              <a:latin typeface="Helvetica LT Std"/>
            </a:endParaRPr>
          </a:p>
          <a:p>
            <a:pPr marL="342900" indent="-342900">
              <a:buFont typeface="Arial" panose="020B0604020202020204" pitchFamily="34" charset="0"/>
              <a:buChar char="•"/>
            </a:pPr>
            <a:r>
              <a:rPr lang="en-GB" sz="1400" b="0" dirty="0">
                <a:solidFill>
                  <a:srgbClr val="002E5F"/>
                </a:solidFill>
                <a:latin typeface="Helvetica LT Std"/>
              </a:rPr>
              <a:t>I am happy to speak to, present and generally discuss the approach to ensure we get agreement and movement at the earliest opportunity.</a:t>
            </a:r>
          </a:p>
        </p:txBody>
      </p:sp>
    </p:spTree>
    <p:extLst>
      <p:ext uri="{BB962C8B-B14F-4D97-AF65-F5344CB8AC3E}">
        <p14:creationId xmlns:p14="http://schemas.microsoft.com/office/powerpoint/2010/main" val="367557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CCCCCD-56CD-4D9B-9358-416C74BAA5F9}"/>
              </a:ext>
            </a:extLst>
          </p:cNvPr>
          <p:cNvSpPr txBox="1">
            <a:spLocks/>
          </p:cNvSpPr>
          <p:nvPr/>
        </p:nvSpPr>
        <p:spPr>
          <a:xfrm>
            <a:off x="1043608" y="843558"/>
            <a:ext cx="7488832" cy="2952328"/>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2500" dirty="0">
                <a:solidFill>
                  <a:srgbClr val="002E5F"/>
                </a:solidFill>
                <a:latin typeface="Helvetica LT Std"/>
              </a:rPr>
              <a:t>Aim</a:t>
            </a:r>
          </a:p>
          <a:p>
            <a:r>
              <a:rPr lang="en-GB" sz="2100" b="0" dirty="0">
                <a:solidFill>
                  <a:srgbClr val="002E5F"/>
                </a:solidFill>
                <a:latin typeface="Helvetica LT Std"/>
              </a:rPr>
              <a:t>To develop a model, standard and associated procedures that describe the Highways England approach to the asset including the Strategic Road Network (SRN) design, construction, maintenance and operational management.</a:t>
            </a:r>
          </a:p>
          <a:p>
            <a:endParaRPr lang="en-GB" sz="2100" b="0" dirty="0">
              <a:solidFill>
                <a:srgbClr val="002E5F"/>
              </a:solidFill>
              <a:latin typeface="Helvetica LT Std"/>
            </a:endParaRPr>
          </a:p>
          <a:p>
            <a:r>
              <a:rPr lang="en-GB" sz="2100" b="0" dirty="0">
                <a:solidFill>
                  <a:srgbClr val="002E5F"/>
                </a:solidFill>
                <a:latin typeface="Helvetica LT Std"/>
              </a:rPr>
              <a:t>The model, standard and associated procedures will create a consistent framework for Highways England project, scheme and operational management to follow. Where possible the work will consider, replace and amalgamate existing standards, procedures, documents and guidance.</a:t>
            </a:r>
          </a:p>
          <a:p>
            <a:endParaRPr lang="en-GB" sz="2100" b="0" dirty="0">
              <a:solidFill>
                <a:srgbClr val="002E5F"/>
              </a:solidFill>
              <a:latin typeface="Helvetica LT Std"/>
            </a:endParaRPr>
          </a:p>
          <a:p>
            <a:r>
              <a:rPr lang="en-GB" sz="2100" b="0" dirty="0">
                <a:solidFill>
                  <a:srgbClr val="002E5F"/>
                </a:solidFill>
                <a:latin typeface="Helvetica LT Std"/>
              </a:rPr>
              <a:t>Any model and associated documents will also ensure that regulatory requirements are met including CDM 2015.</a:t>
            </a:r>
          </a:p>
          <a:p>
            <a:endParaRPr lang="en-GB" sz="2100" b="0" dirty="0">
              <a:solidFill>
                <a:srgbClr val="002E5F"/>
              </a:solidFill>
              <a:latin typeface="Helvetica LT Std"/>
            </a:endParaRPr>
          </a:p>
        </p:txBody>
      </p:sp>
    </p:spTree>
    <p:extLst>
      <p:ext uri="{BB962C8B-B14F-4D97-AF65-F5344CB8AC3E}">
        <p14:creationId xmlns:p14="http://schemas.microsoft.com/office/powerpoint/2010/main" val="308662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CCCCCD-56CD-4D9B-9358-416C74BAA5F9}"/>
              </a:ext>
            </a:extLst>
          </p:cNvPr>
          <p:cNvSpPr txBox="1">
            <a:spLocks/>
          </p:cNvSpPr>
          <p:nvPr/>
        </p:nvSpPr>
        <p:spPr>
          <a:xfrm>
            <a:off x="827584" y="-20538"/>
            <a:ext cx="7488832" cy="432048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Challenges</a:t>
            </a:r>
          </a:p>
          <a:p>
            <a:endParaRPr lang="en-GB" sz="200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Although the legislative requirements with CDM 2015 may be the pre-dominant element within supply chain and project management there are other considerations to be given.</a:t>
            </a:r>
          </a:p>
          <a:p>
            <a:endParaRPr lang="en-GB" sz="1700" b="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Within Major Projects the Project Control Framework has both health and safety associated products and requirements to be met.</a:t>
            </a:r>
          </a:p>
          <a:p>
            <a:endParaRPr lang="en-GB" sz="1700" b="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There has to be continual and further alignment with the PCF and CDM Regulations. This will make more practical sense to those in Major Projects.</a:t>
            </a:r>
          </a:p>
          <a:p>
            <a:endParaRPr lang="en-GB" sz="1600" b="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Other existing documentation including Interim Advice Notes (105) must be considered and amalgamated into the standard and procedures where possible.</a:t>
            </a:r>
            <a:endParaRPr lang="en-GB" sz="1700" b="0" dirty="0">
              <a:solidFill>
                <a:srgbClr val="002E5F"/>
              </a:solidFill>
              <a:latin typeface="Helvetica LT Std"/>
            </a:endParaRPr>
          </a:p>
          <a:p>
            <a:endParaRPr lang="en-GB" sz="1700" b="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Work is carried out on the ‘Asset’ or Strategic Road Network (SRN) which may not be applicable to the CDM Regulations such as non intrusive surveys and inspections</a:t>
            </a:r>
          </a:p>
          <a:p>
            <a:endParaRPr lang="en-GB" sz="1700" b="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Access to the network by statutory undertakers may not be CDM applicable work but consents and management of the proposed work requires action from operational management is required.</a:t>
            </a:r>
          </a:p>
          <a:p>
            <a:pPr marL="342900" indent="-342900">
              <a:buFont typeface="Arial" panose="020B0604020202020204" pitchFamily="34" charset="0"/>
              <a:buChar char="•"/>
            </a:pPr>
            <a:endParaRPr lang="en-GB" sz="2000" b="0" dirty="0">
              <a:solidFill>
                <a:srgbClr val="002E5F"/>
              </a:solidFill>
              <a:latin typeface="Helvetica LT Std"/>
            </a:endParaRPr>
          </a:p>
          <a:p>
            <a:pPr marL="342900" indent="-342900">
              <a:buFont typeface="Arial" panose="020B0604020202020204" pitchFamily="34" charset="0"/>
              <a:buChar char="•"/>
            </a:pPr>
            <a:r>
              <a:rPr lang="en-GB" sz="2000" b="0" dirty="0">
                <a:solidFill>
                  <a:srgbClr val="002E5F"/>
                </a:solidFill>
                <a:latin typeface="Helvetica LT Std"/>
              </a:rPr>
              <a:t>Due to the variances in work and approach to CDM together with the requirements of PCF and Frameworks a traditional approach to a CDM Standard could result in several procedures for the two different directorates (Operations and Major Projects).</a:t>
            </a:r>
          </a:p>
        </p:txBody>
      </p:sp>
    </p:spTree>
    <p:extLst>
      <p:ext uri="{BB962C8B-B14F-4D97-AF65-F5344CB8AC3E}">
        <p14:creationId xmlns:p14="http://schemas.microsoft.com/office/powerpoint/2010/main" val="43436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CCCCCD-56CD-4D9B-9358-416C74BAA5F9}"/>
              </a:ext>
            </a:extLst>
          </p:cNvPr>
          <p:cNvSpPr txBox="1">
            <a:spLocks/>
          </p:cNvSpPr>
          <p:nvPr/>
        </p:nvSpPr>
        <p:spPr>
          <a:xfrm>
            <a:off x="827584" y="411510"/>
            <a:ext cx="7488832" cy="3672408"/>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Solution, the ‘Lifecycle’ Model</a:t>
            </a:r>
          </a:p>
          <a:p>
            <a:endParaRPr lang="en-GB" sz="2000" dirty="0">
              <a:solidFill>
                <a:srgbClr val="002E5F"/>
              </a:solidFill>
              <a:latin typeface="Helvetica LT Std"/>
            </a:endParaRPr>
          </a:p>
          <a:p>
            <a:pPr marL="342900" indent="-342900">
              <a:buFont typeface="Arial" panose="020B0604020202020204" pitchFamily="34" charset="0"/>
              <a:buChar char="•"/>
            </a:pPr>
            <a:r>
              <a:rPr lang="en-GB" sz="1800" b="0" dirty="0">
                <a:solidFill>
                  <a:srgbClr val="002E5F"/>
                </a:solidFill>
                <a:latin typeface="Helvetica LT Std"/>
              </a:rPr>
              <a:t>The model allows the user to access a project at any stage and understand what should be in place and what is required to be done.</a:t>
            </a:r>
          </a:p>
          <a:p>
            <a:endParaRPr lang="en-GB" sz="1200" b="0" dirty="0">
              <a:solidFill>
                <a:srgbClr val="002E5F"/>
              </a:solidFill>
              <a:latin typeface="Helvetica LT Std"/>
            </a:endParaRPr>
          </a:p>
          <a:p>
            <a:pPr marL="342900" indent="-342900">
              <a:buFont typeface="Arial" panose="020B0604020202020204" pitchFamily="34" charset="0"/>
              <a:buChar char="•"/>
            </a:pPr>
            <a:r>
              <a:rPr lang="en-GB" sz="1800" b="0" dirty="0">
                <a:solidFill>
                  <a:srgbClr val="002E5F"/>
                </a:solidFill>
                <a:latin typeface="Helvetica LT Std"/>
              </a:rPr>
              <a:t>The model includes and incorporates the PCF and other assurances which will need to undertaken.</a:t>
            </a:r>
          </a:p>
          <a:p>
            <a:endParaRPr lang="en-GB" sz="1200" b="0" dirty="0">
              <a:solidFill>
                <a:srgbClr val="002E5F"/>
              </a:solidFill>
              <a:latin typeface="Helvetica LT Std"/>
            </a:endParaRPr>
          </a:p>
          <a:p>
            <a:pPr marL="342900" indent="-342900">
              <a:buFont typeface="Arial" panose="020B0604020202020204" pitchFamily="34" charset="0"/>
              <a:buChar char="•"/>
            </a:pPr>
            <a:r>
              <a:rPr lang="en-GB" sz="1800" b="0" dirty="0">
                <a:solidFill>
                  <a:srgbClr val="002E5F"/>
                </a:solidFill>
                <a:latin typeface="Helvetica LT Std"/>
              </a:rPr>
              <a:t>Both Major Projects and Operations can use the procedure and also see a visual link between design, development, construction, operation and maintenance.</a:t>
            </a:r>
          </a:p>
        </p:txBody>
      </p:sp>
    </p:spTree>
    <p:extLst>
      <p:ext uri="{BB962C8B-B14F-4D97-AF65-F5344CB8AC3E}">
        <p14:creationId xmlns:p14="http://schemas.microsoft.com/office/powerpoint/2010/main" val="305365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AD369E9-059C-4016-BBC0-FABB3242AD3A}"/>
              </a:ext>
            </a:extLst>
          </p:cNvPr>
          <p:cNvGrpSpPr/>
          <p:nvPr/>
        </p:nvGrpSpPr>
        <p:grpSpPr>
          <a:xfrm>
            <a:off x="1115616" y="195486"/>
            <a:ext cx="6295845" cy="4663538"/>
            <a:chOff x="1487488" y="-80761"/>
            <a:chExt cx="8394460" cy="6218050"/>
          </a:xfrm>
        </p:grpSpPr>
        <p:sp>
          <p:nvSpPr>
            <p:cNvPr id="48" name="Block Arc 47">
              <a:extLst>
                <a:ext uri="{FF2B5EF4-FFF2-40B4-BE49-F238E27FC236}">
                  <a16:creationId xmlns:a16="http://schemas.microsoft.com/office/drawing/2014/main" id="{B046AC3C-4237-40B9-A459-4C3AAB0938F0}"/>
                </a:ext>
              </a:extLst>
            </p:cNvPr>
            <p:cNvSpPr/>
            <p:nvPr/>
          </p:nvSpPr>
          <p:spPr>
            <a:xfrm rot="12120000">
              <a:off x="2957085" y="237534"/>
              <a:ext cx="5866670" cy="5866670"/>
            </a:xfrm>
            <a:prstGeom prst="blockArc">
              <a:avLst>
                <a:gd name="adj1" fmla="val 17862437"/>
                <a:gd name="adj2" fmla="val 4031697"/>
                <a:gd name="adj3" fmla="val 4233"/>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grpSp>
          <p:nvGrpSpPr>
            <p:cNvPr id="9" name="Group 8">
              <a:extLst>
                <a:ext uri="{FF2B5EF4-FFF2-40B4-BE49-F238E27FC236}">
                  <a16:creationId xmlns:a16="http://schemas.microsoft.com/office/drawing/2014/main" id="{4B071023-7C5C-4859-8A6E-18F4B73BBE34}"/>
                </a:ext>
              </a:extLst>
            </p:cNvPr>
            <p:cNvGrpSpPr/>
            <p:nvPr/>
          </p:nvGrpSpPr>
          <p:grpSpPr>
            <a:xfrm>
              <a:off x="1487488" y="-80761"/>
              <a:ext cx="8394460" cy="6218050"/>
              <a:chOff x="1487488" y="-80761"/>
              <a:chExt cx="8394460" cy="6218050"/>
            </a:xfrm>
          </p:grpSpPr>
          <p:cxnSp>
            <p:nvCxnSpPr>
              <p:cNvPr id="5" name="Straight Connector 4">
                <a:extLst>
                  <a:ext uri="{FF2B5EF4-FFF2-40B4-BE49-F238E27FC236}">
                    <a16:creationId xmlns:a16="http://schemas.microsoft.com/office/drawing/2014/main" id="{BF00C7F1-C7D2-48D7-8EE7-11F3E05CFF47}"/>
                  </a:ext>
                </a:extLst>
              </p:cNvPr>
              <p:cNvCxnSpPr>
                <a:cxnSpLocks/>
                <a:stCxn id="36" idx="0"/>
                <a:endCxn id="31" idx="0"/>
              </p:cNvCxnSpPr>
              <p:nvPr/>
            </p:nvCxnSpPr>
            <p:spPr>
              <a:xfrm flipH="1" flipV="1">
                <a:off x="5944787" y="361560"/>
                <a:ext cx="17743" cy="1251168"/>
              </a:xfrm>
              <a:prstGeom prst="line">
                <a:avLst/>
              </a:prstGeom>
              <a:ln w="12700">
                <a:solidFill>
                  <a:srgbClr val="FBC914"/>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4FD751-12E8-4045-8E75-F2E58DDFED2D}"/>
                  </a:ext>
                </a:extLst>
              </p:cNvPr>
              <p:cNvCxnSpPr>
                <a:cxnSpLocks/>
                <a:stCxn id="46" idx="1"/>
                <a:endCxn id="34" idx="1"/>
              </p:cNvCxnSpPr>
              <p:nvPr/>
            </p:nvCxnSpPr>
            <p:spPr>
              <a:xfrm flipH="1">
                <a:off x="3835991" y="4291804"/>
                <a:ext cx="962183" cy="785767"/>
              </a:xfrm>
              <a:prstGeom prst="line">
                <a:avLst/>
              </a:prstGeom>
              <a:ln w="12700">
                <a:solidFill>
                  <a:srgbClr val="FBC914"/>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97469C4-66B3-45F1-A83F-BC2401A5DF65}"/>
                  </a:ext>
                </a:extLst>
              </p:cNvPr>
              <p:cNvSpPr txBox="1"/>
              <p:nvPr/>
            </p:nvSpPr>
            <p:spPr>
              <a:xfrm>
                <a:off x="7477408" y="3691929"/>
                <a:ext cx="922979" cy="400109"/>
              </a:xfrm>
              <a:prstGeom prst="rect">
                <a:avLst/>
              </a:prstGeom>
              <a:noFill/>
            </p:spPr>
            <p:txBody>
              <a:bodyPr wrap="square" rtlCol="0" anchor="ctr">
                <a:spAutoFit/>
              </a:bodyPr>
              <a:lstStyle/>
              <a:p>
                <a:pPr defTabSz="685800"/>
                <a:r>
                  <a:rPr lang="en-GB" sz="675" dirty="0">
                    <a:solidFill>
                      <a:srgbClr val="002E5F"/>
                    </a:solidFill>
                    <a:latin typeface="Helvetica LT Std"/>
                  </a:rPr>
                  <a:t>Preliminary Design</a:t>
                </a:r>
              </a:p>
            </p:txBody>
          </p:sp>
          <p:sp>
            <p:nvSpPr>
              <p:cNvPr id="15" name="TextBox 14">
                <a:extLst>
                  <a:ext uri="{FF2B5EF4-FFF2-40B4-BE49-F238E27FC236}">
                    <a16:creationId xmlns:a16="http://schemas.microsoft.com/office/drawing/2014/main" id="{5B0BC476-6911-4034-9A78-DF2CF268CE90}"/>
                  </a:ext>
                </a:extLst>
              </p:cNvPr>
              <p:cNvSpPr txBox="1"/>
              <p:nvPr/>
            </p:nvSpPr>
            <p:spPr>
              <a:xfrm>
                <a:off x="7900470" y="5326179"/>
                <a:ext cx="1409375" cy="400109"/>
              </a:xfrm>
              <a:prstGeom prst="rect">
                <a:avLst/>
              </a:prstGeom>
              <a:noFill/>
            </p:spPr>
            <p:txBody>
              <a:bodyPr wrap="square" rtlCol="0" anchor="ctr">
                <a:spAutoFit/>
              </a:bodyPr>
              <a:lstStyle/>
              <a:p>
                <a:pPr defTabSz="685800"/>
                <a:r>
                  <a:rPr lang="en-GB" sz="675" dirty="0">
                    <a:solidFill>
                      <a:srgbClr val="002E5F"/>
                    </a:solidFill>
                    <a:latin typeface="Helvetica LT Std"/>
                  </a:rPr>
                  <a:t>Development Phase (PCF Stage 3, 4 &amp; 5)</a:t>
                </a:r>
              </a:p>
            </p:txBody>
          </p:sp>
          <p:sp>
            <p:nvSpPr>
              <p:cNvPr id="35" name="Oval 34">
                <a:extLst>
                  <a:ext uri="{FF2B5EF4-FFF2-40B4-BE49-F238E27FC236}">
                    <a16:creationId xmlns:a16="http://schemas.microsoft.com/office/drawing/2014/main" id="{0704B66A-2AD4-4BD8-BB4F-3DFCE328C605}"/>
                  </a:ext>
                </a:extLst>
              </p:cNvPr>
              <p:cNvSpPr/>
              <p:nvPr/>
            </p:nvSpPr>
            <p:spPr>
              <a:xfrm>
                <a:off x="4660819" y="1927758"/>
                <a:ext cx="2514287" cy="2514287"/>
              </a:xfrm>
              <a:prstGeom prst="ellipse">
                <a:avLst/>
              </a:prstGeom>
              <a:solidFill>
                <a:srgbClr val="008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b="1" dirty="0">
                    <a:solidFill>
                      <a:prstClr val="white"/>
                    </a:solidFill>
                    <a:latin typeface="Helvetica LT Std"/>
                  </a:rPr>
                  <a:t>Asset Health and Safety Management Lifecycle</a:t>
                </a:r>
              </a:p>
            </p:txBody>
          </p:sp>
          <p:sp>
            <p:nvSpPr>
              <p:cNvPr id="36" name="Block Arc 35">
                <a:extLst>
                  <a:ext uri="{FF2B5EF4-FFF2-40B4-BE49-F238E27FC236}">
                    <a16:creationId xmlns:a16="http://schemas.microsoft.com/office/drawing/2014/main" id="{6475285D-DD1F-494A-9FC5-00278762CD64}"/>
                  </a:ext>
                </a:extLst>
              </p:cNvPr>
              <p:cNvSpPr/>
              <p:nvPr/>
            </p:nvSpPr>
            <p:spPr>
              <a:xfrm rot="276753">
                <a:off x="4245777" y="1511467"/>
                <a:ext cx="3352383" cy="3352383"/>
              </a:xfrm>
              <a:prstGeom prst="blockArc">
                <a:avLst>
                  <a:gd name="adj1" fmla="val 16011764"/>
                  <a:gd name="adj2" fmla="val 17813437"/>
                  <a:gd name="adj3" fmla="val 6010"/>
                </a:avLst>
              </a:prstGeom>
              <a:solidFill>
                <a:srgbClr val="002E5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sp>
            <p:nvSpPr>
              <p:cNvPr id="37" name="Block Arc 36">
                <a:extLst>
                  <a:ext uri="{FF2B5EF4-FFF2-40B4-BE49-F238E27FC236}">
                    <a16:creationId xmlns:a16="http://schemas.microsoft.com/office/drawing/2014/main" id="{48BCE300-65F4-4B29-8FB8-9A88529A0759}"/>
                  </a:ext>
                </a:extLst>
              </p:cNvPr>
              <p:cNvSpPr/>
              <p:nvPr/>
            </p:nvSpPr>
            <p:spPr>
              <a:xfrm rot="2210063">
                <a:off x="4245777" y="1511467"/>
                <a:ext cx="3352383" cy="3352383"/>
              </a:xfrm>
              <a:prstGeom prst="blockArc">
                <a:avLst>
                  <a:gd name="adj1" fmla="val 16011764"/>
                  <a:gd name="adj2" fmla="val 17813437"/>
                  <a:gd name="adj3" fmla="val 6010"/>
                </a:avLst>
              </a:prstGeom>
              <a:solidFill>
                <a:srgbClr val="002E5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38" name="Block Arc 37">
                <a:extLst>
                  <a:ext uri="{FF2B5EF4-FFF2-40B4-BE49-F238E27FC236}">
                    <a16:creationId xmlns:a16="http://schemas.microsoft.com/office/drawing/2014/main" id="{C060D724-3205-443A-9BC0-4AB77F9D490A}"/>
                  </a:ext>
                </a:extLst>
              </p:cNvPr>
              <p:cNvSpPr/>
              <p:nvPr/>
            </p:nvSpPr>
            <p:spPr>
              <a:xfrm rot="4117947">
                <a:off x="4245777" y="1511467"/>
                <a:ext cx="3352383" cy="3352383"/>
              </a:xfrm>
              <a:prstGeom prst="blockArc">
                <a:avLst>
                  <a:gd name="adj1" fmla="val 16011764"/>
                  <a:gd name="adj2" fmla="val 17813437"/>
                  <a:gd name="adj3" fmla="val 6010"/>
                </a:avLst>
              </a:prstGeom>
              <a:solidFill>
                <a:srgbClr val="002E5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39" name="Block Arc 38">
                <a:extLst>
                  <a:ext uri="{FF2B5EF4-FFF2-40B4-BE49-F238E27FC236}">
                    <a16:creationId xmlns:a16="http://schemas.microsoft.com/office/drawing/2014/main" id="{2FD911C5-9049-47FF-AC4E-F4FDE5F494A5}"/>
                  </a:ext>
                </a:extLst>
              </p:cNvPr>
              <p:cNvSpPr/>
              <p:nvPr/>
            </p:nvSpPr>
            <p:spPr>
              <a:xfrm rot="6058483">
                <a:off x="4245777" y="1511467"/>
                <a:ext cx="3352383" cy="3352383"/>
              </a:xfrm>
              <a:prstGeom prst="blockArc">
                <a:avLst>
                  <a:gd name="adj1" fmla="val 16011764"/>
                  <a:gd name="adj2" fmla="val 17813437"/>
                  <a:gd name="adj3" fmla="val 6010"/>
                </a:avLst>
              </a:prstGeom>
              <a:solidFill>
                <a:srgbClr val="002E5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40" name="Block Arc 39">
                <a:extLst>
                  <a:ext uri="{FF2B5EF4-FFF2-40B4-BE49-F238E27FC236}">
                    <a16:creationId xmlns:a16="http://schemas.microsoft.com/office/drawing/2014/main" id="{E288B61B-D0B5-4279-93A6-4D5960F50265}"/>
                  </a:ext>
                </a:extLst>
              </p:cNvPr>
              <p:cNvSpPr/>
              <p:nvPr/>
            </p:nvSpPr>
            <p:spPr>
              <a:xfrm rot="8052476">
                <a:off x="4245777" y="1511467"/>
                <a:ext cx="3352383" cy="3352383"/>
              </a:xfrm>
              <a:prstGeom prst="blockArc">
                <a:avLst>
                  <a:gd name="adj1" fmla="val 16011764"/>
                  <a:gd name="adj2" fmla="val 17813437"/>
                  <a:gd name="adj3" fmla="val 6010"/>
                </a:avLst>
              </a:prstGeom>
              <a:solidFill>
                <a:srgbClr val="002E5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41" name="Block Arc 40">
                <a:extLst>
                  <a:ext uri="{FF2B5EF4-FFF2-40B4-BE49-F238E27FC236}">
                    <a16:creationId xmlns:a16="http://schemas.microsoft.com/office/drawing/2014/main" id="{F9EBF975-BC19-4C11-B51E-6F396E7313F6}"/>
                  </a:ext>
                </a:extLst>
              </p:cNvPr>
              <p:cNvSpPr/>
              <p:nvPr/>
            </p:nvSpPr>
            <p:spPr>
              <a:xfrm rot="10027632">
                <a:off x="4245777" y="1511467"/>
                <a:ext cx="3352383" cy="3352383"/>
              </a:xfrm>
              <a:prstGeom prst="blockArc">
                <a:avLst>
                  <a:gd name="adj1" fmla="val 16011764"/>
                  <a:gd name="adj2" fmla="val 17813437"/>
                  <a:gd name="adj3" fmla="val 6010"/>
                </a:avLst>
              </a:prstGeom>
              <a:solidFill>
                <a:srgbClr val="002E5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42" name="Block Arc 41">
                <a:extLst>
                  <a:ext uri="{FF2B5EF4-FFF2-40B4-BE49-F238E27FC236}">
                    <a16:creationId xmlns:a16="http://schemas.microsoft.com/office/drawing/2014/main" id="{398EA151-C54A-40EC-98A9-D95B63941E3A}"/>
                  </a:ext>
                </a:extLst>
              </p:cNvPr>
              <p:cNvSpPr/>
              <p:nvPr/>
            </p:nvSpPr>
            <p:spPr>
              <a:xfrm rot="13889308">
                <a:off x="4245777" y="1511467"/>
                <a:ext cx="3352383" cy="3352383"/>
              </a:xfrm>
              <a:prstGeom prst="blockArc">
                <a:avLst>
                  <a:gd name="adj1" fmla="val 16011764"/>
                  <a:gd name="adj2" fmla="val 17789869"/>
                  <a:gd name="adj3" fmla="val 6045"/>
                </a:avLst>
              </a:prstGeom>
              <a:solidFill>
                <a:srgbClr val="002E5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43" name="Block Arc 42">
                <a:extLst>
                  <a:ext uri="{FF2B5EF4-FFF2-40B4-BE49-F238E27FC236}">
                    <a16:creationId xmlns:a16="http://schemas.microsoft.com/office/drawing/2014/main" id="{F23DB78B-6358-49CD-8660-1BB3AB38E524}"/>
                  </a:ext>
                </a:extLst>
              </p:cNvPr>
              <p:cNvSpPr/>
              <p:nvPr/>
            </p:nvSpPr>
            <p:spPr>
              <a:xfrm rot="15837203">
                <a:off x="4245777" y="1511467"/>
                <a:ext cx="3352383" cy="3352383"/>
              </a:xfrm>
              <a:prstGeom prst="blockArc">
                <a:avLst>
                  <a:gd name="adj1" fmla="val 15996585"/>
                  <a:gd name="adj2" fmla="val 17813437"/>
                  <a:gd name="adj3" fmla="val 6010"/>
                </a:avLst>
              </a:prstGeom>
              <a:solidFill>
                <a:srgbClr val="002E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44" name="Block Arc 43">
                <a:extLst>
                  <a:ext uri="{FF2B5EF4-FFF2-40B4-BE49-F238E27FC236}">
                    <a16:creationId xmlns:a16="http://schemas.microsoft.com/office/drawing/2014/main" id="{37C5B1F9-FABA-4037-A43B-E70C9DEC9546}"/>
                  </a:ext>
                </a:extLst>
              </p:cNvPr>
              <p:cNvSpPr/>
              <p:nvPr/>
            </p:nvSpPr>
            <p:spPr>
              <a:xfrm rot="17852261">
                <a:off x="4245777" y="1511467"/>
                <a:ext cx="3352383" cy="3352383"/>
              </a:xfrm>
              <a:prstGeom prst="blockArc">
                <a:avLst>
                  <a:gd name="adj1" fmla="val 16011764"/>
                  <a:gd name="adj2" fmla="val 17813437"/>
                  <a:gd name="adj3" fmla="val 6010"/>
                </a:avLst>
              </a:prstGeom>
              <a:solidFill>
                <a:srgbClr val="002E5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45" name="Block Arc 44">
                <a:extLst>
                  <a:ext uri="{FF2B5EF4-FFF2-40B4-BE49-F238E27FC236}">
                    <a16:creationId xmlns:a16="http://schemas.microsoft.com/office/drawing/2014/main" id="{E47E3CB9-8B0D-4503-BD12-FB210F7D4521}"/>
                  </a:ext>
                </a:extLst>
              </p:cNvPr>
              <p:cNvSpPr/>
              <p:nvPr/>
            </p:nvSpPr>
            <p:spPr>
              <a:xfrm rot="19878455">
                <a:off x="4245777" y="1511467"/>
                <a:ext cx="3352383" cy="3352383"/>
              </a:xfrm>
              <a:prstGeom prst="blockArc">
                <a:avLst>
                  <a:gd name="adj1" fmla="val 16011764"/>
                  <a:gd name="adj2" fmla="val 17813437"/>
                  <a:gd name="adj3" fmla="val 6010"/>
                </a:avLst>
              </a:prstGeom>
              <a:solidFill>
                <a:srgbClr val="002E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sp>
            <p:nvSpPr>
              <p:cNvPr id="46" name="Block Arc 45">
                <a:extLst>
                  <a:ext uri="{FF2B5EF4-FFF2-40B4-BE49-F238E27FC236}">
                    <a16:creationId xmlns:a16="http://schemas.microsoft.com/office/drawing/2014/main" id="{A00CB9C4-ED5D-4F59-AC05-5EC0035BF023}"/>
                  </a:ext>
                </a:extLst>
              </p:cNvPr>
              <p:cNvSpPr/>
              <p:nvPr/>
            </p:nvSpPr>
            <p:spPr>
              <a:xfrm rot="11916881">
                <a:off x="4245777" y="1511467"/>
                <a:ext cx="3352383" cy="3352383"/>
              </a:xfrm>
              <a:prstGeom prst="blockArc">
                <a:avLst>
                  <a:gd name="adj1" fmla="val 16011764"/>
                  <a:gd name="adj2" fmla="val 17813437"/>
                  <a:gd name="adj3" fmla="val 6010"/>
                </a:avLst>
              </a:prstGeom>
              <a:solidFill>
                <a:srgbClr val="002E5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grpSp>
            <p:nvGrpSpPr>
              <p:cNvPr id="30" name="Group 29">
                <a:extLst>
                  <a:ext uri="{FF2B5EF4-FFF2-40B4-BE49-F238E27FC236}">
                    <a16:creationId xmlns:a16="http://schemas.microsoft.com/office/drawing/2014/main" id="{05C43414-E89D-4D95-A936-17AB1216633F}"/>
                  </a:ext>
                </a:extLst>
              </p:cNvPr>
              <p:cNvGrpSpPr/>
              <p:nvPr/>
            </p:nvGrpSpPr>
            <p:grpSpPr>
              <a:xfrm>
                <a:off x="2964175" y="233910"/>
                <a:ext cx="5868210" cy="5867860"/>
                <a:chOff x="424800" y="215949"/>
                <a:chExt cx="3780992" cy="3780767"/>
              </a:xfrm>
            </p:grpSpPr>
            <p:sp>
              <p:nvSpPr>
                <p:cNvPr id="31" name="Block Arc 30">
                  <a:extLst>
                    <a:ext uri="{FF2B5EF4-FFF2-40B4-BE49-F238E27FC236}">
                      <a16:creationId xmlns:a16="http://schemas.microsoft.com/office/drawing/2014/main" id="{9D0E651F-CDF0-40F2-8E89-2E91AAB3C27E}"/>
                    </a:ext>
                  </a:extLst>
                </p:cNvPr>
                <p:cNvSpPr/>
                <p:nvPr/>
              </p:nvSpPr>
              <p:spPr>
                <a:xfrm rot="20040000">
                  <a:off x="425792" y="215949"/>
                  <a:ext cx="3780000" cy="3780000"/>
                </a:xfrm>
                <a:prstGeom prst="blockArc">
                  <a:avLst>
                    <a:gd name="adj1" fmla="val 17816035"/>
                    <a:gd name="adj2" fmla="val 19624788"/>
                    <a:gd name="adj3" fmla="val 4339"/>
                  </a:avLst>
                </a:prstGeom>
                <a:solidFill>
                  <a:srgbClr val="F9A31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32" name="Block Arc 31">
                  <a:extLst>
                    <a:ext uri="{FF2B5EF4-FFF2-40B4-BE49-F238E27FC236}">
                      <a16:creationId xmlns:a16="http://schemas.microsoft.com/office/drawing/2014/main" id="{5F327B6E-805B-46C9-B1A7-A920DFB7B044}"/>
                    </a:ext>
                  </a:extLst>
                </p:cNvPr>
                <p:cNvSpPr/>
                <p:nvPr/>
              </p:nvSpPr>
              <p:spPr>
                <a:xfrm rot="360000">
                  <a:off x="424800" y="216000"/>
                  <a:ext cx="3780000" cy="3780000"/>
                </a:xfrm>
                <a:prstGeom prst="blockArc">
                  <a:avLst>
                    <a:gd name="adj1" fmla="val 17893495"/>
                    <a:gd name="adj2" fmla="val 21453368"/>
                    <a:gd name="adj3" fmla="val 4172"/>
                  </a:avLst>
                </a:prstGeom>
                <a:solidFill>
                  <a:srgbClr val="F9A3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sp>
              <p:nvSpPr>
                <p:cNvPr id="33" name="Block Arc 32">
                  <a:extLst>
                    <a:ext uri="{FF2B5EF4-FFF2-40B4-BE49-F238E27FC236}">
                      <a16:creationId xmlns:a16="http://schemas.microsoft.com/office/drawing/2014/main" id="{58FC7DD6-EEB5-434A-B4E0-4C8F718F13A9}"/>
                    </a:ext>
                  </a:extLst>
                </p:cNvPr>
                <p:cNvSpPr/>
                <p:nvPr/>
              </p:nvSpPr>
              <p:spPr>
                <a:xfrm rot="4140000">
                  <a:off x="424800" y="216000"/>
                  <a:ext cx="3780000" cy="3780000"/>
                </a:xfrm>
                <a:prstGeom prst="blockArc">
                  <a:avLst>
                    <a:gd name="adj1" fmla="val 17862437"/>
                    <a:gd name="adj2" fmla="val 2135361"/>
                    <a:gd name="adj3" fmla="val 4166"/>
                  </a:avLst>
                </a:prstGeom>
                <a:solidFill>
                  <a:srgbClr val="F9A31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sp>
              <p:nvSpPr>
                <p:cNvPr id="34" name="Block Arc 33">
                  <a:extLst>
                    <a:ext uri="{FF2B5EF4-FFF2-40B4-BE49-F238E27FC236}">
                      <a16:creationId xmlns:a16="http://schemas.microsoft.com/office/drawing/2014/main" id="{BC9AF871-547F-4CA7-A5FC-106DEAD0B647}"/>
                    </a:ext>
                  </a:extLst>
                </p:cNvPr>
                <p:cNvSpPr/>
                <p:nvPr/>
              </p:nvSpPr>
              <p:spPr>
                <a:xfrm rot="4080000">
                  <a:off x="425272" y="216716"/>
                  <a:ext cx="3780000" cy="3780000"/>
                </a:xfrm>
                <a:prstGeom prst="blockArc">
                  <a:avLst>
                    <a:gd name="adj1" fmla="val 2393568"/>
                    <a:gd name="adj2" fmla="val 4152476"/>
                    <a:gd name="adj3" fmla="val 4195"/>
                  </a:avLst>
                </a:prstGeom>
                <a:solidFill>
                  <a:srgbClr val="F9A3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grpSp>
          <p:sp>
            <p:nvSpPr>
              <p:cNvPr id="20" name="TextBox 19">
                <a:extLst>
                  <a:ext uri="{FF2B5EF4-FFF2-40B4-BE49-F238E27FC236}">
                    <a16:creationId xmlns:a16="http://schemas.microsoft.com/office/drawing/2014/main" id="{DCDCC446-A620-477E-9E25-83631DC422A1}"/>
                  </a:ext>
                </a:extLst>
              </p:cNvPr>
              <p:cNvSpPr txBox="1"/>
              <p:nvPr/>
            </p:nvSpPr>
            <p:spPr>
              <a:xfrm>
                <a:off x="3701634" y="1772160"/>
                <a:ext cx="959695" cy="400109"/>
              </a:xfrm>
              <a:prstGeom prst="rect">
                <a:avLst/>
              </a:prstGeom>
              <a:noFill/>
            </p:spPr>
            <p:txBody>
              <a:bodyPr wrap="square" rtlCol="0" anchor="ctr">
                <a:spAutoFit/>
              </a:bodyPr>
              <a:lstStyle/>
              <a:p>
                <a:pPr algn="ctr" defTabSz="685800"/>
                <a:r>
                  <a:rPr lang="en-GB" sz="675" dirty="0">
                    <a:solidFill>
                      <a:srgbClr val="002E5F"/>
                    </a:solidFill>
                    <a:latin typeface="Helvetica LT Std"/>
                  </a:rPr>
                  <a:t>Renewal and alteration</a:t>
                </a:r>
              </a:p>
            </p:txBody>
          </p:sp>
          <p:sp>
            <p:nvSpPr>
              <p:cNvPr id="21" name="TextBox 20">
                <a:extLst>
                  <a:ext uri="{FF2B5EF4-FFF2-40B4-BE49-F238E27FC236}">
                    <a16:creationId xmlns:a16="http://schemas.microsoft.com/office/drawing/2014/main" id="{D0E51AD5-82E4-46BF-8C8D-CE24B4E1AAE6}"/>
                  </a:ext>
                </a:extLst>
              </p:cNvPr>
              <p:cNvSpPr txBox="1"/>
              <p:nvPr/>
            </p:nvSpPr>
            <p:spPr>
              <a:xfrm>
                <a:off x="6092950" y="1123076"/>
                <a:ext cx="977879" cy="400109"/>
              </a:xfrm>
              <a:prstGeom prst="rect">
                <a:avLst/>
              </a:prstGeom>
              <a:noFill/>
            </p:spPr>
            <p:txBody>
              <a:bodyPr wrap="square" rtlCol="0" anchor="ctr">
                <a:spAutoFit/>
              </a:bodyPr>
              <a:lstStyle/>
              <a:p>
                <a:pPr defTabSz="685800"/>
                <a:r>
                  <a:rPr lang="en-GB" sz="675" dirty="0">
                    <a:solidFill>
                      <a:srgbClr val="002E5F"/>
                    </a:solidFill>
                    <a:latin typeface="Helvetica LT Std"/>
                  </a:rPr>
                  <a:t>Strategy and Prioritisation</a:t>
                </a:r>
              </a:p>
            </p:txBody>
          </p:sp>
          <p:sp>
            <p:nvSpPr>
              <p:cNvPr id="22" name="TextBox 21">
                <a:extLst>
                  <a:ext uri="{FF2B5EF4-FFF2-40B4-BE49-F238E27FC236}">
                    <a16:creationId xmlns:a16="http://schemas.microsoft.com/office/drawing/2014/main" id="{489BBDD7-8F3A-4CD7-8529-D4E7F6513D9D}"/>
                  </a:ext>
                </a:extLst>
              </p:cNvPr>
              <p:cNvSpPr txBox="1"/>
              <p:nvPr/>
            </p:nvSpPr>
            <p:spPr>
              <a:xfrm>
                <a:off x="7253484" y="1852689"/>
                <a:ext cx="977879" cy="400109"/>
              </a:xfrm>
              <a:prstGeom prst="rect">
                <a:avLst/>
              </a:prstGeom>
              <a:noFill/>
            </p:spPr>
            <p:txBody>
              <a:bodyPr wrap="square" rtlCol="0" anchor="ctr">
                <a:spAutoFit/>
              </a:bodyPr>
              <a:lstStyle/>
              <a:p>
                <a:pPr defTabSz="685800"/>
                <a:r>
                  <a:rPr lang="en-GB" sz="675" dirty="0">
                    <a:solidFill>
                      <a:srgbClr val="002E5F"/>
                    </a:solidFill>
                    <a:latin typeface="Helvetica LT Std"/>
                  </a:rPr>
                  <a:t>Option Identification</a:t>
                </a:r>
              </a:p>
            </p:txBody>
          </p:sp>
          <p:sp>
            <p:nvSpPr>
              <p:cNvPr id="23" name="TextBox 22">
                <a:extLst>
                  <a:ext uri="{FF2B5EF4-FFF2-40B4-BE49-F238E27FC236}">
                    <a16:creationId xmlns:a16="http://schemas.microsoft.com/office/drawing/2014/main" id="{383351E3-9DBF-4DE0-91F4-C84A453288FA}"/>
                  </a:ext>
                </a:extLst>
              </p:cNvPr>
              <p:cNvSpPr txBox="1"/>
              <p:nvPr/>
            </p:nvSpPr>
            <p:spPr>
              <a:xfrm>
                <a:off x="7648893" y="2767135"/>
                <a:ext cx="798853" cy="400109"/>
              </a:xfrm>
              <a:prstGeom prst="rect">
                <a:avLst/>
              </a:prstGeom>
              <a:noFill/>
            </p:spPr>
            <p:txBody>
              <a:bodyPr wrap="square" rtlCol="0" anchor="ctr">
                <a:spAutoFit/>
              </a:bodyPr>
              <a:lstStyle/>
              <a:p>
                <a:pPr defTabSz="685800"/>
                <a:r>
                  <a:rPr lang="en-GB" sz="675" dirty="0">
                    <a:solidFill>
                      <a:srgbClr val="002E5F"/>
                    </a:solidFill>
                    <a:latin typeface="Helvetica LT Std"/>
                  </a:rPr>
                  <a:t>Option Selection</a:t>
                </a:r>
              </a:p>
            </p:txBody>
          </p:sp>
          <p:sp>
            <p:nvSpPr>
              <p:cNvPr id="24" name="TextBox 23">
                <a:extLst>
                  <a:ext uri="{FF2B5EF4-FFF2-40B4-BE49-F238E27FC236}">
                    <a16:creationId xmlns:a16="http://schemas.microsoft.com/office/drawing/2014/main" id="{B688898D-9E38-412D-A8B4-B6E84A6BD87B}"/>
                  </a:ext>
                </a:extLst>
              </p:cNvPr>
              <p:cNvSpPr txBox="1"/>
              <p:nvPr/>
            </p:nvSpPr>
            <p:spPr>
              <a:xfrm>
                <a:off x="6612960" y="-80761"/>
                <a:ext cx="994012" cy="400109"/>
              </a:xfrm>
              <a:prstGeom prst="rect">
                <a:avLst/>
              </a:prstGeom>
              <a:noFill/>
            </p:spPr>
            <p:txBody>
              <a:bodyPr wrap="square" rtlCol="0" anchor="ctr">
                <a:spAutoFit/>
              </a:bodyPr>
              <a:lstStyle/>
              <a:p>
                <a:pPr defTabSz="685800"/>
                <a:r>
                  <a:rPr lang="en-GB" sz="675" dirty="0">
                    <a:solidFill>
                      <a:srgbClr val="002E5F"/>
                    </a:solidFill>
                    <a:latin typeface="Helvetica LT Std"/>
                  </a:rPr>
                  <a:t>Pre-project (PCF Stage 0)</a:t>
                </a:r>
              </a:p>
            </p:txBody>
          </p:sp>
          <p:sp>
            <p:nvSpPr>
              <p:cNvPr id="25" name="TextBox 24">
                <a:extLst>
                  <a:ext uri="{FF2B5EF4-FFF2-40B4-BE49-F238E27FC236}">
                    <a16:creationId xmlns:a16="http://schemas.microsoft.com/office/drawing/2014/main" id="{8F6C4C9A-C40F-4772-AEDB-034A4C899346}"/>
                  </a:ext>
                </a:extLst>
              </p:cNvPr>
              <p:cNvSpPr txBox="1"/>
              <p:nvPr/>
            </p:nvSpPr>
            <p:spPr>
              <a:xfrm>
                <a:off x="6842132" y="4491426"/>
                <a:ext cx="959715" cy="538609"/>
              </a:xfrm>
              <a:prstGeom prst="rect">
                <a:avLst/>
              </a:prstGeom>
              <a:noFill/>
            </p:spPr>
            <p:txBody>
              <a:bodyPr wrap="square" rtlCol="0" anchor="ctr">
                <a:spAutoFit/>
              </a:bodyPr>
              <a:lstStyle/>
              <a:p>
                <a:pPr defTabSz="685800"/>
                <a:r>
                  <a:rPr lang="en-GB" sz="675" dirty="0">
                    <a:solidFill>
                      <a:srgbClr val="002E5F"/>
                    </a:solidFill>
                    <a:latin typeface="Helvetica LT Std"/>
                  </a:rPr>
                  <a:t>Statutory procedures and powers</a:t>
                </a:r>
              </a:p>
            </p:txBody>
          </p:sp>
          <p:sp>
            <p:nvSpPr>
              <p:cNvPr id="26" name="TextBox 25">
                <a:extLst>
                  <a:ext uri="{FF2B5EF4-FFF2-40B4-BE49-F238E27FC236}">
                    <a16:creationId xmlns:a16="http://schemas.microsoft.com/office/drawing/2014/main" id="{2F8B950E-DA82-4520-9617-06D8BD39E572}"/>
                  </a:ext>
                </a:extLst>
              </p:cNvPr>
              <p:cNvSpPr txBox="1"/>
              <p:nvPr/>
            </p:nvSpPr>
            <p:spPr>
              <a:xfrm>
                <a:off x="5566551" y="4905239"/>
                <a:ext cx="1099153" cy="400109"/>
              </a:xfrm>
              <a:prstGeom prst="rect">
                <a:avLst/>
              </a:prstGeom>
              <a:noFill/>
            </p:spPr>
            <p:txBody>
              <a:bodyPr wrap="square" rtlCol="0" anchor="ctr">
                <a:spAutoFit/>
              </a:bodyPr>
              <a:lstStyle/>
              <a:p>
                <a:pPr defTabSz="685800"/>
                <a:r>
                  <a:rPr lang="en-GB" sz="675" dirty="0">
                    <a:solidFill>
                      <a:srgbClr val="002E5F"/>
                    </a:solidFill>
                    <a:latin typeface="Helvetica LT Std"/>
                  </a:rPr>
                  <a:t>Construction Preparation</a:t>
                </a:r>
              </a:p>
            </p:txBody>
          </p:sp>
          <p:sp>
            <p:nvSpPr>
              <p:cNvPr id="27" name="TextBox 26">
                <a:extLst>
                  <a:ext uri="{FF2B5EF4-FFF2-40B4-BE49-F238E27FC236}">
                    <a16:creationId xmlns:a16="http://schemas.microsoft.com/office/drawing/2014/main" id="{662B26DC-52DB-4861-8164-CFA1227BCDB5}"/>
                  </a:ext>
                </a:extLst>
              </p:cNvPr>
              <p:cNvSpPr txBox="1"/>
              <p:nvPr/>
            </p:nvSpPr>
            <p:spPr>
              <a:xfrm>
                <a:off x="4367808" y="4714739"/>
                <a:ext cx="914339" cy="677108"/>
              </a:xfrm>
              <a:prstGeom prst="rect">
                <a:avLst/>
              </a:prstGeom>
              <a:noFill/>
            </p:spPr>
            <p:txBody>
              <a:bodyPr wrap="square" rtlCol="0" anchor="ctr">
                <a:spAutoFit/>
              </a:bodyPr>
              <a:lstStyle/>
              <a:p>
                <a:pPr defTabSz="685800"/>
                <a:r>
                  <a:rPr lang="en-GB" sz="675" dirty="0">
                    <a:solidFill>
                      <a:srgbClr val="002E5F"/>
                    </a:solidFill>
                    <a:latin typeface="Helvetica LT Std"/>
                  </a:rPr>
                  <a:t>Construction Commission and handover</a:t>
                </a:r>
              </a:p>
            </p:txBody>
          </p:sp>
          <p:sp>
            <p:nvSpPr>
              <p:cNvPr id="28" name="TextBox 27">
                <a:extLst>
                  <a:ext uri="{FF2B5EF4-FFF2-40B4-BE49-F238E27FC236}">
                    <a16:creationId xmlns:a16="http://schemas.microsoft.com/office/drawing/2014/main" id="{3BA91E1D-3F73-4E08-BCCC-ACE5F6F000A8}"/>
                  </a:ext>
                </a:extLst>
              </p:cNvPr>
              <p:cNvSpPr txBox="1"/>
              <p:nvPr/>
            </p:nvSpPr>
            <p:spPr>
              <a:xfrm>
                <a:off x="8669136" y="1851612"/>
                <a:ext cx="1212812" cy="400109"/>
              </a:xfrm>
              <a:prstGeom prst="rect">
                <a:avLst/>
              </a:prstGeom>
              <a:noFill/>
            </p:spPr>
            <p:txBody>
              <a:bodyPr wrap="square" rtlCol="0" anchor="ctr">
                <a:spAutoFit/>
              </a:bodyPr>
              <a:lstStyle/>
              <a:p>
                <a:pPr defTabSz="685800"/>
                <a:r>
                  <a:rPr lang="en-GB" sz="675" dirty="0">
                    <a:solidFill>
                      <a:srgbClr val="002E5F"/>
                    </a:solidFill>
                    <a:latin typeface="Helvetica LT Std"/>
                  </a:rPr>
                  <a:t>Options Phase (PCF Stage 1 &amp; 2)</a:t>
                </a:r>
              </a:p>
            </p:txBody>
          </p:sp>
          <p:sp>
            <p:nvSpPr>
              <p:cNvPr id="17" name="TextBox 16">
                <a:extLst>
                  <a:ext uri="{FF2B5EF4-FFF2-40B4-BE49-F238E27FC236}">
                    <a16:creationId xmlns:a16="http://schemas.microsoft.com/office/drawing/2014/main" id="{A0D786D2-69C2-452E-9628-60F810E59F56}"/>
                  </a:ext>
                </a:extLst>
              </p:cNvPr>
              <p:cNvSpPr txBox="1"/>
              <p:nvPr/>
            </p:nvSpPr>
            <p:spPr>
              <a:xfrm>
                <a:off x="3215680" y="5737180"/>
                <a:ext cx="1320716" cy="400109"/>
              </a:xfrm>
              <a:prstGeom prst="rect">
                <a:avLst/>
              </a:prstGeom>
              <a:noFill/>
            </p:spPr>
            <p:txBody>
              <a:bodyPr wrap="square" rtlCol="0" anchor="ctr">
                <a:spAutoFit/>
              </a:bodyPr>
              <a:lstStyle/>
              <a:p>
                <a:pPr defTabSz="685800"/>
                <a:r>
                  <a:rPr lang="en-GB" sz="675" dirty="0">
                    <a:solidFill>
                      <a:srgbClr val="002E5F"/>
                    </a:solidFill>
                    <a:latin typeface="Helvetica LT Std"/>
                  </a:rPr>
                  <a:t>Construction Phase (PCF Stage 6 &amp; 7)</a:t>
                </a:r>
              </a:p>
            </p:txBody>
          </p:sp>
          <p:sp>
            <p:nvSpPr>
              <p:cNvPr id="10" name="TextBox 9">
                <a:extLst>
                  <a:ext uri="{FF2B5EF4-FFF2-40B4-BE49-F238E27FC236}">
                    <a16:creationId xmlns:a16="http://schemas.microsoft.com/office/drawing/2014/main" id="{AC1F1638-876A-4B7C-AA30-1C50027425A5}"/>
                  </a:ext>
                </a:extLst>
              </p:cNvPr>
              <p:cNvSpPr txBox="1"/>
              <p:nvPr/>
            </p:nvSpPr>
            <p:spPr>
              <a:xfrm>
                <a:off x="3353482" y="2864931"/>
                <a:ext cx="1034623" cy="261611"/>
              </a:xfrm>
              <a:prstGeom prst="rect">
                <a:avLst/>
              </a:prstGeom>
              <a:noFill/>
            </p:spPr>
            <p:txBody>
              <a:bodyPr wrap="square" rtlCol="0" anchor="ctr">
                <a:spAutoFit/>
              </a:bodyPr>
              <a:lstStyle/>
              <a:p>
                <a:pPr defTabSz="685800"/>
                <a:r>
                  <a:rPr lang="en-GB" sz="675" dirty="0">
                    <a:solidFill>
                      <a:srgbClr val="002E5F"/>
                    </a:solidFill>
                    <a:latin typeface="Helvetica LT Std"/>
                  </a:rPr>
                  <a:t>Maintenance</a:t>
                </a:r>
              </a:p>
            </p:txBody>
          </p:sp>
          <p:sp>
            <p:nvSpPr>
              <p:cNvPr id="11" name="TextBox 10">
                <a:extLst>
                  <a:ext uri="{FF2B5EF4-FFF2-40B4-BE49-F238E27FC236}">
                    <a16:creationId xmlns:a16="http://schemas.microsoft.com/office/drawing/2014/main" id="{A6C632A2-658C-49E2-8377-517DC9235BCC}"/>
                  </a:ext>
                </a:extLst>
              </p:cNvPr>
              <p:cNvSpPr txBox="1"/>
              <p:nvPr/>
            </p:nvSpPr>
            <p:spPr>
              <a:xfrm>
                <a:off x="3633936" y="3885389"/>
                <a:ext cx="892059" cy="261611"/>
              </a:xfrm>
              <a:prstGeom prst="rect">
                <a:avLst/>
              </a:prstGeom>
              <a:noFill/>
            </p:spPr>
            <p:txBody>
              <a:bodyPr wrap="square" rtlCol="0" anchor="ctr">
                <a:spAutoFit/>
              </a:bodyPr>
              <a:lstStyle/>
              <a:p>
                <a:pPr defTabSz="685800"/>
                <a:r>
                  <a:rPr lang="en-GB" sz="675" dirty="0">
                    <a:solidFill>
                      <a:srgbClr val="002E5F"/>
                    </a:solidFill>
                    <a:latin typeface="Helvetica LT Std"/>
                  </a:rPr>
                  <a:t>Operations</a:t>
                </a:r>
              </a:p>
            </p:txBody>
          </p:sp>
          <p:sp>
            <p:nvSpPr>
              <p:cNvPr id="12" name="TextBox 11">
                <a:extLst>
                  <a:ext uri="{FF2B5EF4-FFF2-40B4-BE49-F238E27FC236}">
                    <a16:creationId xmlns:a16="http://schemas.microsoft.com/office/drawing/2014/main" id="{553304D2-DF84-4071-B874-25545F727308}"/>
                  </a:ext>
                </a:extLst>
              </p:cNvPr>
              <p:cNvSpPr txBox="1"/>
              <p:nvPr/>
            </p:nvSpPr>
            <p:spPr>
              <a:xfrm>
                <a:off x="4787403" y="1165436"/>
                <a:ext cx="1186055" cy="400109"/>
              </a:xfrm>
              <a:prstGeom prst="rect">
                <a:avLst/>
              </a:prstGeom>
              <a:noFill/>
            </p:spPr>
            <p:txBody>
              <a:bodyPr wrap="square" rtlCol="0" anchor="ctr">
                <a:spAutoFit/>
              </a:bodyPr>
              <a:lstStyle/>
              <a:p>
                <a:pPr defTabSz="685800"/>
                <a:r>
                  <a:rPr lang="en-GB" sz="675" dirty="0">
                    <a:solidFill>
                      <a:srgbClr val="002E5F"/>
                    </a:solidFill>
                    <a:latin typeface="Helvetica LT Std"/>
                  </a:rPr>
                  <a:t>De-Commission and demolition</a:t>
                </a:r>
              </a:p>
            </p:txBody>
          </p:sp>
          <p:sp>
            <p:nvSpPr>
              <p:cNvPr id="49" name="TextBox 48">
                <a:extLst>
                  <a:ext uri="{FF2B5EF4-FFF2-40B4-BE49-F238E27FC236}">
                    <a16:creationId xmlns:a16="http://schemas.microsoft.com/office/drawing/2014/main" id="{BC4F8BB1-CACE-4C86-9F86-57CDD659DCF2}"/>
                  </a:ext>
                </a:extLst>
              </p:cNvPr>
              <p:cNvSpPr txBox="1"/>
              <p:nvPr/>
            </p:nvSpPr>
            <p:spPr>
              <a:xfrm>
                <a:off x="1487488" y="2026077"/>
                <a:ext cx="1510769" cy="400109"/>
              </a:xfrm>
              <a:prstGeom prst="rect">
                <a:avLst/>
              </a:prstGeom>
              <a:noFill/>
            </p:spPr>
            <p:txBody>
              <a:bodyPr wrap="square" rtlCol="0" anchor="ctr">
                <a:spAutoFit/>
              </a:bodyPr>
              <a:lstStyle/>
              <a:p>
                <a:pPr defTabSz="685800"/>
                <a:r>
                  <a:rPr lang="en-GB" sz="675" dirty="0">
                    <a:solidFill>
                      <a:srgbClr val="002E5F"/>
                    </a:solidFill>
                    <a:latin typeface="Helvetica LT Std"/>
                  </a:rPr>
                  <a:t>Continual asset and operational management</a:t>
                </a:r>
              </a:p>
            </p:txBody>
          </p:sp>
          <p:cxnSp>
            <p:nvCxnSpPr>
              <p:cNvPr id="50" name="Straight Connector 49">
                <a:extLst>
                  <a:ext uri="{FF2B5EF4-FFF2-40B4-BE49-F238E27FC236}">
                    <a16:creationId xmlns:a16="http://schemas.microsoft.com/office/drawing/2014/main" id="{2FDF6FDA-B08F-41D1-8320-2A2DE80179F5}"/>
                  </a:ext>
                </a:extLst>
              </p:cNvPr>
              <p:cNvCxnSpPr>
                <a:cxnSpLocks/>
                <a:stCxn id="42" idx="0"/>
                <a:endCxn id="48" idx="0"/>
              </p:cNvCxnSpPr>
              <p:nvPr/>
            </p:nvCxnSpPr>
            <p:spPr>
              <a:xfrm flipH="1">
                <a:off x="3747727" y="4234256"/>
                <a:ext cx="997451" cy="753281"/>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27DAF08-85EF-4513-8953-0AF88F576AC8}"/>
                  </a:ext>
                </a:extLst>
              </p:cNvPr>
              <p:cNvCxnSpPr>
                <a:cxnSpLocks/>
                <a:stCxn id="45" idx="1"/>
                <a:endCxn id="48" idx="1"/>
              </p:cNvCxnSpPr>
              <p:nvPr/>
            </p:nvCxnSpPr>
            <p:spPr>
              <a:xfrm flipH="1" flipV="1">
                <a:off x="5850951" y="361979"/>
                <a:ext cx="21482" cy="1251006"/>
              </a:xfrm>
              <a:prstGeom prst="line">
                <a:avLst/>
              </a:prstGeom>
              <a:ln w="127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4995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95C9E1-D5F1-4041-AC94-36BE25BA6BDF}"/>
              </a:ext>
            </a:extLst>
          </p:cNvPr>
          <p:cNvGrpSpPr/>
          <p:nvPr/>
        </p:nvGrpSpPr>
        <p:grpSpPr>
          <a:xfrm>
            <a:off x="179512" y="1131590"/>
            <a:ext cx="3437265" cy="2618915"/>
            <a:chOff x="3238489" y="1123076"/>
            <a:chExt cx="5489134" cy="4182272"/>
          </a:xfrm>
        </p:grpSpPr>
        <p:sp>
          <p:nvSpPr>
            <p:cNvPr id="9" name="TextBox 8">
              <a:extLst>
                <a:ext uri="{FF2B5EF4-FFF2-40B4-BE49-F238E27FC236}">
                  <a16:creationId xmlns:a16="http://schemas.microsoft.com/office/drawing/2014/main" id="{B8280096-0D15-48C0-9B1D-4219E4E43F2B}"/>
                </a:ext>
              </a:extLst>
            </p:cNvPr>
            <p:cNvSpPr txBox="1"/>
            <p:nvPr/>
          </p:nvSpPr>
          <p:spPr>
            <a:xfrm>
              <a:off x="7477406" y="3641821"/>
              <a:ext cx="1250217" cy="479215"/>
            </a:xfrm>
            <a:prstGeom prst="rect">
              <a:avLst/>
            </a:prstGeom>
            <a:noFill/>
          </p:spPr>
          <p:txBody>
            <a:bodyPr wrap="square" rtlCol="0" anchor="ctr">
              <a:spAutoFit/>
            </a:bodyPr>
            <a:lstStyle/>
            <a:p>
              <a:pPr defTabSz="685800"/>
              <a:r>
                <a:rPr lang="en-GB" sz="675" dirty="0">
                  <a:solidFill>
                    <a:srgbClr val="002E5F"/>
                  </a:solidFill>
                  <a:latin typeface="Helvetica LT Std"/>
                </a:rPr>
                <a:t>Preliminary Design</a:t>
              </a:r>
            </a:p>
          </p:txBody>
        </p:sp>
        <p:sp>
          <p:nvSpPr>
            <p:cNvPr id="12" name="Block Arc 11">
              <a:extLst>
                <a:ext uri="{FF2B5EF4-FFF2-40B4-BE49-F238E27FC236}">
                  <a16:creationId xmlns:a16="http://schemas.microsoft.com/office/drawing/2014/main" id="{4F0422AB-8447-4118-AB5F-90D8E0241909}"/>
                </a:ext>
              </a:extLst>
            </p:cNvPr>
            <p:cNvSpPr/>
            <p:nvPr/>
          </p:nvSpPr>
          <p:spPr>
            <a:xfrm rot="276753">
              <a:off x="4245777" y="1511467"/>
              <a:ext cx="3352383" cy="3352383"/>
            </a:xfrm>
            <a:prstGeom prst="blockArc">
              <a:avLst>
                <a:gd name="adj1" fmla="val 16011764"/>
                <a:gd name="adj2" fmla="val 17813437"/>
                <a:gd name="adj3" fmla="val 6010"/>
              </a:avLst>
            </a:prstGeom>
            <a:solidFill>
              <a:srgbClr val="002E5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sp>
          <p:nvSpPr>
            <p:cNvPr id="13" name="Block Arc 12">
              <a:extLst>
                <a:ext uri="{FF2B5EF4-FFF2-40B4-BE49-F238E27FC236}">
                  <a16:creationId xmlns:a16="http://schemas.microsoft.com/office/drawing/2014/main" id="{36E29F07-C055-47E8-A07F-A1A63439CDED}"/>
                </a:ext>
              </a:extLst>
            </p:cNvPr>
            <p:cNvSpPr/>
            <p:nvPr/>
          </p:nvSpPr>
          <p:spPr>
            <a:xfrm rot="2210063">
              <a:off x="4245777" y="1511467"/>
              <a:ext cx="3352383" cy="3352383"/>
            </a:xfrm>
            <a:prstGeom prst="blockArc">
              <a:avLst>
                <a:gd name="adj1" fmla="val 16011764"/>
                <a:gd name="adj2" fmla="val 17813437"/>
                <a:gd name="adj3" fmla="val 6010"/>
              </a:avLst>
            </a:prstGeom>
            <a:solidFill>
              <a:srgbClr val="002E5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4" name="Block Arc 13">
              <a:extLst>
                <a:ext uri="{FF2B5EF4-FFF2-40B4-BE49-F238E27FC236}">
                  <a16:creationId xmlns:a16="http://schemas.microsoft.com/office/drawing/2014/main" id="{E00E7568-D0A5-492A-8814-3BF28AFCBB28}"/>
                </a:ext>
              </a:extLst>
            </p:cNvPr>
            <p:cNvSpPr/>
            <p:nvPr/>
          </p:nvSpPr>
          <p:spPr>
            <a:xfrm rot="4117947">
              <a:off x="4245777" y="1511467"/>
              <a:ext cx="3352383" cy="3352383"/>
            </a:xfrm>
            <a:prstGeom prst="blockArc">
              <a:avLst>
                <a:gd name="adj1" fmla="val 16011764"/>
                <a:gd name="adj2" fmla="val 17813437"/>
                <a:gd name="adj3" fmla="val 6010"/>
              </a:avLst>
            </a:prstGeom>
            <a:solidFill>
              <a:srgbClr val="002E5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5" name="Block Arc 14">
              <a:extLst>
                <a:ext uri="{FF2B5EF4-FFF2-40B4-BE49-F238E27FC236}">
                  <a16:creationId xmlns:a16="http://schemas.microsoft.com/office/drawing/2014/main" id="{88F54033-0CDB-4DF7-8A22-2FD315513C8F}"/>
                </a:ext>
              </a:extLst>
            </p:cNvPr>
            <p:cNvSpPr/>
            <p:nvPr/>
          </p:nvSpPr>
          <p:spPr>
            <a:xfrm rot="6058483">
              <a:off x="4245777" y="1511467"/>
              <a:ext cx="3352383" cy="3352383"/>
            </a:xfrm>
            <a:prstGeom prst="blockArc">
              <a:avLst>
                <a:gd name="adj1" fmla="val 16011764"/>
                <a:gd name="adj2" fmla="val 17813437"/>
                <a:gd name="adj3" fmla="val 6010"/>
              </a:avLst>
            </a:prstGeom>
            <a:solidFill>
              <a:srgbClr val="002E5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6" name="Block Arc 15">
              <a:extLst>
                <a:ext uri="{FF2B5EF4-FFF2-40B4-BE49-F238E27FC236}">
                  <a16:creationId xmlns:a16="http://schemas.microsoft.com/office/drawing/2014/main" id="{0BBFFFE2-637F-4A4B-A3CC-CEC760E92427}"/>
                </a:ext>
              </a:extLst>
            </p:cNvPr>
            <p:cNvSpPr/>
            <p:nvPr/>
          </p:nvSpPr>
          <p:spPr>
            <a:xfrm rot="8052476">
              <a:off x="4245777" y="1511467"/>
              <a:ext cx="3352383" cy="3352383"/>
            </a:xfrm>
            <a:prstGeom prst="blockArc">
              <a:avLst>
                <a:gd name="adj1" fmla="val 16011764"/>
                <a:gd name="adj2" fmla="val 17813437"/>
                <a:gd name="adj3" fmla="val 6010"/>
              </a:avLst>
            </a:prstGeom>
            <a:solidFill>
              <a:srgbClr val="002E5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7" name="Block Arc 16">
              <a:extLst>
                <a:ext uri="{FF2B5EF4-FFF2-40B4-BE49-F238E27FC236}">
                  <a16:creationId xmlns:a16="http://schemas.microsoft.com/office/drawing/2014/main" id="{DBE8F232-0CA7-4CAE-85C5-67F92E1589E5}"/>
                </a:ext>
              </a:extLst>
            </p:cNvPr>
            <p:cNvSpPr/>
            <p:nvPr/>
          </p:nvSpPr>
          <p:spPr>
            <a:xfrm rot="10027632">
              <a:off x="4245777" y="1511467"/>
              <a:ext cx="3352383" cy="3352383"/>
            </a:xfrm>
            <a:prstGeom prst="blockArc">
              <a:avLst>
                <a:gd name="adj1" fmla="val 16011764"/>
                <a:gd name="adj2" fmla="val 17813437"/>
                <a:gd name="adj3" fmla="val 6010"/>
              </a:avLst>
            </a:prstGeom>
            <a:solidFill>
              <a:srgbClr val="002E5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8" name="Block Arc 17">
              <a:extLst>
                <a:ext uri="{FF2B5EF4-FFF2-40B4-BE49-F238E27FC236}">
                  <a16:creationId xmlns:a16="http://schemas.microsoft.com/office/drawing/2014/main" id="{9E7CFC8F-5AC3-495C-B485-AE85CC8C9F58}"/>
                </a:ext>
              </a:extLst>
            </p:cNvPr>
            <p:cNvSpPr/>
            <p:nvPr/>
          </p:nvSpPr>
          <p:spPr>
            <a:xfrm rot="13889308">
              <a:off x="4245777" y="1511467"/>
              <a:ext cx="3352383" cy="3352383"/>
            </a:xfrm>
            <a:prstGeom prst="blockArc">
              <a:avLst>
                <a:gd name="adj1" fmla="val 16011764"/>
                <a:gd name="adj2" fmla="val 17789869"/>
                <a:gd name="adj3" fmla="val 6045"/>
              </a:avLst>
            </a:prstGeom>
            <a:solidFill>
              <a:srgbClr val="002E5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19" name="Block Arc 18">
              <a:extLst>
                <a:ext uri="{FF2B5EF4-FFF2-40B4-BE49-F238E27FC236}">
                  <a16:creationId xmlns:a16="http://schemas.microsoft.com/office/drawing/2014/main" id="{C5E207AA-D9A0-4274-9FFD-1FEC12BA9A70}"/>
                </a:ext>
              </a:extLst>
            </p:cNvPr>
            <p:cNvSpPr/>
            <p:nvPr/>
          </p:nvSpPr>
          <p:spPr>
            <a:xfrm rot="15837203">
              <a:off x="4245777" y="1511467"/>
              <a:ext cx="3352383" cy="3352383"/>
            </a:xfrm>
            <a:prstGeom prst="blockArc">
              <a:avLst>
                <a:gd name="adj1" fmla="val 15996585"/>
                <a:gd name="adj2" fmla="val 17813437"/>
                <a:gd name="adj3" fmla="val 6010"/>
              </a:avLst>
            </a:prstGeom>
            <a:solidFill>
              <a:srgbClr val="002E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20" name="Block Arc 19">
              <a:extLst>
                <a:ext uri="{FF2B5EF4-FFF2-40B4-BE49-F238E27FC236}">
                  <a16:creationId xmlns:a16="http://schemas.microsoft.com/office/drawing/2014/main" id="{0AA99301-7F40-47DA-BD16-09027BA6EA85}"/>
                </a:ext>
              </a:extLst>
            </p:cNvPr>
            <p:cNvSpPr/>
            <p:nvPr/>
          </p:nvSpPr>
          <p:spPr>
            <a:xfrm rot="17852261">
              <a:off x="4245777" y="1511467"/>
              <a:ext cx="3352383" cy="3352383"/>
            </a:xfrm>
            <a:prstGeom prst="blockArc">
              <a:avLst>
                <a:gd name="adj1" fmla="val 16011764"/>
                <a:gd name="adj2" fmla="val 17813437"/>
                <a:gd name="adj3" fmla="val 6010"/>
              </a:avLst>
            </a:prstGeom>
            <a:solidFill>
              <a:srgbClr val="002E5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21" name="Block Arc 20">
              <a:extLst>
                <a:ext uri="{FF2B5EF4-FFF2-40B4-BE49-F238E27FC236}">
                  <a16:creationId xmlns:a16="http://schemas.microsoft.com/office/drawing/2014/main" id="{6AC6C7EE-E1B8-4F53-9826-7D2644EEB75A}"/>
                </a:ext>
              </a:extLst>
            </p:cNvPr>
            <p:cNvSpPr/>
            <p:nvPr/>
          </p:nvSpPr>
          <p:spPr>
            <a:xfrm rot="19878455">
              <a:off x="4245777" y="1511467"/>
              <a:ext cx="3352383" cy="3352383"/>
            </a:xfrm>
            <a:prstGeom prst="blockArc">
              <a:avLst>
                <a:gd name="adj1" fmla="val 16011764"/>
                <a:gd name="adj2" fmla="val 17813437"/>
                <a:gd name="adj3" fmla="val 6010"/>
              </a:avLst>
            </a:prstGeom>
            <a:solidFill>
              <a:srgbClr val="002E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black"/>
                </a:solidFill>
                <a:latin typeface="Calibri" panose="020F0502020204030204"/>
              </a:endParaRPr>
            </a:p>
          </p:txBody>
        </p:sp>
        <p:sp>
          <p:nvSpPr>
            <p:cNvPr id="22" name="Block Arc 21">
              <a:extLst>
                <a:ext uri="{FF2B5EF4-FFF2-40B4-BE49-F238E27FC236}">
                  <a16:creationId xmlns:a16="http://schemas.microsoft.com/office/drawing/2014/main" id="{A117A1AF-C175-407C-92FB-31B207597D88}"/>
                </a:ext>
              </a:extLst>
            </p:cNvPr>
            <p:cNvSpPr/>
            <p:nvPr/>
          </p:nvSpPr>
          <p:spPr>
            <a:xfrm rot="11916881">
              <a:off x="4245777" y="1511467"/>
              <a:ext cx="3352383" cy="3352383"/>
            </a:xfrm>
            <a:prstGeom prst="blockArc">
              <a:avLst>
                <a:gd name="adj1" fmla="val 16011764"/>
                <a:gd name="adj2" fmla="val 17813437"/>
                <a:gd name="adj3" fmla="val 6010"/>
              </a:avLst>
            </a:prstGeom>
            <a:solidFill>
              <a:srgbClr val="002E5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black"/>
                </a:solidFill>
                <a:latin typeface="Calibri" panose="020F0502020204030204"/>
              </a:endParaRPr>
            </a:p>
          </p:txBody>
        </p:sp>
        <p:sp>
          <p:nvSpPr>
            <p:cNvPr id="24" name="TextBox 23">
              <a:extLst>
                <a:ext uri="{FF2B5EF4-FFF2-40B4-BE49-F238E27FC236}">
                  <a16:creationId xmlns:a16="http://schemas.microsoft.com/office/drawing/2014/main" id="{B6A97BEF-424C-42D9-A142-F32B662BF7B1}"/>
                </a:ext>
              </a:extLst>
            </p:cNvPr>
            <p:cNvSpPr txBox="1"/>
            <p:nvPr/>
          </p:nvSpPr>
          <p:spPr>
            <a:xfrm>
              <a:off x="3583468" y="1793791"/>
              <a:ext cx="1160418" cy="479215"/>
            </a:xfrm>
            <a:prstGeom prst="rect">
              <a:avLst/>
            </a:prstGeom>
            <a:noFill/>
          </p:spPr>
          <p:txBody>
            <a:bodyPr wrap="square" rtlCol="0" anchor="ctr">
              <a:spAutoFit/>
            </a:bodyPr>
            <a:lstStyle/>
            <a:p>
              <a:pPr algn="ctr" defTabSz="685800"/>
              <a:r>
                <a:rPr lang="en-GB" sz="675" dirty="0">
                  <a:solidFill>
                    <a:srgbClr val="002E5F"/>
                  </a:solidFill>
                  <a:latin typeface="Helvetica LT Std"/>
                </a:rPr>
                <a:t>Renewal and alteration</a:t>
              </a:r>
            </a:p>
          </p:txBody>
        </p:sp>
        <p:sp>
          <p:nvSpPr>
            <p:cNvPr id="25" name="TextBox 24">
              <a:extLst>
                <a:ext uri="{FF2B5EF4-FFF2-40B4-BE49-F238E27FC236}">
                  <a16:creationId xmlns:a16="http://schemas.microsoft.com/office/drawing/2014/main" id="{D044BB96-D6BF-486A-840A-C79DBBCD7C70}"/>
                </a:ext>
              </a:extLst>
            </p:cNvPr>
            <p:cNvSpPr txBox="1"/>
            <p:nvPr/>
          </p:nvSpPr>
          <p:spPr>
            <a:xfrm>
              <a:off x="6207944" y="1123076"/>
              <a:ext cx="1170295" cy="479215"/>
            </a:xfrm>
            <a:prstGeom prst="rect">
              <a:avLst/>
            </a:prstGeom>
            <a:noFill/>
          </p:spPr>
          <p:txBody>
            <a:bodyPr wrap="square" rtlCol="0" anchor="ctr">
              <a:spAutoFit/>
            </a:bodyPr>
            <a:lstStyle/>
            <a:p>
              <a:pPr defTabSz="685800"/>
              <a:r>
                <a:rPr lang="en-GB" sz="675" dirty="0">
                  <a:solidFill>
                    <a:srgbClr val="002E5F"/>
                  </a:solidFill>
                  <a:latin typeface="Helvetica LT Std"/>
                </a:rPr>
                <a:t>Strategy and Prioritisation</a:t>
              </a:r>
            </a:p>
          </p:txBody>
        </p:sp>
        <p:sp>
          <p:nvSpPr>
            <p:cNvPr id="26" name="TextBox 25">
              <a:extLst>
                <a:ext uri="{FF2B5EF4-FFF2-40B4-BE49-F238E27FC236}">
                  <a16:creationId xmlns:a16="http://schemas.microsoft.com/office/drawing/2014/main" id="{8DF8BECC-126B-4EA3-B2D2-25D04C78ED5C}"/>
                </a:ext>
              </a:extLst>
            </p:cNvPr>
            <p:cNvSpPr txBox="1"/>
            <p:nvPr/>
          </p:nvSpPr>
          <p:spPr>
            <a:xfrm>
              <a:off x="7250521" y="1839520"/>
              <a:ext cx="1086490" cy="479215"/>
            </a:xfrm>
            <a:prstGeom prst="rect">
              <a:avLst/>
            </a:prstGeom>
            <a:noFill/>
          </p:spPr>
          <p:txBody>
            <a:bodyPr wrap="square" rtlCol="0" anchor="ctr">
              <a:spAutoFit/>
            </a:bodyPr>
            <a:lstStyle/>
            <a:p>
              <a:pPr defTabSz="685800"/>
              <a:r>
                <a:rPr lang="en-GB" sz="675" dirty="0">
                  <a:solidFill>
                    <a:srgbClr val="002E5F"/>
                  </a:solidFill>
                  <a:latin typeface="Helvetica LT Std"/>
                </a:rPr>
                <a:t>Option Identification</a:t>
              </a:r>
            </a:p>
          </p:txBody>
        </p:sp>
        <p:sp>
          <p:nvSpPr>
            <p:cNvPr id="27" name="TextBox 26">
              <a:extLst>
                <a:ext uri="{FF2B5EF4-FFF2-40B4-BE49-F238E27FC236}">
                  <a16:creationId xmlns:a16="http://schemas.microsoft.com/office/drawing/2014/main" id="{C287A91D-190F-4540-A9C3-B47C9E1C9E79}"/>
                </a:ext>
              </a:extLst>
            </p:cNvPr>
            <p:cNvSpPr txBox="1"/>
            <p:nvPr/>
          </p:nvSpPr>
          <p:spPr>
            <a:xfrm>
              <a:off x="7634304" y="2672078"/>
              <a:ext cx="961570" cy="479215"/>
            </a:xfrm>
            <a:prstGeom prst="rect">
              <a:avLst/>
            </a:prstGeom>
            <a:noFill/>
          </p:spPr>
          <p:txBody>
            <a:bodyPr wrap="square" rtlCol="0" anchor="ctr">
              <a:spAutoFit/>
            </a:bodyPr>
            <a:lstStyle/>
            <a:p>
              <a:pPr defTabSz="685800"/>
              <a:r>
                <a:rPr lang="en-GB" sz="675" dirty="0">
                  <a:solidFill>
                    <a:srgbClr val="002E5F"/>
                  </a:solidFill>
                  <a:latin typeface="Helvetica LT Std"/>
                </a:rPr>
                <a:t>Option Selection</a:t>
              </a:r>
            </a:p>
          </p:txBody>
        </p:sp>
        <p:sp>
          <p:nvSpPr>
            <p:cNvPr id="29" name="TextBox 28">
              <a:extLst>
                <a:ext uri="{FF2B5EF4-FFF2-40B4-BE49-F238E27FC236}">
                  <a16:creationId xmlns:a16="http://schemas.microsoft.com/office/drawing/2014/main" id="{8F4E22B0-1E3E-4024-B2FF-ABBAD768790C}"/>
                </a:ext>
              </a:extLst>
            </p:cNvPr>
            <p:cNvSpPr txBox="1"/>
            <p:nvPr/>
          </p:nvSpPr>
          <p:spPr>
            <a:xfrm>
              <a:off x="6842130" y="4474379"/>
              <a:ext cx="1515850" cy="645099"/>
            </a:xfrm>
            <a:prstGeom prst="rect">
              <a:avLst/>
            </a:prstGeom>
            <a:noFill/>
          </p:spPr>
          <p:txBody>
            <a:bodyPr wrap="square" rtlCol="0" anchor="ctr">
              <a:spAutoFit/>
            </a:bodyPr>
            <a:lstStyle/>
            <a:p>
              <a:pPr defTabSz="685800"/>
              <a:r>
                <a:rPr lang="en-GB" sz="675" dirty="0">
                  <a:solidFill>
                    <a:srgbClr val="002E5F"/>
                  </a:solidFill>
                  <a:latin typeface="Helvetica LT Std"/>
                </a:rPr>
                <a:t>Statutory procedures and powers</a:t>
              </a:r>
            </a:p>
          </p:txBody>
        </p:sp>
        <p:sp>
          <p:nvSpPr>
            <p:cNvPr id="30" name="TextBox 29">
              <a:extLst>
                <a:ext uri="{FF2B5EF4-FFF2-40B4-BE49-F238E27FC236}">
                  <a16:creationId xmlns:a16="http://schemas.microsoft.com/office/drawing/2014/main" id="{FC22DB04-5ECF-4EEE-B955-3851CD4B19EA}"/>
                </a:ext>
              </a:extLst>
            </p:cNvPr>
            <p:cNvSpPr txBox="1"/>
            <p:nvPr/>
          </p:nvSpPr>
          <p:spPr>
            <a:xfrm>
              <a:off x="5308364" y="4905239"/>
              <a:ext cx="1099152" cy="400109"/>
            </a:xfrm>
            <a:prstGeom prst="rect">
              <a:avLst/>
            </a:prstGeom>
            <a:noFill/>
          </p:spPr>
          <p:txBody>
            <a:bodyPr wrap="square" rtlCol="0" anchor="ctr">
              <a:spAutoFit/>
            </a:bodyPr>
            <a:lstStyle/>
            <a:p>
              <a:pPr defTabSz="685800"/>
              <a:r>
                <a:rPr lang="en-GB" sz="675" dirty="0">
                  <a:solidFill>
                    <a:srgbClr val="002E5F"/>
                  </a:solidFill>
                  <a:latin typeface="Helvetica LT Std"/>
                </a:rPr>
                <a:t>Construction Preparation</a:t>
              </a:r>
            </a:p>
          </p:txBody>
        </p:sp>
        <p:sp>
          <p:nvSpPr>
            <p:cNvPr id="31" name="TextBox 30">
              <a:extLst>
                <a:ext uri="{FF2B5EF4-FFF2-40B4-BE49-F238E27FC236}">
                  <a16:creationId xmlns:a16="http://schemas.microsoft.com/office/drawing/2014/main" id="{6ED57D2D-EABB-4E54-9C51-CF34AA61FA52}"/>
                </a:ext>
              </a:extLst>
            </p:cNvPr>
            <p:cNvSpPr txBox="1"/>
            <p:nvPr/>
          </p:nvSpPr>
          <p:spPr>
            <a:xfrm>
              <a:off x="3238489" y="4572868"/>
              <a:ext cx="1901421" cy="479215"/>
            </a:xfrm>
            <a:prstGeom prst="rect">
              <a:avLst/>
            </a:prstGeom>
            <a:noFill/>
          </p:spPr>
          <p:txBody>
            <a:bodyPr wrap="square" rtlCol="0" anchor="ctr">
              <a:spAutoFit/>
            </a:bodyPr>
            <a:lstStyle/>
            <a:p>
              <a:pPr defTabSz="685800"/>
              <a:r>
                <a:rPr lang="en-GB" sz="675" dirty="0">
                  <a:solidFill>
                    <a:srgbClr val="002E5F"/>
                  </a:solidFill>
                  <a:latin typeface="Helvetica LT Std"/>
                </a:rPr>
                <a:t>Construction Commission and handover</a:t>
              </a:r>
            </a:p>
          </p:txBody>
        </p:sp>
        <p:sp>
          <p:nvSpPr>
            <p:cNvPr id="34" name="TextBox 33">
              <a:extLst>
                <a:ext uri="{FF2B5EF4-FFF2-40B4-BE49-F238E27FC236}">
                  <a16:creationId xmlns:a16="http://schemas.microsoft.com/office/drawing/2014/main" id="{44E4D1E5-5334-4A5D-8620-C7C61F14BA72}"/>
                </a:ext>
              </a:extLst>
            </p:cNvPr>
            <p:cNvSpPr txBox="1"/>
            <p:nvPr/>
          </p:nvSpPr>
          <p:spPr>
            <a:xfrm>
              <a:off x="3238489" y="2879617"/>
              <a:ext cx="1182241" cy="313334"/>
            </a:xfrm>
            <a:prstGeom prst="rect">
              <a:avLst/>
            </a:prstGeom>
            <a:noFill/>
          </p:spPr>
          <p:txBody>
            <a:bodyPr wrap="square" rtlCol="0" anchor="ctr">
              <a:spAutoFit/>
            </a:bodyPr>
            <a:lstStyle/>
            <a:p>
              <a:pPr defTabSz="685800"/>
              <a:r>
                <a:rPr lang="en-GB" sz="675" dirty="0">
                  <a:solidFill>
                    <a:srgbClr val="002E5F"/>
                  </a:solidFill>
                  <a:latin typeface="Helvetica LT Std"/>
                </a:rPr>
                <a:t>Maintenance</a:t>
              </a:r>
            </a:p>
          </p:txBody>
        </p:sp>
        <p:sp>
          <p:nvSpPr>
            <p:cNvPr id="35" name="TextBox 34">
              <a:extLst>
                <a:ext uri="{FF2B5EF4-FFF2-40B4-BE49-F238E27FC236}">
                  <a16:creationId xmlns:a16="http://schemas.microsoft.com/office/drawing/2014/main" id="{62237674-16C6-4A83-94BF-76044207FC89}"/>
                </a:ext>
              </a:extLst>
            </p:cNvPr>
            <p:cNvSpPr txBox="1"/>
            <p:nvPr/>
          </p:nvSpPr>
          <p:spPr>
            <a:xfrm>
              <a:off x="3544993" y="3826432"/>
              <a:ext cx="1073413" cy="313334"/>
            </a:xfrm>
            <a:prstGeom prst="rect">
              <a:avLst/>
            </a:prstGeom>
            <a:noFill/>
          </p:spPr>
          <p:txBody>
            <a:bodyPr wrap="square" rtlCol="0" anchor="ctr">
              <a:spAutoFit/>
            </a:bodyPr>
            <a:lstStyle/>
            <a:p>
              <a:pPr defTabSz="685800"/>
              <a:r>
                <a:rPr lang="en-GB" sz="675" dirty="0">
                  <a:solidFill>
                    <a:srgbClr val="002E5F"/>
                  </a:solidFill>
                  <a:latin typeface="Helvetica LT Std"/>
                </a:rPr>
                <a:t>Operations</a:t>
              </a:r>
            </a:p>
          </p:txBody>
        </p:sp>
        <p:sp>
          <p:nvSpPr>
            <p:cNvPr id="36" name="TextBox 35">
              <a:extLst>
                <a:ext uri="{FF2B5EF4-FFF2-40B4-BE49-F238E27FC236}">
                  <a16:creationId xmlns:a16="http://schemas.microsoft.com/office/drawing/2014/main" id="{32EBA7FF-6F18-4154-8782-D4756AD80924}"/>
                </a:ext>
              </a:extLst>
            </p:cNvPr>
            <p:cNvSpPr txBox="1"/>
            <p:nvPr/>
          </p:nvSpPr>
          <p:spPr>
            <a:xfrm>
              <a:off x="4388419" y="1125767"/>
              <a:ext cx="1312637" cy="479215"/>
            </a:xfrm>
            <a:prstGeom prst="rect">
              <a:avLst/>
            </a:prstGeom>
            <a:noFill/>
          </p:spPr>
          <p:txBody>
            <a:bodyPr wrap="square" rtlCol="0" anchor="ctr">
              <a:spAutoFit/>
            </a:bodyPr>
            <a:lstStyle/>
            <a:p>
              <a:pPr defTabSz="685800"/>
              <a:r>
                <a:rPr lang="en-GB" sz="675" dirty="0">
                  <a:solidFill>
                    <a:srgbClr val="002E5F"/>
                  </a:solidFill>
                  <a:latin typeface="Helvetica LT Std"/>
                </a:rPr>
                <a:t>De-Commission and demolition</a:t>
              </a:r>
            </a:p>
          </p:txBody>
        </p:sp>
      </p:grpSp>
      <p:sp>
        <p:nvSpPr>
          <p:cNvPr id="44" name="Title 1">
            <a:extLst>
              <a:ext uri="{FF2B5EF4-FFF2-40B4-BE49-F238E27FC236}">
                <a16:creationId xmlns:a16="http://schemas.microsoft.com/office/drawing/2014/main" id="{B22E7290-AB3D-4B4D-A12D-1B42C0FD73B2}"/>
              </a:ext>
            </a:extLst>
          </p:cNvPr>
          <p:cNvSpPr txBox="1">
            <a:spLocks/>
          </p:cNvSpPr>
          <p:nvPr/>
        </p:nvSpPr>
        <p:spPr>
          <a:xfrm>
            <a:off x="3707904" y="925265"/>
            <a:ext cx="5230194" cy="2968495"/>
          </a:xfrm>
          <a:prstGeom prst="rect">
            <a:avLst/>
          </a:prstGeom>
        </p:spPr>
        <p:txBody>
          <a:bodyPr vert="horz" lIns="91440" tIns="45720" rIns="91440" bIns="45720" rtlCol="0" anchor="t" anchorCtr="0">
            <a:normAutofit fontScale="97500" lnSpcReduction="100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The Asset Lifecycle</a:t>
            </a:r>
          </a:p>
          <a:p>
            <a:endParaRPr lang="en-GB" sz="1400" dirty="0">
              <a:solidFill>
                <a:srgbClr val="002E5F"/>
              </a:solidFill>
              <a:latin typeface="Helvetica LT Std"/>
            </a:endParaRPr>
          </a:p>
          <a:p>
            <a:r>
              <a:rPr lang="en-GB" sz="1400" b="0" dirty="0">
                <a:solidFill>
                  <a:srgbClr val="002E5F"/>
                </a:solidFill>
                <a:latin typeface="Helvetica LT Std"/>
              </a:rPr>
              <a:t>The blue inner circle identifies the various stages of an asset life. From concept and feasibility through design, development, construction, handover, operation, maintenance, alteration to the eventual decommission or demolition.</a:t>
            </a:r>
          </a:p>
          <a:p>
            <a:endParaRPr lang="en-GB" sz="1400" b="0" dirty="0">
              <a:solidFill>
                <a:srgbClr val="002E5F"/>
              </a:solidFill>
              <a:latin typeface="Helvetica LT Std"/>
            </a:endParaRPr>
          </a:p>
          <a:p>
            <a:r>
              <a:rPr lang="en-GB" sz="1400" b="0" dirty="0">
                <a:solidFill>
                  <a:srgbClr val="002E5F"/>
                </a:solidFill>
                <a:latin typeface="Helvetica LT Std"/>
              </a:rPr>
              <a:t>Each stage (click link on each will be inserted) will have a procedure which will outline the requirements within the CDM2015 Regulations, the PCF products and other assurance requirements that may already be in place or will support the new standard. The procedures will have a summary of ‘Actions to be taken’ and link to relevant forms.</a:t>
            </a:r>
          </a:p>
        </p:txBody>
      </p:sp>
    </p:spTree>
    <p:extLst>
      <p:ext uri="{BB962C8B-B14F-4D97-AF65-F5344CB8AC3E}">
        <p14:creationId xmlns:p14="http://schemas.microsoft.com/office/powerpoint/2010/main" val="91746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B22E7290-AB3D-4B4D-A12D-1B42C0FD73B2}"/>
              </a:ext>
            </a:extLst>
          </p:cNvPr>
          <p:cNvSpPr txBox="1">
            <a:spLocks/>
          </p:cNvSpPr>
          <p:nvPr/>
        </p:nvSpPr>
        <p:spPr>
          <a:xfrm>
            <a:off x="3707904" y="925265"/>
            <a:ext cx="5230194" cy="2968495"/>
          </a:xfrm>
          <a:prstGeom prst="rect">
            <a:avLst/>
          </a:prstGeom>
        </p:spPr>
        <p:txBody>
          <a:bodyPr vert="horz" lIns="91440" tIns="45720" rIns="91440" bIns="45720" rtlCol="0" anchor="t" anchorCtr="0">
            <a:normAutofit fontScale="97500" lnSpcReduction="100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The Asset Lifecycle</a:t>
            </a:r>
          </a:p>
          <a:p>
            <a:endParaRPr lang="en-GB" sz="1400" dirty="0">
              <a:solidFill>
                <a:srgbClr val="002E5F"/>
              </a:solidFill>
              <a:latin typeface="Helvetica LT Std"/>
            </a:endParaRPr>
          </a:p>
          <a:p>
            <a:r>
              <a:rPr lang="en-GB" sz="1400" b="0" dirty="0">
                <a:solidFill>
                  <a:srgbClr val="002E5F"/>
                </a:solidFill>
                <a:latin typeface="Helvetica LT Std"/>
              </a:rPr>
              <a:t>The yellow outer circle highlights and visually aligns the PCF to the lifecycle, essentially the concept, design and construction. Click links could be inserted to take the user to the relevant section of the PCF handbook. This section will pre-dominantly used by the Major Projects division.</a:t>
            </a:r>
          </a:p>
          <a:p>
            <a:endParaRPr lang="en-GB" sz="1400" b="0" dirty="0">
              <a:solidFill>
                <a:srgbClr val="002E5F"/>
              </a:solidFill>
              <a:latin typeface="Helvetica LT Std"/>
            </a:endParaRPr>
          </a:p>
          <a:p>
            <a:r>
              <a:rPr lang="en-GB" sz="1400" b="0" dirty="0">
                <a:solidFill>
                  <a:srgbClr val="002E5F"/>
                </a:solidFill>
                <a:latin typeface="Helvetica LT Std"/>
              </a:rPr>
              <a:t>Using an example, the Northern Trans-Pennine (A66) Project. The project has just entered stage two of the PCF. The Project team could easily access the appropriate stage and quickly understand from the Action Summary what should be in place and what is required to be done during stage two.</a:t>
            </a:r>
          </a:p>
        </p:txBody>
      </p:sp>
      <p:grpSp>
        <p:nvGrpSpPr>
          <p:cNvPr id="33" name="Group 32">
            <a:extLst>
              <a:ext uri="{FF2B5EF4-FFF2-40B4-BE49-F238E27FC236}">
                <a16:creationId xmlns:a16="http://schemas.microsoft.com/office/drawing/2014/main" id="{B5140EDA-DE68-4A6E-BD1C-A278686D22EE}"/>
              </a:ext>
            </a:extLst>
          </p:cNvPr>
          <p:cNvGrpSpPr/>
          <p:nvPr/>
        </p:nvGrpSpPr>
        <p:grpSpPr>
          <a:xfrm>
            <a:off x="-36512" y="767150"/>
            <a:ext cx="3770791" cy="3343999"/>
            <a:chOff x="2964175" y="-273958"/>
            <a:chExt cx="7450621" cy="6607330"/>
          </a:xfrm>
        </p:grpSpPr>
        <p:cxnSp>
          <p:nvCxnSpPr>
            <p:cNvPr id="37" name="Straight Connector 36">
              <a:extLst>
                <a:ext uri="{FF2B5EF4-FFF2-40B4-BE49-F238E27FC236}">
                  <a16:creationId xmlns:a16="http://schemas.microsoft.com/office/drawing/2014/main" id="{2CC0F2C3-C4B2-4C42-9304-2E34765BC843}"/>
                </a:ext>
              </a:extLst>
            </p:cNvPr>
            <p:cNvCxnSpPr>
              <a:cxnSpLocks/>
              <a:stCxn id="42" idx="0"/>
              <a:endCxn id="71" idx="0"/>
            </p:cNvCxnSpPr>
            <p:nvPr/>
          </p:nvCxnSpPr>
          <p:spPr>
            <a:xfrm flipH="1" flipV="1">
              <a:off x="5944787" y="361560"/>
              <a:ext cx="17743" cy="1251168"/>
            </a:xfrm>
            <a:prstGeom prst="line">
              <a:avLst/>
            </a:prstGeom>
            <a:noFill/>
            <a:ln w="12700" cap="flat" cmpd="sng" algn="ctr">
              <a:solidFill>
                <a:srgbClr val="FBC914"/>
              </a:solidFill>
              <a:prstDash val="sysDot"/>
              <a:miter lim="800000"/>
            </a:ln>
            <a:effectLst/>
          </p:spPr>
        </p:cxnSp>
        <p:cxnSp>
          <p:nvCxnSpPr>
            <p:cNvPr id="38" name="Straight Connector 37">
              <a:extLst>
                <a:ext uri="{FF2B5EF4-FFF2-40B4-BE49-F238E27FC236}">
                  <a16:creationId xmlns:a16="http://schemas.microsoft.com/office/drawing/2014/main" id="{246C6CB2-5E25-4F34-8BE6-0852FDF1A93F}"/>
                </a:ext>
              </a:extLst>
            </p:cNvPr>
            <p:cNvCxnSpPr>
              <a:cxnSpLocks/>
              <a:stCxn id="53" idx="1"/>
              <a:endCxn id="74" idx="1"/>
            </p:cNvCxnSpPr>
            <p:nvPr/>
          </p:nvCxnSpPr>
          <p:spPr>
            <a:xfrm flipH="1">
              <a:off x="3835991" y="4291804"/>
              <a:ext cx="962183" cy="785767"/>
            </a:xfrm>
            <a:prstGeom prst="line">
              <a:avLst/>
            </a:prstGeom>
            <a:noFill/>
            <a:ln w="12700" cap="flat" cmpd="sng" algn="ctr">
              <a:solidFill>
                <a:srgbClr val="FBC914"/>
              </a:solidFill>
              <a:prstDash val="sysDot"/>
              <a:miter lim="800000"/>
            </a:ln>
            <a:effectLst/>
          </p:spPr>
        </p:cxnSp>
        <p:sp>
          <p:nvSpPr>
            <p:cNvPr id="39" name="TextBox 38">
              <a:extLst>
                <a:ext uri="{FF2B5EF4-FFF2-40B4-BE49-F238E27FC236}">
                  <a16:creationId xmlns:a16="http://schemas.microsoft.com/office/drawing/2014/main" id="{8AB79B03-A062-437B-B4C5-ECC0D2E2FF44}"/>
                </a:ext>
              </a:extLst>
            </p:cNvPr>
            <p:cNvSpPr txBox="1"/>
            <p:nvPr/>
          </p:nvSpPr>
          <p:spPr>
            <a:xfrm>
              <a:off x="7462183" y="3576268"/>
              <a:ext cx="1335431" cy="547316"/>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srgbClr val="002E5F"/>
                  </a:solidFill>
                  <a:effectLst/>
                  <a:uLnTx/>
                  <a:uFillTx/>
                  <a:latin typeface="Helvetica LT Std"/>
                </a:rPr>
                <a:t>Preliminary Design</a:t>
              </a:r>
            </a:p>
          </p:txBody>
        </p:sp>
        <p:sp>
          <p:nvSpPr>
            <p:cNvPr id="40" name="TextBox 39">
              <a:extLst>
                <a:ext uri="{FF2B5EF4-FFF2-40B4-BE49-F238E27FC236}">
                  <a16:creationId xmlns:a16="http://schemas.microsoft.com/office/drawing/2014/main" id="{EC8723A8-F637-402C-9F04-FB28CB2BA495}"/>
                </a:ext>
              </a:extLst>
            </p:cNvPr>
            <p:cNvSpPr txBox="1"/>
            <p:nvPr/>
          </p:nvSpPr>
          <p:spPr>
            <a:xfrm>
              <a:off x="7900470" y="5206752"/>
              <a:ext cx="2020985" cy="59292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Development Phase (PCF Stage 3, 4 &amp; </a:t>
              </a:r>
              <a:r>
                <a:rPr lang="en-GB" sz="675" kern="0" dirty="0">
                  <a:solidFill>
                    <a:srgbClr val="002E5F"/>
                  </a:solidFill>
                  <a:latin typeface="Helvetica LT Std"/>
                </a:rPr>
                <a:t>5</a:t>
              </a:r>
              <a:r>
                <a:rPr kumimoji="0" lang="en-GB" sz="675" b="0" i="0" u="none" strike="noStrike" kern="0" cap="none" spc="0" normalizeH="0" baseline="0" noProof="0" dirty="0">
                  <a:ln>
                    <a:noFill/>
                  </a:ln>
                  <a:solidFill>
                    <a:srgbClr val="002E5F"/>
                  </a:solidFill>
                  <a:effectLst/>
                  <a:uLnTx/>
                  <a:uFillTx/>
                  <a:latin typeface="Helvetica LT Std"/>
                </a:rPr>
                <a:t>)</a:t>
              </a:r>
            </a:p>
          </p:txBody>
        </p:sp>
        <p:sp>
          <p:nvSpPr>
            <p:cNvPr id="42" name="Block Arc 41">
              <a:extLst>
                <a:ext uri="{FF2B5EF4-FFF2-40B4-BE49-F238E27FC236}">
                  <a16:creationId xmlns:a16="http://schemas.microsoft.com/office/drawing/2014/main" id="{58FBDC7A-050A-48E2-8EA9-1D796FBCEDF4}"/>
                </a:ext>
              </a:extLst>
            </p:cNvPr>
            <p:cNvSpPr/>
            <p:nvPr/>
          </p:nvSpPr>
          <p:spPr>
            <a:xfrm rot="276753">
              <a:off x="4245777" y="1511467"/>
              <a:ext cx="3352383" cy="3352383"/>
            </a:xfrm>
            <a:prstGeom prst="blockArc">
              <a:avLst>
                <a:gd name="adj1" fmla="val 16011764"/>
                <a:gd name="adj2" fmla="val 17813437"/>
                <a:gd name="adj3" fmla="val 6010"/>
              </a:avLst>
            </a:prstGeom>
            <a:solidFill>
              <a:srgbClr val="002E5F">
                <a:alpha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3" name="Block Arc 42">
              <a:extLst>
                <a:ext uri="{FF2B5EF4-FFF2-40B4-BE49-F238E27FC236}">
                  <a16:creationId xmlns:a16="http://schemas.microsoft.com/office/drawing/2014/main" id="{F95A11B0-2F7B-4095-8D2F-9B77E30D95CD}"/>
                </a:ext>
              </a:extLst>
            </p:cNvPr>
            <p:cNvSpPr/>
            <p:nvPr/>
          </p:nvSpPr>
          <p:spPr>
            <a:xfrm rot="2210063">
              <a:off x="4245777" y="1511467"/>
              <a:ext cx="3352383" cy="3352383"/>
            </a:xfrm>
            <a:prstGeom prst="blockArc">
              <a:avLst>
                <a:gd name="adj1" fmla="val 16011764"/>
                <a:gd name="adj2" fmla="val 17813437"/>
                <a:gd name="adj3" fmla="val 6010"/>
              </a:avLst>
            </a:prstGeom>
            <a:solidFill>
              <a:srgbClr val="002E5F">
                <a:alpha val="4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Block Arc 44">
              <a:extLst>
                <a:ext uri="{FF2B5EF4-FFF2-40B4-BE49-F238E27FC236}">
                  <a16:creationId xmlns:a16="http://schemas.microsoft.com/office/drawing/2014/main" id="{B4979B69-50FE-418C-8013-98160D754D97}"/>
                </a:ext>
              </a:extLst>
            </p:cNvPr>
            <p:cNvSpPr/>
            <p:nvPr/>
          </p:nvSpPr>
          <p:spPr>
            <a:xfrm rot="4117947">
              <a:off x="4245777" y="1511467"/>
              <a:ext cx="3352383" cy="3352383"/>
            </a:xfrm>
            <a:prstGeom prst="blockArc">
              <a:avLst>
                <a:gd name="adj1" fmla="val 16011764"/>
                <a:gd name="adj2" fmla="val 17813437"/>
                <a:gd name="adj3" fmla="val 6010"/>
              </a:avLst>
            </a:prstGeom>
            <a:solidFill>
              <a:srgbClr val="002E5F">
                <a:alpha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 name="Block Arc 45">
              <a:extLst>
                <a:ext uri="{FF2B5EF4-FFF2-40B4-BE49-F238E27FC236}">
                  <a16:creationId xmlns:a16="http://schemas.microsoft.com/office/drawing/2014/main" id="{AE52A106-696B-4CFE-B7CA-4363FD14D46F}"/>
                </a:ext>
              </a:extLst>
            </p:cNvPr>
            <p:cNvSpPr/>
            <p:nvPr/>
          </p:nvSpPr>
          <p:spPr>
            <a:xfrm rot="6058483">
              <a:off x="4245777" y="1511467"/>
              <a:ext cx="3352383" cy="3352383"/>
            </a:xfrm>
            <a:prstGeom prst="blockArc">
              <a:avLst>
                <a:gd name="adj1" fmla="val 16011764"/>
                <a:gd name="adj2" fmla="val 17813437"/>
                <a:gd name="adj3" fmla="val 6010"/>
              </a:avLst>
            </a:prstGeom>
            <a:solidFill>
              <a:srgbClr val="002E5F">
                <a:alpha val="5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Block Arc 46">
              <a:extLst>
                <a:ext uri="{FF2B5EF4-FFF2-40B4-BE49-F238E27FC236}">
                  <a16:creationId xmlns:a16="http://schemas.microsoft.com/office/drawing/2014/main" id="{517E9279-5463-4EE8-B1D2-FB80EBAFE765}"/>
                </a:ext>
              </a:extLst>
            </p:cNvPr>
            <p:cNvSpPr/>
            <p:nvPr/>
          </p:nvSpPr>
          <p:spPr>
            <a:xfrm rot="8052476">
              <a:off x="4245777" y="1511467"/>
              <a:ext cx="3352383" cy="3352383"/>
            </a:xfrm>
            <a:prstGeom prst="blockArc">
              <a:avLst>
                <a:gd name="adj1" fmla="val 16011764"/>
                <a:gd name="adj2" fmla="val 17813437"/>
                <a:gd name="adj3" fmla="val 6010"/>
              </a:avLst>
            </a:prstGeom>
            <a:solidFill>
              <a:srgbClr val="002E5F">
                <a:alpha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Block Arc 47">
              <a:extLst>
                <a:ext uri="{FF2B5EF4-FFF2-40B4-BE49-F238E27FC236}">
                  <a16:creationId xmlns:a16="http://schemas.microsoft.com/office/drawing/2014/main" id="{6E233437-8836-44F9-9E7C-E5A87A827E58}"/>
                </a:ext>
              </a:extLst>
            </p:cNvPr>
            <p:cNvSpPr/>
            <p:nvPr/>
          </p:nvSpPr>
          <p:spPr>
            <a:xfrm rot="10027632">
              <a:off x="4245777" y="1511467"/>
              <a:ext cx="3352383" cy="3352383"/>
            </a:xfrm>
            <a:prstGeom prst="blockArc">
              <a:avLst>
                <a:gd name="adj1" fmla="val 16011764"/>
                <a:gd name="adj2" fmla="val 17813437"/>
                <a:gd name="adj3" fmla="val 6010"/>
              </a:avLst>
            </a:prstGeom>
            <a:solidFill>
              <a:srgbClr val="002E5F">
                <a:alpha val="6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Block Arc 52">
              <a:extLst>
                <a:ext uri="{FF2B5EF4-FFF2-40B4-BE49-F238E27FC236}">
                  <a16:creationId xmlns:a16="http://schemas.microsoft.com/office/drawing/2014/main" id="{9C51F78C-7163-4D85-8066-68CA452D7EA6}"/>
                </a:ext>
              </a:extLst>
            </p:cNvPr>
            <p:cNvSpPr/>
            <p:nvPr/>
          </p:nvSpPr>
          <p:spPr>
            <a:xfrm rot="11916881">
              <a:off x="4245777" y="1511467"/>
              <a:ext cx="3352383" cy="3352383"/>
            </a:xfrm>
            <a:prstGeom prst="blockArc">
              <a:avLst>
                <a:gd name="adj1" fmla="val 16011764"/>
                <a:gd name="adj2" fmla="val 17813437"/>
                <a:gd name="adj3" fmla="val 6010"/>
              </a:avLst>
            </a:prstGeom>
            <a:solidFill>
              <a:srgbClr val="002E5F">
                <a:alpha val="7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67B3FE95-262C-40C6-B9A4-6CF4D9477AF0}"/>
                </a:ext>
              </a:extLst>
            </p:cNvPr>
            <p:cNvGrpSpPr/>
            <p:nvPr/>
          </p:nvGrpSpPr>
          <p:grpSpPr>
            <a:xfrm>
              <a:off x="2964175" y="233910"/>
              <a:ext cx="5868210" cy="5867860"/>
              <a:chOff x="424800" y="215949"/>
              <a:chExt cx="3780992" cy="3780767"/>
            </a:xfrm>
          </p:grpSpPr>
          <p:sp>
            <p:nvSpPr>
              <p:cNvPr id="71" name="Block Arc 70">
                <a:extLst>
                  <a:ext uri="{FF2B5EF4-FFF2-40B4-BE49-F238E27FC236}">
                    <a16:creationId xmlns:a16="http://schemas.microsoft.com/office/drawing/2014/main" id="{C5127A27-5EDB-40DE-8AFE-20C29955D973}"/>
                  </a:ext>
                </a:extLst>
              </p:cNvPr>
              <p:cNvSpPr/>
              <p:nvPr/>
            </p:nvSpPr>
            <p:spPr>
              <a:xfrm rot="20040000">
                <a:off x="425792" y="215949"/>
                <a:ext cx="3780000" cy="3780000"/>
              </a:xfrm>
              <a:prstGeom prst="blockArc">
                <a:avLst>
                  <a:gd name="adj1" fmla="val 17816035"/>
                  <a:gd name="adj2" fmla="val 19624788"/>
                  <a:gd name="adj3" fmla="val 4339"/>
                </a:avLst>
              </a:prstGeom>
              <a:solidFill>
                <a:srgbClr val="F9A31B">
                  <a:alpha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2" name="Block Arc 71">
                <a:extLst>
                  <a:ext uri="{FF2B5EF4-FFF2-40B4-BE49-F238E27FC236}">
                    <a16:creationId xmlns:a16="http://schemas.microsoft.com/office/drawing/2014/main" id="{D2078488-0540-4DFD-87E9-35B0C5338663}"/>
                  </a:ext>
                </a:extLst>
              </p:cNvPr>
              <p:cNvSpPr/>
              <p:nvPr/>
            </p:nvSpPr>
            <p:spPr>
              <a:xfrm rot="360000">
                <a:off x="424800" y="216000"/>
                <a:ext cx="3780000" cy="3780000"/>
              </a:xfrm>
              <a:prstGeom prst="blockArc">
                <a:avLst>
                  <a:gd name="adj1" fmla="val 17893495"/>
                  <a:gd name="adj2" fmla="val 21453368"/>
                  <a:gd name="adj3" fmla="val 4172"/>
                </a:avLst>
              </a:prstGeom>
              <a:solidFill>
                <a:srgbClr val="F9A31B">
                  <a:alpha val="7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3" name="Block Arc 72">
                <a:extLst>
                  <a:ext uri="{FF2B5EF4-FFF2-40B4-BE49-F238E27FC236}">
                    <a16:creationId xmlns:a16="http://schemas.microsoft.com/office/drawing/2014/main" id="{5013B2E3-C63B-45BA-86FA-C9921CFCB984}"/>
                  </a:ext>
                </a:extLst>
              </p:cNvPr>
              <p:cNvSpPr/>
              <p:nvPr/>
            </p:nvSpPr>
            <p:spPr>
              <a:xfrm rot="4140000">
                <a:off x="424800" y="216000"/>
                <a:ext cx="3780000" cy="3780000"/>
              </a:xfrm>
              <a:prstGeom prst="blockArc">
                <a:avLst>
                  <a:gd name="adj1" fmla="val 17862437"/>
                  <a:gd name="adj2" fmla="val 2135361"/>
                  <a:gd name="adj3" fmla="val 4166"/>
                </a:avLst>
              </a:prstGeom>
              <a:solidFill>
                <a:srgbClr val="F9A31B">
                  <a:alpha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4" name="Block Arc 73">
                <a:extLst>
                  <a:ext uri="{FF2B5EF4-FFF2-40B4-BE49-F238E27FC236}">
                    <a16:creationId xmlns:a16="http://schemas.microsoft.com/office/drawing/2014/main" id="{51074391-0A8E-42C3-8DC5-AA4D4DF39115}"/>
                  </a:ext>
                </a:extLst>
              </p:cNvPr>
              <p:cNvSpPr/>
              <p:nvPr/>
            </p:nvSpPr>
            <p:spPr>
              <a:xfrm rot="4080000">
                <a:off x="425272" y="216716"/>
                <a:ext cx="3780000" cy="3780000"/>
              </a:xfrm>
              <a:prstGeom prst="blockArc">
                <a:avLst>
                  <a:gd name="adj1" fmla="val 2393568"/>
                  <a:gd name="adj2" fmla="val 4152476"/>
                  <a:gd name="adj3" fmla="val 4195"/>
                </a:avLst>
              </a:prstGeom>
              <a:solidFill>
                <a:srgbClr val="F9A31B">
                  <a:alpha val="9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D8A4A8A8-2AE5-43AF-8F24-0782C9F7B2FA}"/>
                </a:ext>
              </a:extLst>
            </p:cNvPr>
            <p:cNvSpPr txBox="1"/>
            <p:nvPr/>
          </p:nvSpPr>
          <p:spPr>
            <a:xfrm>
              <a:off x="6092950" y="976790"/>
              <a:ext cx="1440887" cy="59292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Strategy and Prioritisation</a:t>
              </a:r>
            </a:p>
          </p:txBody>
        </p:sp>
        <p:sp>
          <p:nvSpPr>
            <p:cNvPr id="57" name="TextBox 56">
              <a:extLst>
                <a:ext uri="{FF2B5EF4-FFF2-40B4-BE49-F238E27FC236}">
                  <a16:creationId xmlns:a16="http://schemas.microsoft.com/office/drawing/2014/main" id="{D05BC8C7-20AD-4024-B81D-03704E85BA2F}"/>
                </a:ext>
              </a:extLst>
            </p:cNvPr>
            <p:cNvSpPr txBox="1"/>
            <p:nvPr/>
          </p:nvSpPr>
          <p:spPr>
            <a:xfrm>
              <a:off x="7077667" y="1661196"/>
              <a:ext cx="1406056" cy="547316"/>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srgbClr val="002E5F"/>
                  </a:solidFill>
                  <a:effectLst/>
                  <a:uLnTx/>
                  <a:uFillTx/>
                  <a:latin typeface="Helvetica LT Std"/>
                </a:rPr>
                <a:t>Option Identification</a:t>
              </a:r>
            </a:p>
          </p:txBody>
        </p:sp>
        <p:sp>
          <p:nvSpPr>
            <p:cNvPr id="58" name="TextBox 57">
              <a:extLst>
                <a:ext uri="{FF2B5EF4-FFF2-40B4-BE49-F238E27FC236}">
                  <a16:creationId xmlns:a16="http://schemas.microsoft.com/office/drawing/2014/main" id="{EC9A8F74-6C00-4167-812B-E92411E3063F}"/>
                </a:ext>
              </a:extLst>
            </p:cNvPr>
            <p:cNvSpPr txBox="1"/>
            <p:nvPr/>
          </p:nvSpPr>
          <p:spPr>
            <a:xfrm>
              <a:off x="7538448" y="2627745"/>
              <a:ext cx="1086630" cy="59292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Option Selection</a:t>
              </a:r>
            </a:p>
          </p:txBody>
        </p:sp>
        <p:sp>
          <p:nvSpPr>
            <p:cNvPr id="59" name="TextBox 58">
              <a:extLst>
                <a:ext uri="{FF2B5EF4-FFF2-40B4-BE49-F238E27FC236}">
                  <a16:creationId xmlns:a16="http://schemas.microsoft.com/office/drawing/2014/main" id="{C529F228-6207-4854-A02B-500756E16AF0}"/>
                </a:ext>
              </a:extLst>
            </p:cNvPr>
            <p:cNvSpPr txBox="1"/>
            <p:nvPr/>
          </p:nvSpPr>
          <p:spPr>
            <a:xfrm>
              <a:off x="6612961" y="-273958"/>
              <a:ext cx="1757816" cy="593306"/>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Pre-project (PCF Stage 0)</a:t>
              </a:r>
            </a:p>
          </p:txBody>
        </p:sp>
        <p:sp>
          <p:nvSpPr>
            <p:cNvPr id="60" name="TextBox 59">
              <a:extLst>
                <a:ext uri="{FF2B5EF4-FFF2-40B4-BE49-F238E27FC236}">
                  <a16:creationId xmlns:a16="http://schemas.microsoft.com/office/drawing/2014/main" id="{6775E832-83DD-4D40-8B7C-29C0F3DEAEE9}"/>
                </a:ext>
              </a:extLst>
            </p:cNvPr>
            <p:cNvSpPr txBox="1"/>
            <p:nvPr/>
          </p:nvSpPr>
          <p:spPr>
            <a:xfrm>
              <a:off x="6710799" y="4485114"/>
              <a:ext cx="1147440" cy="72975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srgbClr val="002E5F"/>
                  </a:solidFill>
                  <a:effectLst/>
                  <a:uLnTx/>
                  <a:uFillTx/>
                  <a:latin typeface="Helvetica LT Std"/>
                </a:rPr>
                <a:t>Statutory procedures and powers</a:t>
              </a:r>
            </a:p>
          </p:txBody>
        </p:sp>
        <p:sp>
          <p:nvSpPr>
            <p:cNvPr id="61" name="TextBox 60">
              <a:extLst>
                <a:ext uri="{FF2B5EF4-FFF2-40B4-BE49-F238E27FC236}">
                  <a16:creationId xmlns:a16="http://schemas.microsoft.com/office/drawing/2014/main" id="{24AE32EA-83E2-46C6-B94A-B4B081D1D74E}"/>
                </a:ext>
              </a:extLst>
            </p:cNvPr>
            <p:cNvSpPr txBox="1"/>
            <p:nvPr/>
          </p:nvSpPr>
          <p:spPr>
            <a:xfrm>
              <a:off x="5357064" y="4910599"/>
              <a:ext cx="1409376" cy="59292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Construction Preparation</a:t>
              </a:r>
            </a:p>
          </p:txBody>
        </p:sp>
        <p:sp>
          <p:nvSpPr>
            <p:cNvPr id="62" name="TextBox 61">
              <a:extLst>
                <a:ext uri="{FF2B5EF4-FFF2-40B4-BE49-F238E27FC236}">
                  <a16:creationId xmlns:a16="http://schemas.microsoft.com/office/drawing/2014/main" id="{E29A8C9A-83CA-4173-9C33-2FDEE3AC8F19}"/>
                </a:ext>
              </a:extLst>
            </p:cNvPr>
            <p:cNvSpPr txBox="1"/>
            <p:nvPr/>
          </p:nvSpPr>
          <p:spPr>
            <a:xfrm>
              <a:off x="4191553" y="4651728"/>
              <a:ext cx="1409374" cy="72975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srgbClr val="002E5F"/>
                  </a:solidFill>
                  <a:effectLst/>
                  <a:uLnTx/>
                  <a:uFillTx/>
                  <a:latin typeface="Helvetica LT Std"/>
                </a:rPr>
                <a:t>Construction Commission and handover</a:t>
              </a:r>
            </a:p>
          </p:txBody>
        </p:sp>
        <p:sp>
          <p:nvSpPr>
            <p:cNvPr id="63" name="TextBox 62">
              <a:extLst>
                <a:ext uri="{FF2B5EF4-FFF2-40B4-BE49-F238E27FC236}">
                  <a16:creationId xmlns:a16="http://schemas.microsoft.com/office/drawing/2014/main" id="{90B72CAC-6DDF-41FB-8F8F-22BEB88D904D}"/>
                </a:ext>
              </a:extLst>
            </p:cNvPr>
            <p:cNvSpPr txBox="1"/>
            <p:nvPr/>
          </p:nvSpPr>
          <p:spPr>
            <a:xfrm>
              <a:off x="8669136" y="1581681"/>
              <a:ext cx="1745660" cy="59292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Options Phase (PCF Stage 1 &amp; 2)</a:t>
              </a:r>
            </a:p>
          </p:txBody>
        </p:sp>
        <p:sp>
          <p:nvSpPr>
            <p:cNvPr id="64" name="TextBox 63">
              <a:extLst>
                <a:ext uri="{FF2B5EF4-FFF2-40B4-BE49-F238E27FC236}">
                  <a16:creationId xmlns:a16="http://schemas.microsoft.com/office/drawing/2014/main" id="{C5A24F43-9C33-419C-B5C7-0EB324C3A6D9}"/>
                </a:ext>
              </a:extLst>
            </p:cNvPr>
            <p:cNvSpPr txBox="1"/>
            <p:nvPr/>
          </p:nvSpPr>
          <p:spPr>
            <a:xfrm>
              <a:off x="3015986" y="5740447"/>
              <a:ext cx="1882679" cy="592925"/>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Construction Phase (PCF Stage 6 &amp; 7)</a:t>
              </a:r>
            </a:p>
          </p:txBody>
        </p:sp>
      </p:grpSp>
    </p:spTree>
    <p:extLst>
      <p:ext uri="{BB962C8B-B14F-4D97-AF65-F5344CB8AC3E}">
        <p14:creationId xmlns:p14="http://schemas.microsoft.com/office/powerpoint/2010/main" val="198402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B22E7290-AB3D-4B4D-A12D-1B42C0FD73B2}"/>
              </a:ext>
            </a:extLst>
          </p:cNvPr>
          <p:cNvSpPr txBox="1">
            <a:spLocks/>
          </p:cNvSpPr>
          <p:nvPr/>
        </p:nvSpPr>
        <p:spPr>
          <a:xfrm>
            <a:off x="3661157" y="861123"/>
            <a:ext cx="5230194" cy="2968495"/>
          </a:xfrm>
          <a:prstGeom prst="rect">
            <a:avLst/>
          </a:prstGeom>
        </p:spPr>
        <p:txBody>
          <a:bodyPr vert="horz" lIns="91440" tIns="45720" rIns="91440" bIns="45720" rtlCol="0" anchor="t" anchorCtr="0">
            <a:normAutofit fontScale="90000" lnSpcReduction="200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The Asset Lifecycle</a:t>
            </a:r>
          </a:p>
          <a:p>
            <a:endParaRPr lang="en-GB" sz="1400" dirty="0">
              <a:solidFill>
                <a:srgbClr val="002E5F"/>
              </a:solidFill>
              <a:latin typeface="Helvetica LT Std"/>
            </a:endParaRPr>
          </a:p>
          <a:p>
            <a:r>
              <a:rPr lang="en-GB" sz="1400" b="0" dirty="0">
                <a:solidFill>
                  <a:srgbClr val="002E5F"/>
                </a:solidFill>
                <a:latin typeface="Helvetica LT Std"/>
              </a:rPr>
              <a:t>The outer grey circle identifies the stages which will be pre-dominantly managed by ‘Operations’, focusing on the constructed asset.</a:t>
            </a:r>
          </a:p>
          <a:p>
            <a:endParaRPr lang="en-GB" sz="1400" b="0" dirty="0">
              <a:solidFill>
                <a:srgbClr val="002E5F"/>
              </a:solidFill>
              <a:latin typeface="Helvetica LT Std"/>
            </a:endParaRPr>
          </a:p>
          <a:p>
            <a:r>
              <a:rPr lang="en-GB" sz="1400" b="0" dirty="0">
                <a:solidFill>
                  <a:srgbClr val="002E5F"/>
                </a:solidFill>
                <a:latin typeface="Helvetica LT Std"/>
              </a:rPr>
              <a:t>Some work will not be associated with the CDM regulations, this may include access by statutory bodies such as Network Rail who require access to the network (asset) to undertake non-intrusive surveys. Although CDM may not be applicable a procedure for consent and possible monitoring is.</a:t>
            </a:r>
          </a:p>
          <a:p>
            <a:endParaRPr lang="en-GB" sz="1400" b="0" dirty="0">
              <a:solidFill>
                <a:srgbClr val="002E5F"/>
              </a:solidFill>
              <a:latin typeface="Helvetica LT Std"/>
            </a:endParaRPr>
          </a:p>
          <a:p>
            <a:r>
              <a:rPr lang="en-GB" sz="1400" b="0" dirty="0">
                <a:solidFill>
                  <a:srgbClr val="002E5F"/>
                </a:solidFill>
                <a:latin typeface="Helvetica LT Std"/>
              </a:rPr>
              <a:t>Maintenance will be invariably associated with CDM however the procedure would be more onerous in terms of requirements than Major Projects working at design stage.</a:t>
            </a:r>
          </a:p>
        </p:txBody>
      </p:sp>
      <p:grpSp>
        <p:nvGrpSpPr>
          <p:cNvPr id="98" name="Group 97">
            <a:extLst>
              <a:ext uri="{FF2B5EF4-FFF2-40B4-BE49-F238E27FC236}">
                <a16:creationId xmlns:a16="http://schemas.microsoft.com/office/drawing/2014/main" id="{0BBFFE73-3903-4881-9219-B21DCC1214C6}"/>
              </a:ext>
            </a:extLst>
          </p:cNvPr>
          <p:cNvGrpSpPr>
            <a:grpSpLocks noChangeAspect="1"/>
          </p:cNvGrpSpPr>
          <p:nvPr/>
        </p:nvGrpSpPr>
        <p:grpSpPr>
          <a:xfrm>
            <a:off x="117365" y="1059582"/>
            <a:ext cx="4166603" cy="3426435"/>
            <a:chOff x="1689785" y="237534"/>
            <a:chExt cx="7133970" cy="5866670"/>
          </a:xfrm>
        </p:grpSpPr>
        <p:sp>
          <p:nvSpPr>
            <p:cNvPr id="99" name="Block Arc 98">
              <a:extLst>
                <a:ext uri="{FF2B5EF4-FFF2-40B4-BE49-F238E27FC236}">
                  <a16:creationId xmlns:a16="http://schemas.microsoft.com/office/drawing/2014/main" id="{88CC37AB-A51B-4265-ABCB-D408850295F8}"/>
                </a:ext>
              </a:extLst>
            </p:cNvPr>
            <p:cNvSpPr/>
            <p:nvPr/>
          </p:nvSpPr>
          <p:spPr>
            <a:xfrm rot="12120000">
              <a:off x="2957085" y="237534"/>
              <a:ext cx="5866670" cy="5866670"/>
            </a:xfrm>
            <a:prstGeom prst="blockArc">
              <a:avLst>
                <a:gd name="adj1" fmla="val 17862437"/>
                <a:gd name="adj2" fmla="val 4031697"/>
                <a:gd name="adj3" fmla="val 4233"/>
              </a:avLst>
            </a:prstGeom>
            <a:solidFill>
              <a:sysClr val="window" lastClr="FFFFFF">
                <a:lumMod val="85000"/>
                <a:alpha val="80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3D5700D2-DE6B-4B72-8C0A-6B479D59C40D}"/>
                </a:ext>
              </a:extLst>
            </p:cNvPr>
            <p:cNvGrpSpPr/>
            <p:nvPr/>
          </p:nvGrpSpPr>
          <p:grpSpPr>
            <a:xfrm>
              <a:off x="1689785" y="361979"/>
              <a:ext cx="5908375" cy="4625558"/>
              <a:chOff x="1689785" y="361979"/>
              <a:chExt cx="5908375" cy="4625558"/>
            </a:xfrm>
          </p:grpSpPr>
          <p:sp>
            <p:nvSpPr>
              <p:cNvPr id="112" name="Block Arc 111">
                <a:extLst>
                  <a:ext uri="{FF2B5EF4-FFF2-40B4-BE49-F238E27FC236}">
                    <a16:creationId xmlns:a16="http://schemas.microsoft.com/office/drawing/2014/main" id="{CD7571B1-B174-4627-8A5D-AFAAF86939AA}"/>
                  </a:ext>
                </a:extLst>
              </p:cNvPr>
              <p:cNvSpPr/>
              <p:nvPr/>
            </p:nvSpPr>
            <p:spPr>
              <a:xfrm rot="13889308">
                <a:off x="4245777" y="1511467"/>
                <a:ext cx="3352383" cy="3352383"/>
              </a:xfrm>
              <a:prstGeom prst="blockArc">
                <a:avLst>
                  <a:gd name="adj1" fmla="val 16011764"/>
                  <a:gd name="adj2" fmla="val 17789869"/>
                  <a:gd name="adj3" fmla="val 6045"/>
                </a:avLst>
              </a:prstGeom>
              <a:solidFill>
                <a:srgbClr val="002E5F">
                  <a:alpha val="7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3" name="Block Arc 112">
                <a:extLst>
                  <a:ext uri="{FF2B5EF4-FFF2-40B4-BE49-F238E27FC236}">
                    <a16:creationId xmlns:a16="http://schemas.microsoft.com/office/drawing/2014/main" id="{B616C7DC-EDBD-4AC8-B91A-8BF3B89CF698}"/>
                  </a:ext>
                </a:extLst>
              </p:cNvPr>
              <p:cNvSpPr/>
              <p:nvPr/>
            </p:nvSpPr>
            <p:spPr>
              <a:xfrm rot="15837203">
                <a:off x="4245777" y="1511467"/>
                <a:ext cx="3352383" cy="3352383"/>
              </a:xfrm>
              <a:prstGeom prst="blockArc">
                <a:avLst>
                  <a:gd name="adj1" fmla="val 15996585"/>
                  <a:gd name="adj2" fmla="val 17813437"/>
                  <a:gd name="adj3" fmla="val 6010"/>
                </a:avLst>
              </a:prstGeom>
              <a:solidFill>
                <a:srgbClr val="002E5F">
                  <a:alpha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4" name="Block Arc 113">
                <a:extLst>
                  <a:ext uri="{FF2B5EF4-FFF2-40B4-BE49-F238E27FC236}">
                    <a16:creationId xmlns:a16="http://schemas.microsoft.com/office/drawing/2014/main" id="{23D9F412-ADFC-4831-BACE-65A4EB78441E}"/>
                  </a:ext>
                </a:extLst>
              </p:cNvPr>
              <p:cNvSpPr/>
              <p:nvPr/>
            </p:nvSpPr>
            <p:spPr>
              <a:xfrm rot="17852261">
                <a:off x="4245777" y="1511467"/>
                <a:ext cx="3352383" cy="3352383"/>
              </a:xfrm>
              <a:prstGeom prst="blockArc">
                <a:avLst>
                  <a:gd name="adj1" fmla="val 16011764"/>
                  <a:gd name="adj2" fmla="val 17813437"/>
                  <a:gd name="adj3" fmla="val 6010"/>
                </a:avLst>
              </a:prstGeom>
              <a:solidFill>
                <a:srgbClr val="002E5F">
                  <a:alpha val="8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5" name="Block Arc 114">
                <a:extLst>
                  <a:ext uri="{FF2B5EF4-FFF2-40B4-BE49-F238E27FC236}">
                    <a16:creationId xmlns:a16="http://schemas.microsoft.com/office/drawing/2014/main" id="{97C9B4B8-E40F-461E-8D60-68EED41CC939}"/>
                  </a:ext>
                </a:extLst>
              </p:cNvPr>
              <p:cNvSpPr/>
              <p:nvPr/>
            </p:nvSpPr>
            <p:spPr>
              <a:xfrm rot="19878455">
                <a:off x="4245777" y="1511467"/>
                <a:ext cx="3352383" cy="3352383"/>
              </a:xfrm>
              <a:prstGeom prst="blockArc">
                <a:avLst>
                  <a:gd name="adj1" fmla="val 16011764"/>
                  <a:gd name="adj2" fmla="val 17813437"/>
                  <a:gd name="adj3" fmla="val 6010"/>
                </a:avLst>
              </a:prstGeom>
              <a:solidFill>
                <a:srgbClr val="002E5F">
                  <a:alpha val="9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BC84B464-4BC8-4D8D-93FB-83B288D37CCF}"/>
                  </a:ext>
                </a:extLst>
              </p:cNvPr>
              <p:cNvSpPr txBox="1"/>
              <p:nvPr/>
            </p:nvSpPr>
            <p:spPr>
              <a:xfrm>
                <a:off x="3701634" y="1772160"/>
                <a:ext cx="959695" cy="400109"/>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Renewal and alteration</a:t>
                </a:r>
              </a:p>
            </p:txBody>
          </p:sp>
          <p:sp>
            <p:nvSpPr>
              <p:cNvPr id="128" name="TextBox 127">
                <a:extLst>
                  <a:ext uri="{FF2B5EF4-FFF2-40B4-BE49-F238E27FC236}">
                    <a16:creationId xmlns:a16="http://schemas.microsoft.com/office/drawing/2014/main" id="{BC8930C4-F55A-4E51-8498-FBA711D574B0}"/>
                  </a:ext>
                </a:extLst>
              </p:cNvPr>
              <p:cNvSpPr txBox="1"/>
              <p:nvPr/>
            </p:nvSpPr>
            <p:spPr>
              <a:xfrm>
                <a:off x="3229092" y="2763024"/>
                <a:ext cx="1159015" cy="335943"/>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Maintenance</a:t>
                </a:r>
              </a:p>
            </p:txBody>
          </p:sp>
          <p:sp>
            <p:nvSpPr>
              <p:cNvPr id="129" name="TextBox 128">
                <a:extLst>
                  <a:ext uri="{FF2B5EF4-FFF2-40B4-BE49-F238E27FC236}">
                    <a16:creationId xmlns:a16="http://schemas.microsoft.com/office/drawing/2014/main" id="{BEFDB95B-7367-4B8D-AF6A-D7FD6FDB25F5}"/>
                  </a:ext>
                </a:extLst>
              </p:cNvPr>
              <p:cNvSpPr txBox="1"/>
              <p:nvPr/>
            </p:nvSpPr>
            <p:spPr>
              <a:xfrm>
                <a:off x="3366981" y="3867405"/>
                <a:ext cx="1159015" cy="335943"/>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Operations</a:t>
                </a:r>
              </a:p>
            </p:txBody>
          </p:sp>
          <p:sp>
            <p:nvSpPr>
              <p:cNvPr id="130" name="TextBox 129">
                <a:extLst>
                  <a:ext uri="{FF2B5EF4-FFF2-40B4-BE49-F238E27FC236}">
                    <a16:creationId xmlns:a16="http://schemas.microsoft.com/office/drawing/2014/main" id="{CF581B5F-4180-4569-A9E4-217747DA414B}"/>
                  </a:ext>
                </a:extLst>
              </p:cNvPr>
              <p:cNvSpPr txBox="1"/>
              <p:nvPr/>
            </p:nvSpPr>
            <p:spPr>
              <a:xfrm>
                <a:off x="4525996" y="965695"/>
                <a:ext cx="1364423" cy="513794"/>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De-Commission and demolition</a:t>
                </a:r>
              </a:p>
            </p:txBody>
          </p:sp>
          <p:sp>
            <p:nvSpPr>
              <p:cNvPr id="131" name="TextBox 130">
                <a:extLst>
                  <a:ext uri="{FF2B5EF4-FFF2-40B4-BE49-F238E27FC236}">
                    <a16:creationId xmlns:a16="http://schemas.microsoft.com/office/drawing/2014/main" id="{078FB8AE-C48B-4A58-8464-D47F0264AA50}"/>
                  </a:ext>
                </a:extLst>
              </p:cNvPr>
              <p:cNvSpPr txBox="1"/>
              <p:nvPr/>
            </p:nvSpPr>
            <p:spPr>
              <a:xfrm>
                <a:off x="1689785" y="2135485"/>
                <a:ext cx="1510768" cy="400109"/>
              </a:xfrm>
              <a:prstGeom prst="rect">
                <a:avLst/>
              </a:prstGeom>
              <a:noFill/>
            </p:spPr>
            <p:txBody>
              <a:bodyPr wrap="square" rtlCol="0" anchor="ctr">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675" b="0" i="0" u="none" strike="noStrike" kern="0" cap="none" spc="0" normalizeH="0" baseline="0" noProof="0" dirty="0">
                    <a:ln>
                      <a:noFill/>
                    </a:ln>
                    <a:solidFill>
                      <a:srgbClr val="002E5F"/>
                    </a:solidFill>
                    <a:effectLst/>
                    <a:uLnTx/>
                    <a:uFillTx/>
                    <a:latin typeface="Helvetica LT Std"/>
                  </a:rPr>
                  <a:t>Continual asset and operational management</a:t>
                </a:r>
              </a:p>
            </p:txBody>
          </p:sp>
          <p:cxnSp>
            <p:nvCxnSpPr>
              <p:cNvPr id="132" name="Straight Connector 131">
                <a:extLst>
                  <a:ext uri="{FF2B5EF4-FFF2-40B4-BE49-F238E27FC236}">
                    <a16:creationId xmlns:a16="http://schemas.microsoft.com/office/drawing/2014/main" id="{2F96EA2A-8594-43DD-BB8F-952A99DBD56D}"/>
                  </a:ext>
                </a:extLst>
              </p:cNvPr>
              <p:cNvCxnSpPr>
                <a:cxnSpLocks/>
                <a:stCxn id="112" idx="0"/>
                <a:endCxn id="99" idx="0"/>
              </p:cNvCxnSpPr>
              <p:nvPr/>
            </p:nvCxnSpPr>
            <p:spPr>
              <a:xfrm flipH="1">
                <a:off x="3747727" y="4234256"/>
                <a:ext cx="997451" cy="753281"/>
              </a:xfrm>
              <a:prstGeom prst="line">
                <a:avLst/>
              </a:prstGeom>
              <a:noFill/>
              <a:ln w="12700" cap="flat" cmpd="sng" algn="ctr">
                <a:solidFill>
                  <a:sysClr val="window" lastClr="FFFFFF">
                    <a:lumMod val="85000"/>
                  </a:sysClr>
                </a:solidFill>
                <a:prstDash val="sysDot"/>
                <a:miter lim="800000"/>
              </a:ln>
              <a:effectLst/>
            </p:spPr>
          </p:cxnSp>
          <p:cxnSp>
            <p:nvCxnSpPr>
              <p:cNvPr id="133" name="Straight Connector 132">
                <a:extLst>
                  <a:ext uri="{FF2B5EF4-FFF2-40B4-BE49-F238E27FC236}">
                    <a16:creationId xmlns:a16="http://schemas.microsoft.com/office/drawing/2014/main" id="{E6D4FF05-B682-438F-B9D4-4537D266E330}"/>
                  </a:ext>
                </a:extLst>
              </p:cNvPr>
              <p:cNvCxnSpPr>
                <a:cxnSpLocks/>
                <a:stCxn id="115" idx="1"/>
                <a:endCxn id="99" idx="1"/>
              </p:cNvCxnSpPr>
              <p:nvPr/>
            </p:nvCxnSpPr>
            <p:spPr>
              <a:xfrm flipH="1" flipV="1">
                <a:off x="5850951" y="361979"/>
                <a:ext cx="21482" cy="1251006"/>
              </a:xfrm>
              <a:prstGeom prst="line">
                <a:avLst/>
              </a:prstGeom>
              <a:noFill/>
              <a:ln w="12700" cap="flat" cmpd="sng" algn="ctr">
                <a:solidFill>
                  <a:sysClr val="window" lastClr="FFFFFF">
                    <a:lumMod val="85000"/>
                  </a:sysClr>
                </a:solidFill>
                <a:prstDash val="sysDot"/>
                <a:miter lim="800000"/>
              </a:ln>
              <a:effectLst/>
            </p:spPr>
          </p:cxnSp>
        </p:grpSp>
      </p:grpSp>
    </p:spTree>
    <p:extLst>
      <p:ext uri="{BB962C8B-B14F-4D97-AF65-F5344CB8AC3E}">
        <p14:creationId xmlns:p14="http://schemas.microsoft.com/office/powerpoint/2010/main" val="213172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90460C-2910-4956-B695-E80C886D86D8}"/>
              </a:ext>
            </a:extLst>
          </p:cNvPr>
          <p:cNvPicPr>
            <a:picLocks noChangeAspect="1"/>
          </p:cNvPicPr>
          <p:nvPr/>
        </p:nvPicPr>
        <p:blipFill>
          <a:blip r:embed="rId2"/>
          <a:stretch>
            <a:fillRect/>
          </a:stretch>
        </p:blipFill>
        <p:spPr>
          <a:xfrm>
            <a:off x="35496" y="1059582"/>
            <a:ext cx="3744416" cy="2780219"/>
          </a:xfrm>
          <a:prstGeom prst="rect">
            <a:avLst/>
          </a:prstGeom>
        </p:spPr>
      </p:pic>
      <p:sp>
        <p:nvSpPr>
          <p:cNvPr id="19" name="Title 1">
            <a:extLst>
              <a:ext uri="{FF2B5EF4-FFF2-40B4-BE49-F238E27FC236}">
                <a16:creationId xmlns:a16="http://schemas.microsoft.com/office/drawing/2014/main" id="{66FF7CA7-DA0F-4839-9997-ED8CABB7C937}"/>
              </a:ext>
            </a:extLst>
          </p:cNvPr>
          <p:cNvSpPr txBox="1">
            <a:spLocks/>
          </p:cNvSpPr>
          <p:nvPr/>
        </p:nvSpPr>
        <p:spPr>
          <a:xfrm>
            <a:off x="3754835" y="1270341"/>
            <a:ext cx="5230194" cy="2358699"/>
          </a:xfrm>
          <a:prstGeom prst="rect">
            <a:avLst/>
          </a:prstGeom>
        </p:spPr>
        <p:txBody>
          <a:bodyPr vert="horz" lIns="91440" tIns="45720" rIns="91440" bIns="45720" rtlCol="0" anchor="t" anchorCtr="0">
            <a:normAutofit fontScale="97500"/>
          </a:bodyPr>
          <a:lstStyle>
            <a:lvl1pPr algn="l" defTabSz="914400" rtl="0" eaLnBrk="1" latinLnBrk="0" hangingPunct="1">
              <a:spcBef>
                <a:spcPct val="0"/>
              </a:spcBef>
              <a:buNone/>
              <a:defRPr sz="3200" b="1" kern="1200">
                <a:solidFill>
                  <a:schemeClr val="bg1"/>
                </a:solidFill>
                <a:latin typeface="Helvetica LT Std" pitchFamily="34" charset="0"/>
                <a:ea typeface="+mj-ea"/>
                <a:cs typeface="Arial" panose="020B0604020202020204" pitchFamily="34" charset="0"/>
              </a:defRPr>
            </a:lvl1pPr>
          </a:lstStyle>
          <a:p>
            <a:r>
              <a:rPr lang="en-GB" sz="3600" dirty="0">
                <a:solidFill>
                  <a:srgbClr val="002E5F"/>
                </a:solidFill>
                <a:latin typeface="Helvetica LT Std"/>
              </a:rPr>
              <a:t>The Asset Lifecycle</a:t>
            </a:r>
          </a:p>
          <a:p>
            <a:endParaRPr lang="en-GB" sz="1400" dirty="0">
              <a:solidFill>
                <a:srgbClr val="002E5F"/>
              </a:solidFill>
              <a:latin typeface="Helvetica LT Std"/>
            </a:endParaRPr>
          </a:p>
          <a:p>
            <a:r>
              <a:rPr lang="en-GB" sz="1400" b="0" dirty="0">
                <a:solidFill>
                  <a:srgbClr val="002E5F"/>
                </a:solidFill>
                <a:latin typeface="Helvetica LT Std"/>
              </a:rPr>
              <a:t>The model is a draft, there are comments, feedback and further collaboration required. We may lose a stage or add a stage for example depending on how the procedures develop.</a:t>
            </a:r>
          </a:p>
          <a:p>
            <a:endParaRPr lang="en-GB" sz="1400" b="0" dirty="0">
              <a:solidFill>
                <a:srgbClr val="002E5F"/>
              </a:solidFill>
              <a:latin typeface="Helvetica LT Std"/>
            </a:endParaRPr>
          </a:p>
          <a:p>
            <a:r>
              <a:rPr lang="en-GB" sz="1400" b="0" dirty="0">
                <a:solidFill>
                  <a:srgbClr val="002E5F"/>
                </a:solidFill>
                <a:latin typeface="Helvetica LT Std"/>
              </a:rPr>
              <a:t>The wording or titles may also alter again during development but essentially the lifecycle model will be able to adapt to those changes and changes in the future.</a:t>
            </a:r>
          </a:p>
        </p:txBody>
      </p:sp>
    </p:spTree>
    <p:extLst>
      <p:ext uri="{BB962C8B-B14F-4D97-AF65-F5344CB8AC3E}">
        <p14:creationId xmlns:p14="http://schemas.microsoft.com/office/powerpoint/2010/main" val="2265484104"/>
      </p:ext>
    </p:extLst>
  </p:cSld>
  <p:clrMapOvr>
    <a:masterClrMapping/>
  </p:clrMapOvr>
</p:sld>
</file>

<file path=ppt/theme/theme1.xml><?xml version="1.0" encoding="utf-8"?>
<a:theme xmlns:a="http://schemas.openxmlformats.org/drawingml/2006/main" name="GFD18_0133_HSA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DFAB7A0-B089-4BBD-9413-2C1F1F5AA6E0}" vid="{F3D0A93C-38C0-4062-B49F-64ECD7459B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17891</TotalTime>
  <Words>1003</Words>
  <Application>Microsoft Office PowerPoint</Application>
  <PresentationFormat>On-screen Show (16:9)</PresentationFormat>
  <Paragraphs>103</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Helvetica LT Std</vt:lpstr>
      <vt:lpstr>Helvetica LT Std Light</vt:lpstr>
      <vt:lpstr>Times New Roman</vt:lpstr>
      <vt:lpstr>Wingdings</vt:lpstr>
      <vt:lpstr>GFD18_0133_HSAW Template</vt:lpstr>
      <vt:lpstr>Office Theme</vt:lpstr>
      <vt:lpstr>CDM v Asset Lifecycle Health and Safety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Highways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 Dalby</dc:creator>
  <cp:lastModifiedBy>Potter, Doug</cp:lastModifiedBy>
  <cp:revision>600</cp:revision>
  <cp:lastPrinted>2019-03-06T13:44:46Z</cp:lastPrinted>
  <dcterms:created xsi:type="dcterms:W3CDTF">2015-06-27T11:35:06Z</dcterms:created>
  <dcterms:modified xsi:type="dcterms:W3CDTF">2019-05-23T14:35:52Z</dcterms:modified>
</cp:coreProperties>
</file>