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7" r:id="rId2"/>
    <p:sldId id="508" r:id="rId3"/>
    <p:sldId id="506" r:id="rId4"/>
    <p:sldId id="507" r:id="rId5"/>
    <p:sldId id="505" r:id="rId6"/>
    <p:sldId id="509" r:id="rId7"/>
    <p:sldId id="466" r:id="rId8"/>
    <p:sldId id="501" r:id="rId9"/>
    <p:sldId id="487" r:id="rId10"/>
    <p:sldId id="472" r:id="rId11"/>
    <p:sldId id="481" r:id="rId12"/>
    <p:sldId id="482" r:id="rId13"/>
    <p:sldId id="478" r:id="rId14"/>
    <p:sldId id="479" r:id="rId15"/>
    <p:sldId id="488" r:id="rId16"/>
    <p:sldId id="489" r:id="rId17"/>
    <p:sldId id="490" r:id="rId18"/>
    <p:sldId id="502" r:id="rId1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k Jenkins" initials="MJ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BCB"/>
    <a:srgbClr val="0099FF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35" autoAdjust="0"/>
    <p:restoredTop sz="84114" autoAdjust="0"/>
  </p:normalViewPr>
  <p:slideViewPr>
    <p:cSldViewPr showGuides="1">
      <p:cViewPr varScale="1">
        <p:scale>
          <a:sx n="57" d="100"/>
          <a:sy n="57" d="100"/>
        </p:scale>
        <p:origin x="1560" y="4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23BF5-F0CB-4E57-9C94-5B52EE44F46D}" type="datetimeFigureOut">
              <a:rPr lang="en-GB" smtClean="0"/>
              <a:t>18/05/2018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5FE009-9713-4CDB-B3DE-F32E02558F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5384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294" y="0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r">
              <a:defRPr sz="1200"/>
            </a:lvl1pPr>
          </a:lstStyle>
          <a:p>
            <a:fld id="{64DF1DFC-A266-4164-A6FC-3929E6FB2CCE}" type="datetimeFigureOut">
              <a:rPr lang="en-GB" smtClean="0"/>
              <a:t>18/05/2018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21" tIns="44111" rIns="88221" bIns="44111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64" y="4714653"/>
            <a:ext cx="5438748" cy="4466756"/>
          </a:xfrm>
          <a:prstGeom prst="rect">
            <a:avLst/>
          </a:prstGeom>
        </p:spPr>
        <p:txBody>
          <a:bodyPr vert="horz" lIns="88221" tIns="44111" rIns="88221" bIns="4411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305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294" y="9429305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r">
              <a:defRPr sz="1200"/>
            </a:lvl1pPr>
          </a:lstStyle>
          <a:p>
            <a:fld id="{C53C87A4-6BBE-4B2C-85F7-938B0919D9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8705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3C87A4-6BBE-4B2C-85F7-938B0919D96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85557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3C87A4-6BBE-4B2C-85F7-938B0919D968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7700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3C87A4-6BBE-4B2C-85F7-938B0919D96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77006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3C87A4-6BBE-4B2C-85F7-938B0919D968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23949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3C87A4-6BBE-4B2C-85F7-938B0919D968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23949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Inventory</a:t>
            </a:r>
            <a:r>
              <a:rPr lang="en-GB" baseline="0" dirty="0"/>
              <a:t> first – you cannot know additional things about an object, until you know what/where it is.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3C87A4-6BBE-4B2C-85F7-938B0919D968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2317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This</a:t>
            </a:r>
            <a:r>
              <a:rPr lang="en-GB" baseline="0" dirty="0"/>
              <a:t> is the next big thing.</a:t>
            </a:r>
          </a:p>
          <a:p>
            <a:r>
              <a:rPr lang="en-GB" baseline="0" dirty="0"/>
              <a:t>Moving into this space of holding more information on an asset.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3C87A4-6BBE-4B2C-85F7-938B0919D968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20062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/>
              <a:t>To put in context – walk through the asset lifecycle.</a:t>
            </a:r>
          </a:p>
          <a:p>
            <a:endParaRPr lang="en-GB" baseline="0" dirty="0"/>
          </a:p>
          <a:p>
            <a:r>
              <a:rPr lang="en-GB" baseline="0" dirty="0"/>
              <a:t>Planning = ownership and contractual data.</a:t>
            </a:r>
          </a:p>
          <a:p>
            <a:r>
              <a:rPr lang="en-GB" baseline="0" dirty="0"/>
              <a:t>Design = drawings/BIM</a:t>
            </a:r>
          </a:p>
          <a:p>
            <a:r>
              <a:rPr lang="en-GB" baseline="0" dirty="0"/>
              <a:t>Construction = construction information/materials.</a:t>
            </a:r>
          </a:p>
          <a:p>
            <a:r>
              <a:rPr lang="en-GB" baseline="0" dirty="0"/>
              <a:t>Inventory = physicality of the asset, and its location.</a:t>
            </a:r>
          </a:p>
          <a:p>
            <a:r>
              <a:rPr lang="en-GB" baseline="0" dirty="0"/>
              <a:t>Operational = information to run the network assets effectively.</a:t>
            </a:r>
          </a:p>
          <a:p>
            <a:r>
              <a:rPr lang="en-GB" baseline="0" dirty="0"/>
              <a:t>Maintenance = information on current/previous interventions.</a:t>
            </a:r>
          </a:p>
          <a:p>
            <a:r>
              <a:rPr lang="en-GB" baseline="0" dirty="0"/>
              <a:t>Renewal = </a:t>
            </a:r>
          </a:p>
          <a:p>
            <a:r>
              <a:rPr lang="en-GB" baseline="0" dirty="0"/>
              <a:t>Condition = state of an asset.</a:t>
            </a:r>
          </a:p>
          <a:p>
            <a:r>
              <a:rPr lang="en-GB" baseline="0" dirty="0"/>
              <a:t>Performance = data and metrics, is it serving the intended purpose?</a:t>
            </a:r>
          </a:p>
          <a:p>
            <a:r>
              <a:rPr lang="en-GB" baseline="0" dirty="0"/>
              <a:t>Retirement = record of an asset’s retirement.</a:t>
            </a:r>
          </a:p>
          <a:p>
            <a:endParaRPr lang="en-GB" baseline="0" dirty="0"/>
          </a:p>
          <a:p>
            <a:r>
              <a:rPr lang="en-GB" baseline="0" dirty="0"/>
              <a:t>SYSTEM = ties all data together; UIDs, parent/child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3C87A4-6BBE-4B2C-85F7-938B0919D968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2056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3C87A4-6BBE-4B2C-85F7-938B0919D968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49162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3C87A4-6BBE-4B2C-85F7-938B0919D968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3866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507059" cy="1923585"/>
          </a:xfrm>
          <a:prstGeom prst="rect">
            <a:avLst/>
          </a:prstGeom>
        </p:spPr>
      </p:pic>
      <p:sp>
        <p:nvSpPr>
          <p:cNvPr id="9" name="AutoShape 3"/>
          <p:cNvSpPr>
            <a:spLocks noChangeAspect="1" noChangeArrowheads="1" noTextEdit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1" name="Freeform 6"/>
            <p:cNvSpPr>
              <a:spLocks/>
            </p:cNvSpPr>
            <p:nvPr userDrawn="1"/>
          </p:nvSpPr>
          <p:spPr bwMode="auto">
            <a:xfrm>
              <a:off x="4572000" y="0"/>
              <a:ext cx="4572000" cy="1685925"/>
            </a:xfrm>
            <a:custGeom>
              <a:avLst/>
              <a:gdLst>
                <a:gd name="T0" fmla="*/ 2880 w 2880"/>
                <a:gd name="T1" fmla="*/ 0 h 1062"/>
                <a:gd name="T2" fmla="*/ 0 w 2880"/>
                <a:gd name="T3" fmla="*/ 0 h 1062"/>
                <a:gd name="T4" fmla="*/ 112 w 2880"/>
                <a:gd name="T5" fmla="*/ 1062 h 1062"/>
                <a:gd name="T6" fmla="*/ 2880 w 2880"/>
                <a:gd name="T7" fmla="*/ 662 h 1062"/>
                <a:gd name="T8" fmla="*/ 2880 w 2880"/>
                <a:gd name="T9" fmla="*/ 0 h 1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80" h="1062">
                  <a:moveTo>
                    <a:pt x="2880" y="0"/>
                  </a:moveTo>
                  <a:lnTo>
                    <a:pt x="0" y="0"/>
                  </a:lnTo>
                  <a:lnTo>
                    <a:pt x="112" y="1062"/>
                  </a:lnTo>
                  <a:lnTo>
                    <a:pt x="2880" y="662"/>
                  </a:lnTo>
                  <a:lnTo>
                    <a:pt x="2880" y="0"/>
                  </a:lnTo>
                  <a:close/>
                </a:path>
              </a:pathLst>
            </a:custGeom>
            <a:solidFill>
              <a:srgbClr val="002E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Freeform 7"/>
            <p:cNvSpPr>
              <a:spLocks/>
            </p:cNvSpPr>
            <p:nvPr userDrawn="1"/>
          </p:nvSpPr>
          <p:spPr bwMode="auto">
            <a:xfrm>
              <a:off x="0" y="1050925"/>
              <a:ext cx="9144000" cy="5797550"/>
            </a:xfrm>
            <a:custGeom>
              <a:avLst/>
              <a:gdLst>
                <a:gd name="T0" fmla="*/ 5760 w 5760"/>
                <a:gd name="T1" fmla="*/ 0 h 3652"/>
                <a:gd name="T2" fmla="*/ 0 w 5760"/>
                <a:gd name="T3" fmla="*/ 834 h 3652"/>
                <a:gd name="T4" fmla="*/ 0 w 5760"/>
                <a:gd name="T5" fmla="*/ 2506 h 3652"/>
                <a:gd name="T6" fmla="*/ 4640 w 5760"/>
                <a:gd name="T7" fmla="*/ 3652 h 3652"/>
                <a:gd name="T8" fmla="*/ 5760 w 5760"/>
                <a:gd name="T9" fmla="*/ 3376 h 3652"/>
                <a:gd name="T10" fmla="*/ 5760 w 5760"/>
                <a:gd name="T11" fmla="*/ 0 h 36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60" h="3652">
                  <a:moveTo>
                    <a:pt x="5760" y="0"/>
                  </a:moveTo>
                  <a:lnTo>
                    <a:pt x="0" y="834"/>
                  </a:lnTo>
                  <a:lnTo>
                    <a:pt x="0" y="2506"/>
                  </a:lnTo>
                  <a:lnTo>
                    <a:pt x="4640" y="3652"/>
                  </a:lnTo>
                  <a:lnTo>
                    <a:pt x="5760" y="3376"/>
                  </a:lnTo>
                  <a:lnTo>
                    <a:pt x="5760" y="0"/>
                  </a:lnTo>
                  <a:close/>
                </a:path>
              </a:pathLst>
            </a:custGeom>
            <a:solidFill>
              <a:srgbClr val="008B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Freeform 8"/>
            <p:cNvSpPr>
              <a:spLocks/>
            </p:cNvSpPr>
            <p:nvPr userDrawn="1"/>
          </p:nvSpPr>
          <p:spPr bwMode="auto">
            <a:xfrm>
              <a:off x="0" y="5029200"/>
              <a:ext cx="7407275" cy="1828800"/>
            </a:xfrm>
            <a:custGeom>
              <a:avLst/>
              <a:gdLst>
                <a:gd name="T0" fmla="*/ 0 w 4666"/>
                <a:gd name="T1" fmla="*/ 1152 h 1152"/>
                <a:gd name="T2" fmla="*/ 4666 w 4666"/>
                <a:gd name="T3" fmla="*/ 1152 h 1152"/>
                <a:gd name="T4" fmla="*/ 0 w 4666"/>
                <a:gd name="T5" fmla="*/ 0 h 1152"/>
                <a:gd name="T6" fmla="*/ 0 w 4666"/>
                <a:gd name="T7" fmla="*/ 1152 h 1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66" h="1152">
                  <a:moveTo>
                    <a:pt x="0" y="1152"/>
                  </a:moveTo>
                  <a:lnTo>
                    <a:pt x="4666" y="1152"/>
                  </a:lnTo>
                  <a:lnTo>
                    <a:pt x="0" y="0"/>
                  </a:lnTo>
                  <a:lnTo>
                    <a:pt x="0" y="1152"/>
                  </a:lnTo>
                  <a:close/>
                </a:path>
              </a:pathLst>
            </a:custGeom>
            <a:solidFill>
              <a:srgbClr val="002E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685800" y="2679055"/>
            <a:ext cx="7772400" cy="1470025"/>
          </a:xfrm>
        </p:spPr>
        <p:txBody>
          <a:bodyPr>
            <a:normAutofit/>
          </a:bodyPr>
          <a:lstStyle>
            <a:lvl1pPr algn="ctr">
              <a:defRPr sz="4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1371600" y="4221088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0184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52BA44-77AE-46C2-A118-553C453DB2B2}" type="datetimeFigureOut">
              <a:rPr lang="en-GB" smtClean="0"/>
              <a:t>18/05/2018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4F90C3-9BC3-49C3-B02E-320A486CA1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329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52BA44-77AE-46C2-A118-553C453DB2B2}" type="datetimeFigureOut">
              <a:rPr lang="en-GB" smtClean="0"/>
              <a:t>18/05/2018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4F90C3-9BC3-49C3-B02E-320A486CA1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386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52BA44-77AE-46C2-A118-553C453DB2B2}" type="datetimeFigureOut">
              <a:rPr lang="en-GB" smtClean="0"/>
              <a:t>18/05/2018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4F90C3-9BC3-49C3-B02E-320A486CA1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4429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52BA44-77AE-46C2-A118-553C453DB2B2}" type="datetimeFigureOut">
              <a:rPr lang="en-GB" smtClean="0"/>
              <a:t>18/05/2018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4F90C3-9BC3-49C3-B02E-320A486CA1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9636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52BA44-77AE-46C2-A118-553C453DB2B2}" type="datetimeFigureOut">
              <a:rPr lang="en-GB" smtClean="0"/>
              <a:t>18/05/2018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4F90C3-9BC3-49C3-B02E-320A486CA1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253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52BA44-77AE-46C2-A118-553C453DB2B2}" type="datetimeFigureOut">
              <a:rPr lang="en-GB" smtClean="0"/>
              <a:t>18/05/2018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4F90C3-9BC3-49C3-B02E-320A486CA1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8752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52BA44-77AE-46C2-A118-553C453DB2B2}" type="datetimeFigureOut">
              <a:rPr lang="en-GB" smtClean="0"/>
              <a:t>18/05/2018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4F90C3-9BC3-49C3-B02E-320A486CA1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84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52BA44-77AE-46C2-A118-553C453DB2B2}" type="datetimeFigureOut">
              <a:rPr lang="en-GB" smtClean="0"/>
              <a:t>18/05/2018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4F90C3-9BC3-49C3-B02E-320A486CA1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641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52BA44-77AE-46C2-A118-553C453DB2B2}" type="datetimeFigureOut">
              <a:rPr lang="en-GB" smtClean="0"/>
              <a:t>18/05/2018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4F90C3-9BC3-49C3-B02E-320A486CA1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469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52BA44-77AE-46C2-A118-553C453DB2B2}" type="datetimeFigureOut">
              <a:rPr lang="en-GB" smtClean="0"/>
              <a:t>18/05/2018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4F90C3-9BC3-49C3-B02E-320A486CA1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74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AutoShape 3"/>
          <p:cNvSpPr>
            <a:spLocks noChangeAspect="1" noChangeArrowheads="1" noTextEdit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77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65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chemeClr val="tx2">
              <a:lumMod val="7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32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lobby.mc.iconf.net/gcc/a.asp?ba=300000076&amp;aID=400265559&amp;rtp=2&amp;at=4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HSF Contents and Future Links to the ADMM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Emma Codrington, AIG</a:t>
            </a:r>
          </a:p>
          <a:p>
            <a:r>
              <a:rPr lang="en-GB" sz="2400" dirty="0"/>
              <a:t>May 18</a:t>
            </a:r>
            <a:r>
              <a:rPr lang="en-GB" sz="2400" baseline="30000" dirty="0"/>
              <a:t>th</a:t>
            </a:r>
            <a:r>
              <a:rPr lang="en-GB" sz="2400" dirty="0"/>
              <a:t>, 2018</a:t>
            </a:r>
          </a:p>
        </p:txBody>
      </p:sp>
    </p:spTree>
    <p:extLst>
      <p:ext uri="{BB962C8B-B14F-4D97-AF65-F5344CB8AC3E}">
        <p14:creationId xmlns:p14="http://schemas.microsoft.com/office/powerpoint/2010/main" val="24373075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Future access to the ADMM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dirty="0"/>
              <a:t>An online platform, mirroring the Future DMRB site.  Providing:</a:t>
            </a:r>
          </a:p>
          <a:p>
            <a:pPr lvl="1" algn="just"/>
            <a:r>
              <a:rPr lang="en-GB" dirty="0"/>
              <a:t>Ease of access;</a:t>
            </a:r>
          </a:p>
          <a:p>
            <a:pPr lvl="1" algn="just"/>
            <a:r>
              <a:rPr lang="en-GB" dirty="0"/>
              <a:t>Improved usability;</a:t>
            </a:r>
          </a:p>
          <a:p>
            <a:pPr lvl="1" algn="just"/>
            <a:r>
              <a:rPr lang="en-GB" dirty="0"/>
              <a:t>Streamlined change management.</a:t>
            </a:r>
          </a:p>
        </p:txBody>
      </p:sp>
    </p:spTree>
    <p:extLst>
      <p:ext uri="{BB962C8B-B14F-4D97-AF65-F5344CB8AC3E}">
        <p14:creationId xmlns:p14="http://schemas.microsoft.com/office/powerpoint/2010/main" val="3234153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Development of the ADMM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The ADMM has an iterative development.</a:t>
            </a:r>
          </a:p>
          <a:p>
            <a:endParaRPr lang="en-GB" dirty="0"/>
          </a:p>
          <a:p>
            <a:r>
              <a:rPr lang="en-GB" dirty="0"/>
              <a:t>Capturing the Company’s data requirement is a complex task; connected to all parts of the business.</a:t>
            </a:r>
          </a:p>
          <a:p>
            <a:endParaRPr lang="en-GB" dirty="0"/>
          </a:p>
          <a:p>
            <a:r>
              <a:rPr lang="en-GB" dirty="0"/>
              <a:t>Changes to requirements have potential impacts to consider:</a:t>
            </a:r>
          </a:p>
          <a:p>
            <a:pPr lvl="1"/>
            <a:r>
              <a:rPr lang="en-GB" dirty="0"/>
              <a:t>Effect on principles and practices;</a:t>
            </a:r>
          </a:p>
          <a:p>
            <a:pPr lvl="1"/>
            <a:r>
              <a:rPr lang="en-GB" dirty="0"/>
              <a:t>Change to data system, and data transfer;</a:t>
            </a:r>
          </a:p>
          <a:p>
            <a:pPr lvl="1"/>
            <a:r>
              <a:rPr lang="en-GB" dirty="0"/>
              <a:t>Contractual impacts (i.e. compensation events).</a:t>
            </a:r>
          </a:p>
          <a:p>
            <a:pPr marL="457200" lvl="1" indent="0">
              <a:buNone/>
            </a:pPr>
            <a:endParaRPr lang="en-GB" dirty="0"/>
          </a:p>
          <a:p>
            <a:r>
              <a:rPr lang="en-GB" dirty="0"/>
              <a:t>The business is a living, active thing; changes can occur as we go through the process (e.g. introduction of AD contracts changed requirement priorities).</a:t>
            </a:r>
          </a:p>
        </p:txBody>
      </p:sp>
    </p:spTree>
    <p:extLst>
      <p:ext uri="{BB962C8B-B14F-4D97-AF65-F5344CB8AC3E}">
        <p14:creationId xmlns:p14="http://schemas.microsoft.com/office/powerpoint/2010/main" val="1709088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500" dirty="0"/>
              <a:t>Maturity of Asset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Under the iterative approach to the ADMM; Assets undertake a journey to fully capture their requirements:</a:t>
            </a:r>
          </a:p>
          <a:p>
            <a:endParaRPr lang="en-GB" dirty="0"/>
          </a:p>
          <a:p>
            <a:pPr lvl="1"/>
            <a:r>
              <a:rPr lang="en-GB" dirty="0"/>
              <a:t>This </a:t>
            </a:r>
            <a:r>
              <a:rPr lang="en-GB" b="1" dirty="0">
                <a:solidFill>
                  <a:srgbClr val="008BCB"/>
                </a:solidFill>
              </a:rPr>
              <a:t>must</a:t>
            </a:r>
            <a:r>
              <a:rPr lang="en-GB" dirty="0">
                <a:solidFill>
                  <a:srgbClr val="008BCB"/>
                </a:solidFill>
              </a:rPr>
              <a:t> </a:t>
            </a:r>
            <a:r>
              <a:rPr lang="en-GB" dirty="0"/>
              <a:t>start with inventory (at a minimum), as all other asset data relates back to the inventory of the asset.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Other requirements are added to the asset over time.</a:t>
            </a:r>
          </a:p>
        </p:txBody>
      </p:sp>
    </p:spTree>
    <p:extLst>
      <p:ext uri="{BB962C8B-B14F-4D97-AF65-F5344CB8AC3E}">
        <p14:creationId xmlns:p14="http://schemas.microsoft.com/office/powerpoint/2010/main" val="29260699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Asset Data Categories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The Business’ asset data consists of more than just the physicality of the asset (inventory).</a:t>
            </a:r>
          </a:p>
          <a:p>
            <a:endParaRPr lang="en-GB" dirty="0"/>
          </a:p>
          <a:p>
            <a:r>
              <a:rPr lang="en-GB" dirty="0"/>
              <a:t>Area teams need to know specific things to operate and maintain assets.</a:t>
            </a:r>
          </a:p>
          <a:p>
            <a:endParaRPr lang="en-GB" dirty="0"/>
          </a:p>
          <a:p>
            <a:r>
              <a:rPr lang="en-GB" dirty="0"/>
              <a:t>Over time, the origins and history of an asset must be recorded in a logical sequence (ORR audit, Section 58 defence).</a:t>
            </a:r>
          </a:p>
          <a:p>
            <a:endParaRPr lang="en-GB" dirty="0"/>
          </a:p>
          <a:p>
            <a:r>
              <a:rPr lang="en-GB" dirty="0"/>
              <a:t>Asset Data Categories have been devised as a method to organise and relate these different data requirements.</a:t>
            </a:r>
          </a:p>
        </p:txBody>
      </p:sp>
    </p:spTree>
    <p:extLst>
      <p:ext uri="{BB962C8B-B14F-4D97-AF65-F5344CB8AC3E}">
        <p14:creationId xmlns:p14="http://schemas.microsoft.com/office/powerpoint/2010/main" val="41244069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01" y="72008"/>
            <a:ext cx="8175547" cy="6741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5124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ADMM Data Dictionary: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552" y="3645024"/>
            <a:ext cx="8038887" cy="2736304"/>
          </a:xfrm>
        </p:spPr>
        <p:txBody>
          <a:bodyPr>
            <a:normAutofit/>
          </a:bodyPr>
          <a:lstStyle/>
          <a:p>
            <a:r>
              <a:rPr lang="en-GB" sz="2800" dirty="0"/>
              <a:t>Schema (The ‘</a:t>
            </a:r>
            <a:r>
              <a:rPr lang="en-GB" sz="2800" dirty="0">
                <a:solidFill>
                  <a:srgbClr val="0070C0"/>
                </a:solidFill>
              </a:rPr>
              <a:t>what</a:t>
            </a:r>
            <a:r>
              <a:rPr lang="en-GB" sz="2800" dirty="0"/>
              <a:t>’ and the ‘</a:t>
            </a:r>
            <a:r>
              <a:rPr lang="en-GB" sz="2800" dirty="0">
                <a:solidFill>
                  <a:srgbClr val="00B050"/>
                </a:solidFill>
              </a:rPr>
              <a:t>where</a:t>
            </a:r>
            <a:r>
              <a:rPr lang="en-GB" sz="2800" dirty="0"/>
              <a:t>’)</a:t>
            </a:r>
          </a:p>
          <a:p>
            <a:r>
              <a:rPr lang="en-GB" sz="2800" dirty="0"/>
              <a:t>Format and Constraints</a:t>
            </a:r>
          </a:p>
          <a:p>
            <a:r>
              <a:rPr lang="en-GB" sz="2800" dirty="0"/>
              <a:t>Rules for recording of data</a:t>
            </a:r>
          </a:p>
          <a:p>
            <a:r>
              <a:rPr lang="en-GB" sz="2800" dirty="0"/>
              <a:t>Domain values where options are specific to avoid free text fields as far as possible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11560" y="1202391"/>
            <a:ext cx="7955618" cy="237062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09604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Bringing the Data Dictionary to life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Contextual guidance</a:t>
            </a:r>
          </a:p>
          <a:p>
            <a:r>
              <a:rPr lang="en-GB" dirty="0"/>
              <a:t>Information on specific data systems and transfer formats</a:t>
            </a:r>
          </a:p>
          <a:p>
            <a:r>
              <a:rPr lang="en-GB" dirty="0"/>
              <a:t>Appendices – e.g. Surface Materials catalogue</a:t>
            </a: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622" y="1600201"/>
            <a:ext cx="3235756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3354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n-GB" dirty="0"/>
              <a:t>ADMM future plans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en-GB" dirty="0"/>
              <a:t>The ADMM aims to comprehensively integrate The Company’s </a:t>
            </a:r>
            <a:r>
              <a:rPr lang="en-GB" dirty="0">
                <a:solidFill>
                  <a:srgbClr val="00B0F0"/>
                </a:solidFill>
              </a:rPr>
              <a:t>Asset Data Requirements, </a:t>
            </a:r>
            <a:r>
              <a:rPr lang="en-GB" dirty="0"/>
              <a:t>detailing:</a:t>
            </a:r>
          </a:p>
          <a:p>
            <a:pPr lvl="1" algn="just"/>
            <a:r>
              <a:rPr lang="en-GB" dirty="0"/>
              <a:t>Asset-specific data requirements, i.e. what information we require</a:t>
            </a:r>
          </a:p>
          <a:p>
            <a:pPr marL="457200" lvl="1" indent="0" algn="just">
              <a:buNone/>
            </a:pPr>
            <a:r>
              <a:rPr lang="en-GB" b="1" dirty="0"/>
              <a:t>AND</a:t>
            </a:r>
          </a:p>
          <a:p>
            <a:pPr lvl="1" algn="just"/>
            <a:r>
              <a:rPr lang="en-GB" dirty="0"/>
              <a:t>Asset data principles and practices, i.e. the activities required for management of the data in an effective and responsible way</a:t>
            </a:r>
          </a:p>
          <a:p>
            <a:pPr algn="just"/>
            <a:endParaRPr lang="en-GB" dirty="0"/>
          </a:p>
          <a:p>
            <a:pPr algn="just"/>
            <a:r>
              <a:rPr lang="en-GB" dirty="0"/>
              <a:t>The asset data requirement is considerable in its scope; including requirements related to all asset lifecycle stages:</a:t>
            </a:r>
          </a:p>
          <a:p>
            <a:pPr lvl="1" algn="just"/>
            <a:r>
              <a:rPr lang="en-GB" dirty="0"/>
              <a:t>Plan</a:t>
            </a:r>
          </a:p>
          <a:p>
            <a:pPr lvl="1" algn="just"/>
            <a:r>
              <a:rPr lang="en-GB" dirty="0"/>
              <a:t>Design</a:t>
            </a:r>
          </a:p>
          <a:p>
            <a:pPr lvl="1" algn="just"/>
            <a:r>
              <a:rPr lang="en-GB" dirty="0"/>
              <a:t>Build</a:t>
            </a:r>
          </a:p>
          <a:p>
            <a:pPr lvl="1" algn="just"/>
            <a:r>
              <a:rPr lang="en-GB" dirty="0"/>
              <a:t>Own/Operate</a:t>
            </a:r>
          </a:p>
          <a:p>
            <a:pPr lvl="1" algn="just"/>
            <a:r>
              <a:rPr lang="en-GB" dirty="0"/>
              <a:t>Monitor</a:t>
            </a:r>
          </a:p>
          <a:p>
            <a:pPr lvl="1" algn="just"/>
            <a:r>
              <a:rPr lang="en-GB" dirty="0"/>
              <a:t>Retire/Replace</a:t>
            </a:r>
          </a:p>
        </p:txBody>
      </p:sp>
    </p:spTree>
    <p:extLst>
      <p:ext uri="{BB962C8B-B14F-4D97-AF65-F5344CB8AC3E}">
        <p14:creationId xmlns:p14="http://schemas.microsoft.com/office/powerpoint/2010/main" val="41836813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just"/>
            <a:r>
              <a:rPr lang="en-GB" dirty="0"/>
              <a:t>ADMM Webinar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95536" y="2119716"/>
            <a:ext cx="8229600" cy="2138536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u="sng" dirty="0">
                <a:hlinkClick r:id="rId2"/>
              </a:rPr>
              <a:t>http://lobby.mc.iconf.net/gcc/a.asp?ba=300000076&amp;aID=400265559&amp;rtp=2&amp;at=4</a:t>
            </a:r>
            <a:endParaRPr lang="en-GB" dirty="0"/>
          </a:p>
          <a:p>
            <a:r>
              <a:rPr lang="en-GB" dirty="0"/>
              <a:t>password: ADMM</a:t>
            </a:r>
          </a:p>
          <a:p>
            <a:pPr marL="0" indent="0" algn="just">
              <a:buNone/>
            </a:pPr>
            <a:r>
              <a:rPr lang="en-GB" dirty="0"/>
              <a:t>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95536" y="1417638"/>
            <a:ext cx="8229600" cy="140415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32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6574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Asset information 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1252735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Enabling HE to deliver its informed asset management plan</a:t>
            </a:r>
          </a:p>
        </p:txBody>
      </p:sp>
      <p:pic>
        <p:nvPicPr>
          <p:cNvPr id="1026" name="Picture 3" descr="https://static.uk-plc.net/library/highways/site-images-new/he-infographic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558140"/>
            <a:ext cx="6264696" cy="3751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1972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Handover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Recognised area of concern across the business. </a:t>
            </a:r>
          </a:p>
          <a:p>
            <a:r>
              <a:rPr lang="en-GB" dirty="0"/>
              <a:t>Risk budgets escalating</a:t>
            </a:r>
          </a:p>
          <a:p>
            <a:r>
              <a:rPr lang="en-GB" dirty="0"/>
              <a:t>Unclear roles and responsibilities</a:t>
            </a:r>
          </a:p>
          <a:p>
            <a:r>
              <a:rPr lang="en-GB" dirty="0"/>
              <a:t>‘Reinventing the wheel’ each time</a:t>
            </a:r>
          </a:p>
          <a:p>
            <a:r>
              <a:rPr lang="en-GB" dirty="0"/>
              <a:t>No standard HSF</a:t>
            </a:r>
          </a:p>
        </p:txBody>
      </p:sp>
    </p:spTree>
    <p:extLst>
      <p:ext uri="{BB962C8B-B14F-4D97-AF65-F5344CB8AC3E}">
        <p14:creationId xmlns:p14="http://schemas.microsoft.com/office/powerpoint/2010/main" val="1886176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Work underway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ADMM – HE’s asset information requirements</a:t>
            </a:r>
          </a:p>
          <a:p>
            <a:r>
              <a:rPr lang="en-GB" dirty="0"/>
              <a:t>Quality and compliance tools</a:t>
            </a:r>
          </a:p>
          <a:p>
            <a:r>
              <a:rPr lang="en-GB" dirty="0"/>
              <a:t>Asset data transfer processes</a:t>
            </a:r>
          </a:p>
          <a:p>
            <a:r>
              <a:rPr lang="en-GB" dirty="0"/>
              <a:t>Roles and responsibilities</a:t>
            </a:r>
          </a:p>
          <a:p>
            <a:pPr lvl="1"/>
            <a:r>
              <a:rPr lang="en-GB" dirty="0"/>
              <a:t>Operations</a:t>
            </a:r>
          </a:p>
          <a:p>
            <a:pPr lvl="1"/>
            <a:r>
              <a:rPr lang="en-GB" dirty="0"/>
              <a:t>Major Projects</a:t>
            </a:r>
          </a:p>
          <a:p>
            <a:r>
              <a:rPr lang="en-GB" dirty="0"/>
              <a:t>HSF </a:t>
            </a:r>
          </a:p>
        </p:txBody>
      </p:sp>
    </p:spTree>
    <p:extLst>
      <p:ext uri="{BB962C8B-B14F-4D97-AF65-F5344CB8AC3E}">
        <p14:creationId xmlns:p14="http://schemas.microsoft.com/office/powerpoint/2010/main" val="3127276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AIG’s role in ADMM and HSF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ADMM contains our requirements for asset information. </a:t>
            </a:r>
          </a:p>
          <a:p>
            <a:r>
              <a:rPr lang="en-GB" dirty="0"/>
              <a:t>Asset information elements of HSF can be specified within ADMM</a:t>
            </a:r>
          </a:p>
          <a:p>
            <a:r>
              <a:rPr lang="en-GB" dirty="0"/>
              <a:t>Standard format for HSF required which can then be supported by the ADMM </a:t>
            </a:r>
          </a:p>
        </p:txBody>
      </p:sp>
    </p:spTree>
    <p:extLst>
      <p:ext uri="{BB962C8B-B14F-4D97-AF65-F5344CB8AC3E}">
        <p14:creationId xmlns:p14="http://schemas.microsoft.com/office/powerpoint/2010/main" val="2520864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76"/>
          <a:stretch/>
        </p:blipFill>
        <p:spPr bwMode="auto">
          <a:xfrm>
            <a:off x="179511" y="1628800"/>
            <a:ext cx="5228229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dirty="0"/>
              <a:t>HSF Extensions currently being considered for ADMM inclusion</a:t>
            </a:r>
          </a:p>
        </p:txBody>
      </p:sp>
    </p:spTree>
    <p:extLst>
      <p:ext uri="{BB962C8B-B14F-4D97-AF65-F5344CB8AC3E}">
        <p14:creationId xmlns:p14="http://schemas.microsoft.com/office/powerpoint/2010/main" val="3446400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Highways England: Asset Data Management Manual (ADMM)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GB" dirty="0"/>
              <a:t>The Asset Data Management Manual supports Highways England’s asset management aims.</a:t>
            </a:r>
          </a:p>
          <a:p>
            <a:pPr marL="0" indent="0" algn="just">
              <a:buNone/>
            </a:pPr>
            <a:endParaRPr lang="en-GB" dirty="0"/>
          </a:p>
          <a:p>
            <a:pPr algn="just"/>
            <a:r>
              <a:rPr lang="en-GB" dirty="0"/>
              <a:t>It is designed to reflect the </a:t>
            </a:r>
            <a:r>
              <a:rPr lang="en-GB" i="1" u="sng" dirty="0">
                <a:solidFill>
                  <a:srgbClr val="0070C0"/>
                </a:solidFill>
              </a:rPr>
              <a:t>needs of the business</a:t>
            </a:r>
            <a:r>
              <a:rPr lang="en-GB" dirty="0"/>
              <a:t>, rather than any particular way of doing business.</a:t>
            </a:r>
          </a:p>
          <a:p>
            <a:pPr algn="just"/>
            <a:endParaRPr lang="en-GB" dirty="0"/>
          </a:p>
          <a:p>
            <a:pPr algn="just"/>
            <a:r>
              <a:rPr lang="en-GB" dirty="0"/>
              <a:t>Departure from data requirements based on specific contracts &amp; systems.</a:t>
            </a:r>
          </a:p>
          <a:p>
            <a:pPr algn="just"/>
            <a:endParaRPr lang="en-GB" dirty="0"/>
          </a:p>
          <a:p>
            <a:pPr marL="0" indent="0" algn="just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849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86344-E1DB-44B0-866F-C1F11015BE30}" type="slidenum">
              <a:rPr lang="en-GB" smtClean="0">
                <a:solidFill>
                  <a:schemeClr val="bg1"/>
                </a:solidFill>
              </a:rPr>
              <a:pPr/>
              <a:t>8</a:t>
            </a:fld>
            <a:endParaRPr lang="en-GB" dirty="0">
              <a:solidFill>
                <a:schemeClr val="bg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237027" y="2058067"/>
            <a:ext cx="6979274" cy="3923311"/>
            <a:chOff x="1018903" y="1177172"/>
            <a:chExt cx="5816062" cy="3269426"/>
          </a:xfrm>
        </p:grpSpPr>
        <p:sp>
          <p:nvSpPr>
            <p:cNvPr id="42" name="Oval 41"/>
            <p:cNvSpPr/>
            <p:nvPr/>
          </p:nvSpPr>
          <p:spPr>
            <a:xfrm>
              <a:off x="1218133" y="1807645"/>
              <a:ext cx="5476581" cy="1923314"/>
            </a:xfrm>
            <a:prstGeom prst="ellipse">
              <a:avLst/>
            </a:prstGeom>
            <a:noFill/>
            <a:ln cap="sq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160"/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1018903" y="1179166"/>
              <a:ext cx="1501200" cy="1740349"/>
              <a:chOff x="7117997" y="2742512"/>
              <a:chExt cx="1387506" cy="1608543"/>
            </a:xfrm>
          </p:grpSpPr>
          <p:sp>
            <p:nvSpPr>
              <p:cNvPr id="11" name="Hexagon 10"/>
              <p:cNvSpPr/>
              <p:nvPr/>
            </p:nvSpPr>
            <p:spPr>
              <a:xfrm rot="5400000">
                <a:off x="7007063" y="2853446"/>
                <a:ext cx="1608543" cy="1386675"/>
              </a:xfrm>
              <a:prstGeom prst="hexagon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160"/>
              </a:p>
            </p:txBody>
          </p:sp>
          <p:sp>
            <p:nvSpPr>
              <p:cNvPr id="9" name="Pentagon 8"/>
              <p:cNvSpPr/>
              <p:nvPr/>
            </p:nvSpPr>
            <p:spPr>
              <a:xfrm rot="16200000">
                <a:off x="7444655" y="2415854"/>
                <a:ext cx="734190" cy="1387506"/>
              </a:xfrm>
              <a:prstGeom prst="homePlate">
                <a:avLst>
                  <a:gd name="adj" fmla="val 46364"/>
                </a:avLst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16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7117997" y="3474492"/>
                <a:ext cx="1378584" cy="526264"/>
              </a:xfrm>
              <a:custGeom>
                <a:avLst/>
                <a:gdLst>
                  <a:gd name="connsiteX0" fmla="*/ 0 w 1381612"/>
                  <a:gd name="connsiteY0" fmla="*/ 0 h 707886"/>
                  <a:gd name="connsiteX1" fmla="*/ 1381612 w 1381612"/>
                  <a:gd name="connsiteY1" fmla="*/ 0 h 707886"/>
                  <a:gd name="connsiteX2" fmla="*/ 1381612 w 1381612"/>
                  <a:gd name="connsiteY2" fmla="*/ 707886 h 707886"/>
                  <a:gd name="connsiteX3" fmla="*/ 0 w 1381612"/>
                  <a:gd name="connsiteY3" fmla="*/ 707886 h 707886"/>
                  <a:gd name="connsiteX4" fmla="*/ 0 w 1381612"/>
                  <a:gd name="connsiteY4" fmla="*/ 0 h 707886"/>
                  <a:gd name="connsiteX0" fmla="*/ 0 w 1381612"/>
                  <a:gd name="connsiteY0" fmla="*/ 0 h 707886"/>
                  <a:gd name="connsiteX1" fmla="*/ 1381612 w 1381612"/>
                  <a:gd name="connsiteY1" fmla="*/ 0 h 707886"/>
                  <a:gd name="connsiteX2" fmla="*/ 1381612 w 1381612"/>
                  <a:gd name="connsiteY2" fmla="*/ 707886 h 707886"/>
                  <a:gd name="connsiteX3" fmla="*/ 213583 w 1381612"/>
                  <a:gd name="connsiteY3" fmla="*/ 687863 h 707886"/>
                  <a:gd name="connsiteX4" fmla="*/ 0 w 1381612"/>
                  <a:gd name="connsiteY4" fmla="*/ 0 h 707886"/>
                  <a:gd name="connsiteX0" fmla="*/ 0 w 1461705"/>
                  <a:gd name="connsiteY0" fmla="*/ 6674 h 707886"/>
                  <a:gd name="connsiteX1" fmla="*/ 1461705 w 1461705"/>
                  <a:gd name="connsiteY1" fmla="*/ 0 h 707886"/>
                  <a:gd name="connsiteX2" fmla="*/ 1461705 w 1461705"/>
                  <a:gd name="connsiteY2" fmla="*/ 707886 h 707886"/>
                  <a:gd name="connsiteX3" fmla="*/ 293676 w 1461705"/>
                  <a:gd name="connsiteY3" fmla="*/ 687863 h 707886"/>
                  <a:gd name="connsiteX4" fmla="*/ 0 w 1461705"/>
                  <a:gd name="connsiteY4" fmla="*/ 6674 h 707886"/>
                  <a:gd name="connsiteX0" fmla="*/ 0 w 1575170"/>
                  <a:gd name="connsiteY0" fmla="*/ 0 h 701212"/>
                  <a:gd name="connsiteX1" fmla="*/ 1575170 w 1575170"/>
                  <a:gd name="connsiteY1" fmla="*/ 1 h 701212"/>
                  <a:gd name="connsiteX2" fmla="*/ 1461705 w 1575170"/>
                  <a:gd name="connsiteY2" fmla="*/ 701212 h 701212"/>
                  <a:gd name="connsiteX3" fmla="*/ 293676 w 1575170"/>
                  <a:gd name="connsiteY3" fmla="*/ 681189 h 701212"/>
                  <a:gd name="connsiteX4" fmla="*/ 0 w 1575170"/>
                  <a:gd name="connsiteY4" fmla="*/ 0 h 701212"/>
                  <a:gd name="connsiteX0" fmla="*/ 0 w 1575170"/>
                  <a:gd name="connsiteY0" fmla="*/ 0 h 694538"/>
                  <a:gd name="connsiteX1" fmla="*/ 1575170 w 1575170"/>
                  <a:gd name="connsiteY1" fmla="*/ 1 h 694538"/>
                  <a:gd name="connsiteX2" fmla="*/ 1174703 w 1575170"/>
                  <a:gd name="connsiteY2" fmla="*/ 694538 h 694538"/>
                  <a:gd name="connsiteX3" fmla="*/ 293676 w 1575170"/>
                  <a:gd name="connsiteY3" fmla="*/ 681189 h 694538"/>
                  <a:gd name="connsiteX4" fmla="*/ 0 w 1575170"/>
                  <a:gd name="connsiteY4" fmla="*/ 0 h 694538"/>
                  <a:gd name="connsiteX0" fmla="*/ 0 w 1575170"/>
                  <a:gd name="connsiteY0" fmla="*/ 0 h 694538"/>
                  <a:gd name="connsiteX1" fmla="*/ 1575170 w 1575170"/>
                  <a:gd name="connsiteY1" fmla="*/ 1 h 694538"/>
                  <a:gd name="connsiteX2" fmla="*/ 1208075 w 1575170"/>
                  <a:gd name="connsiteY2" fmla="*/ 694538 h 694538"/>
                  <a:gd name="connsiteX3" fmla="*/ 293676 w 1575170"/>
                  <a:gd name="connsiteY3" fmla="*/ 681189 h 694538"/>
                  <a:gd name="connsiteX4" fmla="*/ 0 w 1575170"/>
                  <a:gd name="connsiteY4" fmla="*/ 0 h 694538"/>
                  <a:gd name="connsiteX0" fmla="*/ 0 w 1575170"/>
                  <a:gd name="connsiteY0" fmla="*/ 0 h 694538"/>
                  <a:gd name="connsiteX1" fmla="*/ 1575170 w 1575170"/>
                  <a:gd name="connsiteY1" fmla="*/ 1 h 694538"/>
                  <a:gd name="connsiteX2" fmla="*/ 1208075 w 1575170"/>
                  <a:gd name="connsiteY2" fmla="*/ 694538 h 694538"/>
                  <a:gd name="connsiteX3" fmla="*/ 11505 w 1575170"/>
                  <a:gd name="connsiteY3" fmla="*/ 524022 h 694538"/>
                  <a:gd name="connsiteX4" fmla="*/ 0 w 1575170"/>
                  <a:gd name="connsiteY4" fmla="*/ 0 h 694538"/>
                  <a:gd name="connsiteX0" fmla="*/ 0 w 1575170"/>
                  <a:gd name="connsiteY0" fmla="*/ 0 h 530822"/>
                  <a:gd name="connsiteX1" fmla="*/ 1575170 w 1575170"/>
                  <a:gd name="connsiteY1" fmla="*/ 1 h 530822"/>
                  <a:gd name="connsiteX2" fmla="*/ 1566509 w 1575170"/>
                  <a:gd name="connsiteY2" fmla="*/ 530822 h 530822"/>
                  <a:gd name="connsiteX3" fmla="*/ 11505 w 1575170"/>
                  <a:gd name="connsiteY3" fmla="*/ 524022 h 530822"/>
                  <a:gd name="connsiteX4" fmla="*/ 0 w 1575170"/>
                  <a:gd name="connsiteY4" fmla="*/ 0 h 530822"/>
                  <a:gd name="connsiteX0" fmla="*/ 0 w 1575170"/>
                  <a:gd name="connsiteY0" fmla="*/ 0 h 533280"/>
                  <a:gd name="connsiteX1" fmla="*/ 1575170 w 1575170"/>
                  <a:gd name="connsiteY1" fmla="*/ 1 h 533280"/>
                  <a:gd name="connsiteX2" fmla="*/ 1566509 w 1575170"/>
                  <a:gd name="connsiteY2" fmla="*/ 530822 h 533280"/>
                  <a:gd name="connsiteX3" fmla="*/ 820170 w 1575170"/>
                  <a:gd name="connsiteY3" fmla="*/ 533280 h 533280"/>
                  <a:gd name="connsiteX4" fmla="*/ 11505 w 1575170"/>
                  <a:gd name="connsiteY4" fmla="*/ 524022 h 533280"/>
                  <a:gd name="connsiteX5" fmla="*/ 0 w 1575170"/>
                  <a:gd name="connsiteY5" fmla="*/ 0 h 533280"/>
                  <a:gd name="connsiteX0" fmla="*/ 0 w 1575170"/>
                  <a:gd name="connsiteY0" fmla="*/ 0 h 834516"/>
                  <a:gd name="connsiteX1" fmla="*/ 1575170 w 1575170"/>
                  <a:gd name="connsiteY1" fmla="*/ 1 h 834516"/>
                  <a:gd name="connsiteX2" fmla="*/ 1566509 w 1575170"/>
                  <a:gd name="connsiteY2" fmla="*/ 530822 h 834516"/>
                  <a:gd name="connsiteX3" fmla="*/ 797290 w 1575170"/>
                  <a:gd name="connsiteY3" fmla="*/ 834516 h 834516"/>
                  <a:gd name="connsiteX4" fmla="*/ 11505 w 1575170"/>
                  <a:gd name="connsiteY4" fmla="*/ 524022 h 834516"/>
                  <a:gd name="connsiteX5" fmla="*/ 0 w 1575170"/>
                  <a:gd name="connsiteY5" fmla="*/ 0 h 8345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75170" h="834516">
                    <a:moveTo>
                      <a:pt x="0" y="0"/>
                    </a:moveTo>
                    <a:lnTo>
                      <a:pt x="1575170" y="1"/>
                    </a:lnTo>
                    <a:lnTo>
                      <a:pt x="1566509" y="530822"/>
                    </a:lnTo>
                    <a:lnTo>
                      <a:pt x="797290" y="834516"/>
                    </a:lnTo>
                    <a:lnTo>
                      <a:pt x="11505" y="524022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GB" sz="960" dirty="0">
                    <a:solidFill>
                      <a:schemeClr val="bg1"/>
                    </a:solidFill>
                  </a:rPr>
                  <a:t>We will formalise the governance of asset information management activities &amp; improvement initiatives. </a:t>
                </a: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7311989" y="3034761"/>
                <a:ext cx="990600" cy="3840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1320" i="1" dirty="0">
                    <a:solidFill>
                      <a:schemeClr val="bg1"/>
                    </a:solidFill>
                  </a:rPr>
                  <a:t>Govern asset data quality</a:t>
                </a: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2740887" y="1179166"/>
              <a:ext cx="1501200" cy="1740349"/>
              <a:chOff x="7117710" y="2742512"/>
              <a:chExt cx="1387506" cy="1608543"/>
            </a:xfrm>
          </p:grpSpPr>
          <p:sp>
            <p:nvSpPr>
              <p:cNvPr id="15" name="Hexagon 14"/>
              <p:cNvSpPr/>
              <p:nvPr/>
            </p:nvSpPr>
            <p:spPr>
              <a:xfrm rot="5400000">
                <a:off x="7007063" y="2853446"/>
                <a:ext cx="1608543" cy="1386675"/>
              </a:xfrm>
              <a:prstGeom prst="hexagon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160"/>
              </a:p>
            </p:txBody>
          </p:sp>
          <p:sp>
            <p:nvSpPr>
              <p:cNvPr id="16" name="Rectangle 7"/>
              <p:cNvSpPr/>
              <p:nvPr/>
            </p:nvSpPr>
            <p:spPr>
              <a:xfrm>
                <a:off x="7117997" y="3474492"/>
                <a:ext cx="1378584" cy="640051"/>
              </a:xfrm>
              <a:custGeom>
                <a:avLst/>
                <a:gdLst>
                  <a:gd name="connsiteX0" fmla="*/ 0 w 1381612"/>
                  <a:gd name="connsiteY0" fmla="*/ 0 h 707886"/>
                  <a:gd name="connsiteX1" fmla="*/ 1381612 w 1381612"/>
                  <a:gd name="connsiteY1" fmla="*/ 0 h 707886"/>
                  <a:gd name="connsiteX2" fmla="*/ 1381612 w 1381612"/>
                  <a:gd name="connsiteY2" fmla="*/ 707886 h 707886"/>
                  <a:gd name="connsiteX3" fmla="*/ 0 w 1381612"/>
                  <a:gd name="connsiteY3" fmla="*/ 707886 h 707886"/>
                  <a:gd name="connsiteX4" fmla="*/ 0 w 1381612"/>
                  <a:gd name="connsiteY4" fmla="*/ 0 h 707886"/>
                  <a:gd name="connsiteX0" fmla="*/ 0 w 1381612"/>
                  <a:gd name="connsiteY0" fmla="*/ 0 h 707886"/>
                  <a:gd name="connsiteX1" fmla="*/ 1381612 w 1381612"/>
                  <a:gd name="connsiteY1" fmla="*/ 0 h 707886"/>
                  <a:gd name="connsiteX2" fmla="*/ 1381612 w 1381612"/>
                  <a:gd name="connsiteY2" fmla="*/ 707886 h 707886"/>
                  <a:gd name="connsiteX3" fmla="*/ 213583 w 1381612"/>
                  <a:gd name="connsiteY3" fmla="*/ 687863 h 707886"/>
                  <a:gd name="connsiteX4" fmla="*/ 0 w 1381612"/>
                  <a:gd name="connsiteY4" fmla="*/ 0 h 707886"/>
                  <a:gd name="connsiteX0" fmla="*/ 0 w 1461705"/>
                  <a:gd name="connsiteY0" fmla="*/ 6674 h 707886"/>
                  <a:gd name="connsiteX1" fmla="*/ 1461705 w 1461705"/>
                  <a:gd name="connsiteY1" fmla="*/ 0 h 707886"/>
                  <a:gd name="connsiteX2" fmla="*/ 1461705 w 1461705"/>
                  <a:gd name="connsiteY2" fmla="*/ 707886 h 707886"/>
                  <a:gd name="connsiteX3" fmla="*/ 293676 w 1461705"/>
                  <a:gd name="connsiteY3" fmla="*/ 687863 h 707886"/>
                  <a:gd name="connsiteX4" fmla="*/ 0 w 1461705"/>
                  <a:gd name="connsiteY4" fmla="*/ 6674 h 707886"/>
                  <a:gd name="connsiteX0" fmla="*/ 0 w 1575170"/>
                  <a:gd name="connsiteY0" fmla="*/ 0 h 701212"/>
                  <a:gd name="connsiteX1" fmla="*/ 1575170 w 1575170"/>
                  <a:gd name="connsiteY1" fmla="*/ 1 h 701212"/>
                  <a:gd name="connsiteX2" fmla="*/ 1461705 w 1575170"/>
                  <a:gd name="connsiteY2" fmla="*/ 701212 h 701212"/>
                  <a:gd name="connsiteX3" fmla="*/ 293676 w 1575170"/>
                  <a:gd name="connsiteY3" fmla="*/ 681189 h 701212"/>
                  <a:gd name="connsiteX4" fmla="*/ 0 w 1575170"/>
                  <a:gd name="connsiteY4" fmla="*/ 0 h 701212"/>
                  <a:gd name="connsiteX0" fmla="*/ 0 w 1575170"/>
                  <a:gd name="connsiteY0" fmla="*/ 0 h 694538"/>
                  <a:gd name="connsiteX1" fmla="*/ 1575170 w 1575170"/>
                  <a:gd name="connsiteY1" fmla="*/ 1 h 694538"/>
                  <a:gd name="connsiteX2" fmla="*/ 1174703 w 1575170"/>
                  <a:gd name="connsiteY2" fmla="*/ 694538 h 694538"/>
                  <a:gd name="connsiteX3" fmla="*/ 293676 w 1575170"/>
                  <a:gd name="connsiteY3" fmla="*/ 681189 h 694538"/>
                  <a:gd name="connsiteX4" fmla="*/ 0 w 1575170"/>
                  <a:gd name="connsiteY4" fmla="*/ 0 h 694538"/>
                  <a:gd name="connsiteX0" fmla="*/ 0 w 1575170"/>
                  <a:gd name="connsiteY0" fmla="*/ 0 h 694538"/>
                  <a:gd name="connsiteX1" fmla="*/ 1575170 w 1575170"/>
                  <a:gd name="connsiteY1" fmla="*/ 1 h 694538"/>
                  <a:gd name="connsiteX2" fmla="*/ 1208075 w 1575170"/>
                  <a:gd name="connsiteY2" fmla="*/ 694538 h 694538"/>
                  <a:gd name="connsiteX3" fmla="*/ 293676 w 1575170"/>
                  <a:gd name="connsiteY3" fmla="*/ 681189 h 694538"/>
                  <a:gd name="connsiteX4" fmla="*/ 0 w 1575170"/>
                  <a:gd name="connsiteY4" fmla="*/ 0 h 694538"/>
                  <a:gd name="connsiteX0" fmla="*/ 0 w 1575170"/>
                  <a:gd name="connsiteY0" fmla="*/ 0 h 694538"/>
                  <a:gd name="connsiteX1" fmla="*/ 1575170 w 1575170"/>
                  <a:gd name="connsiteY1" fmla="*/ 1 h 694538"/>
                  <a:gd name="connsiteX2" fmla="*/ 1208075 w 1575170"/>
                  <a:gd name="connsiteY2" fmla="*/ 694538 h 694538"/>
                  <a:gd name="connsiteX3" fmla="*/ 11505 w 1575170"/>
                  <a:gd name="connsiteY3" fmla="*/ 524022 h 694538"/>
                  <a:gd name="connsiteX4" fmla="*/ 0 w 1575170"/>
                  <a:gd name="connsiteY4" fmla="*/ 0 h 694538"/>
                  <a:gd name="connsiteX0" fmla="*/ 0 w 1575170"/>
                  <a:gd name="connsiteY0" fmla="*/ 0 h 530822"/>
                  <a:gd name="connsiteX1" fmla="*/ 1575170 w 1575170"/>
                  <a:gd name="connsiteY1" fmla="*/ 1 h 530822"/>
                  <a:gd name="connsiteX2" fmla="*/ 1566509 w 1575170"/>
                  <a:gd name="connsiteY2" fmla="*/ 530822 h 530822"/>
                  <a:gd name="connsiteX3" fmla="*/ 11505 w 1575170"/>
                  <a:gd name="connsiteY3" fmla="*/ 524022 h 530822"/>
                  <a:gd name="connsiteX4" fmla="*/ 0 w 1575170"/>
                  <a:gd name="connsiteY4" fmla="*/ 0 h 530822"/>
                  <a:gd name="connsiteX0" fmla="*/ 0 w 1575170"/>
                  <a:gd name="connsiteY0" fmla="*/ 0 h 533280"/>
                  <a:gd name="connsiteX1" fmla="*/ 1575170 w 1575170"/>
                  <a:gd name="connsiteY1" fmla="*/ 1 h 533280"/>
                  <a:gd name="connsiteX2" fmla="*/ 1566509 w 1575170"/>
                  <a:gd name="connsiteY2" fmla="*/ 530822 h 533280"/>
                  <a:gd name="connsiteX3" fmla="*/ 820170 w 1575170"/>
                  <a:gd name="connsiteY3" fmla="*/ 533280 h 533280"/>
                  <a:gd name="connsiteX4" fmla="*/ 11505 w 1575170"/>
                  <a:gd name="connsiteY4" fmla="*/ 524022 h 533280"/>
                  <a:gd name="connsiteX5" fmla="*/ 0 w 1575170"/>
                  <a:gd name="connsiteY5" fmla="*/ 0 h 533280"/>
                  <a:gd name="connsiteX0" fmla="*/ 0 w 1575170"/>
                  <a:gd name="connsiteY0" fmla="*/ 0 h 834516"/>
                  <a:gd name="connsiteX1" fmla="*/ 1575170 w 1575170"/>
                  <a:gd name="connsiteY1" fmla="*/ 1 h 834516"/>
                  <a:gd name="connsiteX2" fmla="*/ 1566509 w 1575170"/>
                  <a:gd name="connsiteY2" fmla="*/ 530822 h 834516"/>
                  <a:gd name="connsiteX3" fmla="*/ 797290 w 1575170"/>
                  <a:gd name="connsiteY3" fmla="*/ 834516 h 834516"/>
                  <a:gd name="connsiteX4" fmla="*/ 11505 w 1575170"/>
                  <a:gd name="connsiteY4" fmla="*/ 524022 h 834516"/>
                  <a:gd name="connsiteX5" fmla="*/ 0 w 1575170"/>
                  <a:gd name="connsiteY5" fmla="*/ 0 h 8345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75170" h="834516">
                    <a:moveTo>
                      <a:pt x="0" y="0"/>
                    </a:moveTo>
                    <a:lnTo>
                      <a:pt x="1575170" y="1"/>
                    </a:lnTo>
                    <a:lnTo>
                      <a:pt x="1566509" y="530822"/>
                    </a:lnTo>
                    <a:lnTo>
                      <a:pt x="797290" y="834516"/>
                    </a:lnTo>
                    <a:lnTo>
                      <a:pt x="11505" y="524022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GB" sz="960" dirty="0">
                    <a:solidFill>
                      <a:schemeClr val="bg1"/>
                    </a:solidFill>
                  </a:rPr>
                  <a:t>We will define our requirements for asset information including responsibilities for its completeness &amp; </a:t>
                </a:r>
              </a:p>
              <a:p>
                <a:pPr lvl="0" algn="ctr"/>
                <a:r>
                  <a:rPr lang="en-GB" sz="960" dirty="0">
                    <a:solidFill>
                      <a:schemeClr val="bg1"/>
                    </a:solidFill>
                  </a:rPr>
                  <a:t>accuracy</a:t>
                </a:r>
              </a:p>
            </p:txBody>
          </p:sp>
          <p:sp>
            <p:nvSpPr>
              <p:cNvPr id="17" name="Pentagon 16"/>
              <p:cNvSpPr/>
              <p:nvPr/>
            </p:nvSpPr>
            <p:spPr>
              <a:xfrm rot="16200000">
                <a:off x="7444368" y="2415854"/>
                <a:ext cx="734190" cy="1387506"/>
              </a:xfrm>
              <a:prstGeom prst="homePlate">
                <a:avLst>
                  <a:gd name="adj" fmla="val 46364"/>
                </a:avLst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160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7126088" y="3034761"/>
                <a:ext cx="1370493" cy="3840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1320" i="1" dirty="0">
                    <a:solidFill>
                      <a:schemeClr val="bg1"/>
                    </a:solidFill>
                  </a:rPr>
                  <a:t>Define asset data needs &amp; owners</a:t>
                </a:r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4463492" y="1179166"/>
              <a:ext cx="1501200" cy="1740349"/>
              <a:chOff x="7117997" y="2742512"/>
              <a:chExt cx="1387506" cy="1608543"/>
            </a:xfrm>
          </p:grpSpPr>
          <p:sp>
            <p:nvSpPr>
              <p:cNvPr id="20" name="Hexagon 19"/>
              <p:cNvSpPr/>
              <p:nvPr/>
            </p:nvSpPr>
            <p:spPr>
              <a:xfrm rot="5400000">
                <a:off x="7007063" y="2853446"/>
                <a:ext cx="1608543" cy="1386675"/>
              </a:xfrm>
              <a:prstGeom prst="hexagon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160"/>
              </a:p>
            </p:txBody>
          </p:sp>
          <p:sp>
            <p:nvSpPr>
              <p:cNvPr id="21" name="Rectangle 7"/>
              <p:cNvSpPr/>
              <p:nvPr/>
            </p:nvSpPr>
            <p:spPr>
              <a:xfrm>
                <a:off x="7117997" y="3474492"/>
                <a:ext cx="1378584" cy="412477"/>
              </a:xfrm>
              <a:custGeom>
                <a:avLst/>
                <a:gdLst>
                  <a:gd name="connsiteX0" fmla="*/ 0 w 1381612"/>
                  <a:gd name="connsiteY0" fmla="*/ 0 h 707886"/>
                  <a:gd name="connsiteX1" fmla="*/ 1381612 w 1381612"/>
                  <a:gd name="connsiteY1" fmla="*/ 0 h 707886"/>
                  <a:gd name="connsiteX2" fmla="*/ 1381612 w 1381612"/>
                  <a:gd name="connsiteY2" fmla="*/ 707886 h 707886"/>
                  <a:gd name="connsiteX3" fmla="*/ 0 w 1381612"/>
                  <a:gd name="connsiteY3" fmla="*/ 707886 h 707886"/>
                  <a:gd name="connsiteX4" fmla="*/ 0 w 1381612"/>
                  <a:gd name="connsiteY4" fmla="*/ 0 h 707886"/>
                  <a:gd name="connsiteX0" fmla="*/ 0 w 1381612"/>
                  <a:gd name="connsiteY0" fmla="*/ 0 h 707886"/>
                  <a:gd name="connsiteX1" fmla="*/ 1381612 w 1381612"/>
                  <a:gd name="connsiteY1" fmla="*/ 0 h 707886"/>
                  <a:gd name="connsiteX2" fmla="*/ 1381612 w 1381612"/>
                  <a:gd name="connsiteY2" fmla="*/ 707886 h 707886"/>
                  <a:gd name="connsiteX3" fmla="*/ 213583 w 1381612"/>
                  <a:gd name="connsiteY3" fmla="*/ 687863 h 707886"/>
                  <a:gd name="connsiteX4" fmla="*/ 0 w 1381612"/>
                  <a:gd name="connsiteY4" fmla="*/ 0 h 707886"/>
                  <a:gd name="connsiteX0" fmla="*/ 0 w 1461705"/>
                  <a:gd name="connsiteY0" fmla="*/ 6674 h 707886"/>
                  <a:gd name="connsiteX1" fmla="*/ 1461705 w 1461705"/>
                  <a:gd name="connsiteY1" fmla="*/ 0 h 707886"/>
                  <a:gd name="connsiteX2" fmla="*/ 1461705 w 1461705"/>
                  <a:gd name="connsiteY2" fmla="*/ 707886 h 707886"/>
                  <a:gd name="connsiteX3" fmla="*/ 293676 w 1461705"/>
                  <a:gd name="connsiteY3" fmla="*/ 687863 h 707886"/>
                  <a:gd name="connsiteX4" fmla="*/ 0 w 1461705"/>
                  <a:gd name="connsiteY4" fmla="*/ 6674 h 707886"/>
                  <a:gd name="connsiteX0" fmla="*/ 0 w 1575170"/>
                  <a:gd name="connsiteY0" fmla="*/ 0 h 701212"/>
                  <a:gd name="connsiteX1" fmla="*/ 1575170 w 1575170"/>
                  <a:gd name="connsiteY1" fmla="*/ 1 h 701212"/>
                  <a:gd name="connsiteX2" fmla="*/ 1461705 w 1575170"/>
                  <a:gd name="connsiteY2" fmla="*/ 701212 h 701212"/>
                  <a:gd name="connsiteX3" fmla="*/ 293676 w 1575170"/>
                  <a:gd name="connsiteY3" fmla="*/ 681189 h 701212"/>
                  <a:gd name="connsiteX4" fmla="*/ 0 w 1575170"/>
                  <a:gd name="connsiteY4" fmla="*/ 0 h 701212"/>
                  <a:gd name="connsiteX0" fmla="*/ 0 w 1575170"/>
                  <a:gd name="connsiteY0" fmla="*/ 0 h 694538"/>
                  <a:gd name="connsiteX1" fmla="*/ 1575170 w 1575170"/>
                  <a:gd name="connsiteY1" fmla="*/ 1 h 694538"/>
                  <a:gd name="connsiteX2" fmla="*/ 1174703 w 1575170"/>
                  <a:gd name="connsiteY2" fmla="*/ 694538 h 694538"/>
                  <a:gd name="connsiteX3" fmla="*/ 293676 w 1575170"/>
                  <a:gd name="connsiteY3" fmla="*/ 681189 h 694538"/>
                  <a:gd name="connsiteX4" fmla="*/ 0 w 1575170"/>
                  <a:gd name="connsiteY4" fmla="*/ 0 h 694538"/>
                  <a:gd name="connsiteX0" fmla="*/ 0 w 1575170"/>
                  <a:gd name="connsiteY0" fmla="*/ 0 h 694538"/>
                  <a:gd name="connsiteX1" fmla="*/ 1575170 w 1575170"/>
                  <a:gd name="connsiteY1" fmla="*/ 1 h 694538"/>
                  <a:gd name="connsiteX2" fmla="*/ 1208075 w 1575170"/>
                  <a:gd name="connsiteY2" fmla="*/ 694538 h 694538"/>
                  <a:gd name="connsiteX3" fmla="*/ 293676 w 1575170"/>
                  <a:gd name="connsiteY3" fmla="*/ 681189 h 694538"/>
                  <a:gd name="connsiteX4" fmla="*/ 0 w 1575170"/>
                  <a:gd name="connsiteY4" fmla="*/ 0 h 694538"/>
                  <a:gd name="connsiteX0" fmla="*/ 0 w 1575170"/>
                  <a:gd name="connsiteY0" fmla="*/ 0 h 694538"/>
                  <a:gd name="connsiteX1" fmla="*/ 1575170 w 1575170"/>
                  <a:gd name="connsiteY1" fmla="*/ 1 h 694538"/>
                  <a:gd name="connsiteX2" fmla="*/ 1208075 w 1575170"/>
                  <a:gd name="connsiteY2" fmla="*/ 694538 h 694538"/>
                  <a:gd name="connsiteX3" fmla="*/ 11505 w 1575170"/>
                  <a:gd name="connsiteY3" fmla="*/ 524022 h 694538"/>
                  <a:gd name="connsiteX4" fmla="*/ 0 w 1575170"/>
                  <a:gd name="connsiteY4" fmla="*/ 0 h 694538"/>
                  <a:gd name="connsiteX0" fmla="*/ 0 w 1575170"/>
                  <a:gd name="connsiteY0" fmla="*/ 0 h 530822"/>
                  <a:gd name="connsiteX1" fmla="*/ 1575170 w 1575170"/>
                  <a:gd name="connsiteY1" fmla="*/ 1 h 530822"/>
                  <a:gd name="connsiteX2" fmla="*/ 1566509 w 1575170"/>
                  <a:gd name="connsiteY2" fmla="*/ 530822 h 530822"/>
                  <a:gd name="connsiteX3" fmla="*/ 11505 w 1575170"/>
                  <a:gd name="connsiteY3" fmla="*/ 524022 h 530822"/>
                  <a:gd name="connsiteX4" fmla="*/ 0 w 1575170"/>
                  <a:gd name="connsiteY4" fmla="*/ 0 h 530822"/>
                  <a:gd name="connsiteX0" fmla="*/ 0 w 1575170"/>
                  <a:gd name="connsiteY0" fmla="*/ 0 h 533280"/>
                  <a:gd name="connsiteX1" fmla="*/ 1575170 w 1575170"/>
                  <a:gd name="connsiteY1" fmla="*/ 1 h 533280"/>
                  <a:gd name="connsiteX2" fmla="*/ 1566509 w 1575170"/>
                  <a:gd name="connsiteY2" fmla="*/ 530822 h 533280"/>
                  <a:gd name="connsiteX3" fmla="*/ 820170 w 1575170"/>
                  <a:gd name="connsiteY3" fmla="*/ 533280 h 533280"/>
                  <a:gd name="connsiteX4" fmla="*/ 11505 w 1575170"/>
                  <a:gd name="connsiteY4" fmla="*/ 524022 h 533280"/>
                  <a:gd name="connsiteX5" fmla="*/ 0 w 1575170"/>
                  <a:gd name="connsiteY5" fmla="*/ 0 h 533280"/>
                  <a:gd name="connsiteX0" fmla="*/ 0 w 1575170"/>
                  <a:gd name="connsiteY0" fmla="*/ 0 h 834516"/>
                  <a:gd name="connsiteX1" fmla="*/ 1575170 w 1575170"/>
                  <a:gd name="connsiteY1" fmla="*/ 1 h 834516"/>
                  <a:gd name="connsiteX2" fmla="*/ 1566509 w 1575170"/>
                  <a:gd name="connsiteY2" fmla="*/ 530822 h 834516"/>
                  <a:gd name="connsiteX3" fmla="*/ 797290 w 1575170"/>
                  <a:gd name="connsiteY3" fmla="*/ 834516 h 834516"/>
                  <a:gd name="connsiteX4" fmla="*/ 11505 w 1575170"/>
                  <a:gd name="connsiteY4" fmla="*/ 524022 h 834516"/>
                  <a:gd name="connsiteX5" fmla="*/ 0 w 1575170"/>
                  <a:gd name="connsiteY5" fmla="*/ 0 h 8345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75170" h="834516">
                    <a:moveTo>
                      <a:pt x="0" y="0"/>
                    </a:moveTo>
                    <a:lnTo>
                      <a:pt x="1575170" y="1"/>
                    </a:lnTo>
                    <a:lnTo>
                      <a:pt x="1566509" y="530822"/>
                    </a:lnTo>
                    <a:lnTo>
                      <a:pt x="797290" y="834516"/>
                    </a:lnTo>
                    <a:lnTo>
                      <a:pt x="11505" y="524022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GB" sz="960" dirty="0">
                    <a:solidFill>
                      <a:schemeClr val="bg1"/>
                    </a:solidFill>
                  </a:rPr>
                  <a:t>We will collect and update appropriate asset information in a timely and efficient manner </a:t>
                </a:r>
              </a:p>
            </p:txBody>
          </p:sp>
          <p:sp>
            <p:nvSpPr>
              <p:cNvPr id="22" name="Pentagon 21"/>
              <p:cNvSpPr/>
              <p:nvPr/>
            </p:nvSpPr>
            <p:spPr>
              <a:xfrm rot="16200000">
                <a:off x="7444655" y="2415854"/>
                <a:ext cx="734190" cy="1387506"/>
              </a:xfrm>
              <a:prstGeom prst="homePlate">
                <a:avLst>
                  <a:gd name="adj" fmla="val 46364"/>
                </a:avLst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160"/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7126088" y="3052871"/>
                <a:ext cx="1370493" cy="3840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1320" i="1" dirty="0">
                    <a:solidFill>
                      <a:schemeClr val="bg1"/>
                    </a:solidFill>
                  </a:rPr>
                  <a:t>Maintain the quality </a:t>
                </a:r>
              </a:p>
              <a:p>
                <a:pPr algn="ctr"/>
                <a:r>
                  <a:rPr lang="en-GB" sz="1320" i="1" dirty="0">
                    <a:solidFill>
                      <a:schemeClr val="bg1"/>
                    </a:solidFill>
                  </a:rPr>
                  <a:t>of asset data</a:t>
                </a:r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>
              <a:off x="3536592" y="2701267"/>
              <a:ext cx="1645920" cy="1740350"/>
              <a:chOff x="7046656" y="2742511"/>
              <a:chExt cx="1521266" cy="1608544"/>
            </a:xfrm>
          </p:grpSpPr>
          <p:sp>
            <p:nvSpPr>
              <p:cNvPr id="31" name="Hexagon 30"/>
              <p:cNvSpPr/>
              <p:nvPr/>
            </p:nvSpPr>
            <p:spPr>
              <a:xfrm rot="5400000">
                <a:off x="7007063" y="2853446"/>
                <a:ext cx="1608543" cy="1386675"/>
              </a:xfrm>
              <a:prstGeom prst="hexagon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160"/>
              </a:p>
            </p:txBody>
          </p:sp>
          <p:sp>
            <p:nvSpPr>
              <p:cNvPr id="32" name="Rectangle 7"/>
              <p:cNvSpPr/>
              <p:nvPr/>
            </p:nvSpPr>
            <p:spPr>
              <a:xfrm>
                <a:off x="7117997" y="3474492"/>
                <a:ext cx="1378584" cy="640051"/>
              </a:xfrm>
              <a:custGeom>
                <a:avLst/>
                <a:gdLst>
                  <a:gd name="connsiteX0" fmla="*/ 0 w 1381612"/>
                  <a:gd name="connsiteY0" fmla="*/ 0 h 707886"/>
                  <a:gd name="connsiteX1" fmla="*/ 1381612 w 1381612"/>
                  <a:gd name="connsiteY1" fmla="*/ 0 h 707886"/>
                  <a:gd name="connsiteX2" fmla="*/ 1381612 w 1381612"/>
                  <a:gd name="connsiteY2" fmla="*/ 707886 h 707886"/>
                  <a:gd name="connsiteX3" fmla="*/ 0 w 1381612"/>
                  <a:gd name="connsiteY3" fmla="*/ 707886 h 707886"/>
                  <a:gd name="connsiteX4" fmla="*/ 0 w 1381612"/>
                  <a:gd name="connsiteY4" fmla="*/ 0 h 707886"/>
                  <a:gd name="connsiteX0" fmla="*/ 0 w 1381612"/>
                  <a:gd name="connsiteY0" fmla="*/ 0 h 707886"/>
                  <a:gd name="connsiteX1" fmla="*/ 1381612 w 1381612"/>
                  <a:gd name="connsiteY1" fmla="*/ 0 h 707886"/>
                  <a:gd name="connsiteX2" fmla="*/ 1381612 w 1381612"/>
                  <a:gd name="connsiteY2" fmla="*/ 707886 h 707886"/>
                  <a:gd name="connsiteX3" fmla="*/ 213583 w 1381612"/>
                  <a:gd name="connsiteY3" fmla="*/ 687863 h 707886"/>
                  <a:gd name="connsiteX4" fmla="*/ 0 w 1381612"/>
                  <a:gd name="connsiteY4" fmla="*/ 0 h 707886"/>
                  <a:gd name="connsiteX0" fmla="*/ 0 w 1461705"/>
                  <a:gd name="connsiteY0" fmla="*/ 6674 h 707886"/>
                  <a:gd name="connsiteX1" fmla="*/ 1461705 w 1461705"/>
                  <a:gd name="connsiteY1" fmla="*/ 0 h 707886"/>
                  <a:gd name="connsiteX2" fmla="*/ 1461705 w 1461705"/>
                  <a:gd name="connsiteY2" fmla="*/ 707886 h 707886"/>
                  <a:gd name="connsiteX3" fmla="*/ 293676 w 1461705"/>
                  <a:gd name="connsiteY3" fmla="*/ 687863 h 707886"/>
                  <a:gd name="connsiteX4" fmla="*/ 0 w 1461705"/>
                  <a:gd name="connsiteY4" fmla="*/ 6674 h 707886"/>
                  <a:gd name="connsiteX0" fmla="*/ 0 w 1575170"/>
                  <a:gd name="connsiteY0" fmla="*/ 0 h 701212"/>
                  <a:gd name="connsiteX1" fmla="*/ 1575170 w 1575170"/>
                  <a:gd name="connsiteY1" fmla="*/ 1 h 701212"/>
                  <a:gd name="connsiteX2" fmla="*/ 1461705 w 1575170"/>
                  <a:gd name="connsiteY2" fmla="*/ 701212 h 701212"/>
                  <a:gd name="connsiteX3" fmla="*/ 293676 w 1575170"/>
                  <a:gd name="connsiteY3" fmla="*/ 681189 h 701212"/>
                  <a:gd name="connsiteX4" fmla="*/ 0 w 1575170"/>
                  <a:gd name="connsiteY4" fmla="*/ 0 h 701212"/>
                  <a:gd name="connsiteX0" fmla="*/ 0 w 1575170"/>
                  <a:gd name="connsiteY0" fmla="*/ 0 h 694538"/>
                  <a:gd name="connsiteX1" fmla="*/ 1575170 w 1575170"/>
                  <a:gd name="connsiteY1" fmla="*/ 1 h 694538"/>
                  <a:gd name="connsiteX2" fmla="*/ 1174703 w 1575170"/>
                  <a:gd name="connsiteY2" fmla="*/ 694538 h 694538"/>
                  <a:gd name="connsiteX3" fmla="*/ 293676 w 1575170"/>
                  <a:gd name="connsiteY3" fmla="*/ 681189 h 694538"/>
                  <a:gd name="connsiteX4" fmla="*/ 0 w 1575170"/>
                  <a:gd name="connsiteY4" fmla="*/ 0 h 694538"/>
                  <a:gd name="connsiteX0" fmla="*/ 0 w 1575170"/>
                  <a:gd name="connsiteY0" fmla="*/ 0 h 694538"/>
                  <a:gd name="connsiteX1" fmla="*/ 1575170 w 1575170"/>
                  <a:gd name="connsiteY1" fmla="*/ 1 h 694538"/>
                  <a:gd name="connsiteX2" fmla="*/ 1208075 w 1575170"/>
                  <a:gd name="connsiteY2" fmla="*/ 694538 h 694538"/>
                  <a:gd name="connsiteX3" fmla="*/ 293676 w 1575170"/>
                  <a:gd name="connsiteY3" fmla="*/ 681189 h 694538"/>
                  <a:gd name="connsiteX4" fmla="*/ 0 w 1575170"/>
                  <a:gd name="connsiteY4" fmla="*/ 0 h 694538"/>
                  <a:gd name="connsiteX0" fmla="*/ 0 w 1575170"/>
                  <a:gd name="connsiteY0" fmla="*/ 0 h 694538"/>
                  <a:gd name="connsiteX1" fmla="*/ 1575170 w 1575170"/>
                  <a:gd name="connsiteY1" fmla="*/ 1 h 694538"/>
                  <a:gd name="connsiteX2" fmla="*/ 1208075 w 1575170"/>
                  <a:gd name="connsiteY2" fmla="*/ 694538 h 694538"/>
                  <a:gd name="connsiteX3" fmla="*/ 11505 w 1575170"/>
                  <a:gd name="connsiteY3" fmla="*/ 524022 h 694538"/>
                  <a:gd name="connsiteX4" fmla="*/ 0 w 1575170"/>
                  <a:gd name="connsiteY4" fmla="*/ 0 h 694538"/>
                  <a:gd name="connsiteX0" fmla="*/ 0 w 1575170"/>
                  <a:gd name="connsiteY0" fmla="*/ 0 h 530822"/>
                  <a:gd name="connsiteX1" fmla="*/ 1575170 w 1575170"/>
                  <a:gd name="connsiteY1" fmla="*/ 1 h 530822"/>
                  <a:gd name="connsiteX2" fmla="*/ 1566509 w 1575170"/>
                  <a:gd name="connsiteY2" fmla="*/ 530822 h 530822"/>
                  <a:gd name="connsiteX3" fmla="*/ 11505 w 1575170"/>
                  <a:gd name="connsiteY3" fmla="*/ 524022 h 530822"/>
                  <a:gd name="connsiteX4" fmla="*/ 0 w 1575170"/>
                  <a:gd name="connsiteY4" fmla="*/ 0 h 530822"/>
                  <a:gd name="connsiteX0" fmla="*/ 0 w 1575170"/>
                  <a:gd name="connsiteY0" fmla="*/ 0 h 533280"/>
                  <a:gd name="connsiteX1" fmla="*/ 1575170 w 1575170"/>
                  <a:gd name="connsiteY1" fmla="*/ 1 h 533280"/>
                  <a:gd name="connsiteX2" fmla="*/ 1566509 w 1575170"/>
                  <a:gd name="connsiteY2" fmla="*/ 530822 h 533280"/>
                  <a:gd name="connsiteX3" fmla="*/ 820170 w 1575170"/>
                  <a:gd name="connsiteY3" fmla="*/ 533280 h 533280"/>
                  <a:gd name="connsiteX4" fmla="*/ 11505 w 1575170"/>
                  <a:gd name="connsiteY4" fmla="*/ 524022 h 533280"/>
                  <a:gd name="connsiteX5" fmla="*/ 0 w 1575170"/>
                  <a:gd name="connsiteY5" fmla="*/ 0 h 533280"/>
                  <a:gd name="connsiteX0" fmla="*/ 0 w 1575170"/>
                  <a:gd name="connsiteY0" fmla="*/ 0 h 834516"/>
                  <a:gd name="connsiteX1" fmla="*/ 1575170 w 1575170"/>
                  <a:gd name="connsiteY1" fmla="*/ 1 h 834516"/>
                  <a:gd name="connsiteX2" fmla="*/ 1566509 w 1575170"/>
                  <a:gd name="connsiteY2" fmla="*/ 530822 h 834516"/>
                  <a:gd name="connsiteX3" fmla="*/ 797290 w 1575170"/>
                  <a:gd name="connsiteY3" fmla="*/ 834516 h 834516"/>
                  <a:gd name="connsiteX4" fmla="*/ 11505 w 1575170"/>
                  <a:gd name="connsiteY4" fmla="*/ 524022 h 834516"/>
                  <a:gd name="connsiteX5" fmla="*/ 0 w 1575170"/>
                  <a:gd name="connsiteY5" fmla="*/ 0 h 8345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75170" h="834516">
                    <a:moveTo>
                      <a:pt x="0" y="0"/>
                    </a:moveTo>
                    <a:lnTo>
                      <a:pt x="1575170" y="1"/>
                    </a:lnTo>
                    <a:lnTo>
                      <a:pt x="1566509" y="530822"/>
                    </a:lnTo>
                    <a:lnTo>
                      <a:pt x="797290" y="834516"/>
                    </a:lnTo>
                    <a:lnTo>
                      <a:pt x="11505" y="524022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en-GB" sz="960" dirty="0">
                    <a:solidFill>
                      <a:schemeClr val="bg1"/>
                    </a:solidFill>
                  </a:rPr>
                  <a:t>We will enable the use of asset information to inform intelligent decision making and operation of physical infrastructure assets </a:t>
                </a:r>
              </a:p>
            </p:txBody>
          </p:sp>
          <p:sp>
            <p:nvSpPr>
              <p:cNvPr id="33" name="Pentagon 32"/>
              <p:cNvSpPr/>
              <p:nvPr/>
            </p:nvSpPr>
            <p:spPr>
              <a:xfrm rot="16200000">
                <a:off x="7444656" y="2415853"/>
                <a:ext cx="734190" cy="1387506"/>
              </a:xfrm>
              <a:prstGeom prst="homePlate">
                <a:avLst>
                  <a:gd name="adj" fmla="val 46364"/>
                </a:avLst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160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7046656" y="3046532"/>
                <a:ext cx="1521266" cy="384030"/>
              </a:xfrm>
              <a:custGeom>
                <a:avLst/>
                <a:gdLst>
                  <a:gd name="connsiteX0" fmla="*/ 0 w 1370493"/>
                  <a:gd name="connsiteY0" fmla="*/ 0 h 769441"/>
                  <a:gd name="connsiteX1" fmla="*/ 1370493 w 1370493"/>
                  <a:gd name="connsiteY1" fmla="*/ 0 h 769441"/>
                  <a:gd name="connsiteX2" fmla="*/ 1370493 w 1370493"/>
                  <a:gd name="connsiteY2" fmla="*/ 769441 h 769441"/>
                  <a:gd name="connsiteX3" fmla="*/ 0 w 1370493"/>
                  <a:gd name="connsiteY3" fmla="*/ 769441 h 769441"/>
                  <a:gd name="connsiteX4" fmla="*/ 0 w 1370493"/>
                  <a:gd name="connsiteY4" fmla="*/ 0 h 769441"/>
                  <a:gd name="connsiteX0" fmla="*/ 0 w 1377024"/>
                  <a:gd name="connsiteY0" fmla="*/ 248195 h 769441"/>
                  <a:gd name="connsiteX1" fmla="*/ 1377024 w 1377024"/>
                  <a:gd name="connsiteY1" fmla="*/ 0 h 769441"/>
                  <a:gd name="connsiteX2" fmla="*/ 1377024 w 1377024"/>
                  <a:gd name="connsiteY2" fmla="*/ 769441 h 769441"/>
                  <a:gd name="connsiteX3" fmla="*/ 6531 w 1377024"/>
                  <a:gd name="connsiteY3" fmla="*/ 769441 h 769441"/>
                  <a:gd name="connsiteX4" fmla="*/ 0 w 1377024"/>
                  <a:gd name="connsiteY4" fmla="*/ 248195 h 769441"/>
                  <a:gd name="connsiteX0" fmla="*/ 0 w 1377024"/>
                  <a:gd name="connsiteY0" fmla="*/ 0 h 521246"/>
                  <a:gd name="connsiteX1" fmla="*/ 1377024 w 1377024"/>
                  <a:gd name="connsiteY1" fmla="*/ 19594 h 521246"/>
                  <a:gd name="connsiteX2" fmla="*/ 1377024 w 1377024"/>
                  <a:gd name="connsiteY2" fmla="*/ 521246 h 521246"/>
                  <a:gd name="connsiteX3" fmla="*/ 6531 w 1377024"/>
                  <a:gd name="connsiteY3" fmla="*/ 521246 h 521246"/>
                  <a:gd name="connsiteX4" fmla="*/ 0 w 1377024"/>
                  <a:gd name="connsiteY4" fmla="*/ 0 h 521246"/>
                  <a:gd name="connsiteX0" fmla="*/ 0 w 1377024"/>
                  <a:gd name="connsiteY0" fmla="*/ 0 h 521246"/>
                  <a:gd name="connsiteX1" fmla="*/ 1377024 w 1377024"/>
                  <a:gd name="connsiteY1" fmla="*/ 19594 h 521246"/>
                  <a:gd name="connsiteX2" fmla="*/ 1377024 w 1377024"/>
                  <a:gd name="connsiteY2" fmla="*/ 521246 h 521246"/>
                  <a:gd name="connsiteX3" fmla="*/ 0 w 1377024"/>
                  <a:gd name="connsiteY3" fmla="*/ 397149 h 521246"/>
                  <a:gd name="connsiteX4" fmla="*/ 0 w 1377024"/>
                  <a:gd name="connsiteY4" fmla="*/ 0 h 521246"/>
                  <a:gd name="connsiteX0" fmla="*/ 0 w 1383556"/>
                  <a:gd name="connsiteY0" fmla="*/ 0 h 429806"/>
                  <a:gd name="connsiteX1" fmla="*/ 1377024 w 1383556"/>
                  <a:gd name="connsiteY1" fmla="*/ 19594 h 429806"/>
                  <a:gd name="connsiteX2" fmla="*/ 1383556 w 1383556"/>
                  <a:gd name="connsiteY2" fmla="*/ 429806 h 429806"/>
                  <a:gd name="connsiteX3" fmla="*/ 0 w 1383556"/>
                  <a:gd name="connsiteY3" fmla="*/ 397149 h 429806"/>
                  <a:gd name="connsiteX4" fmla="*/ 0 w 1383556"/>
                  <a:gd name="connsiteY4" fmla="*/ 0 h 429806"/>
                  <a:gd name="connsiteX0" fmla="*/ 0 w 1377024"/>
                  <a:gd name="connsiteY0" fmla="*/ 0 h 397149"/>
                  <a:gd name="connsiteX1" fmla="*/ 1377024 w 1377024"/>
                  <a:gd name="connsiteY1" fmla="*/ 19594 h 397149"/>
                  <a:gd name="connsiteX2" fmla="*/ 1370494 w 1377024"/>
                  <a:gd name="connsiteY2" fmla="*/ 397149 h 397149"/>
                  <a:gd name="connsiteX3" fmla="*/ 0 w 1377024"/>
                  <a:gd name="connsiteY3" fmla="*/ 397149 h 397149"/>
                  <a:gd name="connsiteX4" fmla="*/ 0 w 1377024"/>
                  <a:gd name="connsiteY4" fmla="*/ 0 h 397149"/>
                  <a:gd name="connsiteX0" fmla="*/ 0 w 1377024"/>
                  <a:gd name="connsiteY0" fmla="*/ 0 h 397149"/>
                  <a:gd name="connsiteX1" fmla="*/ 720055 w 1377024"/>
                  <a:gd name="connsiteY1" fmla="*/ 17585 h 397149"/>
                  <a:gd name="connsiteX2" fmla="*/ 1377024 w 1377024"/>
                  <a:gd name="connsiteY2" fmla="*/ 19594 h 397149"/>
                  <a:gd name="connsiteX3" fmla="*/ 1370494 w 1377024"/>
                  <a:gd name="connsiteY3" fmla="*/ 397149 h 397149"/>
                  <a:gd name="connsiteX4" fmla="*/ 0 w 1377024"/>
                  <a:gd name="connsiteY4" fmla="*/ 397149 h 397149"/>
                  <a:gd name="connsiteX5" fmla="*/ 0 w 1377024"/>
                  <a:gd name="connsiteY5" fmla="*/ 0 h 397149"/>
                  <a:gd name="connsiteX0" fmla="*/ 0 w 1377024"/>
                  <a:gd name="connsiteY0" fmla="*/ 322049 h 719198"/>
                  <a:gd name="connsiteX1" fmla="*/ 693929 w 1377024"/>
                  <a:gd name="connsiteY1" fmla="*/ 0 h 719198"/>
                  <a:gd name="connsiteX2" fmla="*/ 1377024 w 1377024"/>
                  <a:gd name="connsiteY2" fmla="*/ 341643 h 719198"/>
                  <a:gd name="connsiteX3" fmla="*/ 1370494 w 1377024"/>
                  <a:gd name="connsiteY3" fmla="*/ 719198 h 719198"/>
                  <a:gd name="connsiteX4" fmla="*/ 0 w 1377024"/>
                  <a:gd name="connsiteY4" fmla="*/ 719198 h 719198"/>
                  <a:gd name="connsiteX5" fmla="*/ 0 w 1377024"/>
                  <a:gd name="connsiteY5" fmla="*/ 322049 h 7191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377024" h="719198">
                    <a:moveTo>
                      <a:pt x="0" y="322049"/>
                    </a:moveTo>
                    <a:lnTo>
                      <a:pt x="693929" y="0"/>
                    </a:lnTo>
                    <a:lnTo>
                      <a:pt x="1377024" y="341643"/>
                    </a:lnTo>
                    <a:lnTo>
                      <a:pt x="1370494" y="719198"/>
                    </a:lnTo>
                    <a:lnTo>
                      <a:pt x="0" y="719198"/>
                    </a:lnTo>
                    <a:lnTo>
                      <a:pt x="0" y="322049"/>
                    </a:lnTo>
                    <a:close/>
                  </a:path>
                </a:pathLst>
              </a:cu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1320" i="1" dirty="0">
                    <a:solidFill>
                      <a:schemeClr val="bg1"/>
                    </a:solidFill>
                  </a:rPr>
                  <a:t>Inform decision making with accessible data</a:t>
                </a:r>
              </a:p>
            </p:txBody>
          </p:sp>
        </p:grpSp>
        <p:sp>
          <p:nvSpPr>
            <p:cNvPr id="3" name="Isosceles Triangle 2"/>
            <p:cNvSpPr/>
            <p:nvPr/>
          </p:nvSpPr>
          <p:spPr>
            <a:xfrm>
              <a:off x="1218133" y="1180463"/>
              <a:ext cx="1100838" cy="276046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16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1228791" y="1262651"/>
              <a:ext cx="1071771" cy="1846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840" dirty="0">
                  <a:solidFill>
                    <a:schemeClr val="bg1"/>
                  </a:solidFill>
                </a:rPr>
                <a:t>ASSURE</a:t>
              </a:r>
            </a:p>
          </p:txBody>
        </p:sp>
        <p:sp>
          <p:nvSpPr>
            <p:cNvPr id="46" name="Isosceles Triangle 45"/>
            <p:cNvSpPr/>
            <p:nvPr/>
          </p:nvSpPr>
          <p:spPr>
            <a:xfrm>
              <a:off x="2936772" y="1178368"/>
              <a:ext cx="1100838" cy="276046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16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2941210" y="1260556"/>
              <a:ext cx="1071771" cy="1846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840" dirty="0">
                  <a:solidFill>
                    <a:schemeClr val="bg1"/>
                  </a:solidFill>
                </a:rPr>
                <a:t>DEFINE</a:t>
              </a:r>
            </a:p>
          </p:txBody>
        </p:sp>
        <p:sp>
          <p:nvSpPr>
            <p:cNvPr id="48" name="Isosceles Triangle 47"/>
            <p:cNvSpPr/>
            <p:nvPr/>
          </p:nvSpPr>
          <p:spPr>
            <a:xfrm>
              <a:off x="4664387" y="1177172"/>
              <a:ext cx="1100838" cy="276046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16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662605" y="1271800"/>
              <a:ext cx="1071771" cy="1846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840" dirty="0">
                  <a:solidFill>
                    <a:schemeClr val="bg1"/>
                  </a:solidFill>
                </a:rPr>
                <a:t>MAINTAIN</a:t>
              </a: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5333765" y="2694249"/>
              <a:ext cx="1501200" cy="1744000"/>
              <a:chOff x="1891484" y="2697617"/>
              <a:chExt cx="1501200" cy="1744000"/>
            </a:xfrm>
          </p:grpSpPr>
          <p:grpSp>
            <p:nvGrpSpPr>
              <p:cNvPr id="25" name="Group 24"/>
              <p:cNvGrpSpPr/>
              <p:nvPr/>
            </p:nvGrpSpPr>
            <p:grpSpPr>
              <a:xfrm>
                <a:off x="1891484" y="2701268"/>
                <a:ext cx="1501200" cy="1740349"/>
                <a:chOff x="7117997" y="2742512"/>
                <a:chExt cx="1387506" cy="1608543"/>
              </a:xfrm>
            </p:grpSpPr>
            <p:sp>
              <p:nvSpPr>
                <p:cNvPr id="26" name="Hexagon 25"/>
                <p:cNvSpPr/>
                <p:nvPr/>
              </p:nvSpPr>
              <p:spPr>
                <a:xfrm rot="5400000">
                  <a:off x="7007063" y="2853446"/>
                  <a:ext cx="1608543" cy="1386675"/>
                </a:xfrm>
                <a:prstGeom prst="hexagon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160"/>
                </a:p>
              </p:txBody>
            </p:sp>
            <p:sp>
              <p:nvSpPr>
                <p:cNvPr id="27" name="Rectangle 7"/>
                <p:cNvSpPr/>
                <p:nvPr/>
              </p:nvSpPr>
              <p:spPr>
                <a:xfrm>
                  <a:off x="7117997" y="3474492"/>
                  <a:ext cx="1378584" cy="604492"/>
                </a:xfrm>
                <a:custGeom>
                  <a:avLst/>
                  <a:gdLst>
                    <a:gd name="connsiteX0" fmla="*/ 0 w 1381612"/>
                    <a:gd name="connsiteY0" fmla="*/ 0 h 707886"/>
                    <a:gd name="connsiteX1" fmla="*/ 1381612 w 1381612"/>
                    <a:gd name="connsiteY1" fmla="*/ 0 h 707886"/>
                    <a:gd name="connsiteX2" fmla="*/ 1381612 w 1381612"/>
                    <a:gd name="connsiteY2" fmla="*/ 707886 h 707886"/>
                    <a:gd name="connsiteX3" fmla="*/ 0 w 1381612"/>
                    <a:gd name="connsiteY3" fmla="*/ 707886 h 707886"/>
                    <a:gd name="connsiteX4" fmla="*/ 0 w 1381612"/>
                    <a:gd name="connsiteY4" fmla="*/ 0 h 707886"/>
                    <a:gd name="connsiteX0" fmla="*/ 0 w 1381612"/>
                    <a:gd name="connsiteY0" fmla="*/ 0 h 707886"/>
                    <a:gd name="connsiteX1" fmla="*/ 1381612 w 1381612"/>
                    <a:gd name="connsiteY1" fmla="*/ 0 h 707886"/>
                    <a:gd name="connsiteX2" fmla="*/ 1381612 w 1381612"/>
                    <a:gd name="connsiteY2" fmla="*/ 707886 h 707886"/>
                    <a:gd name="connsiteX3" fmla="*/ 213583 w 1381612"/>
                    <a:gd name="connsiteY3" fmla="*/ 687863 h 707886"/>
                    <a:gd name="connsiteX4" fmla="*/ 0 w 1381612"/>
                    <a:gd name="connsiteY4" fmla="*/ 0 h 707886"/>
                    <a:gd name="connsiteX0" fmla="*/ 0 w 1461705"/>
                    <a:gd name="connsiteY0" fmla="*/ 6674 h 707886"/>
                    <a:gd name="connsiteX1" fmla="*/ 1461705 w 1461705"/>
                    <a:gd name="connsiteY1" fmla="*/ 0 h 707886"/>
                    <a:gd name="connsiteX2" fmla="*/ 1461705 w 1461705"/>
                    <a:gd name="connsiteY2" fmla="*/ 707886 h 707886"/>
                    <a:gd name="connsiteX3" fmla="*/ 293676 w 1461705"/>
                    <a:gd name="connsiteY3" fmla="*/ 687863 h 707886"/>
                    <a:gd name="connsiteX4" fmla="*/ 0 w 1461705"/>
                    <a:gd name="connsiteY4" fmla="*/ 6674 h 707886"/>
                    <a:gd name="connsiteX0" fmla="*/ 0 w 1575170"/>
                    <a:gd name="connsiteY0" fmla="*/ 0 h 701212"/>
                    <a:gd name="connsiteX1" fmla="*/ 1575170 w 1575170"/>
                    <a:gd name="connsiteY1" fmla="*/ 1 h 701212"/>
                    <a:gd name="connsiteX2" fmla="*/ 1461705 w 1575170"/>
                    <a:gd name="connsiteY2" fmla="*/ 701212 h 701212"/>
                    <a:gd name="connsiteX3" fmla="*/ 293676 w 1575170"/>
                    <a:gd name="connsiteY3" fmla="*/ 681189 h 701212"/>
                    <a:gd name="connsiteX4" fmla="*/ 0 w 1575170"/>
                    <a:gd name="connsiteY4" fmla="*/ 0 h 701212"/>
                    <a:gd name="connsiteX0" fmla="*/ 0 w 1575170"/>
                    <a:gd name="connsiteY0" fmla="*/ 0 h 694538"/>
                    <a:gd name="connsiteX1" fmla="*/ 1575170 w 1575170"/>
                    <a:gd name="connsiteY1" fmla="*/ 1 h 694538"/>
                    <a:gd name="connsiteX2" fmla="*/ 1174703 w 1575170"/>
                    <a:gd name="connsiteY2" fmla="*/ 694538 h 694538"/>
                    <a:gd name="connsiteX3" fmla="*/ 293676 w 1575170"/>
                    <a:gd name="connsiteY3" fmla="*/ 681189 h 694538"/>
                    <a:gd name="connsiteX4" fmla="*/ 0 w 1575170"/>
                    <a:gd name="connsiteY4" fmla="*/ 0 h 694538"/>
                    <a:gd name="connsiteX0" fmla="*/ 0 w 1575170"/>
                    <a:gd name="connsiteY0" fmla="*/ 0 h 694538"/>
                    <a:gd name="connsiteX1" fmla="*/ 1575170 w 1575170"/>
                    <a:gd name="connsiteY1" fmla="*/ 1 h 694538"/>
                    <a:gd name="connsiteX2" fmla="*/ 1208075 w 1575170"/>
                    <a:gd name="connsiteY2" fmla="*/ 694538 h 694538"/>
                    <a:gd name="connsiteX3" fmla="*/ 293676 w 1575170"/>
                    <a:gd name="connsiteY3" fmla="*/ 681189 h 694538"/>
                    <a:gd name="connsiteX4" fmla="*/ 0 w 1575170"/>
                    <a:gd name="connsiteY4" fmla="*/ 0 h 694538"/>
                    <a:gd name="connsiteX0" fmla="*/ 0 w 1575170"/>
                    <a:gd name="connsiteY0" fmla="*/ 0 h 694538"/>
                    <a:gd name="connsiteX1" fmla="*/ 1575170 w 1575170"/>
                    <a:gd name="connsiteY1" fmla="*/ 1 h 694538"/>
                    <a:gd name="connsiteX2" fmla="*/ 1208075 w 1575170"/>
                    <a:gd name="connsiteY2" fmla="*/ 694538 h 694538"/>
                    <a:gd name="connsiteX3" fmla="*/ 11505 w 1575170"/>
                    <a:gd name="connsiteY3" fmla="*/ 524022 h 694538"/>
                    <a:gd name="connsiteX4" fmla="*/ 0 w 1575170"/>
                    <a:gd name="connsiteY4" fmla="*/ 0 h 694538"/>
                    <a:gd name="connsiteX0" fmla="*/ 0 w 1575170"/>
                    <a:gd name="connsiteY0" fmla="*/ 0 h 530822"/>
                    <a:gd name="connsiteX1" fmla="*/ 1575170 w 1575170"/>
                    <a:gd name="connsiteY1" fmla="*/ 1 h 530822"/>
                    <a:gd name="connsiteX2" fmla="*/ 1566509 w 1575170"/>
                    <a:gd name="connsiteY2" fmla="*/ 530822 h 530822"/>
                    <a:gd name="connsiteX3" fmla="*/ 11505 w 1575170"/>
                    <a:gd name="connsiteY3" fmla="*/ 524022 h 530822"/>
                    <a:gd name="connsiteX4" fmla="*/ 0 w 1575170"/>
                    <a:gd name="connsiteY4" fmla="*/ 0 h 530822"/>
                    <a:gd name="connsiteX0" fmla="*/ 0 w 1575170"/>
                    <a:gd name="connsiteY0" fmla="*/ 0 h 533280"/>
                    <a:gd name="connsiteX1" fmla="*/ 1575170 w 1575170"/>
                    <a:gd name="connsiteY1" fmla="*/ 1 h 533280"/>
                    <a:gd name="connsiteX2" fmla="*/ 1566509 w 1575170"/>
                    <a:gd name="connsiteY2" fmla="*/ 530822 h 533280"/>
                    <a:gd name="connsiteX3" fmla="*/ 820170 w 1575170"/>
                    <a:gd name="connsiteY3" fmla="*/ 533280 h 533280"/>
                    <a:gd name="connsiteX4" fmla="*/ 11505 w 1575170"/>
                    <a:gd name="connsiteY4" fmla="*/ 524022 h 533280"/>
                    <a:gd name="connsiteX5" fmla="*/ 0 w 1575170"/>
                    <a:gd name="connsiteY5" fmla="*/ 0 h 533280"/>
                    <a:gd name="connsiteX0" fmla="*/ 0 w 1575170"/>
                    <a:gd name="connsiteY0" fmla="*/ 0 h 834516"/>
                    <a:gd name="connsiteX1" fmla="*/ 1575170 w 1575170"/>
                    <a:gd name="connsiteY1" fmla="*/ 1 h 834516"/>
                    <a:gd name="connsiteX2" fmla="*/ 1566509 w 1575170"/>
                    <a:gd name="connsiteY2" fmla="*/ 530822 h 834516"/>
                    <a:gd name="connsiteX3" fmla="*/ 797290 w 1575170"/>
                    <a:gd name="connsiteY3" fmla="*/ 834516 h 834516"/>
                    <a:gd name="connsiteX4" fmla="*/ 11505 w 1575170"/>
                    <a:gd name="connsiteY4" fmla="*/ 524022 h 834516"/>
                    <a:gd name="connsiteX5" fmla="*/ 0 w 1575170"/>
                    <a:gd name="connsiteY5" fmla="*/ 0 h 8345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575170" h="834516">
                      <a:moveTo>
                        <a:pt x="0" y="0"/>
                      </a:moveTo>
                      <a:lnTo>
                        <a:pt x="1575170" y="1"/>
                      </a:lnTo>
                      <a:lnTo>
                        <a:pt x="1566509" y="530822"/>
                      </a:lnTo>
                      <a:lnTo>
                        <a:pt x="797290" y="834516"/>
                      </a:lnTo>
                      <a:lnTo>
                        <a:pt x="11505" y="52402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</p:spPr>
              <p:txBody>
                <a:bodyPr wrap="square">
                  <a:spAutoFit/>
                </a:bodyPr>
                <a:lstStyle/>
                <a:p>
                  <a:pPr lvl="0" algn="ctr"/>
                  <a:r>
                    <a:rPr lang="en-GB" sz="900" dirty="0">
                      <a:solidFill>
                        <a:schemeClr val="bg1"/>
                      </a:solidFill>
                    </a:rPr>
                    <a:t>We will store asset information in a master repository &amp; make information accessible to relevant parties cognisant of any security requirements </a:t>
                  </a:r>
                </a:p>
              </p:txBody>
            </p:sp>
            <p:sp>
              <p:nvSpPr>
                <p:cNvPr id="28" name="Pentagon 27"/>
                <p:cNvSpPr/>
                <p:nvPr/>
              </p:nvSpPr>
              <p:spPr>
                <a:xfrm rot="16200000">
                  <a:off x="7444655" y="2415854"/>
                  <a:ext cx="734190" cy="1387506"/>
                </a:xfrm>
                <a:prstGeom prst="homePlate">
                  <a:avLst>
                    <a:gd name="adj" fmla="val 46364"/>
                  </a:avLst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160"/>
                </a:p>
              </p:txBody>
            </p:sp>
            <p:sp>
              <p:nvSpPr>
                <p:cNvPr id="29" name="Rectangle 28"/>
                <p:cNvSpPr/>
                <p:nvPr/>
              </p:nvSpPr>
              <p:spPr>
                <a:xfrm>
                  <a:off x="7117997" y="3052871"/>
                  <a:ext cx="1378584" cy="38403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GB" sz="1320" i="1" dirty="0">
                      <a:solidFill>
                        <a:schemeClr val="bg1"/>
                      </a:solidFill>
                    </a:rPr>
                    <a:t>Collate one version </a:t>
                  </a:r>
                </a:p>
                <a:p>
                  <a:pPr algn="ctr"/>
                  <a:r>
                    <a:rPr lang="en-GB" sz="1320" i="1" dirty="0">
                      <a:solidFill>
                        <a:schemeClr val="bg1"/>
                      </a:solidFill>
                    </a:rPr>
                    <a:t>of the truth</a:t>
                  </a:r>
                </a:p>
              </p:txBody>
            </p:sp>
          </p:grpSp>
          <p:sp>
            <p:nvSpPr>
              <p:cNvPr id="50" name="Isosceles Triangle 49"/>
              <p:cNvSpPr/>
              <p:nvPr/>
            </p:nvSpPr>
            <p:spPr>
              <a:xfrm>
                <a:off x="2087374" y="2697617"/>
                <a:ext cx="1100838" cy="276046"/>
              </a:xfrm>
              <a:prstGeom prst="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160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2091812" y="2786025"/>
                <a:ext cx="1071771" cy="1846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840" dirty="0">
                    <a:solidFill>
                      <a:schemeClr val="bg1"/>
                    </a:solidFill>
                  </a:rPr>
                  <a:t>COLLATE</a:t>
                </a:r>
              </a:p>
            </p:txBody>
          </p:sp>
        </p:grpSp>
        <p:sp>
          <p:nvSpPr>
            <p:cNvPr id="52" name="Isosceles Triangle 51"/>
            <p:cNvSpPr/>
            <p:nvPr/>
          </p:nvSpPr>
          <p:spPr>
            <a:xfrm>
              <a:off x="3811385" y="2694249"/>
              <a:ext cx="1100838" cy="276046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160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3803383" y="2782657"/>
              <a:ext cx="1071771" cy="1846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840" dirty="0">
                  <a:solidFill>
                    <a:schemeClr val="bg1"/>
                  </a:solidFill>
                </a:rPr>
                <a:t>INFORM</a:t>
              </a: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1817363" y="2701267"/>
              <a:ext cx="1642609" cy="1745331"/>
              <a:chOff x="5260542" y="2696286"/>
              <a:chExt cx="1642609" cy="1745331"/>
            </a:xfrm>
          </p:grpSpPr>
          <p:grpSp>
            <p:nvGrpSpPr>
              <p:cNvPr id="35" name="Group 34"/>
              <p:cNvGrpSpPr/>
              <p:nvPr/>
            </p:nvGrpSpPr>
            <p:grpSpPr>
              <a:xfrm>
                <a:off x="5260542" y="2701268"/>
                <a:ext cx="1642609" cy="1740349"/>
                <a:chOff x="7048186" y="2742512"/>
                <a:chExt cx="1518206" cy="1608543"/>
              </a:xfrm>
            </p:grpSpPr>
            <p:sp>
              <p:nvSpPr>
                <p:cNvPr id="36" name="Hexagon 35"/>
                <p:cNvSpPr/>
                <p:nvPr/>
              </p:nvSpPr>
              <p:spPr>
                <a:xfrm rot="5400000">
                  <a:off x="7007063" y="2853446"/>
                  <a:ext cx="1608543" cy="1386675"/>
                </a:xfrm>
                <a:prstGeom prst="hexagon">
                  <a:avLst/>
                </a:prstGeom>
                <a:solidFill>
                  <a:schemeClr val="accent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160"/>
                </a:p>
              </p:txBody>
            </p:sp>
            <p:sp>
              <p:nvSpPr>
                <p:cNvPr id="37" name="Rectangle 7"/>
                <p:cNvSpPr/>
                <p:nvPr/>
              </p:nvSpPr>
              <p:spPr>
                <a:xfrm>
                  <a:off x="7117997" y="3474492"/>
                  <a:ext cx="1378584" cy="753837"/>
                </a:xfrm>
                <a:custGeom>
                  <a:avLst/>
                  <a:gdLst>
                    <a:gd name="connsiteX0" fmla="*/ 0 w 1381612"/>
                    <a:gd name="connsiteY0" fmla="*/ 0 h 707886"/>
                    <a:gd name="connsiteX1" fmla="*/ 1381612 w 1381612"/>
                    <a:gd name="connsiteY1" fmla="*/ 0 h 707886"/>
                    <a:gd name="connsiteX2" fmla="*/ 1381612 w 1381612"/>
                    <a:gd name="connsiteY2" fmla="*/ 707886 h 707886"/>
                    <a:gd name="connsiteX3" fmla="*/ 0 w 1381612"/>
                    <a:gd name="connsiteY3" fmla="*/ 707886 h 707886"/>
                    <a:gd name="connsiteX4" fmla="*/ 0 w 1381612"/>
                    <a:gd name="connsiteY4" fmla="*/ 0 h 707886"/>
                    <a:gd name="connsiteX0" fmla="*/ 0 w 1381612"/>
                    <a:gd name="connsiteY0" fmla="*/ 0 h 707886"/>
                    <a:gd name="connsiteX1" fmla="*/ 1381612 w 1381612"/>
                    <a:gd name="connsiteY1" fmla="*/ 0 h 707886"/>
                    <a:gd name="connsiteX2" fmla="*/ 1381612 w 1381612"/>
                    <a:gd name="connsiteY2" fmla="*/ 707886 h 707886"/>
                    <a:gd name="connsiteX3" fmla="*/ 213583 w 1381612"/>
                    <a:gd name="connsiteY3" fmla="*/ 687863 h 707886"/>
                    <a:gd name="connsiteX4" fmla="*/ 0 w 1381612"/>
                    <a:gd name="connsiteY4" fmla="*/ 0 h 707886"/>
                    <a:gd name="connsiteX0" fmla="*/ 0 w 1461705"/>
                    <a:gd name="connsiteY0" fmla="*/ 6674 h 707886"/>
                    <a:gd name="connsiteX1" fmla="*/ 1461705 w 1461705"/>
                    <a:gd name="connsiteY1" fmla="*/ 0 h 707886"/>
                    <a:gd name="connsiteX2" fmla="*/ 1461705 w 1461705"/>
                    <a:gd name="connsiteY2" fmla="*/ 707886 h 707886"/>
                    <a:gd name="connsiteX3" fmla="*/ 293676 w 1461705"/>
                    <a:gd name="connsiteY3" fmla="*/ 687863 h 707886"/>
                    <a:gd name="connsiteX4" fmla="*/ 0 w 1461705"/>
                    <a:gd name="connsiteY4" fmla="*/ 6674 h 707886"/>
                    <a:gd name="connsiteX0" fmla="*/ 0 w 1575170"/>
                    <a:gd name="connsiteY0" fmla="*/ 0 h 701212"/>
                    <a:gd name="connsiteX1" fmla="*/ 1575170 w 1575170"/>
                    <a:gd name="connsiteY1" fmla="*/ 1 h 701212"/>
                    <a:gd name="connsiteX2" fmla="*/ 1461705 w 1575170"/>
                    <a:gd name="connsiteY2" fmla="*/ 701212 h 701212"/>
                    <a:gd name="connsiteX3" fmla="*/ 293676 w 1575170"/>
                    <a:gd name="connsiteY3" fmla="*/ 681189 h 701212"/>
                    <a:gd name="connsiteX4" fmla="*/ 0 w 1575170"/>
                    <a:gd name="connsiteY4" fmla="*/ 0 h 701212"/>
                    <a:gd name="connsiteX0" fmla="*/ 0 w 1575170"/>
                    <a:gd name="connsiteY0" fmla="*/ 0 h 694538"/>
                    <a:gd name="connsiteX1" fmla="*/ 1575170 w 1575170"/>
                    <a:gd name="connsiteY1" fmla="*/ 1 h 694538"/>
                    <a:gd name="connsiteX2" fmla="*/ 1174703 w 1575170"/>
                    <a:gd name="connsiteY2" fmla="*/ 694538 h 694538"/>
                    <a:gd name="connsiteX3" fmla="*/ 293676 w 1575170"/>
                    <a:gd name="connsiteY3" fmla="*/ 681189 h 694538"/>
                    <a:gd name="connsiteX4" fmla="*/ 0 w 1575170"/>
                    <a:gd name="connsiteY4" fmla="*/ 0 h 694538"/>
                    <a:gd name="connsiteX0" fmla="*/ 0 w 1575170"/>
                    <a:gd name="connsiteY0" fmla="*/ 0 h 694538"/>
                    <a:gd name="connsiteX1" fmla="*/ 1575170 w 1575170"/>
                    <a:gd name="connsiteY1" fmla="*/ 1 h 694538"/>
                    <a:gd name="connsiteX2" fmla="*/ 1208075 w 1575170"/>
                    <a:gd name="connsiteY2" fmla="*/ 694538 h 694538"/>
                    <a:gd name="connsiteX3" fmla="*/ 293676 w 1575170"/>
                    <a:gd name="connsiteY3" fmla="*/ 681189 h 694538"/>
                    <a:gd name="connsiteX4" fmla="*/ 0 w 1575170"/>
                    <a:gd name="connsiteY4" fmla="*/ 0 h 694538"/>
                    <a:gd name="connsiteX0" fmla="*/ 0 w 1575170"/>
                    <a:gd name="connsiteY0" fmla="*/ 0 h 694538"/>
                    <a:gd name="connsiteX1" fmla="*/ 1575170 w 1575170"/>
                    <a:gd name="connsiteY1" fmla="*/ 1 h 694538"/>
                    <a:gd name="connsiteX2" fmla="*/ 1208075 w 1575170"/>
                    <a:gd name="connsiteY2" fmla="*/ 694538 h 694538"/>
                    <a:gd name="connsiteX3" fmla="*/ 11505 w 1575170"/>
                    <a:gd name="connsiteY3" fmla="*/ 524022 h 694538"/>
                    <a:gd name="connsiteX4" fmla="*/ 0 w 1575170"/>
                    <a:gd name="connsiteY4" fmla="*/ 0 h 694538"/>
                    <a:gd name="connsiteX0" fmla="*/ 0 w 1575170"/>
                    <a:gd name="connsiteY0" fmla="*/ 0 h 530822"/>
                    <a:gd name="connsiteX1" fmla="*/ 1575170 w 1575170"/>
                    <a:gd name="connsiteY1" fmla="*/ 1 h 530822"/>
                    <a:gd name="connsiteX2" fmla="*/ 1566509 w 1575170"/>
                    <a:gd name="connsiteY2" fmla="*/ 530822 h 530822"/>
                    <a:gd name="connsiteX3" fmla="*/ 11505 w 1575170"/>
                    <a:gd name="connsiteY3" fmla="*/ 524022 h 530822"/>
                    <a:gd name="connsiteX4" fmla="*/ 0 w 1575170"/>
                    <a:gd name="connsiteY4" fmla="*/ 0 h 530822"/>
                    <a:gd name="connsiteX0" fmla="*/ 0 w 1575170"/>
                    <a:gd name="connsiteY0" fmla="*/ 0 h 533280"/>
                    <a:gd name="connsiteX1" fmla="*/ 1575170 w 1575170"/>
                    <a:gd name="connsiteY1" fmla="*/ 1 h 533280"/>
                    <a:gd name="connsiteX2" fmla="*/ 1566509 w 1575170"/>
                    <a:gd name="connsiteY2" fmla="*/ 530822 h 533280"/>
                    <a:gd name="connsiteX3" fmla="*/ 820170 w 1575170"/>
                    <a:gd name="connsiteY3" fmla="*/ 533280 h 533280"/>
                    <a:gd name="connsiteX4" fmla="*/ 11505 w 1575170"/>
                    <a:gd name="connsiteY4" fmla="*/ 524022 h 533280"/>
                    <a:gd name="connsiteX5" fmla="*/ 0 w 1575170"/>
                    <a:gd name="connsiteY5" fmla="*/ 0 h 533280"/>
                    <a:gd name="connsiteX0" fmla="*/ 0 w 1575170"/>
                    <a:gd name="connsiteY0" fmla="*/ 0 h 834516"/>
                    <a:gd name="connsiteX1" fmla="*/ 1575170 w 1575170"/>
                    <a:gd name="connsiteY1" fmla="*/ 1 h 834516"/>
                    <a:gd name="connsiteX2" fmla="*/ 1566509 w 1575170"/>
                    <a:gd name="connsiteY2" fmla="*/ 530822 h 834516"/>
                    <a:gd name="connsiteX3" fmla="*/ 797290 w 1575170"/>
                    <a:gd name="connsiteY3" fmla="*/ 834516 h 834516"/>
                    <a:gd name="connsiteX4" fmla="*/ 11505 w 1575170"/>
                    <a:gd name="connsiteY4" fmla="*/ 524022 h 834516"/>
                    <a:gd name="connsiteX5" fmla="*/ 0 w 1575170"/>
                    <a:gd name="connsiteY5" fmla="*/ 0 h 8345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575170" h="834516">
                      <a:moveTo>
                        <a:pt x="0" y="0"/>
                      </a:moveTo>
                      <a:lnTo>
                        <a:pt x="1575170" y="1"/>
                      </a:lnTo>
                      <a:lnTo>
                        <a:pt x="1566509" y="530822"/>
                      </a:lnTo>
                      <a:lnTo>
                        <a:pt x="797290" y="834516"/>
                      </a:lnTo>
                      <a:lnTo>
                        <a:pt x="11505" y="52402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</p:spPr>
              <p:txBody>
                <a:bodyPr wrap="square">
                  <a:spAutoFit/>
                </a:bodyPr>
                <a:lstStyle/>
                <a:p>
                  <a:pPr lvl="0" algn="ctr"/>
                  <a:r>
                    <a:rPr lang="en-GB" sz="960" dirty="0">
                      <a:solidFill>
                        <a:schemeClr val="bg1"/>
                      </a:solidFill>
                    </a:rPr>
                    <a:t>We will develop our staff &amp; stakeholders to have the capability to engage with all stages of the asset information process and use information appropriately </a:t>
                  </a:r>
                </a:p>
              </p:txBody>
            </p:sp>
            <p:sp>
              <p:nvSpPr>
                <p:cNvPr id="38" name="Pentagon 37"/>
                <p:cNvSpPr/>
                <p:nvPr/>
              </p:nvSpPr>
              <p:spPr>
                <a:xfrm rot="16200000">
                  <a:off x="7444655" y="2415853"/>
                  <a:ext cx="734190" cy="1387507"/>
                </a:xfrm>
                <a:prstGeom prst="homePlate">
                  <a:avLst>
                    <a:gd name="adj" fmla="val 46364"/>
                  </a:avLst>
                </a:prstGeom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 sz="2160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7048186" y="3048905"/>
                  <a:ext cx="1518206" cy="38403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GB" sz="1320" i="1" dirty="0">
                      <a:solidFill>
                        <a:schemeClr val="bg1"/>
                      </a:solidFill>
                    </a:rPr>
                    <a:t>Embed asset knowledge in our people</a:t>
                  </a:r>
                </a:p>
              </p:txBody>
            </p:sp>
          </p:grpSp>
          <p:sp>
            <p:nvSpPr>
              <p:cNvPr id="54" name="Isosceles Triangle 53"/>
              <p:cNvSpPr/>
              <p:nvPr/>
            </p:nvSpPr>
            <p:spPr>
              <a:xfrm>
                <a:off x="5534588" y="2696286"/>
                <a:ext cx="1100838" cy="276046"/>
              </a:xfrm>
              <a:prstGeom prst="triangl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2160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5551466" y="2784694"/>
                <a:ext cx="1071771" cy="1846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840" dirty="0">
                    <a:solidFill>
                      <a:schemeClr val="bg1"/>
                    </a:solidFill>
                  </a:rPr>
                  <a:t>CAPABLE</a:t>
                </a:r>
              </a:p>
            </p:txBody>
          </p:sp>
        </p:grpSp>
        <p:pic>
          <p:nvPicPr>
            <p:cNvPr id="43" name="Picture 42"/>
            <p:cNvPicPr>
              <a:picLocks noChangeAspect="1"/>
            </p:cNvPicPr>
            <p:nvPr/>
          </p:nvPicPr>
          <p:blipFill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700000">
              <a:off x="6361768" y="2293338"/>
              <a:ext cx="275821" cy="275821"/>
            </a:xfrm>
            <a:prstGeom prst="rect">
              <a:avLst/>
            </a:prstGeom>
          </p:spPr>
        </p:pic>
        <p:pic>
          <p:nvPicPr>
            <p:cNvPr id="65" name="Picture 64"/>
            <p:cNvPicPr>
              <a:picLocks noChangeAspect="1"/>
            </p:cNvPicPr>
            <p:nvPr/>
          </p:nvPicPr>
          <p:blipFill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3500000">
              <a:off x="1262424" y="2965512"/>
              <a:ext cx="275821" cy="275821"/>
            </a:xfrm>
            <a:prstGeom prst="rect">
              <a:avLst/>
            </a:prstGeom>
          </p:spPr>
        </p:pic>
      </p:grpSp>
      <p:sp>
        <p:nvSpPr>
          <p:cNvPr id="56" name="Content Placeholder 2"/>
          <p:cNvSpPr>
            <a:spLocks noGrp="1"/>
          </p:cNvSpPr>
          <p:nvPr>
            <p:ph idx="1"/>
          </p:nvPr>
        </p:nvSpPr>
        <p:spPr>
          <a:xfrm>
            <a:off x="457201" y="735681"/>
            <a:ext cx="8299525" cy="790478"/>
          </a:xfrm>
        </p:spPr>
        <p:txBody>
          <a:bodyPr>
            <a:noAutofit/>
          </a:bodyPr>
          <a:lstStyle/>
          <a:p>
            <a:pPr marL="205740" indent="-205740">
              <a:buFont typeface="Arial" panose="020B0604020202020204" pitchFamily="34" charset="0"/>
              <a:buChar char="•"/>
            </a:pPr>
            <a:r>
              <a:rPr lang="en-GB" sz="1400" dirty="0"/>
              <a:t>We have developed a series of Asset Information Principles which:</a:t>
            </a:r>
          </a:p>
          <a:p>
            <a:pPr marL="205740" indent="-205740">
              <a:buFont typeface="Arial" panose="020B0604020202020204" pitchFamily="34" charset="0"/>
              <a:buChar char="•"/>
            </a:pPr>
            <a:r>
              <a:rPr lang="en-GB" sz="1400" dirty="0"/>
              <a:t>Are based on best practice, delivering continuous improvement</a:t>
            </a:r>
          </a:p>
          <a:p>
            <a:pPr marL="205740" indent="-205740">
              <a:buFont typeface="Arial" panose="020B0604020202020204" pitchFamily="34" charset="0"/>
              <a:buChar char="•"/>
            </a:pPr>
            <a:r>
              <a:rPr lang="en-GB" sz="1400" dirty="0"/>
              <a:t>Set our ambition / the utopian position of asset information management across its </a:t>
            </a:r>
            <a:r>
              <a:rPr lang="en-GB" sz="1400" u="sng" dirty="0"/>
              <a:t>full</a:t>
            </a:r>
            <a:r>
              <a:rPr lang="en-GB" sz="1400" dirty="0"/>
              <a:t> lifecycle</a:t>
            </a:r>
          </a:p>
          <a:p>
            <a:pPr marL="205740" indent="-205740">
              <a:buFont typeface="Arial" panose="020B0604020202020204" pitchFamily="34" charset="0"/>
              <a:buChar char="•"/>
            </a:pPr>
            <a:r>
              <a:rPr lang="en-GB" sz="1400" dirty="0"/>
              <a:t>Align with the products, tools and services the AIG are delivering (e.g. AIIP, ADMM)</a:t>
            </a:r>
          </a:p>
        </p:txBody>
      </p:sp>
      <p:sp>
        <p:nvSpPr>
          <p:cNvPr id="57" name="Title 1"/>
          <p:cNvSpPr txBox="1">
            <a:spLocks/>
          </p:cNvSpPr>
          <p:nvPr/>
        </p:nvSpPr>
        <p:spPr>
          <a:xfrm>
            <a:off x="299620" y="294678"/>
            <a:ext cx="8304827" cy="344839"/>
          </a:xfrm>
          <a:prstGeom prst="rect">
            <a:avLst/>
          </a:prstGeom>
        </p:spPr>
        <p:txBody>
          <a:bodyPr vert="horz" lIns="109728" tIns="54864" rIns="109728" bIns="54864" rtlCol="0" anchor="ctr">
            <a:noAutofit/>
          </a:bodyPr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GB" sz="1600" b="1" kern="1200" dirty="0">
                <a:solidFill>
                  <a:srgbClr val="1F497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1680" dirty="0"/>
              <a:t>Asset Information Principles</a:t>
            </a:r>
          </a:p>
        </p:txBody>
      </p:sp>
    </p:spTree>
    <p:extLst>
      <p:ext uri="{BB962C8B-B14F-4D97-AF65-F5344CB8AC3E}">
        <p14:creationId xmlns:p14="http://schemas.microsoft.com/office/powerpoint/2010/main" val="4131523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Vision for the ADMM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Departure from data requirements based on specific contracts &amp; systems</a:t>
            </a:r>
          </a:p>
          <a:p>
            <a:endParaRPr lang="en-GB" dirty="0"/>
          </a:p>
          <a:p>
            <a:r>
              <a:rPr lang="en-GB" dirty="0"/>
              <a:t>Capture the requirements for a single ‘Logical Model’ data schema</a:t>
            </a:r>
          </a:p>
          <a:p>
            <a:endParaRPr lang="en-GB" dirty="0"/>
          </a:p>
          <a:p>
            <a:r>
              <a:rPr lang="en-GB" dirty="0"/>
              <a:t>Hold ‘Translation Schema’ to support interaction of our range of current/legacy data systems</a:t>
            </a:r>
          </a:p>
          <a:p>
            <a:endParaRPr lang="en-GB" dirty="0"/>
          </a:p>
          <a:p>
            <a:r>
              <a:rPr lang="en-GB" dirty="0"/>
              <a:t>Not to ‘break’ any systems. The logical model is abstract; representing a conceptual database, free from systems-driven data requirements</a:t>
            </a:r>
          </a:p>
        </p:txBody>
      </p:sp>
    </p:spTree>
    <p:extLst>
      <p:ext uri="{BB962C8B-B14F-4D97-AF65-F5344CB8AC3E}">
        <p14:creationId xmlns:p14="http://schemas.microsoft.com/office/powerpoint/2010/main" val="2923269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_PPT_STD_White.potx" id="{C5DC826B-221C-4BFA-AE2D-5348A1F43056}" vid="{D717856E-93EF-4870-8349-848641DF949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3148</TotalTime>
  <Words>1042</Words>
  <Application>Microsoft Office PowerPoint</Application>
  <PresentationFormat>On-screen Show (4:3)</PresentationFormat>
  <Paragraphs>148</Paragraphs>
  <Slides>18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Wingdings</vt:lpstr>
      <vt:lpstr>Office Theme</vt:lpstr>
      <vt:lpstr>HSF Contents and Future Links to the ADMM</vt:lpstr>
      <vt:lpstr>Asset information group</vt:lpstr>
      <vt:lpstr>Handover</vt:lpstr>
      <vt:lpstr>Work underway</vt:lpstr>
      <vt:lpstr>AIG’s role in ADMM and HSF</vt:lpstr>
      <vt:lpstr>PowerPoint Presentation</vt:lpstr>
      <vt:lpstr>Highways England: Asset Data Management Manual (ADMM)</vt:lpstr>
      <vt:lpstr>PowerPoint Presentation</vt:lpstr>
      <vt:lpstr>Vision for the ADMM</vt:lpstr>
      <vt:lpstr>Future access to the ADMM</vt:lpstr>
      <vt:lpstr>Development of the ADMM</vt:lpstr>
      <vt:lpstr>Maturity of Asset Classes</vt:lpstr>
      <vt:lpstr>Asset Data Categories</vt:lpstr>
      <vt:lpstr>PowerPoint Presentation</vt:lpstr>
      <vt:lpstr>ADMM Data Dictionary: </vt:lpstr>
      <vt:lpstr>Bringing the Data Dictionary to life</vt:lpstr>
      <vt:lpstr>ADMM future plans</vt:lpstr>
      <vt:lpstr>PowerPoint Presentation</vt:lpstr>
    </vt:vector>
  </TitlesOfParts>
  <Company>Highways Agency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Ade Dalby</dc:creator>
  <cp:lastModifiedBy>Potter, Doug</cp:lastModifiedBy>
  <cp:revision>189</cp:revision>
  <cp:lastPrinted>2015-11-10T13:20:58Z</cp:lastPrinted>
  <dcterms:created xsi:type="dcterms:W3CDTF">2015-06-27T11:35:06Z</dcterms:created>
  <dcterms:modified xsi:type="dcterms:W3CDTF">2018-05-18T08:24:58Z</dcterms:modified>
</cp:coreProperties>
</file>