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5"/>
  </p:notesMasterIdLst>
  <p:sldIdLst>
    <p:sldId id="271" r:id="rId5"/>
    <p:sldId id="274" r:id="rId6"/>
    <p:sldId id="277" r:id="rId7"/>
    <p:sldId id="278" r:id="rId8"/>
    <p:sldId id="279" r:id="rId9"/>
    <p:sldId id="282" r:id="rId10"/>
    <p:sldId id="280" r:id="rId11"/>
    <p:sldId id="283" r:id="rId12"/>
    <p:sldId id="281" r:id="rId13"/>
    <p:sldId id="27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415" userDrawn="1">
          <p15:clr>
            <a:srgbClr val="A4A3A4"/>
          </p15:clr>
        </p15:guide>
        <p15:guide id="4" pos="726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BCB"/>
    <a:srgbClr val="4A4A4A"/>
    <a:srgbClr val="009FD7"/>
    <a:srgbClr val="002E5F"/>
    <a:srgbClr val="CB26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390BD8-77CB-4015-9405-42E8C7E56B55}" v="26" dt="2021-05-19T19:44:43.0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7045" autoAdjust="0"/>
  </p:normalViewPr>
  <p:slideViewPr>
    <p:cSldViewPr snapToGrid="0" showGuides="1">
      <p:cViewPr varScale="1">
        <p:scale>
          <a:sx n="108" d="100"/>
          <a:sy n="108" d="100"/>
        </p:scale>
        <p:origin x="78" y="96"/>
      </p:cViewPr>
      <p:guideLst>
        <p:guide orient="horz" pos="2160"/>
        <p:guide pos="3840"/>
        <p:guide pos="415"/>
        <p:guide pos="7267"/>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7F92CB-7B22-4B19-8043-C7DC223868FC}" type="datetimeFigureOut">
              <a:rPr lang="en-GB" smtClean="0"/>
              <a:t>20/05/2021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44B73D-144E-4479-B300-F3AE3BB680C9}" type="slidenum">
              <a:rPr lang="en-GB" smtClean="0"/>
              <a:t>‹#›</a:t>
            </a:fld>
            <a:endParaRPr lang="en-GB"/>
          </a:p>
        </p:txBody>
      </p:sp>
    </p:spTree>
    <p:extLst>
      <p:ext uri="{BB962C8B-B14F-4D97-AF65-F5344CB8AC3E}">
        <p14:creationId xmlns:p14="http://schemas.microsoft.com/office/powerpoint/2010/main" val="537317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2</a:t>
            </a:fld>
            <a:endParaRPr lang="en-GB"/>
          </a:p>
        </p:txBody>
      </p:sp>
    </p:spTree>
    <p:extLst>
      <p:ext uri="{BB962C8B-B14F-4D97-AF65-F5344CB8AC3E}">
        <p14:creationId xmlns:p14="http://schemas.microsoft.com/office/powerpoint/2010/main" val="1884376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3</a:t>
            </a:fld>
            <a:endParaRPr lang="en-GB"/>
          </a:p>
        </p:txBody>
      </p:sp>
    </p:spTree>
    <p:extLst>
      <p:ext uri="{BB962C8B-B14F-4D97-AF65-F5344CB8AC3E}">
        <p14:creationId xmlns:p14="http://schemas.microsoft.com/office/powerpoint/2010/main" val="2629164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4</a:t>
            </a:fld>
            <a:endParaRPr lang="en-GB"/>
          </a:p>
        </p:txBody>
      </p:sp>
    </p:spTree>
    <p:extLst>
      <p:ext uri="{BB962C8B-B14F-4D97-AF65-F5344CB8AC3E}">
        <p14:creationId xmlns:p14="http://schemas.microsoft.com/office/powerpoint/2010/main" val="451534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5</a:t>
            </a:fld>
            <a:endParaRPr lang="en-GB"/>
          </a:p>
        </p:txBody>
      </p:sp>
    </p:spTree>
    <p:extLst>
      <p:ext uri="{BB962C8B-B14F-4D97-AF65-F5344CB8AC3E}">
        <p14:creationId xmlns:p14="http://schemas.microsoft.com/office/powerpoint/2010/main" val="2300409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6</a:t>
            </a:fld>
            <a:endParaRPr lang="en-GB"/>
          </a:p>
        </p:txBody>
      </p:sp>
    </p:spTree>
    <p:extLst>
      <p:ext uri="{BB962C8B-B14F-4D97-AF65-F5344CB8AC3E}">
        <p14:creationId xmlns:p14="http://schemas.microsoft.com/office/powerpoint/2010/main" val="598058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7</a:t>
            </a:fld>
            <a:endParaRPr lang="en-GB"/>
          </a:p>
        </p:txBody>
      </p:sp>
    </p:spTree>
    <p:extLst>
      <p:ext uri="{BB962C8B-B14F-4D97-AF65-F5344CB8AC3E}">
        <p14:creationId xmlns:p14="http://schemas.microsoft.com/office/powerpoint/2010/main" val="1343139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8</a:t>
            </a:fld>
            <a:endParaRPr lang="en-GB"/>
          </a:p>
        </p:txBody>
      </p:sp>
    </p:spTree>
    <p:extLst>
      <p:ext uri="{BB962C8B-B14F-4D97-AF65-F5344CB8AC3E}">
        <p14:creationId xmlns:p14="http://schemas.microsoft.com/office/powerpoint/2010/main" val="3101286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9</a:t>
            </a:fld>
            <a:endParaRPr lang="en-GB"/>
          </a:p>
        </p:txBody>
      </p:sp>
    </p:spTree>
    <p:extLst>
      <p:ext uri="{BB962C8B-B14F-4D97-AF65-F5344CB8AC3E}">
        <p14:creationId xmlns:p14="http://schemas.microsoft.com/office/powerpoint/2010/main" val="2336832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10</a:t>
            </a:fld>
            <a:endParaRPr lang="en-GB"/>
          </a:p>
        </p:txBody>
      </p:sp>
    </p:spTree>
    <p:extLst>
      <p:ext uri="{BB962C8B-B14F-4D97-AF65-F5344CB8AC3E}">
        <p14:creationId xmlns:p14="http://schemas.microsoft.com/office/powerpoint/2010/main" val="37156146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rgbClr val="009FD7"/>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4743EC78-88E8-451A-854F-761A6A1D0151}"/>
              </a:ext>
            </a:extLst>
          </p:cNvPr>
          <p:cNvSpPr/>
          <p:nvPr userDrawn="1"/>
        </p:nvSpPr>
        <p:spPr>
          <a:xfrm>
            <a:off x="4" y="0"/>
            <a:ext cx="9078065" cy="4430812"/>
          </a:xfrm>
          <a:custGeom>
            <a:avLst/>
            <a:gdLst>
              <a:gd name="connsiteX0" fmla="*/ 0 w 9078065"/>
              <a:gd name="connsiteY0" fmla="*/ 0 h 4430812"/>
              <a:gd name="connsiteX1" fmla="*/ 9078065 w 9078065"/>
              <a:gd name="connsiteY1" fmla="*/ 0 h 4430812"/>
              <a:gd name="connsiteX2" fmla="*/ 8614924 w 9078065"/>
              <a:gd name="connsiteY2" fmla="*/ 3393971 h 4430812"/>
              <a:gd name="connsiteX3" fmla="*/ 0 w 9078065"/>
              <a:gd name="connsiteY3" fmla="*/ 4430812 h 4430812"/>
            </a:gdLst>
            <a:ahLst/>
            <a:cxnLst>
              <a:cxn ang="0">
                <a:pos x="connsiteX0" y="connsiteY0"/>
              </a:cxn>
              <a:cxn ang="0">
                <a:pos x="connsiteX1" y="connsiteY1"/>
              </a:cxn>
              <a:cxn ang="0">
                <a:pos x="connsiteX2" y="connsiteY2"/>
              </a:cxn>
              <a:cxn ang="0">
                <a:pos x="connsiteX3" y="connsiteY3"/>
              </a:cxn>
            </a:cxnLst>
            <a:rect l="l" t="t" r="r" b="b"/>
            <a:pathLst>
              <a:path w="9078065" h="4430812">
                <a:moveTo>
                  <a:pt x="0" y="0"/>
                </a:moveTo>
                <a:lnTo>
                  <a:pt x="9078065" y="0"/>
                </a:lnTo>
                <a:lnTo>
                  <a:pt x="8614924" y="3393971"/>
                </a:lnTo>
                <a:lnTo>
                  <a:pt x="0" y="4430812"/>
                </a:lnTo>
                <a:close/>
              </a:path>
            </a:pathLst>
          </a:custGeom>
          <a:solidFill>
            <a:srgbClr val="008CC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800" dirty="0"/>
              <a:t>           </a:t>
            </a:r>
          </a:p>
        </p:txBody>
      </p:sp>
      <p:sp>
        <p:nvSpPr>
          <p:cNvPr id="16" name="Freeform: Shape 15">
            <a:extLst>
              <a:ext uri="{FF2B5EF4-FFF2-40B4-BE49-F238E27FC236}">
                <a16:creationId xmlns:a16="http://schemas.microsoft.com/office/drawing/2014/main" id="{2F39166A-4ED9-47E3-A08F-F204B210E7B7}"/>
              </a:ext>
            </a:extLst>
          </p:cNvPr>
          <p:cNvSpPr/>
          <p:nvPr userDrawn="1"/>
        </p:nvSpPr>
        <p:spPr>
          <a:xfrm>
            <a:off x="0" y="-3445"/>
            <a:ext cx="12182984" cy="1633217"/>
          </a:xfrm>
          <a:custGeom>
            <a:avLst/>
            <a:gdLst>
              <a:gd name="connsiteX0" fmla="*/ 0 w 12182984"/>
              <a:gd name="connsiteY0" fmla="*/ 0 h 1633217"/>
              <a:gd name="connsiteX1" fmla="*/ 12182984 w 12182984"/>
              <a:gd name="connsiteY1" fmla="*/ 0 h 1633217"/>
              <a:gd name="connsiteX2" fmla="*/ 12182984 w 12182984"/>
              <a:gd name="connsiteY2" fmla="*/ 851811 h 1633217"/>
              <a:gd name="connsiteX3" fmla="*/ 0 w 12182984"/>
              <a:gd name="connsiteY3" fmla="*/ 1633217 h 1633217"/>
            </a:gdLst>
            <a:ahLst/>
            <a:cxnLst>
              <a:cxn ang="0">
                <a:pos x="connsiteX0" y="connsiteY0"/>
              </a:cxn>
              <a:cxn ang="0">
                <a:pos x="connsiteX1" y="connsiteY1"/>
              </a:cxn>
              <a:cxn ang="0">
                <a:pos x="connsiteX2" y="connsiteY2"/>
              </a:cxn>
              <a:cxn ang="0">
                <a:pos x="connsiteX3" y="connsiteY3"/>
              </a:cxn>
            </a:cxnLst>
            <a:rect l="l" t="t" r="r" b="b"/>
            <a:pathLst>
              <a:path w="12182984" h="1633217">
                <a:moveTo>
                  <a:pt x="0" y="0"/>
                </a:moveTo>
                <a:lnTo>
                  <a:pt x="12182984" y="0"/>
                </a:lnTo>
                <a:lnTo>
                  <a:pt x="12182984" y="851811"/>
                </a:lnTo>
                <a:lnTo>
                  <a:pt x="0" y="163321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3" name="Freeform: Shape 22">
            <a:extLst>
              <a:ext uri="{FF2B5EF4-FFF2-40B4-BE49-F238E27FC236}">
                <a16:creationId xmlns:a16="http://schemas.microsoft.com/office/drawing/2014/main" id="{9D73EC22-356F-46D4-8F83-97C16950632C}"/>
              </a:ext>
            </a:extLst>
          </p:cNvPr>
          <p:cNvSpPr/>
          <p:nvPr/>
        </p:nvSpPr>
        <p:spPr>
          <a:xfrm>
            <a:off x="8103039" y="2952212"/>
            <a:ext cx="4086532" cy="3905788"/>
          </a:xfrm>
          <a:custGeom>
            <a:avLst/>
            <a:gdLst>
              <a:gd name="connsiteX0" fmla="*/ 4079474 w 4086532"/>
              <a:gd name="connsiteY0" fmla="*/ 0 h 3905788"/>
              <a:gd name="connsiteX1" fmla="*/ 4086030 w 4086532"/>
              <a:gd name="connsiteY1" fmla="*/ 3694368 h 3905788"/>
              <a:gd name="connsiteX2" fmla="*/ 4086532 w 4086532"/>
              <a:gd name="connsiteY2" fmla="*/ 3905788 h 3905788"/>
              <a:gd name="connsiteX3" fmla="*/ 0 w 4086532"/>
              <a:gd name="connsiteY3" fmla="*/ 3905788 h 3905788"/>
              <a:gd name="connsiteX4" fmla="*/ 510083 w 4086532"/>
              <a:gd name="connsiteY4" fmla="*/ 443323 h 3905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6532" h="3905788">
                <a:moveTo>
                  <a:pt x="4079474" y="0"/>
                </a:moveTo>
                <a:cubicBezTo>
                  <a:pt x="4083337" y="1242406"/>
                  <a:pt x="4083845" y="2462912"/>
                  <a:pt x="4086030" y="3694368"/>
                </a:cubicBezTo>
                <a:lnTo>
                  <a:pt x="4086532" y="3905788"/>
                </a:lnTo>
                <a:lnTo>
                  <a:pt x="0" y="3905788"/>
                </a:lnTo>
                <a:lnTo>
                  <a:pt x="510083" y="443323"/>
                </a:lnTo>
                <a:close/>
              </a:path>
            </a:pathLst>
          </a:custGeom>
          <a:solidFill>
            <a:srgbClr val="5BB6E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800" dirty="0"/>
              <a:t> </a:t>
            </a:r>
          </a:p>
        </p:txBody>
      </p:sp>
      <p:sp>
        <p:nvSpPr>
          <p:cNvPr id="2" name="Title 1"/>
          <p:cNvSpPr>
            <a:spLocks noGrp="1"/>
          </p:cNvSpPr>
          <p:nvPr userDrawn="1">
            <p:ph type="ctrTitle" hasCustomPrompt="1"/>
          </p:nvPr>
        </p:nvSpPr>
        <p:spPr>
          <a:xfrm>
            <a:off x="562927" y="2007605"/>
            <a:ext cx="8505915" cy="1876362"/>
          </a:xfrm>
        </p:spPr>
        <p:txBody>
          <a:bodyPr anchor="t" anchorCtr="0">
            <a:normAutofit/>
          </a:bodyPr>
          <a:lstStyle>
            <a:lvl1pPr algn="l">
              <a:lnSpc>
                <a:spcPct val="100000"/>
              </a:lnSpc>
              <a:defRPr sz="3800" b="1">
                <a:solidFill>
                  <a:schemeClr val="bg1"/>
                </a:solidFill>
              </a:defRPr>
            </a:lvl1pPr>
          </a:lstStyle>
          <a:p>
            <a:r>
              <a:rPr lang="en-US" dirty="0"/>
              <a:t>Add your main        </a:t>
            </a:r>
            <a:br>
              <a:rPr lang="en-US" dirty="0"/>
            </a:br>
            <a:r>
              <a:rPr lang="en-US" dirty="0"/>
              <a:t>Keep text within the shape.</a:t>
            </a:r>
          </a:p>
        </p:txBody>
      </p:sp>
      <p:sp>
        <p:nvSpPr>
          <p:cNvPr id="3" name="Subtitle 2"/>
          <p:cNvSpPr>
            <a:spLocks noGrp="1"/>
          </p:cNvSpPr>
          <p:nvPr userDrawn="1">
            <p:ph type="subTitle" idx="1" hasCustomPrompt="1"/>
          </p:nvPr>
        </p:nvSpPr>
        <p:spPr>
          <a:xfrm>
            <a:off x="562927" y="4622539"/>
            <a:ext cx="8505915" cy="1395557"/>
          </a:xfrm>
        </p:spPr>
        <p:txBody>
          <a:bodyPr>
            <a:normAutofit/>
          </a:bodyPr>
          <a:lstStyle>
            <a:lvl1pPr marL="0" indent="0" algn="l">
              <a:lnSpc>
                <a:spcPct val="100000"/>
              </a:lnSpc>
              <a:spcBef>
                <a:spcPts val="0"/>
              </a:spcBef>
              <a:buNone/>
              <a:defRPr sz="2800">
                <a:solidFill>
                  <a:schemeClr val="bg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You can add sub-header</a:t>
            </a:r>
          </a:p>
          <a:p>
            <a:r>
              <a:rPr lang="en-US" dirty="0"/>
              <a:t>information here.</a:t>
            </a:r>
            <a:endParaRPr lang="en-GB" dirty="0"/>
          </a:p>
        </p:txBody>
      </p:sp>
      <p:pic>
        <p:nvPicPr>
          <p:cNvPr id="15" name="Picture 14">
            <a:extLst>
              <a:ext uri="{FF2B5EF4-FFF2-40B4-BE49-F238E27FC236}">
                <a16:creationId xmlns:a16="http://schemas.microsoft.com/office/drawing/2014/main" id="{B24F8153-4C69-4DE2-80DA-9CA1D58862E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7590" t="15448" r="7590" b="15448"/>
          <a:stretch/>
        </p:blipFill>
        <p:spPr>
          <a:xfrm>
            <a:off x="319318" y="367292"/>
            <a:ext cx="2677791" cy="924208"/>
          </a:xfrm>
          <a:prstGeom prst="rect">
            <a:avLst/>
          </a:prstGeom>
        </p:spPr>
      </p:pic>
      <p:sp>
        <p:nvSpPr>
          <p:cNvPr id="20" name="Date Placeholder 3">
            <a:extLst>
              <a:ext uri="{FF2B5EF4-FFF2-40B4-BE49-F238E27FC236}">
                <a16:creationId xmlns:a16="http://schemas.microsoft.com/office/drawing/2014/main" id="{D67894DC-124B-4273-99C9-5A16A90A4EAA}"/>
              </a:ext>
            </a:extLst>
          </p:cNvPr>
          <p:cNvSpPr>
            <a:spLocks noGrp="1"/>
          </p:cNvSpPr>
          <p:nvPr userDrawn="1">
            <p:ph type="dt" sz="half" idx="10"/>
          </p:nvPr>
        </p:nvSpPr>
        <p:spPr>
          <a:xfrm>
            <a:off x="562929" y="6018096"/>
            <a:ext cx="8515140" cy="365125"/>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stStyle>
          <a:p>
            <a:r>
              <a:rPr lang="en-GB" dirty="0"/>
              <a:t>12 February 2019</a:t>
            </a:r>
          </a:p>
        </p:txBody>
      </p:sp>
    </p:spTree>
    <p:extLst>
      <p:ext uri="{BB962C8B-B14F-4D97-AF65-F5344CB8AC3E}">
        <p14:creationId xmlns:p14="http://schemas.microsoft.com/office/powerpoint/2010/main" val="687213917"/>
      </p:ext>
    </p:extLst>
  </p:cSld>
  <p:clrMapOvr>
    <a:masterClrMapping/>
  </p:clrMapOvr>
  <p:transition spd="slow" advClick="0" advTm="2000">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50863" y="1457934"/>
            <a:ext cx="11090275" cy="4492016"/>
          </a:xfrm>
        </p:spPr>
        <p:txBody>
          <a:body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605928524"/>
      </p:ext>
    </p:extLst>
  </p:cSld>
  <p:clrMapOvr>
    <a:masterClrMapping/>
  </p:clrMapOvr>
  <p:transition spd="slow" advClick="0" advTm="2000">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50863" y="1457934"/>
            <a:ext cx="5292095" cy="4492016"/>
          </a:xfrm>
        </p:spPr>
        <p:txBody>
          <a:bodyPr/>
          <a:lstStyle/>
          <a:p>
            <a:pPr lvl="0"/>
            <a:r>
              <a:rPr lang="en-US" dirty="0"/>
              <a:t>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349042" y="1457934"/>
            <a:ext cx="5292095" cy="4492016"/>
          </a:xfrm>
        </p:spPr>
        <p:txBody>
          <a:body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224912958"/>
      </p:ext>
    </p:extLst>
  </p:cSld>
  <p:clrMapOvr>
    <a:masterClrMapping/>
  </p:clrMapOvr>
  <p:transition spd="slow" advClick="0" advTm="2000">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603720311"/>
      </p:ext>
    </p:extLst>
  </p:cSld>
  <p:clrMapOvr>
    <a:masterClrMapping/>
  </p:clrMapOvr>
  <p:transition spd="slow" advClick="0" advTm="2000">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17364338"/>
      </p:ext>
    </p:extLst>
  </p:cSld>
  <p:clrMapOvr>
    <a:masterClrMapping/>
  </p:clrMapOvr>
  <p:transition spd="slow" advClick="0" advTm="2000">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4B2DFCE-F0CD-4680-825B-E531E78843D0}"/>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9652959" y="5805916"/>
            <a:ext cx="2294438" cy="972003"/>
          </a:xfrm>
          <a:prstGeom prst="rect">
            <a:avLst/>
          </a:prstGeom>
        </p:spPr>
      </p:pic>
      <p:sp>
        <p:nvSpPr>
          <p:cNvPr id="2" name="Title Placeholder 1"/>
          <p:cNvSpPr>
            <a:spLocks noGrp="1"/>
          </p:cNvSpPr>
          <p:nvPr>
            <p:ph type="title"/>
          </p:nvPr>
        </p:nvSpPr>
        <p:spPr>
          <a:xfrm>
            <a:off x="550863" y="365126"/>
            <a:ext cx="11090275" cy="94238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50863" y="1457934"/>
            <a:ext cx="11090275" cy="447704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581223019"/>
      </p:ext>
    </p:extLst>
  </p:cSld>
  <p:clrMap bg1="lt1" tx1="dk1" bg2="lt2" tx2="dk2" accent1="accent1" accent2="accent2" accent3="accent3" accent4="accent4" accent5="accent5" accent6="accent6" hlink="hlink" folHlink="folHlink"/>
  <p:sldLayoutIdLst>
    <p:sldLayoutId id="2147483680" r:id="rId1"/>
    <p:sldLayoutId id="2147483674" r:id="rId2"/>
    <p:sldLayoutId id="2147483676" r:id="rId3"/>
    <p:sldLayoutId id="2147483678" r:id="rId4"/>
    <p:sldLayoutId id="2147483679" r:id="rId5"/>
  </p:sldLayoutIdLst>
  <p:transition spd="slow" advClick="0" advTm="2000">
    <p:wipe dir="r"/>
  </p:transition>
  <p:hf sldNum="0" hdr="0" ftr="0"/>
  <p:txStyles>
    <p:titleStyle>
      <a:lvl1pPr algn="l" defTabSz="914354" rtl="0" eaLnBrk="1" latinLnBrk="0" hangingPunct="1">
        <a:lnSpc>
          <a:spcPct val="90000"/>
        </a:lnSpc>
        <a:spcBef>
          <a:spcPct val="0"/>
        </a:spcBef>
        <a:buNone/>
        <a:defRPr sz="3200" b="1" kern="1200">
          <a:solidFill>
            <a:srgbClr val="002E5F"/>
          </a:solidFill>
          <a:latin typeface="Arial" panose="020B0604020202020204" pitchFamily="34" charset="0"/>
          <a:ea typeface="+mj-ea"/>
          <a:cs typeface="Arial" panose="020B0604020202020204" pitchFamily="34" charset="0"/>
        </a:defRPr>
      </a:lvl1pPr>
    </p:titleStyle>
    <p:body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4" orient="horz" pos="913" userDrawn="1">
          <p15:clr>
            <a:srgbClr val="F26B43"/>
          </p15:clr>
        </p15:guide>
        <p15:guide id="5" orient="horz" pos="3748" userDrawn="1">
          <p15:clr>
            <a:srgbClr val="F26B43"/>
          </p15:clr>
        </p15:guide>
        <p15:guide id="6" pos="347" userDrawn="1">
          <p15:clr>
            <a:srgbClr val="F26B43"/>
          </p15:clr>
        </p15:guide>
        <p15:guide id="7" pos="733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927" y="2007605"/>
            <a:ext cx="9403194" cy="1876362"/>
          </a:xfrm>
        </p:spPr>
        <p:txBody>
          <a:bodyPr/>
          <a:lstStyle/>
          <a:p>
            <a:r>
              <a:rPr lang="en-GB" dirty="0"/>
              <a:t>Principal Designer Working Group</a:t>
            </a:r>
            <a:br>
              <a:rPr lang="en-GB" dirty="0"/>
            </a:br>
            <a:r>
              <a:rPr lang="en-GB" sz="2800" dirty="0"/>
              <a:t>Event No 22</a:t>
            </a:r>
          </a:p>
        </p:txBody>
      </p:sp>
      <p:sp>
        <p:nvSpPr>
          <p:cNvPr id="3" name="Subtitle 2"/>
          <p:cNvSpPr>
            <a:spLocks noGrp="1"/>
          </p:cNvSpPr>
          <p:nvPr>
            <p:ph type="subTitle" idx="1"/>
          </p:nvPr>
        </p:nvSpPr>
        <p:spPr/>
        <p:txBody>
          <a:bodyPr/>
          <a:lstStyle/>
          <a:p>
            <a:r>
              <a:rPr lang="en-GB" dirty="0"/>
              <a:t>Health and Safety Files Digital Development</a:t>
            </a:r>
          </a:p>
          <a:p>
            <a:r>
              <a:rPr lang="en-GB" dirty="0"/>
              <a:t>Mark Lamport</a:t>
            </a:r>
          </a:p>
        </p:txBody>
      </p:sp>
      <p:sp>
        <p:nvSpPr>
          <p:cNvPr id="4" name="Date Placeholder 3"/>
          <p:cNvSpPr>
            <a:spLocks noGrp="1"/>
          </p:cNvSpPr>
          <p:nvPr>
            <p:ph type="dt" sz="half" idx="10"/>
          </p:nvPr>
        </p:nvSpPr>
        <p:spPr/>
        <p:txBody>
          <a:bodyPr/>
          <a:lstStyle/>
          <a:p>
            <a:r>
              <a:rPr lang="en-GB" dirty="0"/>
              <a:t>20</a:t>
            </a:r>
            <a:r>
              <a:rPr lang="en-GB" baseline="30000" dirty="0"/>
              <a:t>th</a:t>
            </a:r>
            <a:r>
              <a:rPr lang="en-GB" dirty="0"/>
              <a:t> May 2021</a:t>
            </a:r>
          </a:p>
        </p:txBody>
      </p:sp>
      <p:sp>
        <p:nvSpPr>
          <p:cNvPr id="6" name="Rectangle 1">
            <a:extLst>
              <a:ext uri="{FF2B5EF4-FFF2-40B4-BE49-F238E27FC236}">
                <a16:creationId xmlns:a16="http://schemas.microsoft.com/office/drawing/2014/main" id="{BBE58A24-5B56-4309-BAF8-C50041D95387}"/>
              </a:ext>
            </a:extLst>
          </p:cNvPr>
          <p:cNvSpPr>
            <a:spLocks noChangeArrowheads="1"/>
          </p:cNvSpPr>
          <p:nvPr/>
        </p:nvSpPr>
        <p:spPr bwMode="auto">
          <a:xfrm>
            <a:off x="4681538" y="14573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584" tIns="4572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8" name="Rectangle 2">
            <a:extLst>
              <a:ext uri="{FF2B5EF4-FFF2-40B4-BE49-F238E27FC236}">
                <a16:creationId xmlns:a16="http://schemas.microsoft.com/office/drawing/2014/main" id="{B86F3CB2-38B4-4097-B6BB-E4AC15DAD949}"/>
              </a:ext>
            </a:extLst>
          </p:cNvPr>
          <p:cNvSpPr>
            <a:spLocks noChangeArrowheads="1"/>
          </p:cNvSpPr>
          <p:nvPr/>
        </p:nvSpPr>
        <p:spPr bwMode="auto">
          <a:xfrm>
            <a:off x="4681538" y="1432010"/>
            <a:ext cx="3641163"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584" tIns="4572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37671702"/>
      </p:ext>
    </p:extLst>
  </p:cSld>
  <p:clrMapOvr>
    <a:masterClrMapping/>
  </p:clrMapOvr>
  <p:transition spd="slow" advClick="0" advTm="6418">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929" y="1552639"/>
            <a:ext cx="8505915" cy="714312"/>
          </a:xfrm>
        </p:spPr>
        <p:txBody>
          <a:bodyPr>
            <a:normAutofit fontScale="90000"/>
          </a:bodyPr>
          <a:lstStyle/>
          <a:p>
            <a:r>
              <a:rPr lang="en-GB" sz="2200" dirty="0"/>
              <a:t>Action 6</a:t>
            </a:r>
            <a:br>
              <a:rPr lang="en-GB" sz="4900" dirty="0"/>
            </a:br>
            <a:br>
              <a:rPr lang="en-GB" dirty="0"/>
            </a:br>
            <a:br>
              <a:rPr lang="en-GB" dirty="0"/>
            </a:br>
            <a:br>
              <a:rPr lang="en-GB" sz="2700" dirty="0"/>
            </a:br>
            <a:br>
              <a:rPr lang="en-GB" sz="2700" dirty="0"/>
            </a:br>
            <a:br>
              <a:rPr lang="en-GB" sz="2700" dirty="0"/>
            </a:br>
            <a:br>
              <a:rPr lang="en-GB" sz="2700" dirty="0"/>
            </a:br>
            <a:r>
              <a:rPr lang="en-GB" sz="2700" dirty="0"/>
              <a:t>  </a:t>
            </a:r>
            <a:br>
              <a:rPr lang="en-GB" sz="2700" dirty="0"/>
            </a:br>
            <a:br>
              <a:rPr lang="en-GB" sz="2400" dirty="0"/>
            </a:br>
            <a:endParaRPr lang="en-GB" sz="2400" dirty="0"/>
          </a:p>
        </p:txBody>
      </p:sp>
      <p:sp>
        <p:nvSpPr>
          <p:cNvPr id="4" name="Date Placeholder 3"/>
          <p:cNvSpPr>
            <a:spLocks noGrp="1"/>
          </p:cNvSpPr>
          <p:nvPr>
            <p:ph type="dt" sz="half" idx="10"/>
          </p:nvPr>
        </p:nvSpPr>
        <p:spPr>
          <a:xfrm>
            <a:off x="553704" y="6294321"/>
            <a:ext cx="8515140" cy="365125"/>
          </a:xfrm>
        </p:spPr>
        <p:txBody>
          <a:bodyPr/>
          <a:lstStyle/>
          <a:p>
            <a:r>
              <a:rPr lang="en-GB" dirty="0"/>
              <a:t>20</a:t>
            </a:r>
            <a:r>
              <a:rPr lang="en-GB" baseline="30000" dirty="0"/>
              <a:t>th</a:t>
            </a:r>
            <a:r>
              <a:rPr lang="en-GB" dirty="0"/>
              <a:t> May 2021</a:t>
            </a:r>
          </a:p>
        </p:txBody>
      </p:sp>
      <p:sp>
        <p:nvSpPr>
          <p:cNvPr id="3" name="TextBox 2">
            <a:extLst>
              <a:ext uri="{FF2B5EF4-FFF2-40B4-BE49-F238E27FC236}">
                <a16:creationId xmlns:a16="http://schemas.microsoft.com/office/drawing/2014/main" id="{4D584777-1A0A-4439-BA23-1CA6AEAAE372}"/>
              </a:ext>
            </a:extLst>
          </p:cNvPr>
          <p:cNvSpPr txBox="1"/>
          <p:nvPr/>
        </p:nvSpPr>
        <p:spPr>
          <a:xfrm>
            <a:off x="573708" y="2057400"/>
            <a:ext cx="10534650" cy="5262979"/>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GB" sz="2000" dirty="0">
                <a:latin typeface="Arial" panose="020B0604020202020204" pitchFamily="34" charset="0"/>
                <a:cs typeface="Arial" panose="020B0604020202020204" pitchFamily="34" charset="0"/>
              </a:rPr>
              <a:t>Terms of Reference and T&amp;F Group Objectives to be defined, relating to ultimate objectives of providing:</a:t>
            </a:r>
          </a:p>
          <a:p>
            <a:pPr marL="800100" lvl="1" indent="-342900">
              <a:buFont typeface="+mj-lt"/>
              <a:buAutoNum type="arabicPeriod"/>
            </a:pPr>
            <a:r>
              <a:rPr lang="en-GB" sz="2000" dirty="0">
                <a:latin typeface="Arial" panose="020B0604020202020204" pitchFamily="34" charset="0"/>
                <a:ea typeface="Calibri" panose="020F0502020204030204" pitchFamily="34" charset="0"/>
                <a:cs typeface="Arial" panose="020B0604020202020204" pitchFamily="34" charset="0"/>
              </a:rPr>
              <a:t>Digital model of HE assets with asset/location-specific H&amp;S information tagged to it – to replace the conventional Health and Safety File document.</a:t>
            </a:r>
          </a:p>
          <a:p>
            <a:pPr marL="800100" lvl="1" indent="-342900">
              <a:buFont typeface="+mj-lt"/>
              <a:buAutoNum type="arabicPeriod"/>
            </a:pPr>
            <a:r>
              <a:rPr lang="en-GB" sz="2000" dirty="0">
                <a:latin typeface="Arial" panose="020B0604020202020204" pitchFamily="34" charset="0"/>
                <a:ea typeface="Calibri" panose="020F0502020204030204" pitchFamily="34" charset="0"/>
                <a:cs typeface="Arial" panose="020B0604020202020204" pitchFamily="34" charset="0"/>
              </a:rPr>
              <a:t>Easy means of updating H&amp;S information when assets are added to, altered, replaced or removed.</a:t>
            </a:r>
          </a:p>
          <a:p>
            <a:pPr marL="342900" indent="-342900">
              <a:spcAft>
                <a:spcPts val="600"/>
              </a:spcAft>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ea typeface="Calibri" panose="020F0502020204030204" pitchFamily="34" charset="0"/>
              <a:cs typeface="Arial" panose="020B0604020202020204" pitchFamily="34" charset="0"/>
            </a:endParaRPr>
          </a:p>
          <a:p>
            <a:endParaRPr lang="en-GB" sz="2000" dirty="0">
              <a:effectLst/>
              <a:latin typeface="Arial" panose="020B0604020202020204" pitchFamily="34" charset="0"/>
              <a:ea typeface="Times New Roman" panose="02020603050405020304" pitchFamily="18"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081839673"/>
      </p:ext>
    </p:extLst>
  </p:cSld>
  <p:clrMapOvr>
    <a:masterClrMapping/>
  </p:clrMapOvr>
  <p:transition spd="slow" advClick="0" advTm="2000">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929" y="1552639"/>
            <a:ext cx="8505915" cy="714312"/>
          </a:xfrm>
        </p:spPr>
        <p:txBody>
          <a:bodyPr>
            <a:normAutofit fontScale="90000"/>
          </a:bodyPr>
          <a:lstStyle/>
          <a:p>
            <a:r>
              <a:rPr lang="en-GB" sz="2200" dirty="0"/>
              <a:t>Task and Finish Group Membership</a:t>
            </a:r>
            <a:br>
              <a:rPr lang="en-GB" sz="4900" dirty="0"/>
            </a:br>
            <a:br>
              <a:rPr lang="en-GB" dirty="0"/>
            </a:br>
            <a:br>
              <a:rPr lang="en-GB" dirty="0"/>
            </a:br>
            <a:br>
              <a:rPr lang="en-GB" sz="2700" dirty="0"/>
            </a:br>
            <a:br>
              <a:rPr lang="en-GB" sz="2700" dirty="0"/>
            </a:br>
            <a:br>
              <a:rPr lang="en-GB" sz="2700" dirty="0"/>
            </a:br>
            <a:br>
              <a:rPr lang="en-GB" sz="2700" dirty="0"/>
            </a:br>
            <a:r>
              <a:rPr lang="en-GB" sz="2700" dirty="0"/>
              <a:t>  </a:t>
            </a:r>
            <a:br>
              <a:rPr lang="en-GB" sz="2700" dirty="0"/>
            </a:br>
            <a:br>
              <a:rPr lang="en-GB" sz="2400" dirty="0"/>
            </a:br>
            <a:endParaRPr lang="en-GB" sz="2400" dirty="0"/>
          </a:p>
        </p:txBody>
      </p:sp>
      <p:sp>
        <p:nvSpPr>
          <p:cNvPr id="4" name="Date Placeholder 3"/>
          <p:cNvSpPr>
            <a:spLocks noGrp="1"/>
          </p:cNvSpPr>
          <p:nvPr>
            <p:ph type="dt" sz="half" idx="10"/>
          </p:nvPr>
        </p:nvSpPr>
        <p:spPr>
          <a:xfrm>
            <a:off x="553704" y="6294321"/>
            <a:ext cx="8515140" cy="365125"/>
          </a:xfrm>
        </p:spPr>
        <p:txBody>
          <a:bodyPr/>
          <a:lstStyle/>
          <a:p>
            <a:r>
              <a:rPr lang="en-GB" dirty="0"/>
              <a:t>20</a:t>
            </a:r>
            <a:r>
              <a:rPr lang="en-GB" baseline="30000" dirty="0"/>
              <a:t>th</a:t>
            </a:r>
            <a:r>
              <a:rPr lang="en-GB" dirty="0"/>
              <a:t> May 2021</a:t>
            </a:r>
          </a:p>
        </p:txBody>
      </p:sp>
      <p:sp>
        <p:nvSpPr>
          <p:cNvPr id="3" name="TextBox 2">
            <a:extLst>
              <a:ext uri="{FF2B5EF4-FFF2-40B4-BE49-F238E27FC236}">
                <a16:creationId xmlns:a16="http://schemas.microsoft.com/office/drawing/2014/main" id="{4D584777-1A0A-4439-BA23-1CA6AEAAE372}"/>
              </a:ext>
            </a:extLst>
          </p:cNvPr>
          <p:cNvSpPr txBox="1"/>
          <p:nvPr/>
        </p:nvSpPr>
        <p:spPr>
          <a:xfrm>
            <a:off x="573708" y="2057400"/>
            <a:ext cx="10534650" cy="6032421"/>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GB" sz="2000" dirty="0">
                <a:latin typeface="Arial" panose="020B0604020202020204" pitchFamily="34" charset="0"/>
                <a:cs typeface="Arial" panose="020B0604020202020204" pitchFamily="34" charset="0"/>
              </a:rPr>
              <a:t>Mark Lamport - Arcadis</a:t>
            </a:r>
          </a:p>
          <a:p>
            <a:pPr marL="342900" indent="-342900">
              <a:spcAft>
                <a:spcPts val="600"/>
              </a:spcAft>
              <a:buFont typeface="Arial" panose="020B0604020202020204" pitchFamily="34" charset="0"/>
              <a:buChar char="•"/>
            </a:pPr>
            <a:r>
              <a:rPr lang="en-GB" sz="2000" dirty="0">
                <a:effectLst/>
                <a:latin typeface="Arial" panose="020B0604020202020204" pitchFamily="34" charset="0"/>
                <a:ea typeface="Times New Roman" panose="02020603050405020304" pitchFamily="18" charset="0"/>
                <a:cs typeface="Arial" panose="020B0604020202020204" pitchFamily="34" charset="0"/>
              </a:rPr>
              <a:t>Natalie Mansell - Atkins</a:t>
            </a:r>
          </a:p>
          <a:p>
            <a:pPr marL="342900" indent="-342900">
              <a:spcAft>
                <a:spcPts val="600"/>
              </a:spcAft>
              <a:buFont typeface="Arial" panose="020B0604020202020204" pitchFamily="34" charset="0"/>
              <a:buChar char="•"/>
            </a:pPr>
            <a:r>
              <a:rPr lang="en-GB" sz="2000" dirty="0">
                <a:latin typeface="Arial" panose="020B0604020202020204" pitchFamily="34" charset="0"/>
                <a:ea typeface="Calibri" panose="020F0502020204030204" pitchFamily="34" charset="0"/>
                <a:cs typeface="Arial" panose="020B0604020202020204" pitchFamily="34" charset="0"/>
              </a:rPr>
              <a:t>Tim Bowes – Atkins</a:t>
            </a:r>
          </a:p>
          <a:p>
            <a:pPr marL="342900" indent="-342900">
              <a:spcAft>
                <a:spcPts val="600"/>
              </a:spcAft>
              <a:buFont typeface="Arial" panose="020B0604020202020204" pitchFamily="34" charset="0"/>
              <a:buChar char="•"/>
            </a:pPr>
            <a:r>
              <a:rPr lang="en-GB" sz="2000" dirty="0">
                <a:latin typeface="Arial" panose="020B0604020202020204" pitchFamily="34" charset="0"/>
                <a:ea typeface="Calibri" panose="020F0502020204030204" pitchFamily="34" charset="0"/>
                <a:cs typeface="Arial" panose="020B0604020202020204" pitchFamily="34" charset="0"/>
              </a:rPr>
              <a:t>David Owen – </a:t>
            </a:r>
            <a:r>
              <a:rPr lang="en-GB" sz="2000" dirty="0" err="1">
                <a:latin typeface="Arial" panose="020B0604020202020204" pitchFamily="34" charset="0"/>
                <a:ea typeface="Calibri" panose="020F0502020204030204" pitchFamily="34" charset="0"/>
                <a:cs typeface="Arial" panose="020B0604020202020204" pitchFamily="34" charset="0"/>
              </a:rPr>
              <a:t>GallifordTry</a:t>
            </a:r>
            <a:endParaRPr lang="en-GB" sz="2000" dirty="0">
              <a:latin typeface="Arial" panose="020B0604020202020204" pitchFamily="34" charset="0"/>
              <a:ea typeface="Calibri" panose="020F0502020204030204" pitchFamily="34" charset="0"/>
              <a:cs typeface="Arial" panose="020B0604020202020204" pitchFamily="34" charset="0"/>
            </a:endParaRPr>
          </a:p>
          <a:p>
            <a:pPr marL="342900" indent="-342900">
              <a:spcAft>
                <a:spcPts val="600"/>
              </a:spcAft>
              <a:buFont typeface="Arial" panose="020B0604020202020204" pitchFamily="34" charset="0"/>
              <a:buChar char="•"/>
            </a:pPr>
            <a:r>
              <a:rPr lang="en-GB" sz="2000" dirty="0">
                <a:latin typeface="Arial" panose="020B0604020202020204" pitchFamily="34" charset="0"/>
                <a:ea typeface="Calibri" panose="020F0502020204030204" pitchFamily="34" charset="0"/>
                <a:cs typeface="Arial" panose="020B0604020202020204" pitchFamily="34" charset="0"/>
              </a:rPr>
              <a:t>Rob Butcher – Jacobs</a:t>
            </a:r>
          </a:p>
          <a:p>
            <a:pPr marL="342900" indent="-342900">
              <a:spcAft>
                <a:spcPts val="600"/>
              </a:spcAft>
              <a:buFont typeface="Arial" panose="020B0604020202020204" pitchFamily="34" charset="0"/>
              <a:buChar char="•"/>
            </a:pPr>
            <a:r>
              <a:rPr lang="en-GB" sz="2000" dirty="0">
                <a:latin typeface="Arial" panose="020B0604020202020204" pitchFamily="34" charset="0"/>
                <a:ea typeface="Calibri" panose="020F0502020204030204" pitchFamily="34" charset="0"/>
                <a:cs typeface="Arial" panose="020B0604020202020204" pitchFamily="34" charset="0"/>
              </a:rPr>
              <a:t>Darren Allen – </a:t>
            </a:r>
            <a:r>
              <a:rPr lang="en-GB" sz="2000" dirty="0" err="1">
                <a:latin typeface="Arial" panose="020B0604020202020204" pitchFamily="34" charset="0"/>
                <a:ea typeface="Calibri" panose="020F0502020204030204" pitchFamily="34" charset="0"/>
                <a:cs typeface="Arial" panose="020B0604020202020204" pitchFamily="34" charset="0"/>
              </a:rPr>
              <a:t>Telent</a:t>
            </a:r>
            <a:endParaRPr lang="en-GB" sz="2000" dirty="0">
              <a:latin typeface="Arial" panose="020B0604020202020204" pitchFamily="34" charset="0"/>
              <a:ea typeface="Calibri" panose="020F0502020204030204" pitchFamily="34" charset="0"/>
              <a:cs typeface="Arial" panose="020B0604020202020204" pitchFamily="34" charset="0"/>
            </a:endParaRPr>
          </a:p>
          <a:p>
            <a:pPr marL="342900" indent="-342900">
              <a:spcAft>
                <a:spcPts val="600"/>
              </a:spcAft>
              <a:buFont typeface="Arial" panose="020B0604020202020204" pitchFamily="34" charset="0"/>
              <a:buChar char="•"/>
            </a:pPr>
            <a:r>
              <a:rPr lang="en-GB" sz="2000" dirty="0">
                <a:effectLst/>
                <a:latin typeface="Arial" panose="020B0604020202020204" pitchFamily="34" charset="0"/>
                <a:ea typeface="Times New Roman" panose="02020603050405020304" pitchFamily="18" charset="0"/>
                <a:cs typeface="Arial" panose="020B0604020202020204" pitchFamily="34" charset="0"/>
              </a:rPr>
              <a:t>Jon </a:t>
            </a:r>
            <a:r>
              <a:rPr lang="en-GB" sz="2000" dirty="0" err="1">
                <a:effectLst/>
                <a:latin typeface="Arial" panose="020B0604020202020204" pitchFamily="34" charset="0"/>
                <a:ea typeface="Times New Roman" panose="02020603050405020304" pitchFamily="18" charset="0"/>
                <a:cs typeface="Arial" panose="020B0604020202020204" pitchFamily="34" charset="0"/>
              </a:rPr>
              <a:t>Horrill</a:t>
            </a:r>
            <a:r>
              <a:rPr lang="en-GB" sz="2000" dirty="0">
                <a:effectLst/>
                <a:latin typeface="Arial" panose="020B0604020202020204" pitchFamily="34" charset="0"/>
                <a:ea typeface="Times New Roman" panose="02020603050405020304" pitchFamily="18" charset="0"/>
                <a:cs typeface="Arial" panose="020B0604020202020204" pitchFamily="34" charset="0"/>
              </a:rPr>
              <a:t> – WSP</a:t>
            </a:r>
            <a:endParaRPr lang="en-GB" sz="2000" dirty="0">
              <a:latin typeface="Arial" panose="020B0604020202020204" pitchFamily="34" charset="0"/>
              <a:ea typeface="Calibri" panose="020F0502020204030204" pitchFamily="34" charset="0"/>
              <a:cs typeface="Arial" panose="020B0604020202020204" pitchFamily="34" charset="0"/>
            </a:endParaRPr>
          </a:p>
          <a:p>
            <a:pPr marL="342900" indent="-342900">
              <a:spcAft>
                <a:spcPts val="600"/>
              </a:spcAft>
              <a:buFont typeface="Arial" panose="020B0604020202020204" pitchFamily="34" charset="0"/>
              <a:buChar char="•"/>
            </a:pPr>
            <a:r>
              <a:rPr lang="en-GB" sz="2000" dirty="0">
                <a:latin typeface="Arial" panose="020B0604020202020204" pitchFamily="34" charset="0"/>
                <a:ea typeface="Calibri" panose="020F0502020204030204" pitchFamily="34" charset="0"/>
                <a:cs typeface="Arial" panose="020B0604020202020204" pitchFamily="34" charset="0"/>
              </a:rPr>
              <a:t>Highways England representatives TBC</a:t>
            </a:r>
          </a:p>
          <a:p>
            <a:endParaRPr lang="en-GB" sz="2000" dirty="0">
              <a:latin typeface="Arial" panose="020B0604020202020204" pitchFamily="34" charset="0"/>
              <a:ea typeface="Calibri" panose="020F0502020204030204" pitchFamily="34" charset="0"/>
              <a:cs typeface="Arial" panose="020B0604020202020204" pitchFamily="34" charset="0"/>
            </a:endParaRPr>
          </a:p>
          <a:p>
            <a:endParaRPr lang="en-GB" sz="2000" dirty="0">
              <a:effectLst/>
              <a:latin typeface="Arial" panose="020B0604020202020204" pitchFamily="34" charset="0"/>
              <a:ea typeface="Times New Roman" panose="02020603050405020304" pitchFamily="18"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248633136"/>
      </p:ext>
    </p:extLst>
  </p:cSld>
  <p:clrMapOvr>
    <a:masterClrMapping/>
  </p:clrMapOvr>
  <p:transition spd="slow" advClick="0" advTm="2000">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929" y="1552639"/>
            <a:ext cx="8505915" cy="714312"/>
          </a:xfrm>
        </p:spPr>
        <p:txBody>
          <a:bodyPr>
            <a:normAutofit fontScale="90000"/>
          </a:bodyPr>
          <a:lstStyle/>
          <a:p>
            <a:r>
              <a:rPr lang="en-GB" sz="2200" dirty="0"/>
              <a:t>Current Status</a:t>
            </a:r>
            <a:br>
              <a:rPr lang="en-GB" dirty="0"/>
            </a:br>
            <a:br>
              <a:rPr lang="en-GB" dirty="0"/>
            </a:br>
            <a:br>
              <a:rPr lang="en-GB" sz="2700" dirty="0"/>
            </a:br>
            <a:br>
              <a:rPr lang="en-GB" sz="2700" dirty="0"/>
            </a:br>
            <a:br>
              <a:rPr lang="en-GB" sz="2700" dirty="0"/>
            </a:br>
            <a:br>
              <a:rPr lang="en-GB" sz="2700" dirty="0"/>
            </a:br>
            <a:r>
              <a:rPr lang="en-GB" sz="2700" dirty="0"/>
              <a:t>  </a:t>
            </a:r>
            <a:br>
              <a:rPr lang="en-GB" sz="2700" dirty="0"/>
            </a:br>
            <a:br>
              <a:rPr lang="en-GB" sz="2400" dirty="0"/>
            </a:br>
            <a:endParaRPr lang="en-GB" sz="2400" dirty="0"/>
          </a:p>
        </p:txBody>
      </p:sp>
      <p:sp>
        <p:nvSpPr>
          <p:cNvPr id="4" name="Date Placeholder 3"/>
          <p:cNvSpPr>
            <a:spLocks noGrp="1"/>
          </p:cNvSpPr>
          <p:nvPr>
            <p:ph type="dt" sz="half" idx="10"/>
          </p:nvPr>
        </p:nvSpPr>
        <p:spPr>
          <a:xfrm>
            <a:off x="553704" y="6294321"/>
            <a:ext cx="8515140" cy="365125"/>
          </a:xfrm>
        </p:spPr>
        <p:txBody>
          <a:bodyPr/>
          <a:lstStyle/>
          <a:p>
            <a:r>
              <a:rPr lang="en-GB" dirty="0"/>
              <a:t>20</a:t>
            </a:r>
            <a:r>
              <a:rPr lang="en-GB" baseline="30000" dirty="0"/>
              <a:t>th</a:t>
            </a:r>
            <a:r>
              <a:rPr lang="en-GB" dirty="0"/>
              <a:t> May 2021</a:t>
            </a:r>
          </a:p>
        </p:txBody>
      </p:sp>
      <p:sp>
        <p:nvSpPr>
          <p:cNvPr id="3" name="TextBox 2">
            <a:extLst>
              <a:ext uri="{FF2B5EF4-FFF2-40B4-BE49-F238E27FC236}">
                <a16:creationId xmlns:a16="http://schemas.microsoft.com/office/drawing/2014/main" id="{4D584777-1A0A-4439-BA23-1CA6AEAAE372}"/>
              </a:ext>
            </a:extLst>
          </p:cNvPr>
          <p:cNvSpPr txBox="1"/>
          <p:nvPr/>
        </p:nvSpPr>
        <p:spPr>
          <a:xfrm>
            <a:off x="573708" y="2057400"/>
            <a:ext cx="10534650" cy="6340197"/>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GB" sz="2000" dirty="0">
                <a:latin typeface="Arial" panose="020B0604020202020204" pitchFamily="34" charset="0"/>
                <a:cs typeface="Arial" panose="020B0604020202020204" pitchFamily="34" charset="0"/>
              </a:rPr>
              <a:t>Terms of Reference and T&amp;F Group Objectives not yet defined</a:t>
            </a:r>
          </a:p>
          <a:p>
            <a:pPr marL="342900" indent="-342900">
              <a:spcAft>
                <a:spcPts val="600"/>
              </a:spcAft>
              <a:buFont typeface="Arial" panose="020B0604020202020204" pitchFamily="34" charset="0"/>
              <a:buChar char="•"/>
            </a:pPr>
            <a:r>
              <a:rPr lang="en-GB" sz="2000" dirty="0">
                <a:latin typeface="Arial" panose="020B0604020202020204" pitchFamily="34" charset="0"/>
                <a:cs typeface="Arial" panose="020B0604020202020204" pitchFamily="34" charset="0"/>
              </a:rPr>
              <a:t>Several key actions required first</a:t>
            </a:r>
          </a:p>
          <a:p>
            <a:pPr marL="342900" indent="-342900">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New Highways England CDM Standard (which contains a H&amp;S File template) to be launched – target launch date August 2021</a:t>
            </a:r>
          </a:p>
          <a:p>
            <a:pPr marL="342900" indent="-342900">
              <a:spcAft>
                <a:spcPts val="600"/>
              </a:spcAft>
              <a:buFont typeface="Arial" panose="020B0604020202020204" pitchFamily="34" charset="0"/>
              <a:buChar char="•"/>
            </a:pPr>
            <a:r>
              <a:rPr lang="en-GB" sz="2000" dirty="0">
                <a:latin typeface="Arial" panose="020B0604020202020204" pitchFamily="34" charset="0"/>
                <a:cs typeface="Arial" panose="020B0604020202020204" pitchFamily="34" charset="0"/>
              </a:rPr>
              <a:t>IAN 105/08 is likely to be withdrawn and not replaced</a:t>
            </a:r>
          </a:p>
          <a:p>
            <a:pPr marL="342900" indent="-342900">
              <a:spcAft>
                <a:spcPts val="600"/>
              </a:spcAf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ea typeface="Calibri" panose="020F0502020204030204" pitchFamily="34" charset="0"/>
              <a:cs typeface="Arial" panose="020B0604020202020204" pitchFamily="34" charset="0"/>
            </a:endParaRPr>
          </a:p>
          <a:p>
            <a:endParaRPr lang="en-GB" sz="2000" dirty="0">
              <a:effectLst/>
              <a:latin typeface="Arial" panose="020B0604020202020204" pitchFamily="34" charset="0"/>
              <a:ea typeface="Times New Roman" panose="02020603050405020304" pitchFamily="18"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735654035"/>
      </p:ext>
    </p:extLst>
  </p:cSld>
  <p:clrMapOvr>
    <a:masterClrMapping/>
  </p:clrMapOvr>
  <p:transition spd="slow" advClick="0" advTm="2000">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929" y="1552639"/>
            <a:ext cx="8505915" cy="714312"/>
          </a:xfrm>
        </p:spPr>
        <p:txBody>
          <a:bodyPr>
            <a:normAutofit fontScale="90000"/>
          </a:bodyPr>
          <a:lstStyle/>
          <a:p>
            <a:r>
              <a:rPr lang="en-GB" sz="2200" dirty="0"/>
              <a:t>Action 1</a:t>
            </a:r>
            <a:br>
              <a:rPr lang="en-GB" sz="4900" dirty="0"/>
            </a:br>
            <a:br>
              <a:rPr lang="en-GB" dirty="0"/>
            </a:br>
            <a:br>
              <a:rPr lang="en-GB" dirty="0"/>
            </a:br>
            <a:br>
              <a:rPr lang="en-GB" sz="2700" dirty="0"/>
            </a:br>
            <a:br>
              <a:rPr lang="en-GB" sz="2700" dirty="0"/>
            </a:br>
            <a:br>
              <a:rPr lang="en-GB" sz="2700" dirty="0"/>
            </a:br>
            <a:br>
              <a:rPr lang="en-GB" sz="2700" dirty="0"/>
            </a:br>
            <a:r>
              <a:rPr lang="en-GB" sz="2700" dirty="0"/>
              <a:t>  </a:t>
            </a:r>
            <a:br>
              <a:rPr lang="en-GB" sz="2700" dirty="0"/>
            </a:br>
            <a:br>
              <a:rPr lang="en-GB" sz="2400" dirty="0"/>
            </a:br>
            <a:endParaRPr lang="en-GB" sz="2400" dirty="0"/>
          </a:p>
        </p:txBody>
      </p:sp>
      <p:sp>
        <p:nvSpPr>
          <p:cNvPr id="4" name="Date Placeholder 3"/>
          <p:cNvSpPr>
            <a:spLocks noGrp="1"/>
          </p:cNvSpPr>
          <p:nvPr>
            <p:ph type="dt" sz="half" idx="10"/>
          </p:nvPr>
        </p:nvSpPr>
        <p:spPr>
          <a:xfrm>
            <a:off x="553704" y="6294321"/>
            <a:ext cx="8515140" cy="365125"/>
          </a:xfrm>
        </p:spPr>
        <p:txBody>
          <a:bodyPr/>
          <a:lstStyle/>
          <a:p>
            <a:r>
              <a:rPr lang="en-GB" dirty="0"/>
              <a:t>20</a:t>
            </a:r>
            <a:r>
              <a:rPr lang="en-GB" baseline="30000" dirty="0"/>
              <a:t>th</a:t>
            </a:r>
            <a:r>
              <a:rPr lang="en-GB" dirty="0"/>
              <a:t> May 2021</a:t>
            </a:r>
          </a:p>
        </p:txBody>
      </p:sp>
      <p:sp>
        <p:nvSpPr>
          <p:cNvPr id="3" name="TextBox 2">
            <a:extLst>
              <a:ext uri="{FF2B5EF4-FFF2-40B4-BE49-F238E27FC236}">
                <a16:creationId xmlns:a16="http://schemas.microsoft.com/office/drawing/2014/main" id="{4D584777-1A0A-4439-BA23-1CA6AEAAE372}"/>
              </a:ext>
            </a:extLst>
          </p:cNvPr>
          <p:cNvSpPr txBox="1"/>
          <p:nvPr/>
        </p:nvSpPr>
        <p:spPr>
          <a:xfrm>
            <a:off x="573708" y="2057400"/>
            <a:ext cx="10534650" cy="5109091"/>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Rename the HE BC folder 19 from "Handover Health and Safety File" to "Handover Asset Data" or "Handover Asset Information" as much of the information in HE BC Volume 19 is not health and safety related.</a:t>
            </a:r>
          </a:p>
          <a:p>
            <a:pPr marL="342900" indent="-342900">
              <a:spcAft>
                <a:spcPts val="600"/>
              </a:spcAft>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ea typeface="Calibri" panose="020F0502020204030204" pitchFamily="34" charset="0"/>
              <a:cs typeface="Arial" panose="020B0604020202020204" pitchFamily="34" charset="0"/>
            </a:endParaRPr>
          </a:p>
          <a:p>
            <a:endParaRPr lang="en-GB" sz="2000" dirty="0">
              <a:effectLst/>
              <a:latin typeface="Arial" panose="020B0604020202020204" pitchFamily="34" charset="0"/>
              <a:ea typeface="Times New Roman" panose="02020603050405020304" pitchFamily="18"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pic>
        <p:nvPicPr>
          <p:cNvPr id="6" name="Picture 5">
            <a:extLst>
              <a:ext uri="{FF2B5EF4-FFF2-40B4-BE49-F238E27FC236}">
                <a16:creationId xmlns:a16="http://schemas.microsoft.com/office/drawing/2014/main" id="{7EA7493A-F128-4D40-AFF4-BFA750B64FD9}"/>
              </a:ext>
            </a:extLst>
          </p:cNvPr>
          <p:cNvPicPr>
            <a:picLocks noChangeAspect="1"/>
          </p:cNvPicPr>
          <p:nvPr/>
        </p:nvPicPr>
        <p:blipFill>
          <a:blip r:embed="rId3"/>
          <a:stretch>
            <a:fillRect/>
          </a:stretch>
        </p:blipFill>
        <p:spPr>
          <a:xfrm>
            <a:off x="1004887" y="3150636"/>
            <a:ext cx="5205413" cy="2880827"/>
          </a:xfrm>
          <a:prstGeom prst="rect">
            <a:avLst/>
          </a:prstGeom>
        </p:spPr>
      </p:pic>
    </p:spTree>
    <p:extLst>
      <p:ext uri="{BB962C8B-B14F-4D97-AF65-F5344CB8AC3E}">
        <p14:creationId xmlns:p14="http://schemas.microsoft.com/office/powerpoint/2010/main" val="2034497844"/>
      </p:ext>
    </p:extLst>
  </p:cSld>
  <p:clrMapOvr>
    <a:masterClrMapping/>
  </p:clrMapOvr>
  <p:transition spd="slow" advClick="0" advTm="2000">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929" y="1552639"/>
            <a:ext cx="8505915" cy="714312"/>
          </a:xfrm>
        </p:spPr>
        <p:txBody>
          <a:bodyPr>
            <a:normAutofit fontScale="90000"/>
          </a:bodyPr>
          <a:lstStyle/>
          <a:p>
            <a:r>
              <a:rPr lang="en-GB" sz="2200" dirty="0"/>
              <a:t>Action 2</a:t>
            </a:r>
            <a:br>
              <a:rPr lang="en-GB" sz="4900" dirty="0"/>
            </a:br>
            <a:br>
              <a:rPr lang="en-GB" dirty="0"/>
            </a:br>
            <a:br>
              <a:rPr lang="en-GB" dirty="0"/>
            </a:br>
            <a:br>
              <a:rPr lang="en-GB" sz="2700" dirty="0"/>
            </a:br>
            <a:br>
              <a:rPr lang="en-GB" sz="2700" dirty="0"/>
            </a:br>
            <a:br>
              <a:rPr lang="en-GB" sz="2700" dirty="0"/>
            </a:br>
            <a:br>
              <a:rPr lang="en-GB" sz="2700" dirty="0"/>
            </a:br>
            <a:r>
              <a:rPr lang="en-GB" sz="2700" dirty="0"/>
              <a:t>  </a:t>
            </a:r>
            <a:br>
              <a:rPr lang="en-GB" sz="2700" dirty="0"/>
            </a:br>
            <a:br>
              <a:rPr lang="en-GB" sz="2400" dirty="0"/>
            </a:br>
            <a:endParaRPr lang="en-GB" sz="2400" dirty="0"/>
          </a:p>
        </p:txBody>
      </p:sp>
      <p:sp>
        <p:nvSpPr>
          <p:cNvPr id="4" name="Date Placeholder 3"/>
          <p:cNvSpPr>
            <a:spLocks noGrp="1"/>
          </p:cNvSpPr>
          <p:nvPr>
            <p:ph type="dt" sz="half" idx="10"/>
          </p:nvPr>
        </p:nvSpPr>
        <p:spPr>
          <a:xfrm>
            <a:off x="553704" y="6294321"/>
            <a:ext cx="8515140" cy="365125"/>
          </a:xfrm>
        </p:spPr>
        <p:txBody>
          <a:bodyPr/>
          <a:lstStyle/>
          <a:p>
            <a:r>
              <a:rPr lang="en-GB" dirty="0"/>
              <a:t>20</a:t>
            </a:r>
            <a:r>
              <a:rPr lang="en-GB" baseline="30000" dirty="0"/>
              <a:t>th</a:t>
            </a:r>
            <a:r>
              <a:rPr lang="en-GB" dirty="0"/>
              <a:t> May 2021</a:t>
            </a:r>
          </a:p>
        </p:txBody>
      </p:sp>
      <p:sp>
        <p:nvSpPr>
          <p:cNvPr id="3" name="TextBox 2">
            <a:extLst>
              <a:ext uri="{FF2B5EF4-FFF2-40B4-BE49-F238E27FC236}">
                <a16:creationId xmlns:a16="http://schemas.microsoft.com/office/drawing/2014/main" id="{4D584777-1A0A-4439-BA23-1CA6AEAAE372}"/>
              </a:ext>
            </a:extLst>
          </p:cNvPr>
          <p:cNvSpPr txBox="1"/>
          <p:nvPr/>
        </p:nvSpPr>
        <p:spPr>
          <a:xfrm>
            <a:off x="573708" y="2057400"/>
            <a:ext cx="10534650" cy="4724370"/>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Consider adding an additional folder to the HE BC folder structure: 19.13 - Volume 13 Health and Safety File, to provide a specific repository for the Health &amp; Safety File document</a:t>
            </a:r>
            <a:endParaRPr lang="en-GB" sz="2000" dirty="0">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ea typeface="Calibri" panose="020F0502020204030204" pitchFamily="34" charset="0"/>
              <a:cs typeface="Arial" panose="020B0604020202020204" pitchFamily="34" charset="0"/>
            </a:endParaRPr>
          </a:p>
          <a:p>
            <a:endParaRPr lang="en-GB" sz="2000" dirty="0">
              <a:effectLst/>
              <a:latin typeface="Arial" panose="020B0604020202020204" pitchFamily="34" charset="0"/>
              <a:ea typeface="Times New Roman" panose="02020603050405020304" pitchFamily="18"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pic>
        <p:nvPicPr>
          <p:cNvPr id="9" name="Picture 17">
            <a:extLst>
              <a:ext uri="{FF2B5EF4-FFF2-40B4-BE49-F238E27FC236}">
                <a16:creationId xmlns:a16="http://schemas.microsoft.com/office/drawing/2014/main" id="{6B744EC2-40BD-47E3-8E76-A8F1E59898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2913" y="3117080"/>
            <a:ext cx="3073312" cy="3177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3089894"/>
      </p:ext>
    </p:extLst>
  </p:cSld>
  <p:clrMapOvr>
    <a:masterClrMapping/>
  </p:clrMapOvr>
  <p:transition spd="slow" advClick="0" advTm="2000">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929" y="1552639"/>
            <a:ext cx="8505915" cy="714312"/>
          </a:xfrm>
        </p:spPr>
        <p:txBody>
          <a:bodyPr>
            <a:normAutofit fontScale="90000"/>
          </a:bodyPr>
          <a:lstStyle/>
          <a:p>
            <a:r>
              <a:rPr lang="en-GB" sz="2200" dirty="0"/>
              <a:t>Action 3</a:t>
            </a:r>
            <a:br>
              <a:rPr lang="en-GB" sz="4900" dirty="0"/>
            </a:br>
            <a:br>
              <a:rPr lang="en-GB" dirty="0"/>
            </a:br>
            <a:br>
              <a:rPr lang="en-GB" dirty="0"/>
            </a:br>
            <a:br>
              <a:rPr lang="en-GB" sz="2700" dirty="0"/>
            </a:br>
            <a:br>
              <a:rPr lang="en-GB" sz="2700" dirty="0"/>
            </a:br>
            <a:br>
              <a:rPr lang="en-GB" sz="2700" dirty="0"/>
            </a:br>
            <a:br>
              <a:rPr lang="en-GB" sz="2700" dirty="0"/>
            </a:br>
            <a:r>
              <a:rPr lang="en-GB" sz="2700" dirty="0"/>
              <a:t>  </a:t>
            </a:r>
            <a:br>
              <a:rPr lang="en-GB" sz="2700" dirty="0"/>
            </a:br>
            <a:br>
              <a:rPr lang="en-GB" sz="2400" dirty="0"/>
            </a:br>
            <a:endParaRPr lang="en-GB" sz="2400" dirty="0"/>
          </a:p>
        </p:txBody>
      </p:sp>
      <p:sp>
        <p:nvSpPr>
          <p:cNvPr id="4" name="Date Placeholder 3"/>
          <p:cNvSpPr>
            <a:spLocks noGrp="1"/>
          </p:cNvSpPr>
          <p:nvPr>
            <p:ph type="dt" sz="half" idx="10"/>
          </p:nvPr>
        </p:nvSpPr>
        <p:spPr>
          <a:xfrm>
            <a:off x="553704" y="6294321"/>
            <a:ext cx="8515140" cy="365125"/>
          </a:xfrm>
        </p:spPr>
        <p:txBody>
          <a:bodyPr/>
          <a:lstStyle/>
          <a:p>
            <a:r>
              <a:rPr lang="en-GB" dirty="0"/>
              <a:t>20</a:t>
            </a:r>
            <a:r>
              <a:rPr lang="en-GB" baseline="30000" dirty="0"/>
              <a:t>th</a:t>
            </a:r>
            <a:r>
              <a:rPr lang="en-GB" dirty="0"/>
              <a:t> May 2021</a:t>
            </a:r>
          </a:p>
        </p:txBody>
      </p:sp>
      <p:sp>
        <p:nvSpPr>
          <p:cNvPr id="3" name="TextBox 2">
            <a:extLst>
              <a:ext uri="{FF2B5EF4-FFF2-40B4-BE49-F238E27FC236}">
                <a16:creationId xmlns:a16="http://schemas.microsoft.com/office/drawing/2014/main" id="{4D584777-1A0A-4439-BA23-1CA6AEAAE372}"/>
              </a:ext>
            </a:extLst>
          </p:cNvPr>
          <p:cNvSpPr txBox="1"/>
          <p:nvPr/>
        </p:nvSpPr>
        <p:spPr>
          <a:xfrm>
            <a:off x="573708" y="2057400"/>
            <a:ext cx="10534650" cy="4031873"/>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The </a:t>
            </a:r>
            <a:r>
              <a:rPr lang="en-GB" sz="2000" dirty="0">
                <a:latin typeface="Arial" panose="020B0604020202020204" pitchFamily="34" charset="0"/>
                <a:cs typeface="Arial" panose="020B0604020202020204" pitchFamily="34" charset="0"/>
              </a:rPr>
              <a:t>Civils Maintenance (AD/MAC/ASC) </a:t>
            </a:r>
            <a:r>
              <a:rPr lang="en-US" sz="2000" dirty="0">
                <a:latin typeface="Arial" panose="020B0604020202020204" pitchFamily="34" charset="0"/>
                <a:cs typeface="Arial" panose="020B0604020202020204" pitchFamily="34" charset="0"/>
              </a:rPr>
              <a:t>“Civils Maintenance </a:t>
            </a:r>
            <a:r>
              <a:rPr lang="en-GB" sz="2000" dirty="0">
                <a:latin typeface="Arial" panose="020B0604020202020204" pitchFamily="34" charset="0"/>
                <a:cs typeface="Arial" panose="020B0604020202020204" pitchFamily="34" charset="0"/>
              </a:rPr>
              <a:t>Handover Document and Certificate” PCF Product is within the Handover section of the PCF matrix</a:t>
            </a:r>
            <a:r>
              <a:rPr lang="en-US" sz="2000" dirty="0">
                <a:latin typeface="Arial" panose="020B0604020202020204" pitchFamily="34"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ea typeface="Calibri" panose="020F0502020204030204" pitchFamily="34" charset="0"/>
              <a:cs typeface="Arial" panose="020B0604020202020204" pitchFamily="34" charset="0"/>
            </a:endParaRPr>
          </a:p>
          <a:p>
            <a:endParaRPr lang="en-GB" sz="2000" dirty="0">
              <a:effectLst/>
              <a:latin typeface="Arial" panose="020B0604020202020204" pitchFamily="34" charset="0"/>
              <a:ea typeface="Times New Roman" panose="02020603050405020304" pitchFamily="18"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pic>
        <p:nvPicPr>
          <p:cNvPr id="7" name="Picture 6">
            <a:extLst>
              <a:ext uri="{FF2B5EF4-FFF2-40B4-BE49-F238E27FC236}">
                <a16:creationId xmlns:a16="http://schemas.microsoft.com/office/drawing/2014/main" id="{F1F4345F-09DB-47B1-A7E6-653E8E149DE7}"/>
              </a:ext>
            </a:extLst>
          </p:cNvPr>
          <p:cNvPicPr>
            <a:picLocks noChangeAspect="1"/>
          </p:cNvPicPr>
          <p:nvPr/>
        </p:nvPicPr>
        <p:blipFill>
          <a:blip r:embed="rId3"/>
          <a:stretch>
            <a:fillRect/>
          </a:stretch>
        </p:blipFill>
        <p:spPr>
          <a:xfrm>
            <a:off x="1045736" y="3090862"/>
            <a:ext cx="8551526" cy="2281238"/>
          </a:xfrm>
          <a:prstGeom prst="rect">
            <a:avLst/>
          </a:prstGeom>
        </p:spPr>
      </p:pic>
    </p:spTree>
    <p:extLst>
      <p:ext uri="{BB962C8B-B14F-4D97-AF65-F5344CB8AC3E}">
        <p14:creationId xmlns:p14="http://schemas.microsoft.com/office/powerpoint/2010/main" val="3474503870"/>
      </p:ext>
    </p:extLst>
  </p:cSld>
  <p:clrMapOvr>
    <a:masterClrMapping/>
  </p:clrMapOvr>
  <p:transition spd="slow" advClick="0" advTm="2000">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929" y="1552639"/>
            <a:ext cx="8505915" cy="714312"/>
          </a:xfrm>
        </p:spPr>
        <p:txBody>
          <a:bodyPr>
            <a:normAutofit fontScale="90000"/>
          </a:bodyPr>
          <a:lstStyle/>
          <a:p>
            <a:r>
              <a:rPr lang="en-GB" sz="2200" dirty="0"/>
              <a:t>Action 3 (continued)</a:t>
            </a:r>
            <a:br>
              <a:rPr lang="en-GB" sz="4900" dirty="0"/>
            </a:br>
            <a:br>
              <a:rPr lang="en-GB" dirty="0"/>
            </a:br>
            <a:br>
              <a:rPr lang="en-GB" dirty="0"/>
            </a:br>
            <a:br>
              <a:rPr lang="en-GB" sz="2700" dirty="0"/>
            </a:br>
            <a:br>
              <a:rPr lang="en-GB" sz="2700" dirty="0"/>
            </a:br>
            <a:br>
              <a:rPr lang="en-GB" sz="2700" dirty="0"/>
            </a:br>
            <a:br>
              <a:rPr lang="en-GB" sz="2700" dirty="0"/>
            </a:br>
            <a:r>
              <a:rPr lang="en-GB" sz="2700" dirty="0"/>
              <a:t>  </a:t>
            </a:r>
            <a:br>
              <a:rPr lang="en-GB" sz="2700" dirty="0"/>
            </a:br>
            <a:br>
              <a:rPr lang="en-GB" sz="2400" dirty="0"/>
            </a:br>
            <a:endParaRPr lang="en-GB" sz="2400" dirty="0"/>
          </a:p>
        </p:txBody>
      </p:sp>
      <p:sp>
        <p:nvSpPr>
          <p:cNvPr id="4" name="Date Placeholder 3"/>
          <p:cNvSpPr>
            <a:spLocks noGrp="1"/>
          </p:cNvSpPr>
          <p:nvPr>
            <p:ph type="dt" sz="half" idx="10"/>
          </p:nvPr>
        </p:nvSpPr>
        <p:spPr>
          <a:xfrm>
            <a:off x="553704" y="6294321"/>
            <a:ext cx="8515140" cy="365125"/>
          </a:xfrm>
        </p:spPr>
        <p:txBody>
          <a:bodyPr/>
          <a:lstStyle/>
          <a:p>
            <a:r>
              <a:rPr lang="en-GB" dirty="0"/>
              <a:t>20</a:t>
            </a:r>
            <a:r>
              <a:rPr lang="en-GB" baseline="30000" dirty="0"/>
              <a:t>th</a:t>
            </a:r>
            <a:r>
              <a:rPr lang="en-GB" dirty="0"/>
              <a:t> May 2021</a:t>
            </a:r>
          </a:p>
        </p:txBody>
      </p:sp>
      <p:sp>
        <p:nvSpPr>
          <p:cNvPr id="3" name="TextBox 2">
            <a:extLst>
              <a:ext uri="{FF2B5EF4-FFF2-40B4-BE49-F238E27FC236}">
                <a16:creationId xmlns:a16="http://schemas.microsoft.com/office/drawing/2014/main" id="{4D584777-1A0A-4439-BA23-1CA6AEAAE372}"/>
              </a:ext>
            </a:extLst>
          </p:cNvPr>
          <p:cNvSpPr txBox="1"/>
          <p:nvPr/>
        </p:nvSpPr>
        <p:spPr>
          <a:xfrm>
            <a:off x="573708" y="2057400"/>
            <a:ext cx="10534650" cy="4647426"/>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Resolve inconsistency between the table in Section 3.1 “Health and Safety File” of the “</a:t>
            </a:r>
            <a:r>
              <a:rPr lang="en-GB" sz="2000" dirty="0">
                <a:latin typeface="Arial" panose="020B0604020202020204" pitchFamily="34" charset="0"/>
                <a:cs typeface="Arial" panose="020B0604020202020204" pitchFamily="34" charset="0"/>
              </a:rPr>
              <a:t>Civils Maintenance (AD/MAC/ASC) Handover Document and Certificate” PCF Product Template, V3 </a:t>
            </a:r>
            <a:r>
              <a:rPr lang="en-US" sz="2000" dirty="0">
                <a:latin typeface="Arial" panose="020B0604020202020204" pitchFamily="34" charset="0"/>
                <a:cs typeface="Arial" panose="020B0604020202020204" pitchFamily="34" charset="0"/>
              </a:rPr>
              <a:t>which refers to a 10 Volume structure and HE BC which currently uses a 12 Volume structure.</a:t>
            </a:r>
            <a:endParaRPr lang="en-GB" sz="2000" dirty="0">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ea typeface="Calibri" panose="020F0502020204030204" pitchFamily="34" charset="0"/>
              <a:cs typeface="Arial" panose="020B0604020202020204" pitchFamily="34" charset="0"/>
            </a:endParaRPr>
          </a:p>
          <a:p>
            <a:endParaRPr lang="en-GB" sz="2000" dirty="0">
              <a:effectLst/>
              <a:latin typeface="Arial" panose="020B0604020202020204" pitchFamily="34" charset="0"/>
              <a:ea typeface="Times New Roman" panose="02020603050405020304" pitchFamily="18"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pic>
        <p:nvPicPr>
          <p:cNvPr id="6" name="Picture 5">
            <a:extLst>
              <a:ext uri="{FF2B5EF4-FFF2-40B4-BE49-F238E27FC236}">
                <a16:creationId xmlns:a16="http://schemas.microsoft.com/office/drawing/2014/main" id="{EE7D2D60-2358-4EA0-A0CC-C1EA8687EBA1}"/>
              </a:ext>
            </a:extLst>
          </p:cNvPr>
          <p:cNvPicPr>
            <a:picLocks noChangeAspect="1"/>
          </p:cNvPicPr>
          <p:nvPr/>
        </p:nvPicPr>
        <p:blipFill>
          <a:blip r:embed="rId3"/>
          <a:stretch>
            <a:fillRect/>
          </a:stretch>
        </p:blipFill>
        <p:spPr>
          <a:xfrm>
            <a:off x="2275467" y="3372076"/>
            <a:ext cx="2970910" cy="2924490"/>
          </a:xfrm>
          <a:prstGeom prst="rect">
            <a:avLst/>
          </a:prstGeom>
        </p:spPr>
      </p:pic>
      <p:pic>
        <p:nvPicPr>
          <p:cNvPr id="7" name="Picture 17">
            <a:extLst>
              <a:ext uri="{FF2B5EF4-FFF2-40B4-BE49-F238E27FC236}">
                <a16:creationId xmlns:a16="http://schemas.microsoft.com/office/drawing/2014/main" id="{40A6A463-9E64-4B74-BDA1-C2FFB7919F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9108" y="3358107"/>
            <a:ext cx="2840169" cy="2936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2682689"/>
      </p:ext>
    </p:extLst>
  </p:cSld>
  <p:clrMapOvr>
    <a:masterClrMapping/>
  </p:clrMapOvr>
  <p:transition spd="slow" advClick="0" advTm="2000">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929" y="1552639"/>
            <a:ext cx="8505915" cy="714312"/>
          </a:xfrm>
        </p:spPr>
        <p:txBody>
          <a:bodyPr>
            <a:normAutofit fontScale="90000"/>
          </a:bodyPr>
          <a:lstStyle/>
          <a:p>
            <a:r>
              <a:rPr lang="en-GB" sz="2200" dirty="0"/>
              <a:t>Action 4</a:t>
            </a:r>
            <a:br>
              <a:rPr lang="en-GB" sz="4900" dirty="0"/>
            </a:br>
            <a:br>
              <a:rPr lang="en-GB" dirty="0"/>
            </a:br>
            <a:br>
              <a:rPr lang="en-GB" dirty="0"/>
            </a:br>
            <a:br>
              <a:rPr lang="en-GB" sz="2700" dirty="0"/>
            </a:br>
            <a:br>
              <a:rPr lang="en-GB" sz="2700" dirty="0"/>
            </a:br>
            <a:br>
              <a:rPr lang="en-GB" sz="2700" dirty="0"/>
            </a:br>
            <a:br>
              <a:rPr lang="en-GB" sz="2700" dirty="0"/>
            </a:br>
            <a:r>
              <a:rPr lang="en-GB" sz="2700" dirty="0"/>
              <a:t>  </a:t>
            </a:r>
            <a:br>
              <a:rPr lang="en-GB" sz="2700" dirty="0"/>
            </a:br>
            <a:br>
              <a:rPr lang="en-GB" sz="2400" dirty="0"/>
            </a:br>
            <a:endParaRPr lang="en-GB" sz="2400" dirty="0"/>
          </a:p>
        </p:txBody>
      </p:sp>
      <p:sp>
        <p:nvSpPr>
          <p:cNvPr id="4" name="Date Placeholder 3"/>
          <p:cNvSpPr>
            <a:spLocks noGrp="1"/>
          </p:cNvSpPr>
          <p:nvPr>
            <p:ph type="dt" sz="half" idx="10"/>
          </p:nvPr>
        </p:nvSpPr>
        <p:spPr>
          <a:xfrm>
            <a:off x="553704" y="6294321"/>
            <a:ext cx="8515140" cy="365125"/>
          </a:xfrm>
        </p:spPr>
        <p:txBody>
          <a:bodyPr/>
          <a:lstStyle/>
          <a:p>
            <a:r>
              <a:rPr lang="en-GB" dirty="0"/>
              <a:t>20</a:t>
            </a:r>
            <a:r>
              <a:rPr lang="en-GB" baseline="30000" dirty="0"/>
              <a:t>th</a:t>
            </a:r>
            <a:r>
              <a:rPr lang="en-GB" dirty="0"/>
              <a:t> May 2021</a:t>
            </a:r>
          </a:p>
        </p:txBody>
      </p:sp>
      <p:sp>
        <p:nvSpPr>
          <p:cNvPr id="3" name="TextBox 2">
            <a:extLst>
              <a:ext uri="{FF2B5EF4-FFF2-40B4-BE49-F238E27FC236}">
                <a16:creationId xmlns:a16="http://schemas.microsoft.com/office/drawing/2014/main" id="{4D584777-1A0A-4439-BA23-1CA6AEAAE372}"/>
              </a:ext>
            </a:extLst>
          </p:cNvPr>
          <p:cNvSpPr txBox="1"/>
          <p:nvPr/>
        </p:nvSpPr>
        <p:spPr>
          <a:xfrm>
            <a:off x="573708" y="2057400"/>
            <a:ext cx="10534650" cy="4493538"/>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Arial" panose="020B0604020202020204" pitchFamily="34" charset="0"/>
                <a:ea typeface="Calibri" panose="020F0502020204030204" pitchFamily="34" charset="0"/>
                <a:cs typeface="Arial" panose="020B0604020202020204" pitchFamily="34" charset="0"/>
              </a:rPr>
              <a:t>Provide additional guidance as to precisely what information is required to be provided within each of the 12 volumes (19.1 to 19.12 inclusive) in HE BC </a:t>
            </a:r>
            <a:r>
              <a:rPr lang="en-US" sz="2000" dirty="0" err="1">
                <a:latin typeface="Arial" panose="020B0604020202020204" pitchFamily="34" charset="0"/>
                <a:ea typeface="Calibri" panose="020F0502020204030204" pitchFamily="34" charset="0"/>
                <a:cs typeface="Arial" panose="020B0604020202020204" pitchFamily="34" charset="0"/>
              </a:rPr>
              <a:t>ie</a:t>
            </a:r>
            <a:r>
              <a:rPr lang="en-US" sz="2000" dirty="0">
                <a:latin typeface="Arial" panose="020B0604020202020204" pitchFamily="34" charset="0"/>
                <a:ea typeface="Calibri" panose="020F0502020204030204" pitchFamily="34" charset="0"/>
                <a:cs typeface="Arial" panose="020B0604020202020204" pitchFamily="34" charset="0"/>
              </a:rPr>
              <a:t> to provide additional granularity with sub-folders and sub-sub-folders as appropriate…..and ensure requirements are clearly mandated.</a:t>
            </a:r>
          </a:p>
          <a:p>
            <a:endParaRPr lang="en-US" sz="2000" dirty="0">
              <a:latin typeface="Arial" panose="020B0604020202020204" pitchFamily="34" charset="0"/>
              <a:ea typeface="Calibri" panose="020F0502020204030204" pitchFamily="34" charset="0"/>
              <a:cs typeface="Arial" panose="020B0604020202020204" pitchFamily="34" charset="0"/>
            </a:endParaRPr>
          </a:p>
          <a:p>
            <a:endParaRPr lang="en-GB" sz="2000" dirty="0">
              <a:latin typeface="Arial" panose="020B0604020202020204" pitchFamily="34" charset="0"/>
              <a:ea typeface="Calibri" panose="020F0502020204030204" pitchFamily="34" charset="0"/>
              <a:cs typeface="Arial" panose="020B0604020202020204" pitchFamily="34" charset="0"/>
            </a:endParaRPr>
          </a:p>
          <a:p>
            <a:endParaRPr lang="en-GB" sz="2000" dirty="0">
              <a:effectLst/>
              <a:latin typeface="Arial" panose="020B0604020202020204" pitchFamily="34" charset="0"/>
              <a:ea typeface="Times New Roman" panose="02020603050405020304" pitchFamily="18"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552218156"/>
      </p:ext>
    </p:extLst>
  </p:cSld>
  <p:clrMapOvr>
    <a:masterClrMapping/>
  </p:clrMapOvr>
  <p:transition spd="slow" advClick="0" advTm="2000">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929" y="1552639"/>
            <a:ext cx="8505915" cy="714312"/>
          </a:xfrm>
        </p:spPr>
        <p:txBody>
          <a:bodyPr>
            <a:normAutofit fontScale="90000"/>
          </a:bodyPr>
          <a:lstStyle/>
          <a:p>
            <a:r>
              <a:rPr lang="en-GB" sz="2200" dirty="0"/>
              <a:t>Action 5</a:t>
            </a:r>
            <a:br>
              <a:rPr lang="en-GB" sz="4900" dirty="0"/>
            </a:br>
            <a:br>
              <a:rPr lang="en-GB" dirty="0"/>
            </a:br>
            <a:br>
              <a:rPr lang="en-GB" dirty="0"/>
            </a:br>
            <a:br>
              <a:rPr lang="en-GB" sz="2700" dirty="0"/>
            </a:br>
            <a:br>
              <a:rPr lang="en-GB" sz="2700" dirty="0"/>
            </a:br>
            <a:br>
              <a:rPr lang="en-GB" sz="2700" dirty="0"/>
            </a:br>
            <a:br>
              <a:rPr lang="en-GB" sz="2700" dirty="0"/>
            </a:br>
            <a:r>
              <a:rPr lang="en-GB" sz="2700" dirty="0"/>
              <a:t>  </a:t>
            </a:r>
            <a:br>
              <a:rPr lang="en-GB" sz="2700" dirty="0"/>
            </a:br>
            <a:br>
              <a:rPr lang="en-GB" sz="2400" dirty="0"/>
            </a:br>
            <a:endParaRPr lang="en-GB" sz="2400" dirty="0"/>
          </a:p>
        </p:txBody>
      </p:sp>
      <p:sp>
        <p:nvSpPr>
          <p:cNvPr id="4" name="Date Placeholder 3"/>
          <p:cNvSpPr>
            <a:spLocks noGrp="1"/>
          </p:cNvSpPr>
          <p:nvPr>
            <p:ph type="dt" sz="half" idx="10"/>
          </p:nvPr>
        </p:nvSpPr>
        <p:spPr>
          <a:xfrm>
            <a:off x="553704" y="6294321"/>
            <a:ext cx="8515140" cy="365125"/>
          </a:xfrm>
        </p:spPr>
        <p:txBody>
          <a:bodyPr/>
          <a:lstStyle/>
          <a:p>
            <a:r>
              <a:rPr lang="en-GB" dirty="0"/>
              <a:t>20</a:t>
            </a:r>
            <a:r>
              <a:rPr lang="en-GB" baseline="30000" dirty="0"/>
              <a:t>th</a:t>
            </a:r>
            <a:r>
              <a:rPr lang="en-GB" dirty="0"/>
              <a:t> May 2021</a:t>
            </a:r>
          </a:p>
        </p:txBody>
      </p:sp>
      <p:sp>
        <p:nvSpPr>
          <p:cNvPr id="3" name="TextBox 2">
            <a:extLst>
              <a:ext uri="{FF2B5EF4-FFF2-40B4-BE49-F238E27FC236}">
                <a16:creationId xmlns:a16="http://schemas.microsoft.com/office/drawing/2014/main" id="{4D584777-1A0A-4439-BA23-1CA6AEAAE372}"/>
              </a:ext>
            </a:extLst>
          </p:cNvPr>
          <p:cNvSpPr txBox="1"/>
          <p:nvPr/>
        </p:nvSpPr>
        <p:spPr>
          <a:xfrm>
            <a:off x="573708" y="2057400"/>
            <a:ext cx="10534650" cy="4108817"/>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Resolve access issues to the HE BC platform as currently OD do not have access to it. </a:t>
            </a:r>
            <a:endParaRPr lang="en-GB" sz="2000" dirty="0">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ea typeface="Calibri" panose="020F0502020204030204" pitchFamily="34" charset="0"/>
              <a:cs typeface="Arial" panose="020B0604020202020204" pitchFamily="34" charset="0"/>
            </a:endParaRPr>
          </a:p>
          <a:p>
            <a:endParaRPr lang="en-GB" sz="2000" dirty="0">
              <a:effectLst/>
              <a:latin typeface="Arial" panose="020B0604020202020204" pitchFamily="34" charset="0"/>
              <a:ea typeface="Times New Roman" panose="02020603050405020304" pitchFamily="18"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76535383"/>
      </p:ext>
    </p:extLst>
  </p:cSld>
  <p:clrMapOvr>
    <a:masterClrMapping/>
  </p:clrMapOvr>
  <p:transition spd="slow" advClick="0" advTm="2000">
    <p:wipe dir="r"/>
  </p:transition>
</p:sld>
</file>

<file path=ppt/theme/theme1.xml><?xml version="1.0" encoding="utf-8"?>
<a:theme xmlns:a="http://schemas.openxmlformats.org/drawingml/2006/main" name="SLC 2018 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FE56AEAE5F8ED47B0A9714D2A649856" ma:contentTypeVersion="12" ma:contentTypeDescription="Create a new document." ma:contentTypeScope="" ma:versionID="cf8dd5f6eed3d01149ff4d76d580163f">
  <xsd:schema xmlns:xsd="http://www.w3.org/2001/XMLSchema" xmlns:xs="http://www.w3.org/2001/XMLSchema" xmlns:p="http://schemas.microsoft.com/office/2006/metadata/properties" xmlns:ns3="02af8381-d0fd-4ee6-9afb-ed8bed606b7f" xmlns:ns4="6df83c54-67e6-4c7a-aebf-787bdcf9772a" targetNamespace="http://schemas.microsoft.com/office/2006/metadata/properties" ma:root="true" ma:fieldsID="cb70a346525965045cb52b7ffa593e30" ns3:_="" ns4:_="">
    <xsd:import namespace="02af8381-d0fd-4ee6-9afb-ed8bed606b7f"/>
    <xsd:import namespace="6df83c54-67e6-4c7a-aebf-787bdcf9772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EventHashCode" minOccurs="0"/>
                <xsd:element ref="ns3:MediaServiceGenerationTime" minOccurs="0"/>
                <xsd:element ref="ns3:MediaServiceOCR" minOccurs="0"/>
                <xsd:element ref="ns3:MediaServiceDateTake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af8381-d0fd-4ee6-9afb-ed8bed606b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EventHashCode" ma:index="11" nillable="true" ma:displayName="MediaServiceEventHashCode" ma:hidden="true" ma:internalName="MediaServiceEventHashCode"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df83c54-67e6-4c7a-aebf-787bdcf9772a"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86DD717-D659-476C-BF9F-C5580019DC4D}">
  <ds:schemaRefs>
    <ds:schemaRef ds:uri="6df83c54-67e6-4c7a-aebf-787bdcf9772a"/>
    <ds:schemaRef ds:uri="http://purl.org/dc/elements/1.1/"/>
    <ds:schemaRef ds:uri="http://schemas.microsoft.com/office/2006/metadata/properties"/>
    <ds:schemaRef ds:uri="02af8381-d0fd-4ee6-9afb-ed8bed606b7f"/>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354F6FAA-31E7-4FF7-B635-EA8DB2C906D5}">
  <ds:schemaRefs>
    <ds:schemaRef ds:uri="http://schemas.microsoft.com/sharepoint/v3/contenttype/forms"/>
  </ds:schemaRefs>
</ds:datastoreItem>
</file>

<file path=customXml/itemProps3.xml><?xml version="1.0" encoding="utf-8"?>
<ds:datastoreItem xmlns:ds="http://schemas.openxmlformats.org/officeDocument/2006/customXml" ds:itemID="{8120EC5D-2655-495F-BFF6-E86759C8D6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af8381-d0fd-4ee6-9afb-ed8bed606b7f"/>
    <ds:schemaRef ds:uri="6df83c54-67e6-4c7a-aebf-787bdcf977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301</TotalTime>
  <Words>545</Words>
  <Application>Microsoft Office PowerPoint</Application>
  <PresentationFormat>Widescreen</PresentationFormat>
  <Paragraphs>141</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Wingdings</vt:lpstr>
      <vt:lpstr>SLC 2018 template</vt:lpstr>
      <vt:lpstr>Principal Designer Working Group Event No 22</vt:lpstr>
      <vt:lpstr>Task and Finish Group Membership           </vt:lpstr>
      <vt:lpstr>Current Status          </vt:lpstr>
      <vt:lpstr>Action 1           </vt:lpstr>
      <vt:lpstr>Action 2           </vt:lpstr>
      <vt:lpstr>Action 3           </vt:lpstr>
      <vt:lpstr>Action 3 (continued)           </vt:lpstr>
      <vt:lpstr>Action 4           </vt:lpstr>
      <vt:lpstr>Action 5           </vt:lpstr>
      <vt:lpstr>Action 6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Principal Designer Working Group Event No 18</dc:title>
  <dc:creator>Avery, Dave</dc:creator>
  <cp:lastModifiedBy>Potter, Doug</cp:lastModifiedBy>
  <cp:revision>7</cp:revision>
  <dcterms:created xsi:type="dcterms:W3CDTF">2020-11-09T10:49:37Z</dcterms:created>
  <dcterms:modified xsi:type="dcterms:W3CDTF">2021-05-20T07:24:19Z</dcterms:modified>
</cp:coreProperties>
</file>