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1" r:id="rId5"/>
    <p:sldId id="262" r:id="rId6"/>
    <p:sldId id="268" r:id="rId7"/>
    <p:sldId id="265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1866F-8C83-4975-8070-19A1C475D9AA}" v="190" dt="2022-10-11T13:58:10.856"/>
    <p1510:client id="{CB7E7E2A-C815-A1F5-8EA0-C9A9B00D540A}" v="1" dt="2022-10-11T15:53:18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7" autoAdjust="0"/>
  </p:normalViewPr>
  <p:slideViewPr>
    <p:cSldViewPr snapToGrid="0" showGuides="1">
      <p:cViewPr varScale="1">
        <p:scale>
          <a:sx n="92" d="100"/>
          <a:sy n="92" d="100"/>
        </p:scale>
        <p:origin x="28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B987-EC31-4746-B4E6-062CD7AA3A1A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BBF7-0B0C-48D4-ABAA-EF360EF241C5}" type="datetime1">
              <a:rPr lang="en-GB" smtClean="0"/>
              <a:t>12/10/2022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12/10/2022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61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12/10/2022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5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1903C8B-6A03-40C4-AD50-AACDEC5FDA0C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64-BFD0-4574-B370-8DFD1BF6363B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A0D-1A7D-4418-872D-0A573109AE3D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481-804D-4542-835F-93D05E69FE5F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F43399-B145-4BBC-AF2A-C9EC8B4305A6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4F0F3-9842-478D-99B7-277D0E19CEC9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3B4BAF-2B92-4850-839C-D15349852EB5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352C5-81EC-4100-8EF4-0409291AC406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42BF88-9EAB-4FF1-8C7D-3D1A57D94546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7BCEC0-92C2-4FF9-A782-344903368E13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1594-E68D-46B5-98E0-BADEBF2D8E2F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58E6-12DB-4BF0-8165-AE5E60E9367A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B04AE4-03BB-4174-AD21-7567A4C959F4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46E679-721E-4A44-A034-B3833441D488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D06D66A-00D9-479B-9856-27577BF36107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6C1ADEE-7B52-423A-9878-0398FEFAF71F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627AC-F023-4E38-BBE2-8CC6A4B15F9B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91AE312-9C38-4B88-A1BD-03872F0FCB4A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3368-26E3-4532-8FD8-7B783022E688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A26-CACC-472F-999E-6CEDC51DAFFB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12C7-A548-4370-9C24-272889F12011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CB94-5BA6-4B5C-8025-21D6F4E52D5E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65B1-CCC8-4072-99B6-C71232109F4F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3E1E10-4E6B-4C9C-B68B-DC96BC56ABFC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3078-35F5-4450-8DDB-1711F663AF0B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CEE0B2-D606-4C87-BD16-18AC95AF549F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466C188-1D45-4F08-8DB4-23F6002C2B91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7F8E-8C20-40E4-A53C-3DA358D8C9A7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E8C12B2-0AE5-428E-985F-E18D4DA17AC7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5259D24-E6A6-4D69-90CB-83073E8387B2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F26645-C2A2-4B76-9EB3-5D9CA57B224A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25BA43C-8502-4266-A056-72866794E701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en-GB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GB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en-GB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220B3-5DAB-45AB-9B6A-9B7C36B5A57F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en-GB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GB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 on the arrow next to </a:t>
            </a:r>
            <a:r>
              <a:rPr lang="en-GB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dropdown 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000" b="0" noProof="0" dirty="0">
                <a:solidFill>
                  <a:schemeClr val="tx1"/>
                </a:solidFill>
              </a:rPr>
              <a:t>If you see any </a:t>
            </a:r>
            <a:r>
              <a:rPr lang="en-GB" sz="4000" b="1" i="1" noProof="0" dirty="0">
                <a:solidFill>
                  <a:schemeClr val="tx1"/>
                </a:solidFill>
              </a:rPr>
              <a:t>layouts after this </a:t>
            </a:r>
            <a:r>
              <a:rPr lang="en-GB" sz="4000" b="0" i="0" noProof="0" dirty="0">
                <a:solidFill>
                  <a:schemeClr val="tx1"/>
                </a:solidFill>
              </a:rPr>
              <a:t>one</a:t>
            </a:r>
            <a:r>
              <a:rPr lang="en-GB" sz="4000" b="1" i="1" noProof="0" dirty="0">
                <a:solidFill>
                  <a:schemeClr val="tx1"/>
                </a:solidFill>
              </a:rPr>
              <a:t>,</a:t>
            </a:r>
            <a:br>
              <a:rPr lang="en-GB" sz="4000" b="0" i="0" noProof="0" dirty="0">
                <a:solidFill>
                  <a:schemeClr val="tx1"/>
                </a:solidFill>
              </a:rPr>
            </a:br>
            <a:r>
              <a:rPr lang="en-GB" sz="40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000" b="1" i="1" u="none" noProof="0" dirty="0">
                <a:solidFill>
                  <a:schemeClr val="tx1"/>
                </a:solidFill>
              </a:rPr>
              <a:t>are not </a:t>
            </a:r>
            <a:r>
              <a:rPr lang="en-GB" sz="4000" b="0" noProof="0" dirty="0">
                <a:solidFill>
                  <a:schemeClr val="tx1"/>
                </a:solidFill>
              </a:rPr>
              <a:t>part of our corporate template.</a:t>
            </a:r>
            <a:endParaRPr lang="en-GB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i="1" noProof="0" dirty="0">
                <a:solidFill>
                  <a:schemeClr val="tx1"/>
                </a:solidFill>
              </a:rPr>
              <a:t>Do not use </a:t>
            </a:r>
            <a:endParaRPr lang="en-GB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357EC7-0D53-4A60-9E41-D75A47B48389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C6B010D-12BA-4529-B692-206652452F2C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E5059-8FC8-469D-AF5C-AED221334502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7C7A626-396F-47CE-9599-33B16A849820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 userDrawn="1">
          <p15:clr>
            <a:srgbClr val="A4A3A4"/>
          </p15:clr>
        </p15:guide>
        <p15:guide id="2" pos="847" userDrawn="1">
          <p15:clr>
            <a:srgbClr val="A4A3A4"/>
          </p15:clr>
        </p15:guide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42" userDrawn="1">
          <p15:clr>
            <a:srgbClr val="A4A3A4"/>
          </p15:clr>
        </p15:guide>
        <p15:guide id="9" pos="1468" userDrawn="1">
          <p15:clr>
            <a:srgbClr val="A4A3A4"/>
          </p15:clr>
        </p15:guide>
        <p15:guide id="10" pos="1863" userDrawn="1">
          <p15:clr>
            <a:srgbClr val="A4A3A4"/>
          </p15:clr>
        </p15:guide>
        <p15:guide id="11" pos="2090" userDrawn="1">
          <p15:clr>
            <a:srgbClr val="A4A3A4"/>
          </p15:clr>
        </p15:guide>
        <p15:guide id="12" pos="2484" userDrawn="1">
          <p15:clr>
            <a:srgbClr val="A4A3A4"/>
          </p15:clr>
        </p15:guide>
        <p15:guide id="13" pos="2711" userDrawn="1">
          <p15:clr>
            <a:srgbClr val="A4A3A4"/>
          </p15:clr>
        </p15:guide>
        <p15:guide id="14" pos="3105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347" userDrawn="1">
          <p15:clr>
            <a:srgbClr val="A4A3A4"/>
          </p15:clr>
        </p15:guide>
        <p15:guide id="19" pos="4574" userDrawn="1">
          <p15:clr>
            <a:srgbClr val="A4A3A4"/>
          </p15:clr>
        </p15:guide>
        <p15:guide id="20" pos="4968" userDrawn="1">
          <p15:clr>
            <a:srgbClr val="A4A3A4"/>
          </p15:clr>
        </p15:guide>
        <p15:guide id="21" pos="5195" userDrawn="1">
          <p15:clr>
            <a:srgbClr val="A4A3A4"/>
          </p15:clr>
        </p15:guide>
        <p15:guide id="22" pos="5589" userDrawn="1">
          <p15:clr>
            <a:srgbClr val="A4A3A4"/>
          </p15:clr>
        </p15:guide>
        <p15:guide id="23" pos="5816" userDrawn="1">
          <p15:clr>
            <a:srgbClr val="A4A3A4"/>
          </p15:clr>
        </p15:guide>
        <p15:guide id="24" pos="6211" userDrawn="1">
          <p15:clr>
            <a:srgbClr val="A4A3A4"/>
          </p15:clr>
        </p15:guide>
        <p15:guide id="25" pos="6437" userDrawn="1">
          <p15:clr>
            <a:srgbClr val="A4A3A4"/>
          </p15:clr>
        </p15:guide>
        <p15:guide id="26" pos="6832" userDrawn="1">
          <p15:clr>
            <a:srgbClr val="A4A3A4"/>
          </p15:clr>
        </p15:guide>
        <p15:guide id="27" pos="7058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bin"/><Relationship Id="rId3" Type="http://schemas.openxmlformats.org/officeDocument/2006/relationships/image" Target="../media/image17.jpeg"/><Relationship Id="rId7" Type="http://schemas.openxmlformats.org/officeDocument/2006/relationships/image" Target="../media/image21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bin"/><Relationship Id="rId5" Type="http://schemas.openxmlformats.org/officeDocument/2006/relationships/image" Target="../media/image19.bin"/><Relationship Id="rId4" Type="http://schemas.openxmlformats.org/officeDocument/2006/relationships/image" Target="../media/image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FCCFE-889F-4525-B43F-166C7E08A4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FF75E0-1BB3-4CF0-848A-D978DD9F0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Calendula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70E343-E0D1-4765-950E-8ED1965DF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Principal Designers Working Group</a:t>
            </a:r>
          </a:p>
          <a:p>
            <a:r>
              <a:rPr lang="en-GB" dirty="0"/>
              <a:t>13/10/2022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D4F0E-CD52-4E94-A9D4-A18F20E6F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Reducing the risk of managing risks digitally.</a:t>
            </a:r>
          </a:p>
        </p:txBody>
      </p:sp>
    </p:spTree>
    <p:extLst>
      <p:ext uri="{BB962C8B-B14F-4D97-AF65-F5344CB8AC3E}">
        <p14:creationId xmlns:p14="http://schemas.microsoft.com/office/powerpoint/2010/main" val="236816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8B4C64-C8CB-4B60-BC83-3C523DC7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1250474" cy="936000"/>
          </a:xfrm>
        </p:spPr>
        <p:txBody>
          <a:bodyPr/>
          <a:lstStyle/>
          <a:p>
            <a:r>
              <a:rPr lang="en-GB" dirty="0"/>
              <a:t>In the growing digital space, comes the opportunity for design risks to be handled in different ways…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56B7AFA-C84C-4E1B-B140-EA34635F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6" y="2458355"/>
            <a:ext cx="1721825" cy="16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utoCAD drawing icon, AutoCAD drawing icon, DWG file extension transparent  background PNG clipart | HiClipart">
            <a:extLst>
              <a:ext uri="{FF2B5EF4-FFF2-40B4-BE49-F238E27FC236}">
                <a16:creationId xmlns:a16="http://schemas.microsoft.com/office/drawing/2014/main" id="{142CEB1D-F32C-4C57-9416-0669C4342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13" y="2413565"/>
            <a:ext cx="1690501" cy="16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90E745-0B84-4918-9E70-98A28358D104}"/>
              </a:ext>
            </a:extLst>
          </p:cNvPr>
          <p:cNvGrpSpPr/>
          <p:nvPr/>
        </p:nvGrpSpPr>
        <p:grpSpPr>
          <a:xfrm>
            <a:off x="6287051" y="2308856"/>
            <a:ext cx="1899920" cy="1899920"/>
            <a:chOff x="0" y="0"/>
            <a:chExt cx="914400" cy="914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24B850-E586-4919-A3AD-B62E6FE351B9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CB7F58-0B96-4A5B-906E-3DF3EC188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764B89-4491-4AE9-9B0A-D5B9B2947E96}"/>
              </a:ext>
            </a:extLst>
          </p:cNvPr>
          <p:cNvGrpSpPr/>
          <p:nvPr/>
        </p:nvGrpSpPr>
        <p:grpSpPr>
          <a:xfrm>
            <a:off x="3358011" y="2160845"/>
            <a:ext cx="2392206" cy="2392206"/>
            <a:chOff x="0" y="0"/>
            <a:chExt cx="914400" cy="914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B446DC-90D9-4156-AC2C-61FE38716175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93F947-07A3-44F5-91B6-B301A601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sp>
        <p:nvSpPr>
          <p:cNvPr id="17" name="Title 4">
            <a:extLst>
              <a:ext uri="{FF2B5EF4-FFF2-40B4-BE49-F238E27FC236}">
                <a16:creationId xmlns:a16="http://schemas.microsoft.com/office/drawing/2014/main" id="{878CAEE2-6B84-43EA-A990-6642B02CC612}"/>
              </a:ext>
            </a:extLst>
          </p:cNvPr>
          <p:cNvSpPr txBox="1">
            <a:spLocks/>
          </p:cNvSpPr>
          <p:nvPr/>
        </p:nvSpPr>
        <p:spPr>
          <a:xfrm>
            <a:off x="492080" y="5026076"/>
            <a:ext cx="1111839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… compounded with lots of different people who rightly need to add and contribute to the documenting of design risks.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BF830F-AAE2-49C1-94FB-102F09003D27}"/>
              </a:ext>
            </a:extLst>
          </p:cNvPr>
          <p:cNvGrpSpPr/>
          <p:nvPr/>
        </p:nvGrpSpPr>
        <p:grpSpPr>
          <a:xfrm>
            <a:off x="8086849" y="1693565"/>
            <a:ext cx="1440000" cy="1440000"/>
            <a:chOff x="0" y="0"/>
            <a:chExt cx="914400" cy="9144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8878CC-258A-408D-B4BE-BB06EEF06153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CAF82D-7F9D-44A3-A673-335EF31B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DB73B1-E6DD-4CCC-A989-75F9F7C00BCB}"/>
              </a:ext>
            </a:extLst>
          </p:cNvPr>
          <p:cNvGrpSpPr/>
          <p:nvPr/>
        </p:nvGrpSpPr>
        <p:grpSpPr>
          <a:xfrm>
            <a:off x="5094428" y="3320445"/>
            <a:ext cx="1440000" cy="1440000"/>
            <a:chOff x="0" y="0"/>
            <a:chExt cx="914400" cy="9144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24E1FD-623B-4C6E-AA47-92ADF787AF29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91DF381-1163-4995-9F4B-2219E3798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366E31-B14C-4F13-A6AB-09E7F7AAFE47}"/>
              </a:ext>
            </a:extLst>
          </p:cNvPr>
          <p:cNvGrpSpPr/>
          <p:nvPr/>
        </p:nvGrpSpPr>
        <p:grpSpPr>
          <a:xfrm>
            <a:off x="2488528" y="1685476"/>
            <a:ext cx="1440000" cy="1440000"/>
            <a:chOff x="0" y="0"/>
            <a:chExt cx="914400" cy="9144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94DC2E-FD46-41A9-B5AF-4FA7D17DD285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BD245DE-257F-490F-B013-6B238DA32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5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560-8050-45CA-931F-CEDC3D19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an attempt to reduce these interfaces we combined two of them with our Calendula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3E9EF-3E53-49E1-9DCD-9074474A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41C281-089C-4808-A689-B85241B7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6" y="2458355"/>
            <a:ext cx="1721825" cy="16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utoCAD drawing icon, AutoCAD drawing icon, DWG file extension transparent  background PNG clipart | HiClipart">
            <a:extLst>
              <a:ext uri="{FF2B5EF4-FFF2-40B4-BE49-F238E27FC236}">
                <a16:creationId xmlns:a16="http://schemas.microsoft.com/office/drawing/2014/main" id="{D0F6BF31-FD98-4670-A5D4-CA341F3EC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989" y="2413565"/>
            <a:ext cx="1690501" cy="16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B3594D-BB30-45B4-AB51-86575E36A88D}"/>
              </a:ext>
            </a:extLst>
          </p:cNvPr>
          <p:cNvSpPr/>
          <p:nvPr/>
        </p:nvSpPr>
        <p:spPr>
          <a:xfrm>
            <a:off x="2634917" y="2069431"/>
            <a:ext cx="6713622" cy="2707105"/>
          </a:xfrm>
          <a:prstGeom prst="roundRect">
            <a:avLst>
              <a:gd name="adj" fmla="val 4039"/>
            </a:avLst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7277A-0A09-4909-A9F8-99D13CFE3B4D}"/>
              </a:ext>
            </a:extLst>
          </p:cNvPr>
          <p:cNvSpPr txBox="1"/>
          <p:nvPr/>
        </p:nvSpPr>
        <p:spPr>
          <a:xfrm>
            <a:off x="4383114" y="4307305"/>
            <a:ext cx="321722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+mj-lt"/>
              </a:rPr>
              <a:t>Single Source of Truth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FF30DC-928E-4DAF-AC4D-446F075D7ED8}"/>
              </a:ext>
            </a:extLst>
          </p:cNvPr>
          <p:cNvCxnSpPr>
            <a:cxnSpLocks/>
          </p:cNvCxnSpPr>
          <p:nvPr/>
        </p:nvCxnSpPr>
        <p:spPr>
          <a:xfrm>
            <a:off x="2189747" y="3322015"/>
            <a:ext cx="1058780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1464E1-402D-4243-A487-98A36F4FDA05}"/>
              </a:ext>
            </a:extLst>
          </p:cNvPr>
          <p:cNvSpPr txBox="1"/>
          <p:nvPr/>
        </p:nvSpPr>
        <p:spPr>
          <a:xfrm>
            <a:off x="1469998" y="3176762"/>
            <a:ext cx="7197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+mj-lt"/>
              </a:rPr>
              <a:t>Input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1703F8-2E83-4114-802B-56B8F9C6887B}"/>
              </a:ext>
            </a:extLst>
          </p:cNvPr>
          <p:cNvCxnSpPr>
            <a:cxnSpLocks/>
          </p:cNvCxnSpPr>
          <p:nvPr/>
        </p:nvCxnSpPr>
        <p:spPr>
          <a:xfrm flipH="1">
            <a:off x="8743805" y="3323937"/>
            <a:ext cx="1058780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9A3C7B7-52D6-4EBB-AFBA-06E4E7BF0E1A}"/>
              </a:ext>
            </a:extLst>
          </p:cNvPr>
          <p:cNvSpPr txBox="1"/>
          <p:nvPr/>
        </p:nvSpPr>
        <p:spPr>
          <a:xfrm>
            <a:off x="9979067" y="3200826"/>
            <a:ext cx="7197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+mj-lt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2851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25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BA30D-9DD4-41C7-9423-3898E7349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4E714-2C7F-48B7-B52A-D16B70B1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62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DD6C5B-C34C-4A61-A0CA-598D5F0E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key benefits of Calendula?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98CE0-1597-4D4C-A92C-858921FA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3E4B75-1194-4485-B962-47169F21E258}"/>
              </a:ext>
            </a:extLst>
          </p:cNvPr>
          <p:cNvSpPr txBox="1"/>
          <p:nvPr/>
        </p:nvSpPr>
        <p:spPr>
          <a:xfrm>
            <a:off x="1310641" y="4711496"/>
            <a:ext cx="19913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/>
              <a:t>Single Source of Truth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9C481-067D-4EC9-85BC-EDD5B0906B94}"/>
              </a:ext>
            </a:extLst>
          </p:cNvPr>
          <p:cNvSpPr txBox="1"/>
          <p:nvPr/>
        </p:nvSpPr>
        <p:spPr bwMode="auto">
          <a:xfrm>
            <a:off x="1767690" y="3872202"/>
            <a:ext cx="1734202" cy="72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GB" sz="6000" b="1" dirty="0">
                <a:solidFill>
                  <a:schemeClr val="tx2"/>
                </a:solidFill>
              </a:rPr>
              <a:t>01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D7671-200F-45F4-AD9E-408420C5B213}"/>
              </a:ext>
            </a:extLst>
          </p:cNvPr>
          <p:cNvSpPr txBox="1"/>
          <p:nvPr/>
        </p:nvSpPr>
        <p:spPr>
          <a:xfrm>
            <a:off x="5090299" y="4711496"/>
            <a:ext cx="19913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/>
              <a:t>Excel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96259-4280-4AD1-85ED-9B9CD12A43DE}"/>
              </a:ext>
            </a:extLst>
          </p:cNvPr>
          <p:cNvSpPr txBox="1"/>
          <p:nvPr/>
        </p:nvSpPr>
        <p:spPr bwMode="auto">
          <a:xfrm>
            <a:off x="5218878" y="3872202"/>
            <a:ext cx="1734202" cy="72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en-GB" sz="6000" b="1" dirty="0">
                <a:solidFill>
                  <a:schemeClr val="tx2"/>
                </a:solidFill>
              </a:rPr>
              <a:t>02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5BB22-A480-445D-BA17-CF770D06D42B}"/>
              </a:ext>
            </a:extLst>
          </p:cNvPr>
          <p:cNvSpPr txBox="1"/>
          <p:nvPr/>
        </p:nvSpPr>
        <p:spPr>
          <a:xfrm>
            <a:off x="8478520" y="4711496"/>
            <a:ext cx="28143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/>
              <a:t>At the design stage, not just federation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A7D38-FC87-423A-940F-EDB2DA876EE7}"/>
              </a:ext>
            </a:extLst>
          </p:cNvPr>
          <p:cNvSpPr txBox="1"/>
          <p:nvPr/>
        </p:nvSpPr>
        <p:spPr bwMode="auto">
          <a:xfrm>
            <a:off x="9018580" y="3872202"/>
            <a:ext cx="1734202" cy="72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en-GB" sz="6000" b="1" dirty="0">
                <a:solidFill>
                  <a:schemeClr val="tx2"/>
                </a:solidFill>
              </a:rPr>
              <a:t>03</a:t>
            </a:r>
            <a:endParaRPr lang="en-GB" sz="48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D0B92DC-C95C-4F2D-AF16-BED027135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53" y="2235582"/>
            <a:ext cx="1225111" cy="11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4DEE152-4FEA-43AB-9F35-4B0ED2657A71}"/>
              </a:ext>
            </a:extLst>
          </p:cNvPr>
          <p:cNvGrpSpPr/>
          <p:nvPr/>
        </p:nvGrpSpPr>
        <p:grpSpPr>
          <a:xfrm>
            <a:off x="1469700" y="2174946"/>
            <a:ext cx="1627397" cy="1139087"/>
            <a:chOff x="1299036" y="2104768"/>
            <a:chExt cx="2014567" cy="1410084"/>
          </a:xfrm>
        </p:grpSpPr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A52C40AB-D203-472E-B927-61B66A8EAD89}"/>
                </a:ext>
              </a:extLst>
            </p:cNvPr>
            <p:cNvCxnSpPr>
              <a:cxnSpLocks/>
              <a:stCxn id="15" idx="0"/>
              <a:endCxn id="18" idx="2"/>
            </p:cNvCxnSpPr>
            <p:nvPr/>
          </p:nvCxnSpPr>
          <p:spPr>
            <a:xfrm rot="5400000" flipH="1" flipV="1">
              <a:off x="1307910" y="2507074"/>
              <a:ext cx="858723" cy="596106"/>
            </a:xfrm>
            <a:prstGeom prst="curvedConnector2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5A8F8682-92B4-430B-B80B-A55C853F0FC5}"/>
                </a:ext>
              </a:extLst>
            </p:cNvPr>
            <p:cNvCxnSpPr>
              <a:cxnSpLocks/>
              <a:stCxn id="18" idx="4"/>
              <a:endCxn id="16" idx="0"/>
            </p:cNvCxnSpPr>
            <p:nvPr/>
          </p:nvCxnSpPr>
          <p:spPr>
            <a:xfrm rot="16200000" flipH="1">
              <a:off x="2016268" y="2936815"/>
              <a:ext cx="587726" cy="7620"/>
            </a:xfrm>
            <a:prstGeom prst="curvedConnector3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D4D3824B-3937-4AA8-8C3D-270B5B73C894}"/>
                </a:ext>
              </a:extLst>
            </p:cNvPr>
            <p:cNvCxnSpPr>
              <a:cxnSpLocks/>
              <a:stCxn id="17" idx="0"/>
              <a:endCxn id="18" idx="6"/>
            </p:cNvCxnSpPr>
            <p:nvPr/>
          </p:nvCxnSpPr>
          <p:spPr>
            <a:xfrm rot="16200000" flipV="1">
              <a:off x="2446009" y="2507075"/>
              <a:ext cx="858723" cy="596103"/>
            </a:xfrm>
            <a:prstGeom prst="curvedConnector2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73C444-0654-45D5-A6D1-1B6FF41E8FC0}"/>
                </a:ext>
              </a:extLst>
            </p:cNvPr>
            <p:cNvSpPr/>
            <p:nvPr/>
          </p:nvSpPr>
          <p:spPr>
            <a:xfrm>
              <a:off x="2173759" y="3234488"/>
              <a:ext cx="280364" cy="28036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08B559-5650-4197-B4E3-A58B11E220AC}"/>
                </a:ext>
              </a:extLst>
            </p:cNvPr>
            <p:cNvSpPr/>
            <p:nvPr/>
          </p:nvSpPr>
          <p:spPr>
            <a:xfrm>
              <a:off x="3033239" y="3234488"/>
              <a:ext cx="280364" cy="28036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FE0C7E-C3C1-4874-9784-48C8B646DF05}"/>
                </a:ext>
              </a:extLst>
            </p:cNvPr>
            <p:cNvSpPr/>
            <p:nvPr/>
          </p:nvSpPr>
          <p:spPr>
            <a:xfrm>
              <a:off x="1299036" y="3234488"/>
              <a:ext cx="280364" cy="28036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54A030-5329-47C5-BE4E-651834AD3FF3}"/>
                </a:ext>
              </a:extLst>
            </p:cNvPr>
            <p:cNvSpPr/>
            <p:nvPr/>
          </p:nvSpPr>
          <p:spPr>
            <a:xfrm>
              <a:off x="2035324" y="2104768"/>
              <a:ext cx="541994" cy="54199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622815-BEDC-4C5D-935E-499E2BEDBCC2}"/>
              </a:ext>
            </a:extLst>
          </p:cNvPr>
          <p:cNvGrpSpPr/>
          <p:nvPr/>
        </p:nvGrpSpPr>
        <p:grpSpPr>
          <a:xfrm>
            <a:off x="9018577" y="1938023"/>
            <a:ext cx="1734203" cy="1734203"/>
            <a:chOff x="0" y="0"/>
            <a:chExt cx="914400" cy="9144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BB19E1-9CF3-4056-91F7-F539F0450C45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1B740A-CE86-4FF0-9466-47B1119D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97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3261-3DEB-42A1-86A8-85D0B989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projects are we currently using it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E2F221-FE46-46F4-ACBC-E183C107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4" descr="41.25 million agreed for M27 Junction 10 construction | Hampshire County  Council">
            <a:extLst>
              <a:ext uri="{FF2B5EF4-FFF2-40B4-BE49-F238E27FC236}">
                <a16:creationId xmlns:a16="http://schemas.microsoft.com/office/drawing/2014/main" id="{E0E581C8-93D6-4E61-8355-B24824D62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3"/>
          <a:stretch/>
        </p:blipFill>
        <p:spPr bwMode="auto">
          <a:xfrm>
            <a:off x="3316781" y="1830014"/>
            <a:ext cx="2595600" cy="189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40 integrated bus lanes | Oxfordshire County Council">
            <a:extLst>
              <a:ext uri="{FF2B5EF4-FFF2-40B4-BE49-F238E27FC236}">
                <a16:creationId xmlns:a16="http://schemas.microsoft.com/office/drawing/2014/main" id="{1FF6D6AE-9CDC-42A5-B70F-988B94B2B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r="16630"/>
          <a:stretch/>
        </p:blipFill>
        <p:spPr bwMode="auto">
          <a:xfrm>
            <a:off x="9235211" y="1810963"/>
            <a:ext cx="2595600" cy="19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DEB03E-E041-4D98-8782-E763485A88B4}"/>
              </a:ext>
            </a:extLst>
          </p:cNvPr>
          <p:cNvSpPr txBox="1">
            <a:spLocks/>
          </p:cNvSpPr>
          <p:nvPr/>
        </p:nvSpPr>
        <p:spPr>
          <a:xfrm>
            <a:off x="358775" y="3883843"/>
            <a:ext cx="2595600" cy="364307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HS2 Projects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Various clients including LMJV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E18777-F08D-4BC8-9011-32A4270EA9E0}"/>
              </a:ext>
            </a:extLst>
          </p:cNvPr>
          <p:cNvSpPr txBox="1">
            <a:spLocks/>
          </p:cNvSpPr>
          <p:nvPr/>
        </p:nvSpPr>
        <p:spPr>
          <a:xfrm>
            <a:off x="3318383" y="3883843"/>
            <a:ext cx="2595600" cy="364307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M27 J10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accent1"/>
                </a:solidFill>
              </a:rPr>
              <a:t>Volkerfitzpatrick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0BCFB8D-E4C7-4A90-8B20-BEE61D94F5B8}"/>
              </a:ext>
            </a:extLst>
          </p:cNvPr>
          <p:cNvSpPr txBox="1">
            <a:spLocks/>
          </p:cNvSpPr>
          <p:nvPr/>
        </p:nvSpPr>
        <p:spPr>
          <a:xfrm>
            <a:off x="6277991" y="3883843"/>
            <a:ext cx="2595600" cy="364307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North Hykeham Relief Road</a:t>
            </a:r>
            <a:br>
              <a:rPr lang="en-US" sz="2000" dirty="0">
                <a:solidFill>
                  <a:schemeClr val="accent1"/>
                </a:solidFill>
                <a:latin typeface="+mj-lt"/>
              </a:rPr>
            </a:br>
            <a:r>
              <a:rPr lang="en-US" dirty="0">
                <a:solidFill>
                  <a:schemeClr val="accent1"/>
                </a:solidFill>
                <a:latin typeface="+mj-lt"/>
              </a:rPr>
              <a:t>Balfour Beatty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731B7D-E335-4F18-A733-F1AE37B779C5}"/>
              </a:ext>
            </a:extLst>
          </p:cNvPr>
          <p:cNvSpPr txBox="1">
            <a:spLocks/>
          </p:cNvSpPr>
          <p:nvPr/>
        </p:nvSpPr>
        <p:spPr>
          <a:xfrm>
            <a:off x="9237599" y="3883843"/>
            <a:ext cx="2595600" cy="364307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A40</a:t>
            </a:r>
            <a:br>
              <a:rPr lang="en-US" sz="2000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accent1"/>
                </a:solidFill>
                <a:latin typeface="+mj-lt"/>
              </a:rPr>
              <a:t>Balfour Beatty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10" descr="Lincoln gets £110m for North Hykeham bypass">
            <a:extLst>
              <a:ext uri="{FF2B5EF4-FFF2-40B4-BE49-F238E27FC236}">
                <a16:creationId xmlns:a16="http://schemas.microsoft.com/office/drawing/2014/main" id="{5D4E9C57-6B81-4952-8956-515B287C6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/>
          <a:stretch/>
        </p:blipFill>
        <p:spPr bwMode="auto">
          <a:xfrm>
            <a:off x="6277204" y="1829496"/>
            <a:ext cx="2595601" cy="18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page - HS2">
            <a:extLst>
              <a:ext uri="{FF2B5EF4-FFF2-40B4-BE49-F238E27FC236}">
                <a16:creationId xmlns:a16="http://schemas.microsoft.com/office/drawing/2014/main" id="{51EC15EC-93AC-464B-932D-BD3A9B91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" b="1315"/>
          <a:stretch>
            <a:fillRect/>
          </a:stretch>
        </p:blipFill>
        <p:spPr bwMode="auto">
          <a:xfrm>
            <a:off x="360363" y="1828800"/>
            <a:ext cx="2595562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BD241D-2FE1-4522-A42D-0D2D75E50369}"/>
              </a:ext>
            </a:extLst>
          </p:cNvPr>
          <p:cNvSpPr txBox="1"/>
          <p:nvPr/>
        </p:nvSpPr>
        <p:spPr>
          <a:xfrm>
            <a:off x="889255" y="5485401"/>
            <a:ext cx="104134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Any transport projects where we digitally model risks uses Calendula by default </a:t>
            </a:r>
          </a:p>
        </p:txBody>
      </p:sp>
    </p:spTree>
    <p:extLst>
      <p:ext uri="{BB962C8B-B14F-4D97-AF65-F5344CB8AC3E}">
        <p14:creationId xmlns:p14="http://schemas.microsoft.com/office/powerpoint/2010/main" val="41119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E153F-99CD-4DB0-B3A4-197DFACE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looking to develop it to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EBE1-C092-433C-8EAD-CC08E0C12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99" y="2235600"/>
            <a:ext cx="6191223" cy="2773280"/>
          </a:xfrm>
        </p:spPr>
        <p:txBody>
          <a:bodyPr/>
          <a:lstStyle/>
          <a:p>
            <a:r>
              <a:rPr lang="en-GB" dirty="0"/>
              <a:t>Add more controls and features within the application itself</a:t>
            </a:r>
          </a:p>
          <a:p>
            <a:r>
              <a:rPr lang="en-GB" dirty="0"/>
              <a:t>Extend to Revit and other modelling platforms</a:t>
            </a:r>
          </a:p>
          <a:p>
            <a:r>
              <a:rPr lang="en-GB" dirty="0"/>
              <a:t>Joining with open source initiatives like </a:t>
            </a:r>
            <a:r>
              <a:rPr lang="en-GB" dirty="0" err="1"/>
              <a:t>SafetiBase</a:t>
            </a:r>
            <a:endParaRPr lang="en-GB" dirty="0"/>
          </a:p>
          <a:p>
            <a:r>
              <a:rPr lang="en-GB" dirty="0"/>
              <a:t>Link with our global risk management solution – </a:t>
            </a:r>
            <a:r>
              <a:rPr lang="en-GB" dirty="0" err="1"/>
              <a:t>RamRisk</a:t>
            </a:r>
            <a:r>
              <a:rPr lang="en-GB" dirty="0"/>
              <a:t>.</a:t>
            </a:r>
          </a:p>
          <a:p>
            <a:r>
              <a:rPr lang="en-GB" dirty="0"/>
              <a:t>Build it into ADMM handover to NH, with objects related to risks linked within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7E7AE-98C7-4CD0-BE3B-40F8C003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50" name="Picture 2" descr="Safetibase - Home">
            <a:extLst>
              <a:ext uri="{FF2B5EF4-FFF2-40B4-BE49-F238E27FC236}">
                <a16:creationId xmlns:a16="http://schemas.microsoft.com/office/drawing/2014/main" id="{C10BB2EC-A40C-4AEC-9D64-8AF83F38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82" y="4057286"/>
            <a:ext cx="3114617" cy="6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556FF-0155-449E-B5DD-68C871156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085" y="5008880"/>
            <a:ext cx="3114617" cy="969645"/>
          </a:xfrm>
          <a:prstGeom prst="rect">
            <a:avLst/>
          </a:prstGeom>
        </p:spPr>
      </p:pic>
      <p:pic>
        <p:nvPicPr>
          <p:cNvPr id="2052" name="Picture 4" descr="Autodesk Revit Files - Metrotile Knowledgebase | Metrotile Knowledgebase">
            <a:extLst>
              <a:ext uri="{FF2B5EF4-FFF2-40B4-BE49-F238E27FC236}">
                <a16:creationId xmlns:a16="http://schemas.microsoft.com/office/drawing/2014/main" id="{C9ED37EA-17B7-440F-8432-38B61F0A5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29085" r="12057" b="28655"/>
          <a:stretch/>
        </p:blipFill>
        <p:spPr bwMode="auto">
          <a:xfrm>
            <a:off x="7941942" y="1485397"/>
            <a:ext cx="3042907" cy="11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5EC183D-E01D-447E-8981-72468909A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94" y="2826411"/>
            <a:ext cx="2884601" cy="8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8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ADD31-C28D-40AE-971B-9EB768E65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1669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Ramboll.potx" id="{9BA6AB70-38B9-4BF4-AD01-F22D546A6F4D}" vid="{AFF3D664-4A6E-4E38-81EF-08DD66B4B9C6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1495</TotalTime>
  <Words>214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Verdana</vt:lpstr>
      <vt:lpstr>Blank</vt:lpstr>
      <vt:lpstr>Calendula</vt:lpstr>
      <vt:lpstr>In the growing digital space, comes the opportunity for design risks to be handled in different ways…</vt:lpstr>
      <vt:lpstr>In an attempt to reduce these interfaces we combined two of them with our Calendula tool</vt:lpstr>
      <vt:lpstr>Demonstration</vt:lpstr>
      <vt:lpstr>What are the key benefits of Calendula?</vt:lpstr>
      <vt:lpstr>Which projects are we currently using it for?</vt:lpstr>
      <vt:lpstr>Where are we looking to develop it to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Calendula</dc:title>
  <dc:creator>Tom Channell</dc:creator>
  <cp:lastModifiedBy>Potter, Doug</cp:lastModifiedBy>
  <cp:revision>3</cp:revision>
  <dcterms:created xsi:type="dcterms:W3CDTF">2022-09-27T15:23:14Z</dcterms:created>
  <dcterms:modified xsi:type="dcterms:W3CDTF">2022-10-12T08:58:36Z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ea7001-5c24-4702-a3ac-e436ccb02747_Enabled">
    <vt:lpwstr>true</vt:lpwstr>
  </property>
  <property fmtid="{D5CDD505-2E9C-101B-9397-08002B2CF9AE}" pid="3" name="MSIP_Label_20ea7001-5c24-4702-a3ac-e436ccb02747_SetDate">
    <vt:lpwstr>2022-09-27T15:23:14Z</vt:lpwstr>
  </property>
  <property fmtid="{D5CDD505-2E9C-101B-9397-08002B2CF9AE}" pid="4" name="MSIP_Label_20ea7001-5c24-4702-a3ac-e436ccb02747_Method">
    <vt:lpwstr>Standard</vt:lpwstr>
  </property>
  <property fmtid="{D5CDD505-2E9C-101B-9397-08002B2CF9AE}" pid="5" name="MSIP_Label_20ea7001-5c24-4702-a3ac-e436ccb02747_Name">
    <vt:lpwstr>Confidential</vt:lpwstr>
  </property>
  <property fmtid="{D5CDD505-2E9C-101B-9397-08002B2CF9AE}" pid="6" name="MSIP_Label_20ea7001-5c24-4702-a3ac-e436ccb02747_SiteId">
    <vt:lpwstr>c8823c91-be81-4f89-b024-6c3dd789c106</vt:lpwstr>
  </property>
  <property fmtid="{D5CDD505-2E9C-101B-9397-08002B2CF9AE}" pid="7" name="MSIP_Label_20ea7001-5c24-4702-a3ac-e436ccb02747_ActionId">
    <vt:lpwstr>050e5a64-ba40-449a-bf6b-37bb54e1099d</vt:lpwstr>
  </property>
  <property fmtid="{D5CDD505-2E9C-101B-9397-08002B2CF9AE}" pid="8" name="MSIP_Label_20ea7001-5c24-4702-a3ac-e436ccb02747_ContentBits">
    <vt:lpwstr>2</vt:lpwstr>
  </property>
</Properties>
</file>