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58" r:id="rId5"/>
    <p:sldId id="311" r:id="rId6"/>
    <p:sldId id="344" r:id="rId7"/>
    <p:sldId id="345" r:id="rId8"/>
    <p:sldId id="346" r:id="rId9"/>
    <p:sldId id="349" r:id="rId10"/>
    <p:sldId id="347" r:id="rId11"/>
    <p:sldId id="348" r:id="rId12"/>
    <p:sldId id="351" r:id="rId13"/>
    <p:sldId id="256" r:id="rId14"/>
    <p:sldId id="257" r:id="rId15"/>
    <p:sldId id="352" r:id="rId16"/>
    <p:sldId id="353" r:id="rId17"/>
    <p:sldId id="354" r:id="rId18"/>
    <p:sldId id="355" r:id="rId19"/>
    <p:sldId id="35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ED7601"/>
    <a:srgbClr val="ED7651"/>
    <a:srgbClr val="00A1D7"/>
    <a:srgbClr val="EA7502"/>
    <a:srgbClr val="9900CC"/>
    <a:srgbClr val="E0D4EC"/>
    <a:srgbClr val="C0A8D8"/>
    <a:srgbClr val="A6A6A6"/>
    <a:srgbClr val="00A8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80" autoAdjust="0"/>
  </p:normalViewPr>
  <p:slideViewPr>
    <p:cSldViewPr snapToGrid="0">
      <p:cViewPr varScale="1">
        <p:scale>
          <a:sx n="68" d="100"/>
          <a:sy n="68" d="100"/>
        </p:scale>
        <p:origin x="1224" y="52"/>
      </p:cViewPr>
      <p:guideLst/>
    </p:cSldViewPr>
  </p:slideViewPr>
  <p:outlineViewPr>
    <p:cViewPr>
      <p:scale>
        <a:sx n="33" d="100"/>
        <a:sy n="33" d="100"/>
      </p:scale>
      <p:origin x="0" y="-86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264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B4651-994C-4A05-908A-66ADEA5EDC9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DBC33-3564-49A2-8036-8D79D7DDA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99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D6E94-0E83-4310-99C7-588C3648E6ED}" type="datetimeFigureOut">
              <a:rPr lang="en-US" smtClean="0"/>
              <a:t>10/10/2018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BF923-0254-49B9-B549-7C0BDDD02B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20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BF923-0254-49B9-B549-7C0BDDD02BB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4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5410200" cy="10287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11ED3E6-D823-4315-8751-2674E46D63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2507" y="5852932"/>
            <a:ext cx="5410200" cy="54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0005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4000501" cy="3733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4876800" y="1676400"/>
            <a:ext cx="3733800" cy="37338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6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0" y="1676399"/>
            <a:ext cx="4000500" cy="43338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3733800"/>
            <a:ext cx="4000500" cy="18288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1676400"/>
            <a:ext cx="4000500" cy="18288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33700"/>
            <a:ext cx="2590800" cy="2476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rgbClr val="4D4D4D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2933700"/>
            <a:ext cx="2590800" cy="2476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rgbClr val="4D4D4D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676400"/>
            <a:ext cx="2590800" cy="10287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276600" y="1676400"/>
            <a:ext cx="2590800" cy="10287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096000" y="1676400"/>
            <a:ext cx="2590800" cy="10287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96000" y="2933700"/>
            <a:ext cx="2590800" cy="2476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00">
                <a:solidFill>
                  <a:srgbClr val="4D4D4D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2590800" cy="4220183"/>
          </a:xfrm>
          <a:solidFill>
            <a:schemeClr val="accent1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676400"/>
            <a:ext cx="4000500" cy="4171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4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77724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963" y="4152900"/>
            <a:ext cx="7767637" cy="2019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3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11" y="408562"/>
            <a:ext cx="8229599" cy="990599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676400"/>
            <a:ext cx="3976436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676400"/>
            <a:ext cx="4000500" cy="42672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57200" y="640080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3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819899" cy="990599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2590799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2" hasCustomPrompt="1"/>
          </p:nvPr>
        </p:nvSpPr>
        <p:spPr>
          <a:xfrm>
            <a:off x="4457700" y="1676400"/>
            <a:ext cx="4229100" cy="4229100"/>
          </a:xfrm>
          <a:prstGeom prst="ellipse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57200" y="640080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28" y="457200"/>
            <a:ext cx="6815372" cy="990600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6300" y="1676400"/>
            <a:ext cx="4000500" cy="35052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4000499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4D4D4D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819899" cy="990599"/>
          </a:xfrm>
        </p:spPr>
        <p:txBody>
          <a:bodyPr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76400"/>
            <a:ext cx="4000499" cy="4191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0"/>
          </p:nvPr>
        </p:nvSpPr>
        <p:spPr>
          <a:xfrm>
            <a:off x="4686300" y="1676400"/>
            <a:ext cx="4000500" cy="35052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457200" y="640080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30770" y="6492875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5410200" cy="9906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457200" y="640080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410200" cy="4495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699"/>
            <a:ext cx="5410200" cy="990601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457200" y="640080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4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457200" y="642112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866899" y="6421120"/>
            <a:ext cx="578685" cy="123111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CH2M_2015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9975" y="6076950"/>
            <a:ext cx="1392843" cy="545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0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EBA8C2-481C-4055-ACBB-7E5E607BA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79A25-2EB9-4985-95B6-72BFE7E1FB02}" type="datetimeFigureOut">
              <a:rPr lang="en-GB" smtClean="0"/>
              <a:t>10/10/2018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809FC-227E-401D-8357-B3CCF6DD0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ABEFB-E6C4-4DF4-B2D6-87C40A0A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A8738-48F7-42D8-81E9-CF61AD8FE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84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000500" cy="4343400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5410201" cy="43434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8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00500" cy="4191000"/>
          </a:xfr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rgbClr val="4D4D4D"/>
                </a:solidFill>
              </a:defRPr>
            </a:lvl1pPr>
            <a:lvl2pPr>
              <a:defRPr sz="1600">
                <a:solidFill>
                  <a:srgbClr val="4D4D4D"/>
                </a:solidFill>
              </a:defRPr>
            </a:lvl2pPr>
            <a:lvl3pPr>
              <a:defRPr sz="1400">
                <a:solidFill>
                  <a:srgbClr val="4D4D4D"/>
                </a:solidFill>
              </a:defRPr>
            </a:lvl3pPr>
            <a:lvl4pPr>
              <a:defRPr sz="12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76400"/>
            <a:ext cx="4000500" cy="4191000"/>
          </a:xfrm>
        </p:spPr>
        <p:txBody>
          <a:bodyPr lIns="0" tIns="0" rIns="0" bIns="0">
            <a:normAutofit/>
          </a:bodyPr>
          <a:lstStyle>
            <a:lvl1pPr>
              <a:defRPr sz="1800">
                <a:solidFill>
                  <a:srgbClr val="4D4D4D"/>
                </a:solidFill>
              </a:defRPr>
            </a:lvl1pPr>
            <a:lvl2pPr>
              <a:defRPr sz="1600">
                <a:solidFill>
                  <a:srgbClr val="4D4D4D"/>
                </a:solidFill>
              </a:defRPr>
            </a:lvl2pPr>
            <a:lvl3pPr>
              <a:defRPr sz="1400">
                <a:solidFill>
                  <a:srgbClr val="4D4D4D"/>
                </a:solidFill>
              </a:defRPr>
            </a:lvl3pPr>
            <a:lvl4pPr>
              <a:defRPr sz="1200">
                <a:solidFill>
                  <a:srgbClr val="4D4D4D"/>
                </a:solidFill>
              </a:defRPr>
            </a:lvl4pPr>
            <a:lvl5pPr>
              <a:defRPr sz="1200">
                <a:solidFill>
                  <a:srgbClr val="4D4D4D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8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13464" cy="990599"/>
          </a:xfr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8229600" cy="417195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0"/>
            <a:ext cx="5410201" cy="37338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00" y="1676400"/>
            <a:ext cx="2590800" cy="37338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990600"/>
          </a:xfrm>
        </p:spPr>
        <p:txBody>
          <a:bodyPr lIns="0" tIns="0" rIns="0" bIns="0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52900"/>
            <a:ext cx="5410200" cy="171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rgbClr val="4D4D4D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276600" y="1676400"/>
            <a:ext cx="2590800" cy="22479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1676400"/>
            <a:ext cx="2590800" cy="22479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6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410200" cy="990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5410200" cy="4724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457200" y="6400800"/>
            <a:ext cx="331076" cy="1143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343D76-8BB2-47E0-A42B-26B0911BDB2F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930770" y="640300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5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3" r:id="rId3"/>
    <p:sldLayoutId id="2147483710" r:id="rId4"/>
    <p:sldLayoutId id="2147483676" r:id="rId5"/>
    <p:sldLayoutId id="2147483664" r:id="rId6"/>
    <p:sldLayoutId id="2147483665" r:id="rId7"/>
    <p:sldLayoutId id="2147483700" r:id="rId8"/>
    <p:sldLayoutId id="2147483701" r:id="rId9"/>
    <p:sldLayoutId id="2147483708" r:id="rId10"/>
    <p:sldLayoutId id="2147483704" r:id="rId11"/>
    <p:sldLayoutId id="2147483705" r:id="rId12"/>
    <p:sldLayoutId id="2147483706" r:id="rId13"/>
    <p:sldLayoutId id="2147483663" r:id="rId14"/>
    <p:sldLayoutId id="2147483707" r:id="rId15"/>
    <p:sldLayoutId id="2147483709" r:id="rId16"/>
    <p:sldLayoutId id="2147483668" r:id="rId17"/>
    <p:sldLayoutId id="2147483712" r:id="rId18"/>
    <p:sldLayoutId id="2147483666" r:id="rId19"/>
    <p:sldLayoutId id="2147483694" r:id="rId20"/>
    <p:sldLayoutId id="2147483711" r:id="rId21"/>
    <p:sldLayoutId id="2147483713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569913" indent="-28098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Calibri Light" panose="020F0302020204030204" pitchFamily="34" charset="0"/>
        <a:buChar char="–"/>
        <a:defRPr sz="2000" kern="1200">
          <a:solidFill>
            <a:srgbClr val="4D4D4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860425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141413" indent="-1730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1484313" indent="-225425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4D4D4D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2">
          <p15:clr>
            <a:srgbClr val="F26B43"/>
          </p15:clr>
        </p15:guide>
        <p15:guide id="2" pos="288">
          <p15:clr>
            <a:srgbClr val="F26B43"/>
          </p15:clr>
        </p15:guide>
        <p15:guide id="3" orient="horz" pos="288">
          <p15:clr>
            <a:srgbClr val="F26B43"/>
          </p15:clr>
        </p15:guide>
        <p15:guide id="12" orient="horz" pos="4032">
          <p15:clr>
            <a:srgbClr val="F26B43"/>
          </p15:clr>
        </p15:guide>
        <p15:guide id="13" orient="horz" pos="1056">
          <p15:clr>
            <a:srgbClr val="F26B43"/>
          </p15:clr>
        </p15:guide>
        <p15:guide id="14" pos="5472">
          <p15:clr>
            <a:srgbClr val="F26B43"/>
          </p15:clr>
        </p15:guide>
        <p15:guide id="15" pos="1920">
          <p15:clr>
            <a:srgbClr val="F26B43"/>
          </p15:clr>
        </p15:guide>
        <p15:guide id="16" pos="2064">
          <p15:clr>
            <a:srgbClr val="F26B43"/>
          </p15:clr>
        </p15:guide>
        <p15:guide id="17" orient="horz" pos="3408">
          <p15:clr>
            <a:srgbClr val="F26B43"/>
          </p15:clr>
        </p15:guide>
        <p15:guide id="18" orient="horz" pos="3264">
          <p15:clr>
            <a:srgbClr val="F26B43"/>
          </p15:clr>
        </p15:guide>
        <p15:guide id="19" pos="2808">
          <p15:clr>
            <a:srgbClr val="F26B43"/>
          </p15:clr>
        </p15:guide>
        <p15:guide id="20" pos="2952">
          <p15:clr>
            <a:srgbClr val="F26B43"/>
          </p15:clr>
        </p15:guide>
        <p15:guide id="21" pos="3696">
          <p15:clr>
            <a:srgbClr val="F26B43"/>
          </p15:clr>
        </p15:guide>
        <p15:guide id="22" pos="4584">
          <p15:clr>
            <a:srgbClr val="F26B43"/>
          </p15:clr>
        </p15:guide>
        <p15:guide id="23" pos="3840">
          <p15:clr>
            <a:srgbClr val="F26B43"/>
          </p15:clr>
        </p15:guide>
        <p15:guide id="24" pos="1032">
          <p15:clr>
            <a:srgbClr val="F26B43"/>
          </p15:clr>
        </p15:guide>
        <p15:guide id="25" pos="1176">
          <p15:clr>
            <a:srgbClr val="F26B43"/>
          </p15:clr>
        </p15:guide>
        <p15:guide id="26" orient="horz" pos="1704">
          <p15:clr>
            <a:srgbClr val="F26B43"/>
          </p15:clr>
        </p15:guide>
        <p15:guide id="27" orient="horz" pos="1848">
          <p15:clr>
            <a:srgbClr val="F26B43"/>
          </p15:clr>
        </p15:guide>
        <p15:guide id="28" orient="horz" pos="2472">
          <p15:clr>
            <a:srgbClr val="F26B43"/>
          </p15:clr>
        </p15:guide>
        <p15:guide id="29" orient="horz" pos="2616">
          <p15:clr>
            <a:srgbClr val="F26B43"/>
          </p15:clr>
        </p15:guide>
        <p15:guide id="30" pos="47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se.gov.uk/construction-dashboard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orthwestquadrant.trackrec.com/login.aspx" TargetMode="External"/><Relationship Id="rId2" Type="http://schemas.openxmlformats.org/officeDocument/2006/relationships/hyperlink" Target="https://projectmapper.com/map.aspx?cid=75&amp;sid=Xf1jgJbUtzQ%3D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hse.gov.uk/construction-dashboard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Whole Life Health and Safety in Design Task Group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 11</a:t>
            </a:r>
            <a:r>
              <a:rPr lang="en-US" baseline="30000" dirty="0"/>
              <a:t>th</a:t>
            </a:r>
            <a:r>
              <a:rPr lang="en-US" dirty="0"/>
              <a:t> October 2018</a:t>
            </a:r>
          </a:p>
        </p:txBody>
      </p:sp>
    </p:spTree>
    <p:extLst>
      <p:ext uri="{BB962C8B-B14F-4D97-AF65-F5344CB8AC3E}">
        <p14:creationId xmlns:p14="http://schemas.microsoft.com/office/powerpoint/2010/main" val="35817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F9D354-DD43-48C0-BA20-7E5669132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032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4CE772F-B8A5-4FD6-B027-A5DB21D75FBA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507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PAS1192:6</a:t>
            </a:r>
          </a:p>
        </p:txBody>
      </p:sp>
    </p:spTree>
    <p:extLst>
      <p:ext uri="{BB962C8B-B14F-4D97-AF65-F5344CB8AC3E}">
        <p14:creationId xmlns:p14="http://schemas.microsoft.com/office/powerpoint/2010/main" val="244329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A44571-F99D-426A-A618-89C2384B5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031"/>
            <a:ext cx="9144000" cy="51435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8F74DBB-F42D-492E-9A5B-70831F774869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507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PAS1192:6</a:t>
            </a:r>
          </a:p>
        </p:txBody>
      </p:sp>
    </p:spTree>
    <p:extLst>
      <p:ext uri="{BB962C8B-B14F-4D97-AF65-F5344CB8AC3E}">
        <p14:creationId xmlns:p14="http://schemas.microsoft.com/office/powerpoint/2010/main" val="1404810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17E61C4-8ABA-439D-B002-BF3F14F3120D}"/>
              </a:ext>
            </a:extLst>
          </p:cNvPr>
          <p:cNvGrpSpPr/>
          <p:nvPr/>
        </p:nvGrpSpPr>
        <p:grpSpPr>
          <a:xfrm>
            <a:off x="-75" y="1178428"/>
            <a:ext cx="9144000" cy="5143500"/>
            <a:chOff x="-75" y="1002259"/>
            <a:chExt cx="9144000" cy="51435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1A44571-F99D-426A-A618-89C2384B5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75" y="1002259"/>
              <a:ext cx="9144000" cy="51435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938610A-5F96-444A-81DC-77700842B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46758" y="1002259"/>
              <a:ext cx="4546757" cy="2571750"/>
            </a:xfrm>
            <a:prstGeom prst="rect">
              <a:avLst/>
            </a:prstGeom>
            <a:effectLst>
              <a:outerShdw blurRad="50800" dist="254000" dir="8100000" algn="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" name="Arrow: Circular 3">
              <a:extLst>
                <a:ext uri="{FF2B5EF4-FFF2-40B4-BE49-F238E27FC236}">
                  <a16:creationId xmlns:a16="http://schemas.microsoft.com/office/drawing/2014/main" id="{5D2EE710-3047-4D67-95E9-1A6D94CD92AE}"/>
                </a:ext>
              </a:extLst>
            </p:cNvPr>
            <p:cNvSpPr/>
            <p:nvPr/>
          </p:nvSpPr>
          <p:spPr>
            <a:xfrm rot="7526842">
              <a:off x="4153072" y="2623098"/>
              <a:ext cx="1950020" cy="1901822"/>
            </a:xfrm>
            <a:prstGeom prst="circular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0">
                <a:solidFill>
                  <a:schemeClr val="tx1"/>
                </a:solidFill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AB793131-3634-4068-AD97-E2E243B34581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507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PAS1192:6</a:t>
            </a:r>
          </a:p>
        </p:txBody>
      </p:sp>
    </p:spTree>
    <p:extLst>
      <p:ext uri="{BB962C8B-B14F-4D97-AF65-F5344CB8AC3E}">
        <p14:creationId xmlns:p14="http://schemas.microsoft.com/office/powerpoint/2010/main" val="4017460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CE0B-9C03-45F0-9374-2D90C8A8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40422"/>
          </a:xfrm>
        </p:spPr>
        <p:txBody>
          <a:bodyPr/>
          <a:lstStyle/>
          <a:p>
            <a:r>
              <a:rPr lang="en-GB" dirty="0"/>
              <a:t>RIDDOR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252D3-55DA-4083-A17E-3733B2913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22" y="961473"/>
            <a:ext cx="6683105" cy="56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CE0B-9C03-45F0-9374-2D90C8A8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40422"/>
          </a:xfrm>
        </p:spPr>
        <p:txBody>
          <a:bodyPr/>
          <a:lstStyle/>
          <a:p>
            <a:r>
              <a:rPr lang="en-GB" dirty="0"/>
              <a:t>RIDDOR database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73A1D2-13D5-46CC-BBFF-C0CF34576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0068"/>
            <a:ext cx="8028264" cy="531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85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CCE0B-9C03-45F0-9374-2D90C8A85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40422"/>
          </a:xfrm>
        </p:spPr>
        <p:txBody>
          <a:bodyPr/>
          <a:lstStyle/>
          <a:p>
            <a:r>
              <a:rPr lang="en-GB" dirty="0"/>
              <a:t>RIDDOR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C16DF5-D682-49FC-8B18-801575189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7315"/>
            <a:ext cx="9144000" cy="37471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0016A5-2697-464C-94E2-18D741437B31}"/>
              </a:ext>
            </a:extLst>
          </p:cNvPr>
          <p:cNvSpPr/>
          <p:nvPr/>
        </p:nvSpPr>
        <p:spPr>
          <a:xfrm>
            <a:off x="2067886" y="5521414"/>
            <a:ext cx="5188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http://www.hse.gov.uk/construction-dashboard/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45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2CB6A57-93C4-4C67-B89E-B64F0CBCCC32}"/>
              </a:ext>
            </a:extLst>
          </p:cNvPr>
          <p:cNvSpPr txBox="1">
            <a:spLocks/>
          </p:cNvSpPr>
          <p:nvPr/>
        </p:nvSpPr>
        <p:spPr>
          <a:xfrm>
            <a:off x="341710" y="1065402"/>
            <a:ext cx="8661916" cy="5563299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569913" indent="-2809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 Light" panose="020F0302020204030204" pitchFamily="34" charset="0"/>
              <a:buChar char="–"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860425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141413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484313" indent="-2254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Anglian water drawing showed 13 locations where clean water services crossed the carriageway;</a:t>
            </a:r>
            <a:br>
              <a:rPr lang="en-GB" dirty="0"/>
            </a:br>
            <a:r>
              <a:rPr lang="en-GB" dirty="0"/>
              <a:t>the C3 tracker had information for 1</a:t>
            </a:r>
            <a:r>
              <a:rPr lang="en-US" dirty="0"/>
              <a:t>;</a:t>
            </a:r>
            <a:br>
              <a:rPr lang="en-US" dirty="0"/>
            </a:br>
            <a:r>
              <a:rPr lang="en-GB" dirty="0"/>
              <a:t>the “Utilities General Arrangement” drawing showed none.</a:t>
            </a:r>
            <a:br>
              <a:rPr lang="en-GB" dirty="0"/>
            </a:br>
            <a:r>
              <a:rPr lang="en-GB" dirty="0"/>
              <a:t>Following a 90-minute meeting with Anglian Water, the JV were made aware of 29 </a:t>
            </a:r>
            <a:endParaRPr lang="en-US" dirty="0"/>
          </a:p>
          <a:p>
            <a:r>
              <a:rPr lang="en-GB" dirty="0"/>
              <a:t>All comms had been shown as BT on the drawings;</a:t>
            </a:r>
            <a:br>
              <a:rPr lang="en-GB" dirty="0"/>
            </a:br>
            <a:r>
              <a:rPr lang="en-GB" dirty="0"/>
              <a:t>the C3 tracker stated that BT in areas was redundant;</a:t>
            </a:r>
            <a:br>
              <a:rPr lang="en-GB" dirty="0"/>
            </a:br>
            <a:r>
              <a:rPr lang="en-GB" dirty="0"/>
              <a:t>multiple live fibre optic networks were incorrectly </a:t>
            </a:r>
            <a:br>
              <a:rPr lang="en-GB" dirty="0"/>
            </a:br>
            <a:r>
              <a:rPr lang="en-GB" dirty="0"/>
              <a:t>being shown as redundant</a:t>
            </a:r>
          </a:p>
          <a:p>
            <a:r>
              <a:rPr lang="en-GB" dirty="0"/>
              <a:t>A multipurpose fuel line had been drawn as </a:t>
            </a:r>
            <a:br>
              <a:rPr lang="en-GB" dirty="0"/>
            </a:br>
            <a:r>
              <a:rPr lang="en-GB" dirty="0"/>
              <a:t>existing gas</a:t>
            </a:r>
          </a:p>
          <a:p>
            <a:r>
              <a:rPr lang="en-GB" dirty="0"/>
              <a:t>Meetings with National Grid revealed that public </a:t>
            </a:r>
            <a:br>
              <a:rPr lang="en-GB" dirty="0"/>
            </a:br>
            <a:r>
              <a:rPr lang="en-GB" dirty="0"/>
              <a:t>footpaths had been misinterpreted as gas mains. </a:t>
            </a:r>
            <a:br>
              <a:rPr lang="en-GB" dirty="0"/>
            </a:br>
            <a:r>
              <a:rPr lang="en-GB" dirty="0"/>
              <a:t>Some gas mains were not adequately drawn as there were sections missing as well as a gas main missed altogether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3D67C8-AE2F-457C-AE75-768904436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8103" y="3803008"/>
            <a:ext cx="2461299" cy="1765517"/>
          </a:xfrm>
          <a:prstGeom prst="rect">
            <a:avLst/>
          </a:prstGeom>
          <a:effectLst>
            <a:outerShdw blurRad="304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2F46F6-C417-4888-848C-974D33E98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82367"/>
          </a:xfrm>
        </p:spPr>
        <p:txBody>
          <a:bodyPr/>
          <a:lstStyle/>
          <a:p>
            <a:r>
              <a:rPr lang="en-US" dirty="0"/>
              <a:t>PCI – Stats Information / SMP M1 J13-16 example</a:t>
            </a:r>
          </a:p>
        </p:txBody>
      </p:sp>
    </p:spTree>
    <p:extLst>
      <p:ext uri="{BB962C8B-B14F-4D97-AF65-F5344CB8AC3E}">
        <p14:creationId xmlns:p14="http://schemas.microsoft.com/office/powerpoint/2010/main" val="1517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Andrew Finch, Jacobs (Chair) </a:t>
            </a:r>
          </a:p>
          <a:p>
            <a:r>
              <a:rPr lang="en-US" dirty="0"/>
              <a:t>Pav Singh, Arcadis</a:t>
            </a:r>
          </a:p>
          <a:p>
            <a:r>
              <a:rPr lang="en-US" dirty="0"/>
              <a:t>Paul Brown, WSP Group</a:t>
            </a:r>
          </a:p>
          <a:p>
            <a:r>
              <a:rPr lang="en-US" dirty="0"/>
              <a:t>Tim Goddard, Arcadis</a:t>
            </a:r>
          </a:p>
          <a:p>
            <a:r>
              <a:rPr lang="en-US" dirty="0"/>
              <a:t>Steve Yates, Jacobs</a:t>
            </a:r>
          </a:p>
          <a:p>
            <a:endParaRPr lang="en-US" dirty="0"/>
          </a:p>
          <a:p>
            <a:r>
              <a:rPr lang="en-US" dirty="0"/>
              <a:t>Meeting Venue – Jacobs Birmingham office</a:t>
            </a:r>
          </a:p>
        </p:txBody>
      </p:sp>
    </p:spTree>
    <p:extLst>
      <p:ext uri="{BB962C8B-B14F-4D97-AF65-F5344CB8AC3E}">
        <p14:creationId xmlns:p14="http://schemas.microsoft.com/office/powerpoint/2010/main" val="416787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8E48D9-D418-4D0A-93C1-6CEE6867E052}"/>
              </a:ext>
            </a:extLst>
          </p:cNvPr>
          <p:cNvSpPr/>
          <p:nvPr/>
        </p:nvSpPr>
        <p:spPr>
          <a:xfrm>
            <a:off x="690770" y="797510"/>
            <a:ext cx="77624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Andrew Finch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Traffic Officer Service / Roadside Assistance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WLD examples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PAS1192:6 application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RIDDOR database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Paul Brown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RTB 26 update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Doug Potter / Liz Brathwaite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RTB 13 Excavations protection, access and egress </a:t>
            </a:r>
            <a:br>
              <a:rPr lang="en-GB" sz="2400" dirty="0"/>
            </a:br>
            <a:r>
              <a:rPr lang="en-GB" sz="2400" dirty="0"/>
              <a:t>	– issue for comment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Tim Goddard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Design Change Process / HE Alerts</a:t>
            </a:r>
          </a:p>
        </p:txBody>
      </p:sp>
    </p:spTree>
    <p:extLst>
      <p:ext uri="{BB962C8B-B14F-4D97-AF65-F5344CB8AC3E}">
        <p14:creationId xmlns:p14="http://schemas.microsoft.com/office/powerpoint/2010/main" val="37711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15923"/>
          </a:xfrm>
        </p:spPr>
        <p:txBody>
          <a:bodyPr/>
          <a:lstStyle/>
          <a:p>
            <a:r>
              <a:rPr lang="en-US" dirty="0"/>
              <a:t>Traffic Officer Service / Roadside Assistance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234B2-D166-46CD-B9C3-CC4C168D5D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015" y="1426237"/>
            <a:ext cx="3875314" cy="2906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13412F-C77E-43C0-AE3A-BE01EA179A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6237"/>
            <a:ext cx="3875314" cy="2906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3F09A4-6329-4CF7-AD34-3C067A1FB7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89" y="1071092"/>
            <a:ext cx="2712583" cy="3616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0975A7-4337-4AEE-9245-290C90305F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410" y="4836005"/>
            <a:ext cx="1789339" cy="17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WLD Examples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666A39-E478-4505-B3DD-1805ADF8C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76" y="947956"/>
            <a:ext cx="7970404" cy="58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3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WLD Examples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E08C24-230B-42D7-9170-207BD0368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57" y="952500"/>
            <a:ext cx="7554286" cy="257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2D7B6B-6837-4358-A6B1-C96D524859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98" y="3830836"/>
            <a:ext cx="3649211" cy="273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3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WLD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Plan bracing added in the fabrication yard</a:t>
            </a:r>
            <a:br>
              <a:rPr lang="en-GB" dirty="0"/>
            </a:br>
            <a:r>
              <a:rPr lang="en-GB" dirty="0"/>
              <a:t>Site erection is limited to the horizontal ties, and plan bracing members over splices – Consequently reduced working at height, programme duration etc.</a:t>
            </a:r>
          </a:p>
          <a:p>
            <a:r>
              <a:rPr lang="en-GB" dirty="0"/>
              <a:t>All bracing is intended to be permanent – Objective to design out the removal of temporary bracing with safety and programme benefits</a:t>
            </a:r>
          </a:p>
          <a:p>
            <a:r>
              <a:rPr lang="en-GB" dirty="0"/>
              <a:t>Limited risk of members not fitting on site – With temporary bracing the deflection and rotation of the pairs of girders is hard to predict increasing the risk of the bracing members not fitting and requiring adjustment on site</a:t>
            </a:r>
            <a:br>
              <a:rPr lang="en-GB" dirty="0"/>
            </a:br>
            <a:r>
              <a:rPr lang="en-GB" dirty="0"/>
              <a:t>(on M1 J19 some of the temporary bracing members were welded together onsite once the beams had been erected to overcome this problem)</a:t>
            </a:r>
          </a:p>
        </p:txBody>
      </p:sp>
    </p:spTree>
    <p:extLst>
      <p:ext uri="{BB962C8B-B14F-4D97-AF65-F5344CB8AC3E}">
        <p14:creationId xmlns:p14="http://schemas.microsoft.com/office/powerpoint/2010/main" val="15149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07534"/>
          </a:xfrm>
        </p:spPr>
        <p:txBody>
          <a:bodyPr/>
          <a:lstStyle/>
          <a:p>
            <a:r>
              <a:rPr lang="en-US" dirty="0"/>
              <a:t>PAS1192:6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1967"/>
            <a:ext cx="8229600" cy="2337033"/>
          </a:xfrm>
        </p:spPr>
        <p:txBody>
          <a:bodyPr>
            <a:normAutofit/>
          </a:bodyPr>
          <a:lstStyle/>
          <a:p>
            <a:pPr lvl="0"/>
            <a:r>
              <a:rPr lang="en-GB" u="sng" dirty="0">
                <a:hlinkClick r:id="rId2"/>
              </a:rPr>
              <a:t>https://projectmapper.com/map.aspx?cid=75&amp;sid=Xf1jgJbUtzQ%3D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(SafetyWeb Hazards layer)</a:t>
            </a:r>
          </a:p>
          <a:p>
            <a:pPr lvl="0"/>
            <a:r>
              <a:rPr lang="en-GB" u="sng" dirty="0">
                <a:hlinkClick r:id="rId3"/>
              </a:rPr>
              <a:t>https://northwestquadrant.trackrec.com/login.aspx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(MNWQ TrackRecord site)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AC89A2-F675-4398-BA9F-32CA381ACE4B}"/>
              </a:ext>
            </a:extLst>
          </p:cNvPr>
          <p:cNvSpPr txBox="1">
            <a:spLocks/>
          </p:cNvSpPr>
          <p:nvPr/>
        </p:nvSpPr>
        <p:spPr>
          <a:xfrm>
            <a:off x="457200" y="4332564"/>
            <a:ext cx="8229600" cy="5075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RIDDOR Database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1A4DBE-5C39-4156-930E-D2AFA96F2382}"/>
              </a:ext>
            </a:extLst>
          </p:cNvPr>
          <p:cNvSpPr txBox="1">
            <a:spLocks/>
          </p:cNvSpPr>
          <p:nvPr/>
        </p:nvSpPr>
        <p:spPr>
          <a:xfrm>
            <a:off x="457200" y="4941116"/>
            <a:ext cx="8229600" cy="63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569913" indent="-28098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Calibri Light" panose="020F0302020204030204" pitchFamily="34" charset="0"/>
              <a:buChar char="–"/>
              <a:defRPr sz="20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860425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141413" indent="-1730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484313" indent="-22542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D4D4D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4"/>
              </a:rPr>
              <a:t>http://www.hse.gov.uk/construction-dashboard/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CE772F-B8A5-4FD6-B027-A5DB21D75FBA}"/>
              </a:ext>
            </a:extLst>
          </p:cNvPr>
          <p:cNvSpPr txBox="1">
            <a:spLocks/>
          </p:cNvSpPr>
          <p:nvPr/>
        </p:nvSpPr>
        <p:spPr>
          <a:xfrm>
            <a:off x="457200" y="457200"/>
            <a:ext cx="8229600" cy="5075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PAS1192:6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BB4EE0-FFB6-45E3-9F80-3E5FBC5D6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792" y="457200"/>
            <a:ext cx="4367961" cy="614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4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00A1D7"/>
      </a:dk2>
      <a:lt2>
        <a:srgbClr val="D3D3D3"/>
      </a:lt2>
      <a:accent1>
        <a:srgbClr val="00338D"/>
      </a:accent1>
      <a:accent2>
        <a:srgbClr val="767676"/>
      </a:accent2>
      <a:accent3>
        <a:srgbClr val="EA7502"/>
      </a:accent3>
      <a:accent4>
        <a:srgbClr val="FDD443"/>
      </a:accent4>
      <a:accent5>
        <a:srgbClr val="009A49"/>
      </a:accent5>
      <a:accent6>
        <a:srgbClr val="00A1D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Brand_presentation_standard.pptx" id="{13BCAA50-A27E-4F2D-BCB7-AA802F64F4B0}" vid="{95E1C8EE-0095-4E93-805C-B03A662C96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341A1053FA24B8AC2C05AD6E89AC2" ma:contentTypeVersion="1" ma:contentTypeDescription="Create a new document." ma:contentTypeScope="" ma:versionID="878a77d7f1387ed3557c07e4623b5ca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38EBEC-2FFA-49F4-9468-E7B5476440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AC145F4-2582-48FB-9201-BF37BE10451E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1A780B2-A61B-4A3D-9EB9-8103061435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CoBrand_presentation_standard</Template>
  <TotalTime>300</TotalTime>
  <Words>178</Words>
  <Application>Microsoft Office PowerPoint</Application>
  <PresentationFormat>On-screen Show (4:3)</PresentationFormat>
  <Paragraphs>52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Whole Life Health and Safety in Design Task Group</vt:lpstr>
      <vt:lpstr>Current Members</vt:lpstr>
      <vt:lpstr>Overview</vt:lpstr>
      <vt:lpstr>Traffic Officer Service / Roadside Assistance</vt:lpstr>
      <vt:lpstr>WLD Examples</vt:lpstr>
      <vt:lpstr>WLD Examples</vt:lpstr>
      <vt:lpstr>WLD Examples</vt:lpstr>
      <vt:lpstr>PAS1192:6</vt:lpstr>
      <vt:lpstr>PowerPoint Presentation</vt:lpstr>
      <vt:lpstr>PowerPoint Presentation</vt:lpstr>
      <vt:lpstr>PowerPoint Presentation</vt:lpstr>
      <vt:lpstr>PowerPoint Presentation</vt:lpstr>
      <vt:lpstr>RIDDOR database</vt:lpstr>
      <vt:lpstr>RIDDOR database</vt:lpstr>
      <vt:lpstr>RIDDOR database</vt:lpstr>
      <vt:lpstr>PCI – Stats Information / SMP M1 J13-16 example</vt:lpstr>
    </vt:vector>
  </TitlesOfParts>
  <Company>CH2M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Whole Life Health and Safety in Design Task Group</dc:title>
  <dc:creator>Garton, David/UWO</dc:creator>
  <cp:lastModifiedBy>Potter, Doug</cp:lastModifiedBy>
  <cp:revision>22</cp:revision>
  <dcterms:created xsi:type="dcterms:W3CDTF">2017-12-19T15:48:29Z</dcterms:created>
  <dcterms:modified xsi:type="dcterms:W3CDTF">2018-10-10T13:44:58Z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0x010100589341A1053FA24B8AC2C05AD6E89AC2</vt:lpwstr>
  </property>
  <property fmtid="{D5CDD505-2E9C-101B-9397-08002B2CF9AE}" pid="3" name="Order">
    <vt:r8>24900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