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71" r:id="rId2"/>
    <p:sldId id="264" r:id="rId3"/>
    <p:sldId id="283" r:id="rId4"/>
    <p:sldId id="275" r:id="rId5"/>
    <p:sldId id="279" r:id="rId6"/>
    <p:sldId id="291" r:id="rId7"/>
    <p:sldId id="292" r:id="rId8"/>
    <p:sldId id="305" r:id="rId9"/>
    <p:sldId id="304" r:id="rId10"/>
    <p:sldId id="303" r:id="rId11"/>
    <p:sldId id="310" r:id="rId12"/>
    <p:sldId id="293" r:id="rId13"/>
    <p:sldId id="307" r:id="rId14"/>
    <p:sldId id="306" r:id="rId15"/>
    <p:sldId id="308" r:id="rId16"/>
    <p:sldId id="300" r:id="rId17"/>
    <p:sldId id="298" r:id="rId18"/>
    <p:sldId id="27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415" userDrawn="1">
          <p15:clr>
            <a:srgbClr val="A4A3A4"/>
          </p15:clr>
        </p15:guide>
        <p15:guide id="4" pos="726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5169"/>
    <a:srgbClr val="008BCB"/>
    <a:srgbClr val="4A4A4A"/>
    <a:srgbClr val="009FD7"/>
    <a:srgbClr val="002E5F"/>
    <a:srgbClr val="CB26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06CC4B-D4FD-4F2F-9F2F-500EE26C7037}" v="94" dt="2021-05-19T10:51:45.5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33" autoAdjust="0"/>
    <p:restoredTop sz="94660"/>
  </p:normalViewPr>
  <p:slideViewPr>
    <p:cSldViewPr snapToGrid="0" showGuides="1">
      <p:cViewPr varScale="1">
        <p:scale>
          <a:sx n="64" d="100"/>
          <a:sy n="64" d="100"/>
        </p:scale>
        <p:origin x="108" y="72"/>
      </p:cViewPr>
      <p:guideLst>
        <p:guide orient="horz" pos="2160"/>
        <p:guide pos="3840"/>
        <p:guide pos="415"/>
        <p:guide pos="7267"/>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7F92CB-7B22-4B19-8043-C7DC223868FC}" type="datetimeFigureOut">
              <a:rPr lang="en-GB" smtClean="0"/>
              <a:t>19/05/2021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44B73D-144E-4479-B300-F3AE3BB680C9}" type="slidenum">
              <a:rPr lang="en-GB" smtClean="0"/>
              <a:t>‹#›</a:t>
            </a:fld>
            <a:endParaRPr lang="en-GB"/>
          </a:p>
        </p:txBody>
      </p:sp>
    </p:spTree>
    <p:extLst>
      <p:ext uri="{BB962C8B-B14F-4D97-AF65-F5344CB8AC3E}">
        <p14:creationId xmlns:p14="http://schemas.microsoft.com/office/powerpoint/2010/main" val="537317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rgbClr val="009FD7"/>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743EC78-88E8-451A-854F-761A6A1D0151}"/>
              </a:ext>
            </a:extLst>
          </p:cNvPr>
          <p:cNvSpPr/>
          <p:nvPr userDrawn="1"/>
        </p:nvSpPr>
        <p:spPr>
          <a:xfrm>
            <a:off x="4" y="0"/>
            <a:ext cx="9078065" cy="4430812"/>
          </a:xfrm>
          <a:custGeom>
            <a:avLst/>
            <a:gdLst>
              <a:gd name="connsiteX0" fmla="*/ 0 w 9078065"/>
              <a:gd name="connsiteY0" fmla="*/ 0 h 4430812"/>
              <a:gd name="connsiteX1" fmla="*/ 9078065 w 9078065"/>
              <a:gd name="connsiteY1" fmla="*/ 0 h 4430812"/>
              <a:gd name="connsiteX2" fmla="*/ 8614924 w 9078065"/>
              <a:gd name="connsiteY2" fmla="*/ 3393971 h 4430812"/>
              <a:gd name="connsiteX3" fmla="*/ 0 w 9078065"/>
              <a:gd name="connsiteY3" fmla="*/ 4430812 h 4430812"/>
            </a:gdLst>
            <a:ahLst/>
            <a:cxnLst>
              <a:cxn ang="0">
                <a:pos x="connsiteX0" y="connsiteY0"/>
              </a:cxn>
              <a:cxn ang="0">
                <a:pos x="connsiteX1" y="connsiteY1"/>
              </a:cxn>
              <a:cxn ang="0">
                <a:pos x="connsiteX2" y="connsiteY2"/>
              </a:cxn>
              <a:cxn ang="0">
                <a:pos x="connsiteX3" y="connsiteY3"/>
              </a:cxn>
            </a:cxnLst>
            <a:rect l="l" t="t" r="r" b="b"/>
            <a:pathLst>
              <a:path w="9078065" h="4430812">
                <a:moveTo>
                  <a:pt x="0" y="0"/>
                </a:moveTo>
                <a:lnTo>
                  <a:pt x="9078065" y="0"/>
                </a:lnTo>
                <a:lnTo>
                  <a:pt x="8614924" y="3393971"/>
                </a:lnTo>
                <a:lnTo>
                  <a:pt x="0" y="4430812"/>
                </a:lnTo>
                <a:close/>
              </a:path>
            </a:pathLst>
          </a:custGeom>
          <a:solidFill>
            <a:srgbClr val="008CC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1800" dirty="0"/>
              <a:t>           </a:t>
            </a:r>
          </a:p>
        </p:txBody>
      </p:sp>
      <p:sp>
        <p:nvSpPr>
          <p:cNvPr id="16" name="Freeform: Shape 15">
            <a:extLst>
              <a:ext uri="{FF2B5EF4-FFF2-40B4-BE49-F238E27FC236}">
                <a16:creationId xmlns:a16="http://schemas.microsoft.com/office/drawing/2014/main" id="{2F39166A-4ED9-47E3-A08F-F204B210E7B7}"/>
              </a:ext>
            </a:extLst>
          </p:cNvPr>
          <p:cNvSpPr/>
          <p:nvPr userDrawn="1"/>
        </p:nvSpPr>
        <p:spPr>
          <a:xfrm>
            <a:off x="0" y="-3445"/>
            <a:ext cx="12182984" cy="1633217"/>
          </a:xfrm>
          <a:custGeom>
            <a:avLst/>
            <a:gdLst>
              <a:gd name="connsiteX0" fmla="*/ 0 w 12182984"/>
              <a:gd name="connsiteY0" fmla="*/ 0 h 1633217"/>
              <a:gd name="connsiteX1" fmla="*/ 12182984 w 12182984"/>
              <a:gd name="connsiteY1" fmla="*/ 0 h 1633217"/>
              <a:gd name="connsiteX2" fmla="*/ 12182984 w 12182984"/>
              <a:gd name="connsiteY2" fmla="*/ 851811 h 1633217"/>
              <a:gd name="connsiteX3" fmla="*/ 0 w 12182984"/>
              <a:gd name="connsiteY3" fmla="*/ 1633217 h 1633217"/>
            </a:gdLst>
            <a:ahLst/>
            <a:cxnLst>
              <a:cxn ang="0">
                <a:pos x="connsiteX0" y="connsiteY0"/>
              </a:cxn>
              <a:cxn ang="0">
                <a:pos x="connsiteX1" y="connsiteY1"/>
              </a:cxn>
              <a:cxn ang="0">
                <a:pos x="connsiteX2" y="connsiteY2"/>
              </a:cxn>
              <a:cxn ang="0">
                <a:pos x="connsiteX3" y="connsiteY3"/>
              </a:cxn>
            </a:cxnLst>
            <a:rect l="l" t="t" r="r" b="b"/>
            <a:pathLst>
              <a:path w="12182984" h="1633217">
                <a:moveTo>
                  <a:pt x="0" y="0"/>
                </a:moveTo>
                <a:lnTo>
                  <a:pt x="12182984" y="0"/>
                </a:lnTo>
                <a:lnTo>
                  <a:pt x="12182984" y="851811"/>
                </a:lnTo>
                <a:lnTo>
                  <a:pt x="0" y="163321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3" name="Freeform: Shape 22">
            <a:extLst>
              <a:ext uri="{FF2B5EF4-FFF2-40B4-BE49-F238E27FC236}">
                <a16:creationId xmlns:a16="http://schemas.microsoft.com/office/drawing/2014/main" id="{9D73EC22-356F-46D4-8F83-97C16950632C}"/>
              </a:ext>
            </a:extLst>
          </p:cNvPr>
          <p:cNvSpPr/>
          <p:nvPr/>
        </p:nvSpPr>
        <p:spPr>
          <a:xfrm>
            <a:off x="8103039" y="2952212"/>
            <a:ext cx="4086532" cy="3905788"/>
          </a:xfrm>
          <a:custGeom>
            <a:avLst/>
            <a:gdLst>
              <a:gd name="connsiteX0" fmla="*/ 4079474 w 4086532"/>
              <a:gd name="connsiteY0" fmla="*/ 0 h 3905788"/>
              <a:gd name="connsiteX1" fmla="*/ 4086030 w 4086532"/>
              <a:gd name="connsiteY1" fmla="*/ 3694368 h 3905788"/>
              <a:gd name="connsiteX2" fmla="*/ 4086532 w 4086532"/>
              <a:gd name="connsiteY2" fmla="*/ 3905788 h 3905788"/>
              <a:gd name="connsiteX3" fmla="*/ 0 w 4086532"/>
              <a:gd name="connsiteY3" fmla="*/ 3905788 h 3905788"/>
              <a:gd name="connsiteX4" fmla="*/ 510083 w 4086532"/>
              <a:gd name="connsiteY4" fmla="*/ 443323 h 3905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6532" h="3905788">
                <a:moveTo>
                  <a:pt x="4079474" y="0"/>
                </a:moveTo>
                <a:cubicBezTo>
                  <a:pt x="4083337" y="1242406"/>
                  <a:pt x="4083845" y="2462912"/>
                  <a:pt x="4086030" y="3694368"/>
                </a:cubicBezTo>
                <a:lnTo>
                  <a:pt x="4086532" y="3905788"/>
                </a:lnTo>
                <a:lnTo>
                  <a:pt x="0" y="3905788"/>
                </a:lnTo>
                <a:lnTo>
                  <a:pt x="510083" y="443323"/>
                </a:lnTo>
                <a:close/>
              </a:path>
            </a:pathLst>
          </a:custGeom>
          <a:solidFill>
            <a:srgbClr val="5BB6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1800" dirty="0"/>
              <a:t> </a:t>
            </a:r>
          </a:p>
        </p:txBody>
      </p:sp>
      <p:sp>
        <p:nvSpPr>
          <p:cNvPr id="2" name="Title 1"/>
          <p:cNvSpPr>
            <a:spLocks noGrp="1"/>
          </p:cNvSpPr>
          <p:nvPr userDrawn="1">
            <p:ph type="ctrTitle" hasCustomPrompt="1"/>
          </p:nvPr>
        </p:nvSpPr>
        <p:spPr>
          <a:xfrm>
            <a:off x="562927" y="2007605"/>
            <a:ext cx="8505915" cy="1876362"/>
          </a:xfrm>
        </p:spPr>
        <p:txBody>
          <a:bodyPr anchor="t" anchorCtr="0">
            <a:normAutofit/>
          </a:bodyPr>
          <a:lstStyle>
            <a:lvl1pPr algn="l">
              <a:lnSpc>
                <a:spcPct val="100000"/>
              </a:lnSpc>
              <a:defRPr sz="3800" b="1">
                <a:solidFill>
                  <a:schemeClr val="bg1"/>
                </a:solidFill>
              </a:defRPr>
            </a:lvl1pPr>
          </a:lstStyle>
          <a:p>
            <a:r>
              <a:rPr lang="en-US" dirty="0"/>
              <a:t>Add your main        </a:t>
            </a:r>
            <a:br>
              <a:rPr lang="en-US" dirty="0"/>
            </a:br>
            <a:r>
              <a:rPr lang="en-US" dirty="0"/>
              <a:t>Keep text within the shape.</a:t>
            </a:r>
          </a:p>
        </p:txBody>
      </p:sp>
      <p:sp>
        <p:nvSpPr>
          <p:cNvPr id="3" name="Subtitle 2"/>
          <p:cNvSpPr>
            <a:spLocks noGrp="1"/>
          </p:cNvSpPr>
          <p:nvPr userDrawn="1">
            <p:ph type="subTitle" idx="1" hasCustomPrompt="1"/>
          </p:nvPr>
        </p:nvSpPr>
        <p:spPr>
          <a:xfrm>
            <a:off x="562927" y="4622539"/>
            <a:ext cx="8505915" cy="1395557"/>
          </a:xfrm>
        </p:spPr>
        <p:txBody>
          <a:bodyPr>
            <a:normAutofit/>
          </a:bodyPr>
          <a:lstStyle>
            <a:lvl1pPr marL="0" indent="0" algn="l">
              <a:lnSpc>
                <a:spcPct val="100000"/>
              </a:lnSpc>
              <a:spcBef>
                <a:spcPts val="0"/>
              </a:spcBef>
              <a:buNone/>
              <a:defRPr sz="28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You can add sub-header</a:t>
            </a:r>
          </a:p>
          <a:p>
            <a:r>
              <a:rPr lang="en-US" dirty="0"/>
              <a:t>information here.</a:t>
            </a:r>
            <a:endParaRPr lang="en-GB" dirty="0"/>
          </a:p>
        </p:txBody>
      </p:sp>
      <p:pic>
        <p:nvPicPr>
          <p:cNvPr id="15" name="Picture 14">
            <a:extLst>
              <a:ext uri="{FF2B5EF4-FFF2-40B4-BE49-F238E27FC236}">
                <a16:creationId xmlns:a16="http://schemas.microsoft.com/office/drawing/2014/main" id="{B24F8153-4C69-4DE2-80DA-9CA1D58862E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590" t="15448" r="7590" b="15448"/>
          <a:stretch/>
        </p:blipFill>
        <p:spPr>
          <a:xfrm>
            <a:off x="319318" y="367292"/>
            <a:ext cx="2677791" cy="924208"/>
          </a:xfrm>
          <a:prstGeom prst="rect">
            <a:avLst/>
          </a:prstGeom>
        </p:spPr>
      </p:pic>
      <p:sp>
        <p:nvSpPr>
          <p:cNvPr id="20" name="Date Placeholder 3">
            <a:extLst>
              <a:ext uri="{FF2B5EF4-FFF2-40B4-BE49-F238E27FC236}">
                <a16:creationId xmlns:a16="http://schemas.microsoft.com/office/drawing/2014/main" id="{D67894DC-124B-4273-99C9-5A16A90A4EAA}"/>
              </a:ext>
            </a:extLst>
          </p:cNvPr>
          <p:cNvSpPr>
            <a:spLocks noGrp="1"/>
          </p:cNvSpPr>
          <p:nvPr userDrawn="1">
            <p:ph type="dt" sz="half" idx="10"/>
          </p:nvPr>
        </p:nvSpPr>
        <p:spPr>
          <a:xfrm>
            <a:off x="562929" y="6018096"/>
            <a:ext cx="851514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GB" dirty="0"/>
              <a:t>12 February 2019</a:t>
            </a:r>
          </a:p>
        </p:txBody>
      </p:sp>
    </p:spTree>
    <p:extLst>
      <p:ext uri="{BB962C8B-B14F-4D97-AF65-F5344CB8AC3E}">
        <p14:creationId xmlns:p14="http://schemas.microsoft.com/office/powerpoint/2010/main" val="687213917"/>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50863" y="1457934"/>
            <a:ext cx="11090275" cy="4492016"/>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05928524"/>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50863" y="1457934"/>
            <a:ext cx="5292095" cy="4492016"/>
          </a:xfrm>
        </p:spPr>
        <p:txBody>
          <a:body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349042" y="1457934"/>
            <a:ext cx="5292095" cy="4492016"/>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24912958"/>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603720311"/>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7364338"/>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B2DFCE-F0CD-4680-825B-E531E78843D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652959" y="5805916"/>
            <a:ext cx="2294438" cy="972003"/>
          </a:xfrm>
          <a:prstGeom prst="rect">
            <a:avLst/>
          </a:prstGeom>
        </p:spPr>
      </p:pic>
      <p:sp>
        <p:nvSpPr>
          <p:cNvPr id="2" name="Title Placeholder 1"/>
          <p:cNvSpPr>
            <a:spLocks noGrp="1"/>
          </p:cNvSpPr>
          <p:nvPr>
            <p:ph type="title"/>
          </p:nvPr>
        </p:nvSpPr>
        <p:spPr>
          <a:xfrm>
            <a:off x="550863" y="365126"/>
            <a:ext cx="11090275" cy="94238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50863" y="1457934"/>
            <a:ext cx="11090275" cy="447704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581223019"/>
      </p:ext>
    </p:extLst>
  </p:cSld>
  <p:clrMap bg1="lt1" tx1="dk1" bg2="lt2" tx2="dk2" accent1="accent1" accent2="accent2" accent3="accent3" accent4="accent4" accent5="accent5" accent6="accent6" hlink="hlink" folHlink="folHlink"/>
  <p:sldLayoutIdLst>
    <p:sldLayoutId id="2147483680" r:id="rId1"/>
    <p:sldLayoutId id="2147483674" r:id="rId2"/>
    <p:sldLayoutId id="2147483676" r:id="rId3"/>
    <p:sldLayoutId id="2147483678" r:id="rId4"/>
    <p:sldLayoutId id="2147483679" r:id="rId5"/>
  </p:sldLayoutIdLst>
  <p:hf sldNum="0" hdr="0" ftr="0"/>
  <p:txStyles>
    <p:titleStyle>
      <a:lvl1pPr algn="l" defTabSz="914354" rtl="0" eaLnBrk="1" latinLnBrk="0" hangingPunct="1">
        <a:lnSpc>
          <a:spcPct val="90000"/>
        </a:lnSpc>
        <a:spcBef>
          <a:spcPct val="0"/>
        </a:spcBef>
        <a:buNone/>
        <a:defRPr sz="3200" b="1" kern="1200">
          <a:solidFill>
            <a:srgbClr val="002E5F"/>
          </a:solidFill>
          <a:latin typeface="Arial" panose="020B0604020202020204" pitchFamily="34" charset="0"/>
          <a:ea typeface="+mj-ea"/>
          <a:cs typeface="Arial" panose="020B0604020202020204" pitchFamily="34" charset="0"/>
        </a:defRPr>
      </a:lvl1pPr>
    </p:titleStyle>
    <p:body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4" orient="horz" pos="913" userDrawn="1">
          <p15:clr>
            <a:srgbClr val="F26B43"/>
          </p15:clr>
        </p15:guide>
        <p15:guide id="5" orient="horz" pos="3748" userDrawn="1">
          <p15:clr>
            <a:srgbClr val="F26B43"/>
          </p15:clr>
        </p15:guide>
        <p15:guide id="6" pos="347" userDrawn="1">
          <p15:clr>
            <a:srgbClr val="F26B43"/>
          </p15:clr>
        </p15:guide>
        <p15:guide id="7" pos="733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highwayssafetyhub.com/uploads/5/1/2/9/51294565/hei227_-_highways_england_for_information_safety_alert_-_street_lighting_cable_strike.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highwayssafetyhub.com/uploads/5/1/2/9/51294565/hei209_-_highways_england_for_information_safety_alert_-_excavators_fitted_with_ditch_maintenance_buckets_issue.pdf"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s://www.highwayssafetyhub.com/uploads/5/1/2/9/51294565/hei230_-_highways_england_internal_for_information_alert_-_a47_guyhirn_junction_water_supply_damage.pdf" TargetMode="External"/><Relationship Id="rId2" Type="http://schemas.openxmlformats.org/officeDocument/2006/relationships/hyperlink" Target="https://www.highwayssafetyhub.com/uploads/5/1/2/9/51294565/hei228_-_highways_england_for_information_safety_alert_-_precast_copings.pdf" TargetMode="External"/><Relationship Id="rId1" Type="http://schemas.openxmlformats.org/officeDocument/2006/relationships/slideLayout" Target="../slideLayouts/slideLayout2.xml"/><Relationship Id="rId4" Type="http://schemas.openxmlformats.org/officeDocument/2006/relationships/hyperlink" Target="https://www.highwayssafetyhub.com/uploads/5/1/2/9/51294565/hei231_-_highways_england_internal_for_information_alert_-_environmental_surveys.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highwayssafetyhub.com/uploads/5/1/2/9/51294565/hei233_-_highways_england_internal_for_information_alert_-_11kv_service_strike.pdf" TargetMode="External"/><Relationship Id="rId2" Type="http://schemas.openxmlformats.org/officeDocument/2006/relationships/hyperlink" Target="https://www.highwayssafetyhub.com/uploads/5/1/2/9/51294565/hei232_-_highways_england_internal_for_information_alert_-_skip_lorry_driver_trapped_between_skips.pdf"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hyperlink" Target="https://www.highwayssafetyhub.com/uploads/5/1/2/9/51294565/hei235_-_highways_england_internal_for_information_alert_-_operations_north_west_region_riddor_incident.pdf" TargetMode="External"/><Relationship Id="rId2" Type="http://schemas.openxmlformats.org/officeDocument/2006/relationships/hyperlink" Target="https://www.highwayssafetyhub.com/uploads/5/1/2/9/51294565/hei234_-_highways_england_internal_for_information_alert_-_water_service_strike.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highwayssafetyhub.com/uploads/5/1/2/9/51294565/hei236_-_highways_england_for_information_alert_-_corroded_drain_cover.pdf" TargetMode="External"/><Relationship Id="rId2" Type="http://schemas.openxmlformats.org/officeDocument/2006/relationships/hyperlink" Target="https://www.highwayssafetyhub.com/uploads/5/1/2/9/51294565/hei209_-_highways_england_for_information_safety_alert_-_excavators_fitted_with_ditch_maintenance_buckets_issue.pdf"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ww.highwayssafetyhub.com/uploads/5/1/2/9/51294565/hei237_-_highways_england_for_information_alert_-_chemical_toilet_incident.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highwayssafetyhub.com/uploads/5/1/2/9/51294565/hei239_-_highways_england_for_information_alert_-_unsafe_position_of_worker_alongside_live_traffic.pdf" TargetMode="External"/><Relationship Id="rId2" Type="http://schemas.openxmlformats.org/officeDocument/2006/relationships/hyperlink" Target="https://www.highwayssafetyhub.com/uploads/5/1/2/9/51294565/hei212_-_highways_england_for_information_safety_alert_-_in_ear_headphones.pdf"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highwayssafetyhub.com/uploads/5/1/2/9/51294565/hei240_-_highways_england_for_information_alert_-_tailgating.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highwayssafetyhub.com/alerts.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highwayssafetyhub.com/uploads/5/1/2/9/51294565/hei214_-_highways_england_for_information_safety_alert_-_cctv_track_bracket_near_miss.pdf" TargetMode="External"/><Relationship Id="rId2" Type="http://schemas.openxmlformats.org/officeDocument/2006/relationships/hyperlink" Target="https://www.highwayssafetyhub.com/uploads/5/1/2/9/51294565/hei213_-_highways_england_for_information_safety_alert_-_excavator_use_near_trenches.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highwayssafetyhub.com/uploads/5/1/2/9/51294565/hei216_-_highways_england_for_information_safety_alert_-_winch_cable_failure_incident.pdf" TargetMode="External"/><Relationship Id="rId2" Type="http://schemas.openxmlformats.org/officeDocument/2006/relationships/hyperlink" Target="https://www.highwayssafetyhub.com/uploads/5/1/2/9/51294565/hei215_-_highways_england_for_information_safety_alert_-_m6_gantry.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highwayssafetyhub.com/uploads/5/1/2/9/51294565/hei218_-_highways_england_for_information_safety_alert_-_spider_bite.pdf" TargetMode="External"/><Relationship Id="rId2" Type="http://schemas.openxmlformats.org/officeDocument/2006/relationships/hyperlink" Target="https://www.highwayssafetyhub.com/uploads/5/1/2/9/51294565/hei217_-_highways_england_for_information_safety_alert_-_mobile_vms_wheel_incident.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highwayssafetyhub.com/uploads/5/1/2/9/51294565/hei220_-_highways_england_for_information_safety_alert_-_drilling_contractor_-_lost_time_injury.pdf" TargetMode="External"/><Relationship Id="rId2" Type="http://schemas.openxmlformats.org/officeDocument/2006/relationships/hyperlink" Target="https://www.highwayssafetyhub.com/uploads/5/1/2/9/51294565/hei219_-_highways_england_for_information_safety_alert_-_finger_injury_%E2%80%93_3_day_lost_time_accident.pdf"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highwayssafetyhub.com/uploads/5/1/2/9/51294565/hei221_-_highways_england_for_information_safety_alert_-_hazardous_tree_removal.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highwayssafetyhub.com/uploads/5/1/2/9/51294565/hei223_-_highways_england_for_information_safety_alert_-_damaged_street_lighting_cable.pdf" TargetMode="External"/><Relationship Id="rId2" Type="http://schemas.openxmlformats.org/officeDocument/2006/relationships/hyperlink" Target="https://www.highwayssafetyhub.com/uploads/5/1/2/9/51294565/hei222_-_highways_england_for_action_safety_alert_-_safe_use_of_trailers.pdf" TargetMode="External"/><Relationship Id="rId1" Type="http://schemas.openxmlformats.org/officeDocument/2006/relationships/slideLayout" Target="../slideLayouts/slideLayout2.xml"/><Relationship Id="rId4" Type="http://schemas.openxmlformats.org/officeDocument/2006/relationships/hyperlink" Target="https://www.highwayssafetyhub.com/uploads/5/1/2/9/51294565/hei224_-_highways_england_for_information_safety_alert_-_cracked_failed_lantern_spigot.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highwayssafetyhub.com/uploads/5/1/2/9/51294565/hei226_-_highways_england_for_information_safety_alert_-_reverse_incident.pdf" TargetMode="External"/><Relationship Id="rId2" Type="http://schemas.openxmlformats.org/officeDocument/2006/relationships/hyperlink" Target="https://www.highwayssafetyhub.com/uploads/5/1/2/9/51294565/hei225_-_highways_england_for_information_safety_alert_-_piling_rig_concrete_delivery_pipe_failure.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2927" y="1536700"/>
            <a:ext cx="9403194" cy="3505200"/>
          </a:xfrm>
        </p:spPr>
        <p:txBody>
          <a:bodyPr>
            <a:normAutofit/>
          </a:bodyPr>
          <a:lstStyle/>
          <a:p>
            <a:r>
              <a:rPr lang="en-GB" dirty="0"/>
              <a:t>Principal Designer Working Group</a:t>
            </a:r>
            <a:br>
              <a:rPr lang="en-GB" dirty="0"/>
            </a:br>
            <a:br>
              <a:rPr lang="en-GB" dirty="0"/>
            </a:br>
            <a:r>
              <a:rPr lang="en-GB" sz="2400" i="1" dirty="0"/>
              <a:t>Root Cause Analysis – Capture &amp; Application of Lessons Learnt</a:t>
            </a:r>
            <a:br>
              <a:rPr lang="en-GB" sz="2400" i="1" dirty="0"/>
            </a:br>
            <a:br>
              <a:rPr lang="en-GB" sz="2400" i="1" dirty="0"/>
            </a:br>
            <a:endParaRPr lang="en-GB" sz="2800" dirty="0"/>
          </a:p>
        </p:txBody>
      </p:sp>
      <p:sp>
        <p:nvSpPr>
          <p:cNvPr id="3" name="Subtitle 2"/>
          <p:cNvSpPr>
            <a:spLocks noGrp="1"/>
          </p:cNvSpPr>
          <p:nvPr>
            <p:ph type="subTitle" idx="1"/>
          </p:nvPr>
        </p:nvSpPr>
        <p:spPr>
          <a:xfrm>
            <a:off x="537527" y="5028939"/>
            <a:ext cx="8505915" cy="1395557"/>
          </a:xfrm>
        </p:spPr>
        <p:txBody>
          <a:bodyPr/>
          <a:lstStyle/>
          <a:p>
            <a:r>
              <a:rPr lang="en-GB" dirty="0"/>
              <a:t>Supporting Home Safe and Well</a:t>
            </a:r>
          </a:p>
        </p:txBody>
      </p:sp>
      <p:sp>
        <p:nvSpPr>
          <p:cNvPr id="4" name="Date Placeholder 3"/>
          <p:cNvSpPr>
            <a:spLocks noGrp="1"/>
          </p:cNvSpPr>
          <p:nvPr>
            <p:ph type="dt" sz="half" idx="10"/>
          </p:nvPr>
        </p:nvSpPr>
        <p:spPr/>
        <p:txBody>
          <a:bodyPr/>
          <a:lstStyle/>
          <a:p>
            <a:r>
              <a:rPr lang="en-GB" dirty="0"/>
              <a:t>20</a:t>
            </a:r>
            <a:r>
              <a:rPr lang="en-GB" baseline="30000" dirty="0"/>
              <a:t>th</a:t>
            </a:r>
            <a:r>
              <a:rPr lang="en-GB" dirty="0"/>
              <a:t> May 2021</a:t>
            </a:r>
          </a:p>
        </p:txBody>
      </p:sp>
      <p:sp>
        <p:nvSpPr>
          <p:cNvPr id="6" name="Rectangle 1">
            <a:extLst>
              <a:ext uri="{FF2B5EF4-FFF2-40B4-BE49-F238E27FC236}">
                <a16:creationId xmlns:a16="http://schemas.microsoft.com/office/drawing/2014/main" id="{BBE58A24-5B56-4309-BAF8-C50041D95387}"/>
              </a:ext>
            </a:extLst>
          </p:cNvPr>
          <p:cNvSpPr>
            <a:spLocks noChangeArrowheads="1"/>
          </p:cNvSpPr>
          <p:nvPr/>
        </p:nvSpPr>
        <p:spPr bwMode="auto">
          <a:xfrm>
            <a:off x="4681538" y="14573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584"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8" name="Rectangle 2">
            <a:extLst>
              <a:ext uri="{FF2B5EF4-FFF2-40B4-BE49-F238E27FC236}">
                <a16:creationId xmlns:a16="http://schemas.microsoft.com/office/drawing/2014/main" id="{B86F3CB2-38B4-4097-B6BB-E4AC15DAD949}"/>
              </a:ext>
            </a:extLst>
          </p:cNvPr>
          <p:cNvSpPr>
            <a:spLocks noChangeArrowheads="1"/>
          </p:cNvSpPr>
          <p:nvPr/>
        </p:nvSpPr>
        <p:spPr bwMode="auto">
          <a:xfrm>
            <a:off x="4681538" y="1432010"/>
            <a:ext cx="3641163"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584"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37671702"/>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3D9700-25A0-461E-91CB-E7DB636A6E07}"/>
              </a:ext>
            </a:extLst>
          </p:cNvPr>
          <p:cNvSpPr>
            <a:spLocks noGrp="1"/>
          </p:cNvSpPr>
          <p:nvPr>
            <p:ph type="title"/>
          </p:nvPr>
        </p:nvSpPr>
        <p:spPr>
          <a:xfrm>
            <a:off x="540000" y="693000"/>
            <a:ext cx="11104604" cy="630000"/>
          </a:xfrm>
        </p:spPr>
        <p:txBody>
          <a:bodyPr>
            <a:normAutofit/>
          </a:bodyPr>
          <a:lstStyle/>
          <a:p>
            <a:pPr algn="ctr"/>
            <a:r>
              <a:rPr lang="en-GB" sz="2400" dirty="0"/>
              <a:t>Highways England H &amp; S Alerts – Arcadis Summary</a:t>
            </a:r>
          </a:p>
        </p:txBody>
      </p:sp>
      <p:sp>
        <p:nvSpPr>
          <p:cNvPr id="7" name="Content Placeholder 13">
            <a:extLst>
              <a:ext uri="{FF2B5EF4-FFF2-40B4-BE49-F238E27FC236}">
                <a16:creationId xmlns:a16="http://schemas.microsoft.com/office/drawing/2014/main" id="{9FB5827B-DAFE-43A3-A2BA-8D3C8DAA6560}"/>
              </a:ext>
            </a:extLst>
          </p:cNvPr>
          <p:cNvSpPr txBox="1">
            <a:spLocks/>
          </p:cNvSpPr>
          <p:nvPr/>
        </p:nvSpPr>
        <p:spPr>
          <a:xfrm>
            <a:off x="695325" y="1171575"/>
            <a:ext cx="10967939" cy="5086350"/>
          </a:xfrm>
          <a:prstGeom prst="rect">
            <a:avLst/>
          </a:prstGeom>
        </p:spPr>
        <p:txBody>
          <a:bodyPr>
            <a:normAutofit/>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marR="0" lvl="1" indent="0" algn="l" defTabSz="914354" rtl="0" eaLnBrk="1" fontAlgn="ctr" latinLnBrk="0" hangingPunct="1">
              <a:lnSpc>
                <a:spcPct val="100000"/>
              </a:lnSpc>
              <a:spcBef>
                <a:spcPts val="0"/>
              </a:spcBef>
              <a:spcAft>
                <a:spcPts val="0"/>
              </a:spcAft>
              <a:buClr>
                <a:srgbClr val="E4610F"/>
              </a:buClr>
              <a:buSzPts val="1000"/>
              <a:buFont typeface="Arial" panose="020B0604020202020204" pitchFamily="34" charset="0"/>
              <a:buNone/>
              <a:tabLst>
                <a:tab pos="914400" algn="l"/>
              </a:tabLst>
              <a:defRPr/>
            </a:pPr>
            <a:endParaRPr kumimoji="0" lang="en-GB" sz="1100" b="0" i="0" u="none" strike="noStrike" kern="1200" cap="none" spc="0" normalizeH="0" baseline="0" noProof="0" dirty="0">
              <a:ln>
                <a:noFill/>
              </a:ln>
              <a:solidFill>
                <a:srgbClr val="1D1D1D"/>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lnSpc>
                <a:spcPct val="100000"/>
              </a:lnSpc>
              <a:spcBef>
                <a:spcPts val="0"/>
              </a:spcBef>
              <a:spcAft>
                <a:spcPts val="0"/>
              </a:spcAft>
              <a:buClr>
                <a:srgbClr val="008BCB"/>
              </a:buClr>
              <a:buSzTx/>
              <a:buFont typeface="Wingdings" panose="05000000000000000000" pitchFamily="2" charset="2"/>
              <a:buNone/>
              <a:tabLst/>
              <a:defRPr/>
            </a:pPr>
            <a:r>
              <a:rPr kumimoji="0" lang="en-GB" sz="18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rPr>
              <a:t>HEi227 Street Lighting Cable Strike</a:t>
            </a:r>
            <a:r>
              <a:rPr kumimoji="0" lang="en-GB" sz="18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2"/>
              </a:rPr>
              <a:t>Link</a:t>
            </a:r>
            <a:endParaRPr kumimoji="0" lang="en-GB" sz="16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lnSpc>
                <a:spcPct val="110000"/>
              </a:lnSpc>
              <a:spcBef>
                <a:spcPts val="0"/>
              </a:spcBef>
              <a:spcAft>
                <a:spcPts val="0"/>
              </a:spcAft>
              <a:buClr>
                <a:srgbClr val="008BCB"/>
              </a:buClr>
              <a:buSzTx/>
              <a:buFont typeface="Wingdings" panose="05000000000000000000" pitchFamily="2" charset="2"/>
              <a:buNone/>
              <a:tabLst/>
              <a:defRPr/>
            </a:pPr>
            <a:r>
              <a:rPr kumimoji="0" lang="en-GB" sz="1800" b="1" i="0" u="none" strike="noStrike" kern="1200" cap="none" spc="0" normalizeH="0" baseline="0" noProof="0" dirty="0">
                <a:ln>
                  <a:noFill/>
                </a:ln>
                <a:solidFill>
                  <a:srgbClr val="FF0000"/>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rPr>
              <a:t>Lessons Learned: PCI</a:t>
            </a:r>
            <a:endParaRPr kumimoji="0" lang="en-GB" sz="1800" b="0" i="0" u="none" strike="noStrike" kern="1200" cap="none" spc="0" normalizeH="0" baseline="0" noProof="0" dirty="0">
              <a:ln>
                <a:noFill/>
              </a:ln>
              <a:solidFill>
                <a:srgbClr val="4A4A4A"/>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lnSpc>
                <a:spcPct val="110000"/>
              </a:lnSpc>
              <a:spcBef>
                <a:spcPts val="0"/>
              </a:spcBef>
              <a:spcAft>
                <a:spcPts val="0"/>
              </a:spcAft>
              <a:buClr>
                <a:srgbClr val="008BCB"/>
              </a:buClr>
              <a:buSzTx/>
              <a:buFont typeface="Wingdings" panose="05000000000000000000" pitchFamily="2" charset="2"/>
              <a:buNone/>
              <a:tabLst/>
              <a:defRPr/>
            </a:pPr>
            <a:r>
              <a:rPr kumimoji="0" lang="en-GB" sz="1800" b="0" i="0" u="none" strike="noStrike" kern="1200" cap="none" spc="0" normalizeH="0" baseline="0" noProof="0" dirty="0">
                <a:ln>
                  <a:noFill/>
                </a:ln>
                <a:solidFill>
                  <a:srgbClr val="FA0000"/>
                </a:solidFill>
                <a:effectLst/>
                <a:uLnTx/>
                <a:uFillTx/>
                <a:latin typeface="Arial" panose="020B0604020202020204" pitchFamily="34" charset="0"/>
                <a:ea typeface="Calibri" panose="020F0502020204030204" pitchFamily="34" charset="0"/>
                <a:cs typeface="Arial" panose="020B0604020202020204" pitchFamily="34" charset="0"/>
              </a:rPr>
              <a:t>It is not stated if a GPRS survey had been undertaken prior to breaking ground; if not this is a contributory factor. Noted that handheld GPRS equipment is available and this should be instructed/ utilised in all cases. The cables had apparently been identified, but the shallow depth and lack of ducting around one of the cables may have been a contributory factor leading to the incident. Site procedure appears to have been somewhat slapdash. Possible involvement of a smaller contractor where safe systems of work are less rigorously enforced?</a:t>
            </a:r>
            <a:endParaRPr kumimoji="0" lang="en-GB" sz="16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85725" marR="0" lvl="1" indent="0" algn="l" defTabSz="914354" rtl="0" eaLnBrk="1" fontAlgn="ctr" latinLnBrk="0" hangingPunct="1">
              <a:lnSpc>
                <a:spcPct val="100000"/>
              </a:lnSpc>
              <a:spcBef>
                <a:spcPts val="0"/>
              </a:spcBef>
              <a:spcAft>
                <a:spcPts val="0"/>
              </a:spcAft>
              <a:buClr>
                <a:srgbClr val="E4610F"/>
              </a:buClr>
              <a:buSzPts val="1000"/>
              <a:buFont typeface="Arial" panose="020B0604020202020204" pitchFamily="34" charset="0"/>
              <a:buNone/>
              <a:tabLst>
                <a:tab pos="914400" algn="l"/>
              </a:tabLst>
              <a:defRPr/>
            </a:pPr>
            <a:endParaRPr kumimoji="0" lang="en-GB" sz="2000" b="0" i="0" u="none" strike="noStrike" kern="1200" cap="none" spc="0" normalizeH="0" baseline="0" noProof="0" dirty="0">
              <a:ln>
                <a:noFill/>
              </a:ln>
              <a:solidFill>
                <a:srgbClr val="4A4A4A"/>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98B2C786-B579-4E82-B11C-A30ECC1D9547}"/>
              </a:ext>
            </a:extLst>
          </p:cNvPr>
          <p:cNvPicPr>
            <a:picLocks noChangeAspect="1"/>
          </p:cNvPicPr>
          <p:nvPr/>
        </p:nvPicPr>
        <p:blipFill>
          <a:blip r:embed="rId3"/>
          <a:stretch>
            <a:fillRect/>
          </a:stretch>
        </p:blipFill>
        <p:spPr>
          <a:xfrm>
            <a:off x="3058897" y="3714750"/>
            <a:ext cx="6066810" cy="2480353"/>
          </a:xfrm>
          <a:prstGeom prst="rect">
            <a:avLst/>
          </a:prstGeom>
        </p:spPr>
      </p:pic>
    </p:spTree>
    <p:extLst>
      <p:ext uri="{BB962C8B-B14F-4D97-AF65-F5344CB8AC3E}">
        <p14:creationId xmlns:p14="http://schemas.microsoft.com/office/powerpoint/2010/main" val="4058667913"/>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3D9700-25A0-461E-91CB-E7DB636A6E07}"/>
              </a:ext>
            </a:extLst>
          </p:cNvPr>
          <p:cNvSpPr>
            <a:spLocks noGrp="1"/>
          </p:cNvSpPr>
          <p:nvPr>
            <p:ph type="title"/>
          </p:nvPr>
        </p:nvSpPr>
        <p:spPr>
          <a:xfrm>
            <a:off x="540000" y="693000"/>
            <a:ext cx="11104604" cy="630000"/>
          </a:xfrm>
        </p:spPr>
        <p:txBody>
          <a:bodyPr>
            <a:normAutofit/>
          </a:bodyPr>
          <a:lstStyle/>
          <a:p>
            <a:pPr algn="ctr"/>
            <a:r>
              <a:rPr lang="en-GB" sz="2400" dirty="0"/>
              <a:t>Highways England H &amp; S Alerts – Arcadis Summary</a:t>
            </a:r>
          </a:p>
        </p:txBody>
      </p:sp>
      <p:sp>
        <p:nvSpPr>
          <p:cNvPr id="7" name="Content Placeholder 13">
            <a:extLst>
              <a:ext uri="{FF2B5EF4-FFF2-40B4-BE49-F238E27FC236}">
                <a16:creationId xmlns:a16="http://schemas.microsoft.com/office/drawing/2014/main" id="{9FB5827B-DAFE-43A3-A2BA-8D3C8DAA6560}"/>
              </a:ext>
            </a:extLst>
          </p:cNvPr>
          <p:cNvSpPr txBox="1">
            <a:spLocks/>
          </p:cNvSpPr>
          <p:nvPr/>
        </p:nvSpPr>
        <p:spPr>
          <a:xfrm>
            <a:off x="695325" y="1171575"/>
            <a:ext cx="10967939" cy="5086350"/>
          </a:xfrm>
          <a:prstGeom prst="rect">
            <a:avLst/>
          </a:prstGeom>
        </p:spPr>
        <p:txBody>
          <a:bodyPr>
            <a:normAutofit/>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marR="0" lvl="1" indent="0" algn="l" defTabSz="914354" rtl="0" eaLnBrk="1" fontAlgn="ctr" latinLnBrk="0" hangingPunct="1">
              <a:lnSpc>
                <a:spcPct val="100000"/>
              </a:lnSpc>
              <a:spcBef>
                <a:spcPts val="0"/>
              </a:spcBef>
              <a:spcAft>
                <a:spcPts val="0"/>
              </a:spcAft>
              <a:buClr>
                <a:srgbClr val="E4610F"/>
              </a:buClr>
              <a:buSzPts val="1000"/>
              <a:buFont typeface="Arial" panose="020B0604020202020204" pitchFamily="34" charset="0"/>
              <a:buNone/>
              <a:tabLst>
                <a:tab pos="914400" algn="l"/>
              </a:tabLst>
              <a:defRPr/>
            </a:pPr>
            <a:endParaRPr kumimoji="0" lang="en-GB" sz="1100" b="0" i="0" u="none" strike="noStrike" kern="1200" cap="none" spc="0" normalizeH="0" baseline="0" noProof="0" dirty="0">
              <a:ln>
                <a:noFill/>
              </a:ln>
              <a:solidFill>
                <a:srgbClr val="1D1D1D"/>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lnSpc>
                <a:spcPct val="100000"/>
              </a:lnSpc>
              <a:spcBef>
                <a:spcPts val="0"/>
              </a:spcBef>
              <a:spcAft>
                <a:spcPts val="0"/>
              </a:spcAft>
              <a:buClr>
                <a:srgbClr val="008BCB"/>
              </a:buClr>
              <a:buSzTx/>
              <a:buFont typeface="Wingdings" panose="05000000000000000000" pitchFamily="2" charset="2"/>
              <a:buNone/>
              <a:tabLst/>
              <a:defRPr/>
            </a:pPr>
            <a:r>
              <a:rPr kumimoji="0" lang="en-GB" sz="16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rPr>
              <a:t>HEi228 Precast Copings </a:t>
            </a:r>
            <a:r>
              <a:rPr kumimoji="0" lang="en-GB" sz="16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2"/>
              </a:rPr>
              <a:t>Link</a:t>
            </a:r>
            <a:endParaRPr kumimoji="0" lang="en-GB" sz="16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lnSpc>
                <a:spcPct val="120000"/>
              </a:lnSpc>
              <a:spcBef>
                <a:spcPts val="0"/>
              </a:spcBef>
              <a:spcAft>
                <a:spcPts val="0"/>
              </a:spcAft>
              <a:buClr>
                <a:srgbClr val="008BCB"/>
              </a:buClr>
              <a:buSzTx/>
              <a:buFont typeface="Wingdings" panose="05000000000000000000" pitchFamily="2" charset="2"/>
              <a:buNone/>
              <a:tabLst/>
              <a:defRPr/>
            </a:pPr>
            <a:r>
              <a:rPr kumimoji="0" lang="en-GB" sz="1600" b="1" i="0" u="none" strike="noStrike" kern="1200" cap="none" spc="0" normalizeH="0" baseline="0" noProof="0" dirty="0">
                <a:ln>
                  <a:noFill/>
                </a:ln>
                <a:solidFill>
                  <a:srgbClr val="FF0000"/>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rPr>
              <a:t>Lessons Learned: PDWG</a:t>
            </a:r>
            <a:endParaRPr kumimoji="0" lang="en-GB" sz="1600" b="0" i="0" u="none" strike="noStrike" kern="1200" cap="none" spc="0" normalizeH="0" baseline="0" noProof="0" dirty="0">
              <a:ln>
                <a:noFill/>
              </a:ln>
              <a:solidFill>
                <a:srgbClr val="4A4A4A"/>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spcBef>
                <a:spcPts val="0"/>
              </a:spcBef>
              <a:spcAft>
                <a:spcPts val="0"/>
              </a:spcAft>
              <a:buClr>
                <a:srgbClr val="008BCB"/>
              </a:buClr>
              <a:buSzTx/>
              <a:buFont typeface="Wingdings" panose="05000000000000000000" pitchFamily="2" charset="2"/>
              <a:buNone/>
              <a:tabLst/>
              <a:defRPr/>
            </a:pPr>
            <a:r>
              <a:rPr kumimoji="0" lang="en-GB" sz="14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This type of incident is thought to be relatively common, although it is less common that the coping would actually shear off. The coping may move under load from thermal forces but is constrained by fixed element on the other side of the expansion joint. The design of precast units should take this movement into account.  The unit in question appears to be very lightly reinforced: was this an appropriate design detail? Has fatigue occurred due to expansion/ contraction over long period?  Was there a lack of site supervision when it was installed or was there installation damage? Has there been a lack of maintenance inspection? </a:t>
            </a:r>
          </a:p>
          <a:p>
            <a:pPr marL="0" marR="0" lvl="0" indent="0" algn="l" defTabSz="914354" rtl="0" eaLnBrk="1" fontAlgn="auto" latinLnBrk="0" hangingPunct="1">
              <a:spcBef>
                <a:spcPts val="0"/>
              </a:spcBef>
              <a:spcAft>
                <a:spcPts val="0"/>
              </a:spcAft>
              <a:buClr>
                <a:srgbClr val="008BCB"/>
              </a:buClr>
              <a:buSzTx/>
              <a:buFont typeface="Wingdings" panose="05000000000000000000" pitchFamily="2" charset="2"/>
              <a:buNone/>
              <a:tabLst/>
              <a:defRPr/>
            </a:pPr>
            <a:r>
              <a:rPr kumimoji="0" lang="en-GB" sz="14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354" rtl="0" eaLnBrk="1" fontAlgn="auto" latinLnBrk="0" hangingPunct="1">
              <a:spcBef>
                <a:spcPts val="0"/>
              </a:spcBef>
              <a:spcAft>
                <a:spcPts val="0"/>
              </a:spcAft>
              <a:buClr>
                <a:srgbClr val="008BCB"/>
              </a:buClr>
              <a:buSzTx/>
              <a:buFont typeface="Wingdings" panose="05000000000000000000" pitchFamily="2" charset="2"/>
              <a:buNone/>
              <a:tabLst/>
              <a:defRPr/>
            </a:pPr>
            <a:r>
              <a:rPr kumimoji="0" lang="en-GB" sz="14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Ingress of water into cracks may have exacerbated the corrosion of rebar. Conceivable that high temperatures  in April 2021 was the final straw causing it to fail.  If cracking or movement is apparent in the ‘throat’ of any units, inspectors should consider further special / monitoring inspections, or removal of the copings.</a:t>
            </a:r>
          </a:p>
          <a:p>
            <a:pPr marL="0" marR="0" lvl="0" indent="0" algn="l" defTabSz="914354" rtl="0" eaLnBrk="1" fontAlgn="auto" latinLnBrk="0" hangingPunct="1">
              <a:spcBef>
                <a:spcPts val="0"/>
              </a:spcBef>
              <a:spcAft>
                <a:spcPts val="0"/>
              </a:spcAft>
              <a:buClr>
                <a:srgbClr val="008BCB"/>
              </a:buClr>
              <a:buSzTx/>
              <a:buFont typeface="Wingdings" panose="05000000000000000000" pitchFamily="2" charset="2"/>
              <a:buNone/>
              <a:tabLst/>
              <a:defRPr/>
            </a:pPr>
            <a:r>
              <a:rPr kumimoji="0" lang="en-GB" sz="14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354" rtl="0" eaLnBrk="1" fontAlgn="auto" latinLnBrk="0" hangingPunct="1">
              <a:spcBef>
                <a:spcPts val="0"/>
              </a:spcBef>
              <a:spcAft>
                <a:spcPts val="0"/>
              </a:spcAft>
              <a:buClr>
                <a:srgbClr val="008BCB"/>
              </a:buClr>
              <a:buSzTx/>
              <a:buFont typeface="Wingdings" panose="05000000000000000000" pitchFamily="2" charset="2"/>
              <a:buNone/>
              <a:tabLst/>
              <a:defRPr/>
            </a:pPr>
            <a:r>
              <a:rPr kumimoji="0" lang="en-GB" sz="14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Currently designs still incorporate a bolted-on precast edge beam.</a:t>
            </a:r>
          </a:p>
          <a:p>
            <a:pPr marL="0" marR="0" lvl="0" indent="0" algn="l" defTabSz="914354" rtl="0" eaLnBrk="1" fontAlgn="auto" latinLnBrk="0" hangingPunct="1">
              <a:spcBef>
                <a:spcPts val="0"/>
              </a:spcBef>
              <a:spcAft>
                <a:spcPts val="0"/>
              </a:spcAft>
              <a:buClr>
                <a:srgbClr val="008BCB"/>
              </a:buClr>
              <a:buSzTx/>
              <a:buFont typeface="Wingdings" panose="05000000000000000000" pitchFamily="2" charset="2"/>
              <a:buNone/>
              <a:tabLst/>
              <a:defRPr/>
            </a:pPr>
            <a:r>
              <a:rPr kumimoji="0" lang="en-GB" sz="14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GB" sz="16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lnSpc>
                <a:spcPct val="120000"/>
              </a:lnSpc>
              <a:spcBef>
                <a:spcPts val="0"/>
              </a:spcBef>
              <a:spcAft>
                <a:spcPts val="0"/>
              </a:spcAft>
              <a:buClr>
                <a:srgbClr val="008BCB"/>
              </a:buClr>
              <a:buSzTx/>
              <a:buFont typeface="Wingdings" panose="05000000000000000000" pitchFamily="2" charset="2"/>
              <a:buNone/>
              <a:tabLst/>
              <a:defRPr/>
            </a:pPr>
            <a:endParaRPr kumimoji="0" lang="en-GB" sz="16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85725" marR="0" lvl="1" indent="0" algn="l" defTabSz="914354" rtl="0" eaLnBrk="1" fontAlgn="ctr" latinLnBrk="0" hangingPunct="1">
              <a:lnSpc>
                <a:spcPct val="100000"/>
              </a:lnSpc>
              <a:spcBef>
                <a:spcPts val="0"/>
              </a:spcBef>
              <a:spcAft>
                <a:spcPts val="0"/>
              </a:spcAft>
              <a:buClr>
                <a:srgbClr val="E4610F"/>
              </a:buClr>
              <a:buSzPts val="1000"/>
              <a:buFont typeface="Arial" panose="020B0604020202020204" pitchFamily="34" charset="0"/>
              <a:buNone/>
              <a:tabLst>
                <a:tab pos="914400" algn="l"/>
              </a:tabLst>
              <a:defRPr/>
            </a:pPr>
            <a:endParaRPr kumimoji="0" lang="en-GB" sz="2000" b="0" i="0" u="none" strike="noStrike" kern="1200" cap="none" spc="0" normalizeH="0" baseline="0" noProof="0" dirty="0">
              <a:ln>
                <a:noFill/>
              </a:ln>
              <a:solidFill>
                <a:srgbClr val="4A4A4A"/>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955DC4EA-0B53-4E67-8852-CB85E5B3DF6B}"/>
              </a:ext>
            </a:extLst>
          </p:cNvPr>
          <p:cNvPicPr>
            <a:picLocks noChangeAspect="1"/>
          </p:cNvPicPr>
          <p:nvPr/>
        </p:nvPicPr>
        <p:blipFill>
          <a:blip r:embed="rId3"/>
          <a:stretch>
            <a:fillRect/>
          </a:stretch>
        </p:blipFill>
        <p:spPr>
          <a:xfrm>
            <a:off x="695325" y="4303901"/>
            <a:ext cx="4277245" cy="2216282"/>
          </a:xfrm>
          <a:prstGeom prst="rect">
            <a:avLst/>
          </a:prstGeom>
        </p:spPr>
      </p:pic>
      <p:pic>
        <p:nvPicPr>
          <p:cNvPr id="6" name="Picture 5">
            <a:extLst>
              <a:ext uri="{FF2B5EF4-FFF2-40B4-BE49-F238E27FC236}">
                <a16:creationId xmlns:a16="http://schemas.microsoft.com/office/drawing/2014/main" id="{396364D4-0532-4E7E-ADA1-3CA506D51C24}"/>
              </a:ext>
            </a:extLst>
          </p:cNvPr>
          <p:cNvPicPr>
            <a:picLocks noChangeAspect="1"/>
          </p:cNvPicPr>
          <p:nvPr/>
        </p:nvPicPr>
        <p:blipFill>
          <a:blip r:embed="rId4"/>
          <a:stretch>
            <a:fillRect/>
          </a:stretch>
        </p:blipFill>
        <p:spPr>
          <a:xfrm>
            <a:off x="5127895" y="4375939"/>
            <a:ext cx="4668618" cy="2216282"/>
          </a:xfrm>
          <a:prstGeom prst="rect">
            <a:avLst/>
          </a:prstGeom>
        </p:spPr>
      </p:pic>
    </p:spTree>
    <p:extLst>
      <p:ext uri="{BB962C8B-B14F-4D97-AF65-F5344CB8AC3E}">
        <p14:creationId xmlns:p14="http://schemas.microsoft.com/office/powerpoint/2010/main" val="1634555042"/>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3D9700-25A0-461E-91CB-E7DB636A6E07}"/>
              </a:ext>
            </a:extLst>
          </p:cNvPr>
          <p:cNvSpPr>
            <a:spLocks noGrp="1"/>
          </p:cNvSpPr>
          <p:nvPr>
            <p:ph type="title"/>
          </p:nvPr>
        </p:nvSpPr>
        <p:spPr>
          <a:xfrm>
            <a:off x="540000" y="693000"/>
            <a:ext cx="11104604" cy="630000"/>
          </a:xfrm>
        </p:spPr>
        <p:txBody>
          <a:bodyPr>
            <a:normAutofit/>
          </a:bodyPr>
          <a:lstStyle/>
          <a:p>
            <a:pPr algn="ctr"/>
            <a:r>
              <a:rPr lang="en-GB" sz="2400" dirty="0"/>
              <a:t>Highways England H &amp; S Alerts – Arcadis Summary</a:t>
            </a:r>
          </a:p>
        </p:txBody>
      </p:sp>
      <p:sp>
        <p:nvSpPr>
          <p:cNvPr id="7" name="Content Placeholder 13">
            <a:extLst>
              <a:ext uri="{FF2B5EF4-FFF2-40B4-BE49-F238E27FC236}">
                <a16:creationId xmlns:a16="http://schemas.microsoft.com/office/drawing/2014/main" id="{9FB5827B-DAFE-43A3-A2BA-8D3C8DAA6560}"/>
              </a:ext>
            </a:extLst>
          </p:cNvPr>
          <p:cNvSpPr txBox="1">
            <a:spLocks/>
          </p:cNvSpPr>
          <p:nvPr/>
        </p:nvSpPr>
        <p:spPr>
          <a:xfrm>
            <a:off x="695325" y="1171575"/>
            <a:ext cx="10967939" cy="5086350"/>
          </a:xfrm>
          <a:prstGeom prst="rect">
            <a:avLst/>
          </a:prstGeom>
        </p:spPr>
        <p:txBody>
          <a:bodyPr>
            <a:normAutofit/>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marR="0" lvl="1" indent="0" algn="l" defTabSz="914354" rtl="0" eaLnBrk="1" fontAlgn="ctr" latinLnBrk="0" hangingPunct="1">
              <a:lnSpc>
                <a:spcPct val="100000"/>
              </a:lnSpc>
              <a:spcBef>
                <a:spcPts val="0"/>
              </a:spcBef>
              <a:spcAft>
                <a:spcPts val="0"/>
              </a:spcAft>
              <a:buClr>
                <a:srgbClr val="E4610F"/>
              </a:buClr>
              <a:buSzPts val="1000"/>
              <a:buFont typeface="Arial" panose="020B0604020202020204" pitchFamily="34" charset="0"/>
              <a:buNone/>
              <a:tabLst>
                <a:tab pos="914400" algn="l"/>
              </a:tabLst>
              <a:defRPr/>
            </a:pPr>
            <a:endParaRPr kumimoji="0" lang="en-GB" sz="1100" b="0" i="0" u="none" strike="noStrike" kern="1200" cap="none" spc="0" normalizeH="0" baseline="0" noProof="0" dirty="0">
              <a:ln>
                <a:noFill/>
              </a:ln>
              <a:solidFill>
                <a:srgbClr val="1D1D1D"/>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lnSpc>
                <a:spcPct val="100000"/>
              </a:lnSpc>
              <a:spcBef>
                <a:spcPts val="0"/>
              </a:spcBef>
              <a:spcAft>
                <a:spcPts val="0"/>
              </a:spcAft>
              <a:buClr>
                <a:srgbClr val="008BCB"/>
              </a:buClr>
              <a:buSzTx/>
              <a:buFont typeface="Wingdings" panose="05000000000000000000" pitchFamily="2" charset="2"/>
              <a:buNone/>
              <a:tabLst/>
              <a:defRPr/>
            </a:pPr>
            <a:r>
              <a:rPr kumimoji="0" lang="en-GB" sz="18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rPr>
              <a:t>HEi229 A38 Specified Injury </a:t>
            </a:r>
            <a:r>
              <a:rPr kumimoji="0" lang="en-GB" sz="18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2"/>
              </a:rPr>
              <a:t>Link</a:t>
            </a:r>
            <a:endParaRPr kumimoji="0" lang="en-GB" sz="18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lnSpc>
                <a:spcPct val="110000"/>
              </a:lnSpc>
              <a:spcBef>
                <a:spcPts val="0"/>
              </a:spcBef>
              <a:spcAft>
                <a:spcPts val="0"/>
              </a:spcAft>
              <a:buClr>
                <a:srgbClr val="008BCB"/>
              </a:buClr>
              <a:buSzTx/>
              <a:buFont typeface="Wingdings" panose="05000000000000000000" pitchFamily="2" charset="2"/>
              <a:buNone/>
              <a:tabLst/>
              <a:defRPr/>
            </a:pPr>
            <a:r>
              <a:rPr kumimoji="0" lang="en-GB" sz="18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Lessons Learned:</a:t>
            </a:r>
            <a:endParaRPr kumimoji="0" lang="en-GB" sz="18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lnSpc>
                <a:spcPct val="110000"/>
              </a:lnSpc>
              <a:spcBef>
                <a:spcPts val="0"/>
              </a:spcBef>
              <a:spcAft>
                <a:spcPts val="0"/>
              </a:spcAft>
              <a:buClr>
                <a:srgbClr val="008BCB"/>
              </a:buClr>
              <a:buSzTx/>
              <a:buFont typeface="Wingdings" panose="05000000000000000000" pitchFamily="2" charset="2"/>
              <a:buNone/>
              <a:tabLst/>
              <a:defRPr/>
            </a:pPr>
            <a:r>
              <a:rPr kumimoji="0" lang="en-GB" sz="1800" b="0" i="0" u="none" strike="noStrike" kern="1200" cap="none" spc="0" normalizeH="0" baseline="0" noProof="0" dirty="0">
                <a:ln>
                  <a:noFill/>
                </a:ln>
                <a:solidFill>
                  <a:srgbClr val="FA0000"/>
                </a:solidFill>
                <a:effectLst/>
                <a:uLnTx/>
                <a:uFillTx/>
                <a:latin typeface="Arial" panose="020B0604020202020204" pitchFamily="34" charset="0"/>
                <a:ea typeface="Calibri" panose="020F0502020204030204" pitchFamily="34" charset="0"/>
                <a:cs typeface="Arial" panose="020B0604020202020204" pitchFamily="34" charset="0"/>
              </a:rPr>
              <a:t>This was a similar RIDDOR incident on M4SMP involving tripping over shallow excavations. No action  for designers.</a:t>
            </a:r>
          </a:p>
          <a:p>
            <a:pPr marL="0" marR="0" lvl="0" indent="0" algn="l" defTabSz="914354" rtl="0" eaLnBrk="1" fontAlgn="auto" latinLnBrk="0" hangingPunct="1">
              <a:lnSpc>
                <a:spcPct val="110000"/>
              </a:lnSpc>
              <a:spcBef>
                <a:spcPts val="0"/>
              </a:spcBef>
              <a:spcAft>
                <a:spcPts val="0"/>
              </a:spcAft>
              <a:buClr>
                <a:srgbClr val="008BCB"/>
              </a:buClr>
              <a:buSzTx/>
              <a:buFont typeface="Wingdings" panose="05000000000000000000" pitchFamily="2" charset="2"/>
              <a:buNone/>
              <a:tabLst/>
              <a:defRPr/>
            </a:pPr>
            <a:endParaRPr lang="en-GB" sz="1800" b="1" dirty="0">
              <a:effectLst/>
              <a:ea typeface="Calibri" panose="020F0502020204030204" pitchFamily="34" charset="0"/>
            </a:endParaRPr>
          </a:p>
          <a:p>
            <a:pPr marL="0" marR="0" lvl="0" indent="0" algn="l" defTabSz="914354" rtl="0" eaLnBrk="1" fontAlgn="auto" latinLnBrk="0" hangingPunct="1">
              <a:lnSpc>
                <a:spcPct val="100000"/>
              </a:lnSpc>
              <a:spcBef>
                <a:spcPts val="0"/>
              </a:spcBef>
              <a:spcAft>
                <a:spcPts val="0"/>
              </a:spcAft>
              <a:buClr>
                <a:srgbClr val="008BCB"/>
              </a:buClr>
              <a:buSzTx/>
              <a:buFont typeface="Wingdings" panose="05000000000000000000" pitchFamily="2" charset="2"/>
              <a:buNone/>
              <a:tabLst/>
              <a:defRPr/>
            </a:pPr>
            <a:r>
              <a:rPr lang="en-GB" sz="1800" b="1" dirty="0">
                <a:effectLst/>
                <a:ea typeface="Calibri" panose="020F0502020204030204" pitchFamily="34" charset="0"/>
              </a:rPr>
              <a:t>HEi230 – A47 </a:t>
            </a:r>
            <a:r>
              <a:rPr lang="en-GB" sz="1800" b="1" dirty="0" err="1">
                <a:effectLst/>
                <a:ea typeface="Calibri" panose="020F0502020204030204" pitchFamily="34" charset="0"/>
              </a:rPr>
              <a:t>Guyhirn</a:t>
            </a:r>
            <a:r>
              <a:rPr lang="en-GB" sz="1800" b="1" dirty="0">
                <a:effectLst/>
                <a:ea typeface="Calibri" panose="020F0502020204030204" pitchFamily="34" charset="0"/>
              </a:rPr>
              <a:t> Junction Water Supply Damage</a:t>
            </a:r>
            <a:r>
              <a:rPr lang="en-GB" sz="1800" dirty="0">
                <a:effectLst/>
                <a:ea typeface="Calibri" panose="020F0502020204030204" pitchFamily="34" charset="0"/>
              </a:rPr>
              <a:t> </a:t>
            </a:r>
            <a:r>
              <a:rPr kumimoji="0" lang="en-GB" sz="16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3"/>
              </a:rPr>
              <a:t>Link</a:t>
            </a:r>
            <a:endParaRPr kumimoji="0" lang="en-GB" sz="16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indent="0">
              <a:lnSpc>
                <a:spcPct val="110000"/>
              </a:lnSpc>
              <a:spcBef>
                <a:spcPts val="0"/>
              </a:spcBef>
              <a:buNone/>
            </a:pPr>
            <a:r>
              <a:rPr lang="en-GB" sz="1800" b="1" dirty="0">
                <a:solidFill>
                  <a:srgbClr val="FF0000"/>
                </a:solidFill>
                <a:effectLst/>
                <a:highlight>
                  <a:srgbClr val="FFFF00"/>
                </a:highlight>
                <a:ea typeface="Calibri" panose="020F0502020204030204" pitchFamily="34" charset="0"/>
              </a:rPr>
              <a:t>Lessons Learned: PCI ??</a:t>
            </a:r>
            <a:endParaRPr lang="en-GB" sz="1800" dirty="0">
              <a:effectLst/>
              <a:highlight>
                <a:srgbClr val="FFFF00"/>
              </a:highlight>
              <a:ea typeface="Calibri" panose="020F0502020204030204" pitchFamily="34" charset="0"/>
            </a:endParaRPr>
          </a:p>
          <a:p>
            <a:pPr marL="0" indent="0">
              <a:spcBef>
                <a:spcPts val="0"/>
              </a:spcBef>
              <a:buNone/>
            </a:pPr>
            <a:r>
              <a:rPr lang="en-GB" sz="1800" dirty="0">
                <a:solidFill>
                  <a:srgbClr val="FA0000"/>
                </a:solidFill>
                <a:effectLst/>
                <a:ea typeface="Calibri" panose="020F0502020204030204" pitchFamily="34" charset="0"/>
              </a:rPr>
              <a:t>This was a non-standard installation both in terms of its depth and the colour/ type of pipe. No markings to identify. GPRS done, but unlikely this would have picked up the service over the length in question. Not feasible to hand dig to expose over this length. Poor workmanship. No as built records.</a:t>
            </a:r>
          </a:p>
          <a:p>
            <a:pPr marL="0" marR="0" lvl="0" indent="0" algn="l" defTabSz="914354" rtl="0" eaLnBrk="1" fontAlgn="auto" latinLnBrk="0" hangingPunct="1">
              <a:lnSpc>
                <a:spcPct val="110000"/>
              </a:lnSpc>
              <a:spcBef>
                <a:spcPts val="0"/>
              </a:spcBef>
              <a:spcAft>
                <a:spcPts val="0"/>
              </a:spcAft>
              <a:buClr>
                <a:srgbClr val="008BCB"/>
              </a:buClr>
              <a:buSzTx/>
              <a:buFont typeface="Wingdings" panose="05000000000000000000" pitchFamily="2" charset="2"/>
              <a:buNone/>
              <a:tabLst/>
              <a:defRPr/>
            </a:pPr>
            <a:endParaRPr lang="en-GB" sz="1800" b="1" dirty="0">
              <a:effectLst/>
              <a:ea typeface="Calibri" panose="020F0502020204030204" pitchFamily="34" charset="0"/>
            </a:endParaRPr>
          </a:p>
          <a:p>
            <a:pPr marL="0" marR="0" lvl="0" indent="0" algn="l" defTabSz="914354" rtl="0" eaLnBrk="1" fontAlgn="auto" latinLnBrk="0" hangingPunct="1">
              <a:lnSpc>
                <a:spcPct val="100000"/>
              </a:lnSpc>
              <a:spcBef>
                <a:spcPts val="0"/>
              </a:spcBef>
              <a:spcAft>
                <a:spcPts val="0"/>
              </a:spcAft>
              <a:buClr>
                <a:srgbClr val="008BCB"/>
              </a:buClr>
              <a:buSzTx/>
              <a:buFont typeface="Wingdings" panose="05000000000000000000" pitchFamily="2" charset="2"/>
              <a:buNone/>
              <a:tabLst/>
              <a:defRPr/>
            </a:pPr>
            <a:r>
              <a:rPr lang="en-GB" sz="1800" b="1" dirty="0">
                <a:effectLst/>
                <a:ea typeface="Calibri" panose="020F0502020204030204" pitchFamily="34" charset="0"/>
              </a:rPr>
              <a:t>HEi231 – Environmental Surveys</a:t>
            </a:r>
            <a:r>
              <a:rPr lang="en-GB" sz="1800" dirty="0">
                <a:effectLst/>
                <a:ea typeface="Calibri" panose="020F0502020204030204" pitchFamily="34" charset="0"/>
              </a:rPr>
              <a:t> </a:t>
            </a:r>
            <a:r>
              <a:rPr kumimoji="0" lang="en-GB" sz="16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4"/>
              </a:rPr>
              <a:t>Link</a:t>
            </a:r>
            <a:endParaRPr kumimoji="0" lang="en-GB" sz="16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indent="0">
              <a:lnSpc>
                <a:spcPct val="110000"/>
              </a:lnSpc>
              <a:spcBef>
                <a:spcPts val="0"/>
              </a:spcBef>
              <a:buNone/>
            </a:pPr>
            <a:r>
              <a:rPr lang="en-GB" sz="1800" b="1" dirty="0">
                <a:solidFill>
                  <a:srgbClr val="FF0000"/>
                </a:solidFill>
                <a:effectLst/>
                <a:highlight>
                  <a:srgbClr val="FFFF00"/>
                </a:highlight>
                <a:ea typeface="Calibri" panose="020F0502020204030204" pitchFamily="34" charset="0"/>
              </a:rPr>
              <a:t>Lessons Learned: Surveys in Pre-Construction Phase / Communication</a:t>
            </a:r>
            <a:endParaRPr lang="en-GB" sz="1800" dirty="0">
              <a:effectLst/>
              <a:highlight>
                <a:srgbClr val="FFFF00"/>
              </a:highlight>
              <a:ea typeface="Calibri" panose="020F0502020204030204" pitchFamily="34" charset="0"/>
            </a:endParaRPr>
          </a:p>
          <a:p>
            <a:pPr marL="0" indent="0">
              <a:lnSpc>
                <a:spcPct val="110000"/>
              </a:lnSpc>
              <a:spcBef>
                <a:spcPts val="0"/>
              </a:spcBef>
              <a:buNone/>
            </a:pPr>
            <a:r>
              <a:rPr lang="en-GB" sz="1800" dirty="0">
                <a:solidFill>
                  <a:srgbClr val="FA0000"/>
                </a:solidFill>
                <a:effectLst/>
                <a:ea typeface="Calibri" panose="020F0502020204030204" pitchFamily="34" charset="0"/>
              </a:rPr>
              <a:t>Coordination of activities is required. That appears to have been lacking here. There needs to be communication with landowners to ascertain there are no other activities ongoing at the time of survey (or GI etc.) </a:t>
            </a:r>
            <a:endParaRPr lang="en-GB" sz="1800" dirty="0">
              <a:solidFill>
                <a:srgbClr val="FA0000"/>
              </a:solidFill>
              <a:ea typeface="Calibri" panose="020F0502020204030204" pitchFamily="34" charset="0"/>
            </a:endParaRPr>
          </a:p>
          <a:p>
            <a:pPr marL="0" indent="0">
              <a:lnSpc>
                <a:spcPct val="110000"/>
              </a:lnSpc>
              <a:spcBef>
                <a:spcPts val="0"/>
              </a:spcBef>
              <a:buNone/>
            </a:pPr>
            <a:endParaRPr lang="en-GB" sz="1600" dirty="0">
              <a:effectLst/>
              <a:ea typeface="Calibri" panose="020F0502020204030204" pitchFamily="34" charset="0"/>
            </a:endParaRPr>
          </a:p>
          <a:p>
            <a:pPr marL="85725" marR="0" lvl="1" indent="0" algn="l" defTabSz="914354" rtl="0" eaLnBrk="1" fontAlgn="ctr" latinLnBrk="0" hangingPunct="1">
              <a:lnSpc>
                <a:spcPct val="100000"/>
              </a:lnSpc>
              <a:spcBef>
                <a:spcPts val="0"/>
              </a:spcBef>
              <a:spcAft>
                <a:spcPts val="0"/>
              </a:spcAft>
              <a:buClr>
                <a:srgbClr val="E4610F"/>
              </a:buClr>
              <a:buSzPts val="1000"/>
              <a:buFont typeface="Arial" panose="020B0604020202020204" pitchFamily="34" charset="0"/>
              <a:buNone/>
              <a:tabLst>
                <a:tab pos="914400" algn="l"/>
              </a:tabLst>
              <a:defRPr/>
            </a:pPr>
            <a:endParaRPr kumimoji="0" lang="en-GB" sz="2000" b="0" i="0" u="none" strike="noStrike" kern="1200" cap="none" spc="0" normalizeH="0" baseline="0" noProof="0" dirty="0">
              <a:ln>
                <a:noFill/>
              </a:ln>
              <a:solidFill>
                <a:srgbClr val="4A4A4A"/>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1365518"/>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3D9700-25A0-461E-91CB-E7DB636A6E07}"/>
              </a:ext>
            </a:extLst>
          </p:cNvPr>
          <p:cNvSpPr>
            <a:spLocks noGrp="1"/>
          </p:cNvSpPr>
          <p:nvPr>
            <p:ph type="title"/>
          </p:nvPr>
        </p:nvSpPr>
        <p:spPr>
          <a:xfrm>
            <a:off x="540000" y="693000"/>
            <a:ext cx="11104604" cy="630000"/>
          </a:xfrm>
        </p:spPr>
        <p:txBody>
          <a:bodyPr>
            <a:normAutofit/>
          </a:bodyPr>
          <a:lstStyle/>
          <a:p>
            <a:pPr algn="ctr"/>
            <a:r>
              <a:rPr lang="en-GB" sz="2400" dirty="0"/>
              <a:t>Highways England H &amp; S Alerts – Arcadis Summary</a:t>
            </a:r>
          </a:p>
        </p:txBody>
      </p:sp>
      <p:sp>
        <p:nvSpPr>
          <p:cNvPr id="7" name="Content Placeholder 13">
            <a:extLst>
              <a:ext uri="{FF2B5EF4-FFF2-40B4-BE49-F238E27FC236}">
                <a16:creationId xmlns:a16="http://schemas.microsoft.com/office/drawing/2014/main" id="{9FB5827B-DAFE-43A3-A2BA-8D3C8DAA6560}"/>
              </a:ext>
            </a:extLst>
          </p:cNvPr>
          <p:cNvSpPr txBox="1">
            <a:spLocks/>
          </p:cNvSpPr>
          <p:nvPr/>
        </p:nvSpPr>
        <p:spPr>
          <a:xfrm>
            <a:off x="695325" y="1171575"/>
            <a:ext cx="10967939" cy="5086350"/>
          </a:xfrm>
          <a:prstGeom prst="rect">
            <a:avLst/>
          </a:prstGeom>
        </p:spPr>
        <p:txBody>
          <a:bodyPr>
            <a:normAutofit/>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marR="0" lvl="1" indent="0" algn="l" defTabSz="914354" rtl="0" eaLnBrk="1" fontAlgn="ctr" latinLnBrk="0" hangingPunct="1">
              <a:lnSpc>
                <a:spcPct val="100000"/>
              </a:lnSpc>
              <a:spcBef>
                <a:spcPts val="0"/>
              </a:spcBef>
              <a:spcAft>
                <a:spcPts val="0"/>
              </a:spcAft>
              <a:buClr>
                <a:srgbClr val="E4610F"/>
              </a:buClr>
              <a:buSzPts val="1000"/>
              <a:buFont typeface="Arial" panose="020B0604020202020204" pitchFamily="34" charset="0"/>
              <a:buNone/>
              <a:tabLst>
                <a:tab pos="914400" algn="l"/>
              </a:tabLst>
              <a:defRPr/>
            </a:pPr>
            <a:endParaRPr kumimoji="0" lang="en-GB" sz="1100" b="0" i="0" u="none" strike="noStrike" kern="1200" cap="none" spc="0" normalizeH="0" baseline="0" noProof="0" dirty="0">
              <a:ln>
                <a:noFill/>
              </a:ln>
              <a:solidFill>
                <a:srgbClr val="1D1D1D"/>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lnSpc>
                <a:spcPct val="100000"/>
              </a:lnSpc>
              <a:spcBef>
                <a:spcPts val="0"/>
              </a:spcBef>
              <a:spcAft>
                <a:spcPts val="0"/>
              </a:spcAft>
              <a:buClr>
                <a:srgbClr val="008BCB"/>
              </a:buClr>
              <a:buSzTx/>
              <a:buFont typeface="Wingdings" panose="05000000000000000000" pitchFamily="2" charset="2"/>
              <a:buNone/>
              <a:tabLst/>
              <a:defRPr/>
            </a:pPr>
            <a:r>
              <a:rPr kumimoji="0" lang="en-GB" sz="18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rPr>
              <a:t>HEi232 Skip Lorry Driver Trapped Between Skips </a:t>
            </a:r>
            <a:r>
              <a:rPr lang="en-GB" sz="1800" b="1" u="sng" dirty="0">
                <a:solidFill>
                  <a:srgbClr val="0563C1"/>
                </a:solidFill>
                <a:ea typeface="Calibri" panose="020F0502020204030204" pitchFamily="34" charset="0"/>
                <a:hlinkClick r:id="rId2"/>
              </a:rPr>
              <a:t>Link</a:t>
            </a:r>
            <a:endParaRPr kumimoji="0" lang="en-GB" sz="18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lnSpc>
                <a:spcPct val="120000"/>
              </a:lnSpc>
              <a:spcBef>
                <a:spcPts val="0"/>
              </a:spcBef>
              <a:spcAft>
                <a:spcPts val="0"/>
              </a:spcAft>
              <a:buClr>
                <a:srgbClr val="008BCB"/>
              </a:buClr>
              <a:buSzTx/>
              <a:buFont typeface="Wingdings" panose="05000000000000000000" pitchFamily="2" charset="2"/>
              <a:buNone/>
              <a:tabLst/>
              <a:defRPr/>
            </a:pPr>
            <a:r>
              <a:rPr kumimoji="0" lang="en-GB" sz="18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Lessons Learned:</a:t>
            </a:r>
            <a:endParaRPr kumimoji="0" lang="en-GB" sz="18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spcBef>
                <a:spcPts val="0"/>
              </a:spcBef>
              <a:spcAft>
                <a:spcPts val="0"/>
              </a:spcAft>
              <a:buClr>
                <a:srgbClr val="008BCB"/>
              </a:buClr>
              <a:buSzTx/>
              <a:buFont typeface="Wingdings" panose="05000000000000000000" pitchFamily="2" charset="2"/>
              <a:buNone/>
              <a:tabLst/>
              <a:defRPr/>
            </a:pPr>
            <a:r>
              <a:rPr kumimoji="0" lang="en-GB" sz="18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Better site coordination is required to avoid conflicting activities. Poor housekeeping is evident on this site. Principal Contractor  responsibility was not being fulfilled here. It doesn't appear that an appropriate assessment/ segregation of activities was undertaken. Why were the pipes stacked up so high? This does not appear to be ideal site storage arrangements.</a:t>
            </a:r>
            <a:endParaRPr kumimoji="0" lang="en-GB" sz="18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ctr" latinLnBrk="0" hangingPunct="1">
              <a:lnSpc>
                <a:spcPct val="110000"/>
              </a:lnSpc>
              <a:spcBef>
                <a:spcPts val="0"/>
              </a:spcBef>
              <a:spcAft>
                <a:spcPts val="0"/>
              </a:spcAft>
              <a:buClr>
                <a:srgbClr val="008BCB"/>
              </a:buClr>
              <a:buSzTx/>
              <a:buFont typeface="Wingdings" panose="05000000000000000000" pitchFamily="2" charset="2"/>
              <a:buNone/>
              <a:tabLst/>
              <a:defRPr/>
            </a:pPr>
            <a:endParaRPr kumimoji="0" lang="en-GB" sz="18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lnSpc>
                <a:spcPct val="100000"/>
              </a:lnSpc>
              <a:spcBef>
                <a:spcPts val="0"/>
              </a:spcBef>
              <a:spcAft>
                <a:spcPts val="0"/>
              </a:spcAft>
              <a:buClr>
                <a:srgbClr val="008BCB"/>
              </a:buClr>
              <a:buSzTx/>
              <a:buFont typeface="Wingdings" panose="05000000000000000000" pitchFamily="2" charset="2"/>
              <a:buNone/>
              <a:tabLst/>
              <a:defRPr/>
            </a:pPr>
            <a:r>
              <a:rPr kumimoji="0" lang="en-GB" sz="18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rPr>
              <a:t>HEi233 11KV Service Strike</a:t>
            </a:r>
            <a:r>
              <a:rPr kumimoji="0" lang="en-GB" sz="18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3"/>
              </a:rPr>
              <a:t>Link</a:t>
            </a:r>
            <a:endParaRPr kumimoji="0" lang="en-GB" sz="16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lnSpc>
                <a:spcPct val="110000"/>
              </a:lnSpc>
              <a:spcBef>
                <a:spcPts val="0"/>
              </a:spcBef>
              <a:spcAft>
                <a:spcPts val="0"/>
              </a:spcAft>
              <a:buClr>
                <a:srgbClr val="008BCB"/>
              </a:buClr>
              <a:buSzTx/>
              <a:buFont typeface="Wingdings" panose="05000000000000000000" pitchFamily="2" charset="2"/>
              <a:buNone/>
              <a:tabLst/>
              <a:defRPr/>
            </a:pPr>
            <a:r>
              <a:rPr kumimoji="0" lang="en-GB" sz="1800" b="1" i="0" u="none" strike="noStrike" kern="1200" cap="none" spc="0" normalizeH="0" baseline="0" noProof="0" dirty="0">
                <a:ln>
                  <a:noFill/>
                </a:ln>
                <a:solidFill>
                  <a:srgbClr val="FF0000"/>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rPr>
              <a:t>Lessons Learned: Service Strike / Failure to Follow RAMS</a:t>
            </a:r>
            <a:endParaRPr kumimoji="0" lang="en-GB" sz="1800" b="0" i="0" u="none" strike="noStrike" kern="1200" cap="none" spc="0" normalizeH="0" baseline="0" noProof="0" dirty="0">
              <a:ln>
                <a:noFill/>
              </a:ln>
              <a:solidFill>
                <a:srgbClr val="4A4A4A"/>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spcBef>
                <a:spcPts val="0"/>
              </a:spcBef>
              <a:spcAft>
                <a:spcPts val="0"/>
              </a:spcAft>
              <a:buClr>
                <a:srgbClr val="008BCB"/>
              </a:buClr>
              <a:buSzTx/>
              <a:buFont typeface="Wingdings" panose="05000000000000000000" pitchFamily="2" charset="2"/>
              <a:buNone/>
              <a:tabLst/>
              <a:defRPr/>
            </a:pPr>
            <a:r>
              <a:rPr kumimoji="0" lang="en-GB" sz="1800" b="0" i="0" u="none" strike="noStrike" kern="1200" cap="none" spc="0" normalizeH="0" baseline="0" noProof="0" dirty="0">
                <a:ln>
                  <a:noFill/>
                </a:ln>
                <a:solidFill>
                  <a:srgbClr val="FA0000"/>
                </a:solidFill>
                <a:effectLst/>
                <a:uLnTx/>
                <a:uFillTx/>
                <a:latin typeface="Arial" panose="020B0604020202020204" pitchFamily="34" charset="0"/>
                <a:ea typeface="Calibri" panose="020F0502020204030204" pitchFamily="34" charset="0"/>
                <a:cs typeface="Arial" panose="020B0604020202020204" pitchFamily="34" charset="0"/>
              </a:rPr>
              <a:t>There appears to be an issue around competence here as well as poor site </a:t>
            </a:r>
          </a:p>
          <a:p>
            <a:pPr marL="0" marR="0" lvl="0" indent="0" algn="l" defTabSz="914354" rtl="0" eaLnBrk="1" fontAlgn="auto" latinLnBrk="0" hangingPunct="1">
              <a:spcBef>
                <a:spcPts val="0"/>
              </a:spcBef>
              <a:spcAft>
                <a:spcPts val="0"/>
              </a:spcAft>
              <a:buClr>
                <a:srgbClr val="008BCB"/>
              </a:buClr>
              <a:buSzTx/>
              <a:buFont typeface="Wingdings" panose="05000000000000000000" pitchFamily="2" charset="2"/>
              <a:buNone/>
              <a:tabLst/>
              <a:defRPr/>
            </a:pPr>
            <a:r>
              <a:rPr kumimoji="0" lang="en-GB" sz="1800" b="0" i="0" u="none" strike="noStrike" kern="1200" cap="none" spc="0" normalizeH="0" baseline="0" noProof="0" dirty="0">
                <a:ln>
                  <a:noFill/>
                </a:ln>
                <a:solidFill>
                  <a:srgbClr val="FA0000"/>
                </a:solidFill>
                <a:effectLst/>
                <a:uLnTx/>
                <a:uFillTx/>
                <a:latin typeface="Arial" panose="020B0604020202020204" pitchFamily="34" charset="0"/>
                <a:ea typeface="Calibri" panose="020F0502020204030204" pitchFamily="34" charset="0"/>
                <a:cs typeface="Arial" panose="020B0604020202020204" pitchFamily="34" charset="0"/>
              </a:rPr>
              <a:t>management/ poor supervision.  Was a permit to work raised? If an 11kV cable </a:t>
            </a:r>
          </a:p>
          <a:p>
            <a:pPr marL="0" marR="0" lvl="0" indent="0" algn="l" defTabSz="914354" rtl="0" eaLnBrk="1" fontAlgn="auto" latinLnBrk="0" hangingPunct="1">
              <a:spcBef>
                <a:spcPts val="0"/>
              </a:spcBef>
              <a:spcAft>
                <a:spcPts val="0"/>
              </a:spcAft>
              <a:buClr>
                <a:srgbClr val="008BCB"/>
              </a:buClr>
              <a:buSzTx/>
              <a:buFont typeface="Wingdings" panose="05000000000000000000" pitchFamily="2" charset="2"/>
              <a:buNone/>
              <a:tabLst/>
              <a:defRPr/>
            </a:pPr>
            <a:r>
              <a:rPr kumimoji="0" lang="en-GB" sz="1800" b="0" i="0" u="none" strike="noStrike" kern="1200" cap="none" spc="0" normalizeH="0" baseline="0" noProof="0" dirty="0">
                <a:ln>
                  <a:noFill/>
                </a:ln>
                <a:solidFill>
                  <a:srgbClr val="FA0000"/>
                </a:solidFill>
                <a:effectLst/>
                <a:uLnTx/>
                <a:uFillTx/>
                <a:latin typeface="Arial" panose="020B0604020202020204" pitchFamily="34" charset="0"/>
                <a:ea typeface="Calibri" panose="020F0502020204030204" pitchFamily="34" charset="0"/>
                <a:cs typeface="Arial" panose="020B0604020202020204" pitchFamily="34" charset="0"/>
              </a:rPr>
              <a:t>had been identified by CAT and genny, why had this not been fully exposed? Any </a:t>
            </a:r>
          </a:p>
          <a:p>
            <a:pPr marL="0" marR="0" lvl="0" indent="0" algn="l" defTabSz="914354" rtl="0" eaLnBrk="1" fontAlgn="auto" latinLnBrk="0" hangingPunct="1">
              <a:spcBef>
                <a:spcPts val="0"/>
              </a:spcBef>
              <a:spcAft>
                <a:spcPts val="0"/>
              </a:spcAft>
              <a:buClr>
                <a:srgbClr val="008BCB"/>
              </a:buClr>
              <a:buSzTx/>
              <a:buFont typeface="Wingdings" panose="05000000000000000000" pitchFamily="2" charset="2"/>
              <a:buNone/>
              <a:tabLst/>
              <a:defRPr/>
            </a:pPr>
            <a:r>
              <a:rPr kumimoji="0" lang="en-GB" sz="1800" b="0" i="0" u="none" strike="noStrike" kern="1200" cap="none" spc="0" normalizeH="0" baseline="0" noProof="0" dirty="0">
                <a:ln>
                  <a:noFill/>
                </a:ln>
                <a:solidFill>
                  <a:srgbClr val="FA0000"/>
                </a:solidFill>
                <a:effectLst/>
                <a:uLnTx/>
                <a:uFillTx/>
                <a:latin typeface="Arial" panose="020B0604020202020204" pitchFamily="34" charset="0"/>
                <a:ea typeface="Calibri" panose="020F0502020204030204" pitchFamily="34" charset="0"/>
                <a:cs typeface="Arial" panose="020B0604020202020204" pitchFamily="34" charset="0"/>
              </a:rPr>
              <a:t>works involving breaking ground should require a 1.5 metre x 300 wide trial hole </a:t>
            </a:r>
          </a:p>
          <a:p>
            <a:pPr marL="0" marR="0" lvl="0" indent="0" algn="l" defTabSz="914354" rtl="0" eaLnBrk="1" fontAlgn="auto" latinLnBrk="0" hangingPunct="1">
              <a:spcBef>
                <a:spcPts val="0"/>
              </a:spcBef>
              <a:spcAft>
                <a:spcPts val="0"/>
              </a:spcAft>
              <a:buClr>
                <a:srgbClr val="008BCB"/>
              </a:buClr>
              <a:buSzTx/>
              <a:buFont typeface="Wingdings" panose="05000000000000000000" pitchFamily="2" charset="2"/>
              <a:buNone/>
              <a:tabLst/>
              <a:defRPr/>
            </a:pPr>
            <a:r>
              <a:rPr kumimoji="0" lang="en-GB" sz="1800" b="0" i="0" u="none" strike="noStrike" kern="1200" cap="none" spc="0" normalizeH="0" baseline="0" noProof="0" dirty="0">
                <a:ln>
                  <a:noFill/>
                </a:ln>
                <a:solidFill>
                  <a:srgbClr val="FA0000"/>
                </a:solidFill>
                <a:effectLst/>
                <a:uLnTx/>
                <a:uFillTx/>
                <a:latin typeface="Arial" panose="020B0604020202020204" pitchFamily="34" charset="0"/>
                <a:ea typeface="Calibri" panose="020F0502020204030204" pitchFamily="34" charset="0"/>
                <a:cs typeface="Arial" panose="020B0604020202020204" pitchFamily="34" charset="0"/>
              </a:rPr>
              <a:t>hand dug to clarify what is present in accordance with PAS 128. Associated UXO </a:t>
            </a:r>
          </a:p>
          <a:p>
            <a:pPr marL="0" marR="0" lvl="0" indent="0" algn="l" defTabSz="914354" rtl="0" eaLnBrk="1" fontAlgn="auto" latinLnBrk="0" hangingPunct="1">
              <a:spcBef>
                <a:spcPts val="0"/>
              </a:spcBef>
              <a:spcAft>
                <a:spcPts val="0"/>
              </a:spcAft>
              <a:buClr>
                <a:srgbClr val="008BCB"/>
              </a:buClr>
              <a:buSzTx/>
              <a:buFont typeface="Wingdings" panose="05000000000000000000" pitchFamily="2" charset="2"/>
              <a:buNone/>
              <a:tabLst/>
              <a:defRPr/>
            </a:pPr>
            <a:r>
              <a:rPr kumimoji="0" lang="en-GB" sz="1800" b="0" i="0" u="none" strike="noStrike" kern="1200" cap="none" spc="0" normalizeH="0" baseline="0" noProof="0" dirty="0">
                <a:ln>
                  <a:noFill/>
                </a:ln>
                <a:solidFill>
                  <a:srgbClr val="FA0000"/>
                </a:solidFill>
                <a:effectLst/>
                <a:uLnTx/>
                <a:uFillTx/>
                <a:latin typeface="Arial" panose="020B0604020202020204" pitchFamily="34" charset="0"/>
                <a:ea typeface="Calibri" panose="020F0502020204030204" pitchFamily="34" charset="0"/>
                <a:cs typeface="Arial" panose="020B0604020202020204" pitchFamily="34" charset="0"/>
              </a:rPr>
              <a:t>survey. Appropriate procedures were apparently not followed here. . </a:t>
            </a:r>
            <a:endParaRPr kumimoji="0" lang="en-GB" sz="16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85725" marR="0" lvl="1" indent="0" algn="l" defTabSz="914354" rtl="0" eaLnBrk="1" fontAlgn="ctr" latinLnBrk="0" hangingPunct="1">
              <a:lnSpc>
                <a:spcPct val="100000"/>
              </a:lnSpc>
              <a:spcBef>
                <a:spcPts val="0"/>
              </a:spcBef>
              <a:spcAft>
                <a:spcPts val="0"/>
              </a:spcAft>
              <a:buClr>
                <a:srgbClr val="E4610F"/>
              </a:buClr>
              <a:buSzPts val="1000"/>
              <a:buFont typeface="Arial" panose="020B0604020202020204" pitchFamily="34" charset="0"/>
              <a:buNone/>
              <a:tabLst>
                <a:tab pos="914400" algn="l"/>
              </a:tabLst>
              <a:defRPr/>
            </a:pPr>
            <a:endParaRPr kumimoji="0" lang="en-GB" sz="2000" b="0" i="0" u="none" strike="noStrike" kern="1200" cap="none" spc="0" normalizeH="0" baseline="0" noProof="0" dirty="0">
              <a:ln>
                <a:noFill/>
              </a:ln>
              <a:solidFill>
                <a:srgbClr val="4A4A4A"/>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46464EDC-90F0-4168-B83A-AAAE5577E119}"/>
              </a:ext>
            </a:extLst>
          </p:cNvPr>
          <p:cNvPicPr>
            <a:picLocks noChangeAspect="1"/>
          </p:cNvPicPr>
          <p:nvPr/>
        </p:nvPicPr>
        <p:blipFill>
          <a:blip r:embed="rId4"/>
          <a:stretch>
            <a:fillRect/>
          </a:stretch>
        </p:blipFill>
        <p:spPr>
          <a:xfrm>
            <a:off x="9033680" y="3781106"/>
            <a:ext cx="2674589" cy="2009051"/>
          </a:xfrm>
          <a:prstGeom prst="rect">
            <a:avLst/>
          </a:prstGeom>
        </p:spPr>
      </p:pic>
    </p:spTree>
    <p:extLst>
      <p:ext uri="{BB962C8B-B14F-4D97-AF65-F5344CB8AC3E}">
        <p14:creationId xmlns:p14="http://schemas.microsoft.com/office/powerpoint/2010/main" val="445569035"/>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3D9700-25A0-461E-91CB-E7DB636A6E07}"/>
              </a:ext>
            </a:extLst>
          </p:cNvPr>
          <p:cNvSpPr>
            <a:spLocks noGrp="1"/>
          </p:cNvSpPr>
          <p:nvPr>
            <p:ph type="title"/>
          </p:nvPr>
        </p:nvSpPr>
        <p:spPr>
          <a:xfrm>
            <a:off x="540000" y="693000"/>
            <a:ext cx="11104604" cy="630000"/>
          </a:xfrm>
        </p:spPr>
        <p:txBody>
          <a:bodyPr>
            <a:normAutofit/>
          </a:bodyPr>
          <a:lstStyle/>
          <a:p>
            <a:pPr algn="ctr"/>
            <a:r>
              <a:rPr lang="en-GB" sz="2400" dirty="0"/>
              <a:t>Highways England H &amp; S Alerts – Arcadis Summary</a:t>
            </a:r>
          </a:p>
        </p:txBody>
      </p:sp>
      <p:sp>
        <p:nvSpPr>
          <p:cNvPr id="7" name="Content Placeholder 13">
            <a:extLst>
              <a:ext uri="{FF2B5EF4-FFF2-40B4-BE49-F238E27FC236}">
                <a16:creationId xmlns:a16="http://schemas.microsoft.com/office/drawing/2014/main" id="{9FB5827B-DAFE-43A3-A2BA-8D3C8DAA6560}"/>
              </a:ext>
            </a:extLst>
          </p:cNvPr>
          <p:cNvSpPr txBox="1">
            <a:spLocks/>
          </p:cNvSpPr>
          <p:nvPr/>
        </p:nvSpPr>
        <p:spPr>
          <a:xfrm>
            <a:off x="695325" y="1171575"/>
            <a:ext cx="10967939" cy="5086350"/>
          </a:xfrm>
          <a:prstGeom prst="rect">
            <a:avLst/>
          </a:prstGeom>
        </p:spPr>
        <p:txBody>
          <a:bodyPr>
            <a:normAutofit/>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marR="0" lvl="1" indent="0" algn="l" defTabSz="914354" rtl="0" eaLnBrk="1" fontAlgn="ctr" latinLnBrk="0" hangingPunct="1">
              <a:lnSpc>
                <a:spcPct val="100000"/>
              </a:lnSpc>
              <a:spcBef>
                <a:spcPts val="0"/>
              </a:spcBef>
              <a:spcAft>
                <a:spcPts val="0"/>
              </a:spcAft>
              <a:buClr>
                <a:srgbClr val="E4610F"/>
              </a:buClr>
              <a:buSzPts val="1000"/>
              <a:buFont typeface="Arial" panose="020B0604020202020204" pitchFamily="34" charset="0"/>
              <a:buNone/>
              <a:tabLst>
                <a:tab pos="914400" algn="l"/>
              </a:tabLst>
              <a:defRPr/>
            </a:pPr>
            <a:endParaRPr kumimoji="0" lang="en-GB" sz="1100" b="0" i="0" u="none" strike="noStrike" kern="1200" cap="none" spc="0" normalizeH="0" baseline="0" noProof="0" dirty="0">
              <a:ln>
                <a:noFill/>
              </a:ln>
              <a:solidFill>
                <a:srgbClr val="1D1D1D"/>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lnSpc>
                <a:spcPct val="100000"/>
              </a:lnSpc>
              <a:spcBef>
                <a:spcPts val="0"/>
              </a:spcBef>
              <a:spcAft>
                <a:spcPts val="0"/>
              </a:spcAft>
              <a:buClr>
                <a:srgbClr val="008BCB"/>
              </a:buClr>
              <a:buSzTx/>
              <a:buFont typeface="Wingdings" panose="05000000000000000000" pitchFamily="2" charset="2"/>
              <a:buNone/>
              <a:tabLst/>
              <a:defRPr/>
            </a:pPr>
            <a:r>
              <a:rPr lang="en-GB" sz="1800" b="1" dirty="0">
                <a:effectLst/>
                <a:ea typeface="Calibri" panose="020F0502020204030204" pitchFamily="34" charset="0"/>
              </a:rPr>
              <a:t>HEi234 Water Service Strike</a:t>
            </a:r>
            <a:r>
              <a:rPr kumimoji="0" lang="en-GB" sz="18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8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2"/>
              </a:rPr>
              <a:t>Link</a:t>
            </a:r>
            <a:endParaRPr kumimoji="0" lang="en-GB" sz="18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indent="0">
              <a:lnSpc>
                <a:spcPct val="120000"/>
              </a:lnSpc>
              <a:spcBef>
                <a:spcPts val="0"/>
              </a:spcBef>
              <a:buNone/>
            </a:pPr>
            <a:r>
              <a:rPr lang="en-GB" sz="1800" b="1" dirty="0">
                <a:solidFill>
                  <a:srgbClr val="FF0000"/>
                </a:solidFill>
                <a:effectLst/>
                <a:highlight>
                  <a:srgbClr val="FFFF00"/>
                </a:highlight>
                <a:ea typeface="Calibri" panose="020F0502020204030204" pitchFamily="34" charset="0"/>
              </a:rPr>
              <a:t>Lessons Learned: </a:t>
            </a:r>
            <a:r>
              <a:rPr kumimoji="0" lang="en-GB" sz="1800" b="1" i="0" u="none" strike="noStrike" kern="1200" cap="none" spc="0" normalizeH="0" baseline="0" noProof="0" dirty="0">
                <a:ln>
                  <a:noFill/>
                </a:ln>
                <a:solidFill>
                  <a:srgbClr val="FF0000"/>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rPr>
              <a:t>Failure to Follow RAMS / Permit</a:t>
            </a:r>
            <a:endParaRPr kumimoji="0" lang="en-GB" sz="1800" b="0" i="0" u="none" strike="noStrike" kern="1200" cap="none" spc="0" normalizeH="0" baseline="0" noProof="0" dirty="0">
              <a:ln>
                <a:noFill/>
              </a:ln>
              <a:solidFill>
                <a:srgbClr val="4A4A4A"/>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p>
            <a:pPr marL="0" indent="0">
              <a:spcBef>
                <a:spcPts val="0"/>
              </a:spcBef>
              <a:buNone/>
            </a:pPr>
            <a:r>
              <a:rPr lang="en-GB" sz="1800" dirty="0">
                <a:solidFill>
                  <a:srgbClr val="FF0000"/>
                </a:solidFill>
                <a:effectLst/>
                <a:ea typeface="Calibri" panose="020F0502020204030204" pitchFamily="34" charset="0"/>
              </a:rPr>
              <a:t>Poor supervision, failure to follow RAMS / Permit. No trial hole to locate?  Why did vac ex not expose the pipe? (Vacuum excavation had previously been undertaken to expose services around the new drainage chamber location, but this did not expose the subsequently damaged watermain location). </a:t>
            </a:r>
          </a:p>
          <a:p>
            <a:pPr marL="0" indent="0">
              <a:lnSpc>
                <a:spcPct val="120000"/>
              </a:lnSpc>
              <a:spcBef>
                <a:spcPts val="0"/>
              </a:spcBef>
              <a:buNone/>
            </a:pPr>
            <a:endParaRPr lang="en-GB" sz="1800" b="1" dirty="0">
              <a:effectLst/>
              <a:ea typeface="Calibri" panose="020F0502020204030204" pitchFamily="34" charset="0"/>
            </a:endParaRPr>
          </a:p>
          <a:p>
            <a:pPr marL="0" marR="0" lvl="0" indent="0" algn="l" defTabSz="914354" rtl="0" eaLnBrk="1" fontAlgn="auto" latinLnBrk="0" hangingPunct="1">
              <a:lnSpc>
                <a:spcPct val="100000"/>
              </a:lnSpc>
              <a:spcBef>
                <a:spcPts val="0"/>
              </a:spcBef>
              <a:spcAft>
                <a:spcPts val="0"/>
              </a:spcAft>
              <a:buClr>
                <a:srgbClr val="008BCB"/>
              </a:buClr>
              <a:buSzTx/>
              <a:buFont typeface="Wingdings" panose="05000000000000000000" pitchFamily="2" charset="2"/>
              <a:buNone/>
              <a:tabLst/>
              <a:defRPr/>
            </a:pPr>
            <a:r>
              <a:rPr lang="en-GB" sz="1800" b="1" dirty="0">
                <a:effectLst/>
                <a:ea typeface="Calibri" panose="020F0502020204030204" pitchFamily="34" charset="0"/>
              </a:rPr>
              <a:t>HEi235 Operations, North West Region RIDDOR Incident </a:t>
            </a:r>
            <a:r>
              <a:rPr kumimoji="0" lang="en-GB" sz="18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3"/>
              </a:rPr>
              <a:t>Link</a:t>
            </a:r>
            <a:endParaRPr kumimoji="0" lang="en-GB" sz="18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indent="0">
              <a:lnSpc>
                <a:spcPct val="110000"/>
              </a:lnSpc>
              <a:spcBef>
                <a:spcPts val="0"/>
              </a:spcBef>
              <a:buNone/>
            </a:pPr>
            <a:r>
              <a:rPr lang="en-GB" sz="1800" b="1" dirty="0">
                <a:solidFill>
                  <a:srgbClr val="FF0000"/>
                </a:solidFill>
                <a:effectLst/>
                <a:ea typeface="Calibri" panose="020F0502020204030204" pitchFamily="34" charset="0"/>
              </a:rPr>
              <a:t>Lessons Learned:</a:t>
            </a:r>
            <a:endParaRPr lang="en-GB" sz="1800" dirty="0">
              <a:effectLst/>
              <a:ea typeface="Calibri" panose="020F0502020204030204" pitchFamily="34" charset="0"/>
            </a:endParaRPr>
          </a:p>
          <a:p>
            <a:pPr marL="0" indent="0">
              <a:spcBef>
                <a:spcPts val="0"/>
              </a:spcBef>
              <a:buNone/>
            </a:pPr>
            <a:r>
              <a:rPr lang="en-GB" sz="1800" dirty="0">
                <a:solidFill>
                  <a:srgbClr val="FA0000"/>
                </a:solidFill>
                <a:effectLst/>
                <a:ea typeface="Calibri" panose="020F0502020204030204" pitchFamily="34" charset="0"/>
              </a:rPr>
              <a:t>This appears to have involved a freak combination of events: the TM signs fell over when retaining bolts were dislodged by overhanging tree.  Then (unrelated to this?) the truck impacted/ drove over the IP's foot (presumably the IP was not in the vehicle at the time?). The retaining bolt should have been more robust to contend with the weight of signs involved Had the signs been secured properly? Not a design issue, although it is possible that the retaining bolt was under-designed by manufacturer. </a:t>
            </a:r>
            <a:endParaRPr lang="en-GB" sz="1800" dirty="0">
              <a:effectLst/>
              <a:ea typeface="Calibri" panose="020F0502020204030204" pitchFamily="34" charset="0"/>
            </a:endParaRPr>
          </a:p>
          <a:p>
            <a:pPr marL="85725" marR="0" lvl="1" indent="0" algn="l" defTabSz="914354" rtl="0" eaLnBrk="1" fontAlgn="ctr" latinLnBrk="0" hangingPunct="1">
              <a:lnSpc>
                <a:spcPct val="100000"/>
              </a:lnSpc>
              <a:spcBef>
                <a:spcPts val="0"/>
              </a:spcBef>
              <a:spcAft>
                <a:spcPts val="0"/>
              </a:spcAft>
              <a:buClr>
                <a:srgbClr val="E4610F"/>
              </a:buClr>
              <a:buSzPts val="1000"/>
              <a:buFont typeface="Arial" panose="020B0604020202020204" pitchFamily="34" charset="0"/>
              <a:buNone/>
              <a:tabLst>
                <a:tab pos="914400" algn="l"/>
              </a:tabLst>
              <a:defRPr/>
            </a:pPr>
            <a:endParaRPr kumimoji="0" lang="en-GB" sz="2000" b="0" i="0" u="none" strike="noStrike" kern="1200" cap="none" spc="0" normalizeH="0" baseline="0" noProof="0" dirty="0">
              <a:ln>
                <a:noFill/>
              </a:ln>
              <a:solidFill>
                <a:srgbClr val="4A4A4A"/>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43632999"/>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3D9700-25A0-461E-91CB-E7DB636A6E07}"/>
              </a:ext>
            </a:extLst>
          </p:cNvPr>
          <p:cNvSpPr>
            <a:spLocks noGrp="1"/>
          </p:cNvSpPr>
          <p:nvPr>
            <p:ph type="title"/>
          </p:nvPr>
        </p:nvSpPr>
        <p:spPr>
          <a:xfrm>
            <a:off x="540000" y="693000"/>
            <a:ext cx="11104604" cy="630000"/>
          </a:xfrm>
        </p:spPr>
        <p:txBody>
          <a:bodyPr>
            <a:normAutofit/>
          </a:bodyPr>
          <a:lstStyle/>
          <a:p>
            <a:pPr algn="ctr"/>
            <a:r>
              <a:rPr lang="en-GB" sz="2400" dirty="0"/>
              <a:t>Highways England H &amp; S Alerts – Arcadis Summary</a:t>
            </a:r>
          </a:p>
        </p:txBody>
      </p:sp>
      <p:sp>
        <p:nvSpPr>
          <p:cNvPr id="7" name="Content Placeholder 13">
            <a:extLst>
              <a:ext uri="{FF2B5EF4-FFF2-40B4-BE49-F238E27FC236}">
                <a16:creationId xmlns:a16="http://schemas.microsoft.com/office/drawing/2014/main" id="{9FB5827B-DAFE-43A3-A2BA-8D3C8DAA6560}"/>
              </a:ext>
            </a:extLst>
          </p:cNvPr>
          <p:cNvSpPr txBox="1">
            <a:spLocks/>
          </p:cNvSpPr>
          <p:nvPr/>
        </p:nvSpPr>
        <p:spPr>
          <a:xfrm>
            <a:off x="695325" y="1171575"/>
            <a:ext cx="10967939" cy="5086350"/>
          </a:xfrm>
          <a:prstGeom prst="rect">
            <a:avLst/>
          </a:prstGeom>
        </p:spPr>
        <p:txBody>
          <a:bodyPr>
            <a:normAutofit/>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marR="0" lvl="1" indent="0" algn="l" defTabSz="914354" rtl="0" eaLnBrk="1" fontAlgn="ctr" latinLnBrk="0" hangingPunct="1">
              <a:lnSpc>
                <a:spcPct val="100000"/>
              </a:lnSpc>
              <a:spcBef>
                <a:spcPts val="0"/>
              </a:spcBef>
              <a:spcAft>
                <a:spcPts val="0"/>
              </a:spcAft>
              <a:buClr>
                <a:srgbClr val="E4610F"/>
              </a:buClr>
              <a:buSzPts val="1000"/>
              <a:buFont typeface="Arial" panose="020B0604020202020204" pitchFamily="34" charset="0"/>
              <a:buNone/>
              <a:tabLst>
                <a:tab pos="914400" algn="l"/>
              </a:tabLst>
              <a:defRPr/>
            </a:pPr>
            <a:endParaRPr kumimoji="0" lang="en-GB" sz="1100" b="0" i="0" u="none" strike="noStrike" kern="1200" cap="none" spc="0" normalizeH="0" baseline="0" noProof="0" dirty="0">
              <a:ln>
                <a:noFill/>
              </a:ln>
              <a:solidFill>
                <a:srgbClr val="1D1D1D"/>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lnSpc>
                <a:spcPct val="100000"/>
              </a:lnSpc>
              <a:spcBef>
                <a:spcPts val="0"/>
              </a:spcBef>
              <a:spcAft>
                <a:spcPts val="0"/>
              </a:spcAft>
              <a:buClr>
                <a:srgbClr val="008BCB"/>
              </a:buClr>
              <a:buSzTx/>
              <a:buFont typeface="Wingdings" panose="05000000000000000000" pitchFamily="2" charset="2"/>
              <a:buNone/>
              <a:tabLst/>
              <a:defRPr/>
            </a:pPr>
            <a:r>
              <a:rPr kumimoji="0" lang="en-GB" sz="18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rPr>
              <a:t>HEi236 Corroded Drain Cover </a:t>
            </a:r>
            <a:r>
              <a:rPr kumimoji="0" lang="en-GB" sz="18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2"/>
              </a:rPr>
              <a:t>Li</a:t>
            </a:r>
            <a:r>
              <a:rPr kumimoji="0" lang="en-GB" sz="18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3"/>
              </a:rPr>
              <a:t>n</a:t>
            </a:r>
            <a:r>
              <a:rPr kumimoji="0" lang="en-GB" sz="18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2"/>
              </a:rPr>
              <a:t>k</a:t>
            </a:r>
            <a:endParaRPr kumimoji="0" lang="en-GB" sz="18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lnSpc>
                <a:spcPct val="120000"/>
              </a:lnSpc>
              <a:spcBef>
                <a:spcPts val="0"/>
              </a:spcBef>
              <a:spcAft>
                <a:spcPts val="0"/>
              </a:spcAft>
              <a:buClr>
                <a:srgbClr val="008BCB"/>
              </a:buClr>
              <a:buSzTx/>
              <a:buFont typeface="Wingdings" panose="05000000000000000000" pitchFamily="2" charset="2"/>
              <a:buNone/>
              <a:tabLst/>
              <a:defRPr/>
            </a:pPr>
            <a:r>
              <a:rPr kumimoji="0" lang="en-GB" sz="1800" b="1" i="0" u="none" strike="noStrike" kern="1200" cap="none" spc="0" normalizeH="0" baseline="0" noProof="0" dirty="0">
                <a:ln>
                  <a:noFill/>
                </a:ln>
                <a:solidFill>
                  <a:srgbClr val="FF0000"/>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rPr>
              <a:t>Lessons Learned: Don’t Walk / Drive By</a:t>
            </a:r>
            <a:endParaRPr kumimoji="0" lang="en-GB" sz="1800" b="0" i="0" u="none" strike="noStrike" kern="1200" cap="none" spc="0" normalizeH="0" baseline="0" noProof="0" dirty="0">
              <a:ln>
                <a:noFill/>
              </a:ln>
              <a:solidFill>
                <a:srgbClr val="4A4A4A"/>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spcBef>
                <a:spcPts val="0"/>
              </a:spcBef>
              <a:spcAft>
                <a:spcPts val="0"/>
              </a:spcAft>
              <a:buClr>
                <a:srgbClr val="008BCB"/>
              </a:buClr>
              <a:buSzTx/>
              <a:buFont typeface="Wingdings" panose="05000000000000000000" pitchFamily="2" charset="2"/>
              <a:buNone/>
              <a:tabLst/>
              <a:defRPr/>
            </a:pPr>
            <a:r>
              <a:rPr kumimoji="0" lang="en-GB" sz="18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The corroded grating should have been picked up and reported by routine HE inspections. This would appear to have occurred near the operational boundary between HE and the service area operator. Irrespective of who owned it, it should have been subject to inspection as it was within the highway boundary. It may have been missed because of debris covering it?  Corrosion had clearly taken place over a long period of time. </a:t>
            </a:r>
          </a:p>
          <a:p>
            <a:pPr marL="0" marR="0" lvl="0" indent="0" algn="l" defTabSz="914354" rtl="0" eaLnBrk="1" fontAlgn="auto" latinLnBrk="0" hangingPunct="1">
              <a:lnSpc>
                <a:spcPct val="120000"/>
              </a:lnSpc>
              <a:spcBef>
                <a:spcPts val="0"/>
              </a:spcBef>
              <a:spcAft>
                <a:spcPts val="0"/>
              </a:spcAft>
              <a:buClr>
                <a:srgbClr val="008BCB"/>
              </a:buClr>
              <a:buSzTx/>
              <a:buFont typeface="Wingdings" panose="05000000000000000000" pitchFamily="2" charset="2"/>
              <a:buNone/>
              <a:tabLst/>
              <a:defRPr/>
            </a:pPr>
            <a:endParaRPr kumimoji="0" lang="en-GB" sz="18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lnSpc>
                <a:spcPct val="120000"/>
              </a:lnSpc>
              <a:spcBef>
                <a:spcPts val="0"/>
              </a:spcBef>
              <a:spcAft>
                <a:spcPts val="0"/>
              </a:spcAft>
              <a:buClr>
                <a:srgbClr val="008BCB"/>
              </a:buClr>
              <a:buSzTx/>
              <a:buFont typeface="Wingdings" panose="05000000000000000000" pitchFamily="2" charset="2"/>
              <a:buNone/>
              <a:tabLst/>
              <a:defRPr/>
            </a:pPr>
            <a:endParaRPr lang="en-GB" sz="1800" b="1" dirty="0">
              <a:ea typeface="Calibri" panose="020F0502020204030204" pitchFamily="34" charset="0"/>
            </a:endParaRPr>
          </a:p>
          <a:p>
            <a:pPr marL="0" marR="0" lvl="0" indent="0" algn="l" defTabSz="914354" rtl="0" eaLnBrk="1" fontAlgn="auto" latinLnBrk="0" hangingPunct="1">
              <a:lnSpc>
                <a:spcPct val="120000"/>
              </a:lnSpc>
              <a:spcBef>
                <a:spcPts val="0"/>
              </a:spcBef>
              <a:spcAft>
                <a:spcPts val="0"/>
              </a:spcAft>
              <a:buClr>
                <a:srgbClr val="008BCB"/>
              </a:buClr>
              <a:buSzTx/>
              <a:buFont typeface="Wingdings" panose="05000000000000000000" pitchFamily="2" charset="2"/>
              <a:buNone/>
              <a:tabLst/>
              <a:defRPr/>
            </a:pPr>
            <a:endParaRPr lang="en-GB" sz="1800" b="1" dirty="0">
              <a:ea typeface="Calibri" panose="020F0502020204030204" pitchFamily="34" charset="0"/>
            </a:endParaRPr>
          </a:p>
          <a:p>
            <a:pPr marL="0" marR="0" lvl="0" indent="0" algn="l" defTabSz="914354" rtl="0" eaLnBrk="1" fontAlgn="auto" latinLnBrk="0" hangingPunct="1">
              <a:lnSpc>
                <a:spcPct val="120000"/>
              </a:lnSpc>
              <a:spcBef>
                <a:spcPts val="0"/>
              </a:spcBef>
              <a:spcAft>
                <a:spcPts val="0"/>
              </a:spcAft>
              <a:buClr>
                <a:srgbClr val="008BCB"/>
              </a:buClr>
              <a:buSzTx/>
              <a:buFont typeface="Wingdings" panose="05000000000000000000" pitchFamily="2" charset="2"/>
              <a:buNone/>
              <a:tabLst/>
              <a:defRPr/>
            </a:pPr>
            <a:endParaRPr kumimoji="0" lang="en-GB" sz="14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lnSpc>
                <a:spcPct val="100000"/>
              </a:lnSpc>
              <a:spcBef>
                <a:spcPts val="0"/>
              </a:spcBef>
              <a:spcAft>
                <a:spcPts val="0"/>
              </a:spcAft>
              <a:buClr>
                <a:srgbClr val="008BCB"/>
              </a:buClr>
              <a:buSzTx/>
              <a:buFont typeface="Wingdings" panose="05000000000000000000" pitchFamily="2" charset="2"/>
              <a:buNone/>
              <a:tabLst/>
              <a:defRPr/>
            </a:pPr>
            <a:r>
              <a:rPr kumimoji="0" lang="en-GB" sz="18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rPr>
              <a:t>HEi237 Chemical Toilet Incident </a:t>
            </a:r>
            <a:r>
              <a:rPr kumimoji="0" lang="en-GB" sz="18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4"/>
              </a:rPr>
              <a:t>Link</a:t>
            </a:r>
            <a:endParaRPr kumimoji="0" lang="en-GB" sz="18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lnSpc>
                <a:spcPct val="110000"/>
              </a:lnSpc>
              <a:spcBef>
                <a:spcPts val="0"/>
              </a:spcBef>
              <a:spcAft>
                <a:spcPts val="0"/>
              </a:spcAft>
              <a:buClr>
                <a:srgbClr val="008BCB"/>
              </a:buClr>
              <a:buSzTx/>
              <a:buFont typeface="Wingdings" panose="05000000000000000000" pitchFamily="2" charset="2"/>
              <a:buNone/>
              <a:tabLst/>
              <a:defRPr/>
            </a:pPr>
            <a:r>
              <a:rPr kumimoji="0" lang="en-GB" sz="18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Lessons Learned:</a:t>
            </a:r>
            <a:endParaRPr kumimoji="0" lang="en-GB" sz="18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spcBef>
                <a:spcPts val="0"/>
              </a:spcBef>
              <a:spcAft>
                <a:spcPts val="0"/>
              </a:spcAft>
              <a:buClr>
                <a:srgbClr val="008BCB"/>
              </a:buClr>
              <a:buSzTx/>
              <a:buFont typeface="Wingdings" panose="05000000000000000000" pitchFamily="2" charset="2"/>
              <a:buNone/>
              <a:tabLst/>
              <a:defRPr/>
            </a:pPr>
            <a:r>
              <a:rPr kumimoji="0" lang="en-GB" sz="1800" b="0" i="0" u="none" strike="noStrike" kern="1200" cap="none" spc="0" normalizeH="0" baseline="0" noProof="0" dirty="0">
                <a:ln>
                  <a:noFill/>
                </a:ln>
                <a:solidFill>
                  <a:srgbClr val="FA0000"/>
                </a:solidFill>
                <a:effectLst/>
                <a:uLnTx/>
                <a:uFillTx/>
                <a:latin typeface="Arial" panose="020B0604020202020204" pitchFamily="34" charset="0"/>
                <a:ea typeface="Calibri" panose="020F0502020204030204" pitchFamily="34" charset="0"/>
                <a:cs typeface="Arial" panose="020B0604020202020204" pitchFamily="34" charset="0"/>
              </a:rPr>
              <a:t>The labels on both substances contained sufficient information to have  prevented this incident from occurring.  The label on the bleach advised that: 'contact with acid liberates toxic gas'. Chemical toilet disinfectant advised that it contained acid. A lack of appropriate briefing or risk assessment is evident. </a:t>
            </a:r>
            <a:endParaRPr kumimoji="0" lang="en-GB" sz="18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85725" marR="0" lvl="1" indent="0" algn="l" defTabSz="914354" rtl="0" eaLnBrk="1" fontAlgn="ctr" latinLnBrk="0" hangingPunct="1">
              <a:lnSpc>
                <a:spcPct val="100000"/>
              </a:lnSpc>
              <a:spcBef>
                <a:spcPts val="0"/>
              </a:spcBef>
              <a:spcAft>
                <a:spcPts val="0"/>
              </a:spcAft>
              <a:buClr>
                <a:srgbClr val="E4610F"/>
              </a:buClr>
              <a:buSzPts val="1000"/>
              <a:buFont typeface="Arial" panose="020B0604020202020204" pitchFamily="34" charset="0"/>
              <a:buNone/>
              <a:tabLst>
                <a:tab pos="914400" algn="l"/>
              </a:tabLst>
              <a:defRPr/>
            </a:pPr>
            <a:endParaRPr kumimoji="0" lang="en-GB" sz="2000" b="0" i="0" u="none" strike="noStrike" kern="1200" cap="none" spc="0" normalizeH="0" baseline="0" noProof="0" dirty="0">
              <a:ln>
                <a:noFill/>
              </a:ln>
              <a:solidFill>
                <a:srgbClr val="4A4A4A"/>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8F6259EA-1C95-4C42-A7C0-5153C97C0DA2}"/>
              </a:ext>
            </a:extLst>
          </p:cNvPr>
          <p:cNvPicPr>
            <a:picLocks noChangeAspect="1"/>
          </p:cNvPicPr>
          <p:nvPr/>
        </p:nvPicPr>
        <p:blipFill>
          <a:blip r:embed="rId5"/>
          <a:stretch>
            <a:fillRect/>
          </a:stretch>
        </p:blipFill>
        <p:spPr>
          <a:xfrm>
            <a:off x="5780313" y="3112443"/>
            <a:ext cx="2862944" cy="1773781"/>
          </a:xfrm>
          <a:prstGeom prst="rect">
            <a:avLst/>
          </a:prstGeom>
        </p:spPr>
      </p:pic>
      <p:pic>
        <p:nvPicPr>
          <p:cNvPr id="8" name="Picture 7">
            <a:extLst>
              <a:ext uri="{FF2B5EF4-FFF2-40B4-BE49-F238E27FC236}">
                <a16:creationId xmlns:a16="http://schemas.microsoft.com/office/drawing/2014/main" id="{9EF5F522-DC00-4FFC-9D65-7BF44E387C5C}"/>
              </a:ext>
            </a:extLst>
          </p:cNvPr>
          <p:cNvPicPr>
            <a:picLocks noChangeAspect="1"/>
          </p:cNvPicPr>
          <p:nvPr/>
        </p:nvPicPr>
        <p:blipFill>
          <a:blip r:embed="rId6"/>
          <a:stretch>
            <a:fillRect/>
          </a:stretch>
        </p:blipFill>
        <p:spPr>
          <a:xfrm>
            <a:off x="8864740" y="3112443"/>
            <a:ext cx="2687928" cy="1773781"/>
          </a:xfrm>
          <a:prstGeom prst="rect">
            <a:avLst/>
          </a:prstGeom>
        </p:spPr>
      </p:pic>
    </p:spTree>
    <p:extLst>
      <p:ext uri="{BB962C8B-B14F-4D97-AF65-F5344CB8AC3E}">
        <p14:creationId xmlns:p14="http://schemas.microsoft.com/office/powerpoint/2010/main" val="34892624"/>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3D9700-25A0-461E-91CB-E7DB636A6E07}"/>
              </a:ext>
            </a:extLst>
          </p:cNvPr>
          <p:cNvSpPr>
            <a:spLocks noGrp="1"/>
          </p:cNvSpPr>
          <p:nvPr>
            <p:ph type="title"/>
          </p:nvPr>
        </p:nvSpPr>
        <p:spPr>
          <a:xfrm>
            <a:off x="540000" y="693000"/>
            <a:ext cx="11104604" cy="630000"/>
          </a:xfrm>
        </p:spPr>
        <p:txBody>
          <a:bodyPr>
            <a:normAutofit/>
          </a:bodyPr>
          <a:lstStyle/>
          <a:p>
            <a:pPr algn="ctr"/>
            <a:r>
              <a:rPr lang="en-GB" sz="2400" dirty="0"/>
              <a:t>Highways England H &amp; S Alerts – Arcadis Summary</a:t>
            </a:r>
          </a:p>
        </p:txBody>
      </p:sp>
      <p:sp>
        <p:nvSpPr>
          <p:cNvPr id="7" name="Content Placeholder 13">
            <a:extLst>
              <a:ext uri="{FF2B5EF4-FFF2-40B4-BE49-F238E27FC236}">
                <a16:creationId xmlns:a16="http://schemas.microsoft.com/office/drawing/2014/main" id="{9FB5827B-DAFE-43A3-A2BA-8D3C8DAA6560}"/>
              </a:ext>
            </a:extLst>
          </p:cNvPr>
          <p:cNvSpPr txBox="1">
            <a:spLocks/>
          </p:cNvSpPr>
          <p:nvPr/>
        </p:nvSpPr>
        <p:spPr>
          <a:xfrm>
            <a:off x="1283368" y="1171575"/>
            <a:ext cx="10379896" cy="5086350"/>
          </a:xfrm>
          <a:prstGeom prst="rect">
            <a:avLst/>
          </a:prstGeom>
        </p:spPr>
        <p:txBody>
          <a:bodyPr>
            <a:normAutofit/>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
                <a:srgbClr val="008BCB"/>
              </a:buClr>
              <a:buSzTx/>
              <a:buFont typeface="Wingdings" panose="05000000000000000000" pitchFamily="2" charset="2"/>
              <a:buNone/>
              <a:tabLst/>
              <a:defRPr/>
            </a:pPr>
            <a:r>
              <a:rPr kumimoji="0" lang="en-GB" sz="16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rPr>
              <a:t>HEi238 Overturned Dumper – </a:t>
            </a:r>
            <a:r>
              <a:rPr kumimoji="0" lang="en-GB" sz="16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2"/>
              </a:rPr>
              <a:t>Link</a:t>
            </a:r>
            <a:endParaRPr kumimoji="0" lang="en-GB" sz="16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lnSpc>
                <a:spcPct val="100000"/>
              </a:lnSpc>
              <a:spcBef>
                <a:spcPts val="0"/>
              </a:spcBef>
              <a:spcAft>
                <a:spcPts val="0"/>
              </a:spcAft>
              <a:buClr>
                <a:srgbClr val="008BCB"/>
              </a:buClr>
              <a:buSzTx/>
              <a:buFont typeface="Wingdings" panose="05000000000000000000" pitchFamily="2" charset="2"/>
              <a:buNone/>
              <a:tabLst/>
              <a:defRPr/>
            </a:pPr>
            <a:endParaRPr kumimoji="0" lang="en-GB" sz="16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lnSpc>
                <a:spcPct val="100000"/>
              </a:lnSpc>
              <a:spcBef>
                <a:spcPts val="0"/>
              </a:spcBef>
              <a:spcAft>
                <a:spcPts val="1000"/>
              </a:spcAft>
              <a:buClr>
                <a:srgbClr val="008BCB"/>
              </a:buClr>
              <a:buSzTx/>
              <a:buFont typeface="Wingdings" panose="05000000000000000000" pitchFamily="2" charset="2"/>
              <a:buNone/>
              <a:tabLst/>
              <a:defRPr/>
            </a:pPr>
            <a:endParaRPr kumimoji="0" lang="en-GB" sz="16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lnSpc>
                <a:spcPct val="100000"/>
              </a:lnSpc>
              <a:spcBef>
                <a:spcPts val="0"/>
              </a:spcBef>
              <a:spcAft>
                <a:spcPts val="1000"/>
              </a:spcAft>
              <a:buClr>
                <a:srgbClr val="008BCB"/>
              </a:buClr>
              <a:buSzTx/>
              <a:buFont typeface="Wingdings" panose="05000000000000000000" pitchFamily="2" charset="2"/>
              <a:buNone/>
              <a:tabLst/>
              <a:defRPr/>
            </a:pPr>
            <a:endParaRPr kumimoji="0" lang="en-GB" sz="16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lnSpc>
                <a:spcPct val="100000"/>
              </a:lnSpc>
              <a:spcBef>
                <a:spcPts val="0"/>
              </a:spcBef>
              <a:spcAft>
                <a:spcPts val="1000"/>
              </a:spcAft>
              <a:buClr>
                <a:srgbClr val="008BCB"/>
              </a:buClr>
              <a:buSzTx/>
              <a:buFont typeface="Wingdings" panose="05000000000000000000" pitchFamily="2" charset="2"/>
              <a:buNone/>
              <a:tabLst/>
              <a:defRPr/>
            </a:pPr>
            <a:endParaRPr kumimoji="0" lang="en-GB" sz="16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ctr" latinLnBrk="0" hangingPunct="1">
              <a:lnSpc>
                <a:spcPct val="100000"/>
              </a:lnSpc>
              <a:spcBef>
                <a:spcPts val="0"/>
              </a:spcBef>
              <a:spcAft>
                <a:spcPts val="1000"/>
              </a:spcAft>
              <a:buClr>
                <a:srgbClr val="008BCB"/>
              </a:buClr>
              <a:buSzTx/>
              <a:buFont typeface="Wingdings" panose="05000000000000000000" pitchFamily="2" charset="2"/>
              <a:buNone/>
              <a:tabLst/>
              <a:defRPr/>
            </a:pPr>
            <a:endParaRPr kumimoji="0" lang="en-GB" sz="18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lnSpc>
                <a:spcPct val="120000"/>
              </a:lnSpc>
              <a:spcBef>
                <a:spcPts val="0"/>
              </a:spcBef>
              <a:spcAft>
                <a:spcPts val="0"/>
              </a:spcAft>
              <a:buClr>
                <a:srgbClr val="008BCB"/>
              </a:buClr>
              <a:buSzTx/>
              <a:buFont typeface="Wingdings" panose="05000000000000000000" pitchFamily="2" charset="2"/>
              <a:buNone/>
              <a:tabLst/>
              <a:defRPr/>
            </a:pPr>
            <a:endParaRPr kumimoji="0" lang="en-GB" sz="16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85725" marR="0" lvl="1" indent="0" algn="l" defTabSz="914354" rtl="0" eaLnBrk="1" fontAlgn="ctr" latinLnBrk="0" hangingPunct="1">
              <a:lnSpc>
                <a:spcPct val="100000"/>
              </a:lnSpc>
              <a:spcBef>
                <a:spcPts val="0"/>
              </a:spcBef>
              <a:spcAft>
                <a:spcPts val="0"/>
              </a:spcAft>
              <a:buClr>
                <a:srgbClr val="E4610F"/>
              </a:buClr>
              <a:buSzPts val="1000"/>
              <a:buFont typeface="Arial" panose="020B0604020202020204" pitchFamily="34" charset="0"/>
              <a:buNone/>
              <a:tabLst>
                <a:tab pos="914400" algn="l"/>
              </a:tabLst>
              <a:defRPr/>
            </a:pPr>
            <a:endParaRPr kumimoji="0" lang="en-GB" sz="2000" b="0" i="0" u="none" strike="noStrike" kern="1200" cap="none" spc="0" normalizeH="0" baseline="0" noProof="0" dirty="0">
              <a:ln>
                <a:noFill/>
              </a:ln>
              <a:solidFill>
                <a:srgbClr val="4A4A4A"/>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6F1700C2-EF1F-41C8-A266-33661E6DA575}"/>
              </a:ext>
            </a:extLst>
          </p:cNvPr>
          <p:cNvSpPr txBox="1"/>
          <p:nvPr/>
        </p:nvSpPr>
        <p:spPr>
          <a:xfrm>
            <a:off x="5887453" y="1178913"/>
            <a:ext cx="6096000" cy="646331"/>
          </a:xfrm>
          <a:prstGeom prst="rect">
            <a:avLst/>
          </a:prstGeom>
          <a:noFill/>
        </p:spPr>
        <p:txBody>
          <a:bodyPr wrap="square">
            <a:spAutoFit/>
          </a:bodyPr>
          <a:lstStyle/>
          <a:p>
            <a:pPr marL="0" marR="0" lvl="0" indent="0" algn="l" defTabSz="914354" rtl="0" eaLnBrk="1" fontAlgn="auto" latinLnBrk="0" hangingPunct="1">
              <a:lnSpc>
                <a:spcPct val="100000"/>
              </a:lnSpc>
              <a:spcBef>
                <a:spcPts val="0"/>
              </a:spcBef>
              <a:spcAft>
                <a:spcPts val="0"/>
              </a:spcAft>
              <a:buClr>
                <a:srgbClr val="008BCB"/>
              </a:buClr>
              <a:buSzTx/>
              <a:buFont typeface="Wingdings" panose="05000000000000000000" pitchFamily="2" charset="2"/>
              <a:buNone/>
              <a:tabLst/>
              <a:defRPr/>
            </a:pPr>
            <a:r>
              <a:rPr kumimoji="0" lang="en-GB" sz="18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rPr>
              <a:t>HEi239 Unsafe Position of Worker Alongside Live Traffic - </a:t>
            </a:r>
            <a:r>
              <a:rPr kumimoji="0" lang="en-GB" sz="18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3"/>
              </a:rPr>
              <a:t>Link</a:t>
            </a:r>
            <a:endParaRPr kumimoji="0" lang="en-GB" sz="18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ADE80F2-B236-42D2-8901-A6B29F0E9844}"/>
              </a:ext>
            </a:extLst>
          </p:cNvPr>
          <p:cNvPicPr>
            <a:picLocks noChangeAspect="1"/>
          </p:cNvPicPr>
          <p:nvPr/>
        </p:nvPicPr>
        <p:blipFill>
          <a:blip r:embed="rId4"/>
          <a:stretch>
            <a:fillRect/>
          </a:stretch>
        </p:blipFill>
        <p:spPr>
          <a:xfrm>
            <a:off x="5887453" y="1832582"/>
            <a:ext cx="3419436" cy="4953000"/>
          </a:xfrm>
          <a:prstGeom prst="rect">
            <a:avLst/>
          </a:prstGeom>
        </p:spPr>
      </p:pic>
      <p:pic>
        <p:nvPicPr>
          <p:cNvPr id="10" name="Picture 9">
            <a:extLst>
              <a:ext uri="{FF2B5EF4-FFF2-40B4-BE49-F238E27FC236}">
                <a16:creationId xmlns:a16="http://schemas.microsoft.com/office/drawing/2014/main" id="{772042B7-9970-446C-B500-A6FD21395957}"/>
              </a:ext>
            </a:extLst>
          </p:cNvPr>
          <p:cNvPicPr>
            <a:picLocks noChangeAspect="1"/>
          </p:cNvPicPr>
          <p:nvPr/>
        </p:nvPicPr>
        <p:blipFill>
          <a:blip r:embed="rId5"/>
          <a:stretch>
            <a:fillRect/>
          </a:stretch>
        </p:blipFill>
        <p:spPr>
          <a:xfrm>
            <a:off x="1283368" y="1627865"/>
            <a:ext cx="3650566" cy="4992009"/>
          </a:xfrm>
          <a:prstGeom prst="rect">
            <a:avLst/>
          </a:prstGeom>
        </p:spPr>
      </p:pic>
    </p:spTree>
    <p:extLst>
      <p:ext uri="{BB962C8B-B14F-4D97-AF65-F5344CB8AC3E}">
        <p14:creationId xmlns:p14="http://schemas.microsoft.com/office/powerpoint/2010/main" val="4041222706"/>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3D9700-25A0-461E-91CB-E7DB636A6E07}"/>
              </a:ext>
            </a:extLst>
          </p:cNvPr>
          <p:cNvSpPr>
            <a:spLocks noGrp="1"/>
          </p:cNvSpPr>
          <p:nvPr>
            <p:ph type="title"/>
          </p:nvPr>
        </p:nvSpPr>
        <p:spPr>
          <a:xfrm>
            <a:off x="540000" y="693000"/>
            <a:ext cx="11104604" cy="630000"/>
          </a:xfrm>
        </p:spPr>
        <p:txBody>
          <a:bodyPr>
            <a:normAutofit/>
          </a:bodyPr>
          <a:lstStyle/>
          <a:p>
            <a:pPr algn="ctr"/>
            <a:r>
              <a:rPr lang="en-GB" sz="2400" dirty="0"/>
              <a:t>Highways England H &amp; S Alerts – Arcadis Summary</a:t>
            </a:r>
          </a:p>
        </p:txBody>
      </p:sp>
      <p:sp>
        <p:nvSpPr>
          <p:cNvPr id="7" name="Content Placeholder 13">
            <a:extLst>
              <a:ext uri="{FF2B5EF4-FFF2-40B4-BE49-F238E27FC236}">
                <a16:creationId xmlns:a16="http://schemas.microsoft.com/office/drawing/2014/main" id="{9FB5827B-DAFE-43A3-A2BA-8D3C8DAA6560}"/>
              </a:ext>
            </a:extLst>
          </p:cNvPr>
          <p:cNvSpPr txBox="1">
            <a:spLocks/>
          </p:cNvSpPr>
          <p:nvPr/>
        </p:nvSpPr>
        <p:spPr>
          <a:xfrm>
            <a:off x="695325" y="1171575"/>
            <a:ext cx="10967939" cy="5086350"/>
          </a:xfrm>
          <a:prstGeom prst="rect">
            <a:avLst/>
          </a:prstGeom>
        </p:spPr>
        <p:txBody>
          <a:bodyPr>
            <a:normAutofit/>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marR="0" lvl="1" indent="0" algn="l" defTabSz="914354" rtl="0" eaLnBrk="1" fontAlgn="ctr" latinLnBrk="0" hangingPunct="1">
              <a:lnSpc>
                <a:spcPct val="100000"/>
              </a:lnSpc>
              <a:spcBef>
                <a:spcPts val="0"/>
              </a:spcBef>
              <a:spcAft>
                <a:spcPts val="0"/>
              </a:spcAft>
              <a:buClr>
                <a:srgbClr val="E4610F"/>
              </a:buClr>
              <a:buSzPts val="1000"/>
              <a:buFont typeface="Arial" panose="020B0604020202020204" pitchFamily="34" charset="0"/>
              <a:buNone/>
              <a:tabLst>
                <a:tab pos="914400" algn="l"/>
              </a:tabLst>
              <a:defRPr/>
            </a:pPr>
            <a:endParaRPr kumimoji="0" lang="en-GB" sz="1100" b="0" i="0" u="none" strike="noStrike" kern="1200" cap="none" spc="0" normalizeH="0" baseline="0" noProof="0" dirty="0">
              <a:ln>
                <a:noFill/>
              </a:ln>
              <a:solidFill>
                <a:srgbClr val="1D1D1D"/>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lnSpc>
                <a:spcPct val="100000"/>
              </a:lnSpc>
              <a:spcBef>
                <a:spcPts val="0"/>
              </a:spcBef>
              <a:spcAft>
                <a:spcPts val="0"/>
              </a:spcAft>
              <a:buClr>
                <a:srgbClr val="008BCB"/>
              </a:buClr>
              <a:buSzTx/>
              <a:buFont typeface="Wingdings" panose="05000000000000000000" pitchFamily="2" charset="2"/>
              <a:buNone/>
              <a:tabLst/>
              <a:defRPr/>
            </a:pPr>
            <a:r>
              <a:rPr kumimoji="0" lang="en-GB" sz="16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rPr>
              <a:t>HEi240 Tailgating - </a:t>
            </a:r>
            <a:r>
              <a:rPr kumimoji="0" lang="en-GB" sz="16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2"/>
              </a:rPr>
              <a:t>Link</a:t>
            </a:r>
            <a:endParaRPr kumimoji="0" lang="en-GB" sz="16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lnSpc>
                <a:spcPct val="100000"/>
              </a:lnSpc>
              <a:spcBef>
                <a:spcPts val="0"/>
              </a:spcBef>
              <a:spcAft>
                <a:spcPts val="1000"/>
              </a:spcAft>
              <a:buClr>
                <a:srgbClr val="008BCB"/>
              </a:buClr>
              <a:buSzTx/>
              <a:buFont typeface="Wingdings" panose="05000000000000000000" pitchFamily="2" charset="2"/>
              <a:buNone/>
              <a:tabLst/>
              <a:defRPr/>
            </a:pPr>
            <a:endParaRPr kumimoji="0" lang="en-GB" sz="16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lnSpc>
                <a:spcPct val="100000"/>
              </a:lnSpc>
              <a:spcBef>
                <a:spcPts val="0"/>
              </a:spcBef>
              <a:spcAft>
                <a:spcPts val="0"/>
              </a:spcAft>
              <a:buClr>
                <a:srgbClr val="008BCB"/>
              </a:buClr>
              <a:buSzTx/>
              <a:buFont typeface="Wingdings" panose="05000000000000000000" pitchFamily="2" charset="2"/>
              <a:buNone/>
              <a:tabLst/>
              <a:defRPr/>
            </a:pPr>
            <a:endParaRPr kumimoji="0" lang="en-GB" sz="18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lnSpc>
                <a:spcPct val="100000"/>
              </a:lnSpc>
              <a:spcBef>
                <a:spcPts val="0"/>
              </a:spcBef>
              <a:spcAft>
                <a:spcPts val="1000"/>
              </a:spcAft>
              <a:buClr>
                <a:srgbClr val="008BCB"/>
              </a:buClr>
              <a:buSzTx/>
              <a:buFont typeface="Wingdings" panose="05000000000000000000" pitchFamily="2" charset="2"/>
              <a:buNone/>
              <a:tabLst/>
              <a:defRPr/>
            </a:pPr>
            <a:endParaRPr kumimoji="0" lang="en-GB" sz="16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ctr" latinLnBrk="0" hangingPunct="1">
              <a:lnSpc>
                <a:spcPct val="100000"/>
              </a:lnSpc>
              <a:spcBef>
                <a:spcPts val="0"/>
              </a:spcBef>
              <a:spcAft>
                <a:spcPts val="1000"/>
              </a:spcAft>
              <a:buClr>
                <a:srgbClr val="008BCB"/>
              </a:buClr>
              <a:buSzTx/>
              <a:buFont typeface="Wingdings" panose="05000000000000000000" pitchFamily="2" charset="2"/>
              <a:buNone/>
              <a:tabLst/>
              <a:defRPr/>
            </a:pPr>
            <a:endParaRPr kumimoji="0" lang="en-GB" sz="18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lnSpc>
                <a:spcPct val="120000"/>
              </a:lnSpc>
              <a:spcBef>
                <a:spcPts val="0"/>
              </a:spcBef>
              <a:spcAft>
                <a:spcPts val="0"/>
              </a:spcAft>
              <a:buClr>
                <a:srgbClr val="008BCB"/>
              </a:buClr>
              <a:buSzTx/>
              <a:buFont typeface="Wingdings" panose="05000000000000000000" pitchFamily="2" charset="2"/>
              <a:buNone/>
              <a:tabLst/>
              <a:defRPr/>
            </a:pPr>
            <a:endParaRPr kumimoji="0" lang="en-GB" sz="16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85725" marR="0" lvl="1" indent="0" algn="l" defTabSz="914354" rtl="0" eaLnBrk="1" fontAlgn="ctr" latinLnBrk="0" hangingPunct="1">
              <a:lnSpc>
                <a:spcPct val="100000"/>
              </a:lnSpc>
              <a:spcBef>
                <a:spcPts val="0"/>
              </a:spcBef>
              <a:spcAft>
                <a:spcPts val="0"/>
              </a:spcAft>
              <a:buClr>
                <a:srgbClr val="E4610F"/>
              </a:buClr>
              <a:buSzPts val="1000"/>
              <a:buFont typeface="Arial" panose="020B0604020202020204" pitchFamily="34" charset="0"/>
              <a:buNone/>
              <a:tabLst>
                <a:tab pos="914400" algn="l"/>
              </a:tabLst>
              <a:defRPr/>
            </a:pPr>
            <a:endParaRPr kumimoji="0" lang="en-GB" sz="2000" b="0" i="0" u="none" strike="noStrike" kern="1200" cap="none" spc="0" normalizeH="0" baseline="0" noProof="0" dirty="0">
              <a:ln>
                <a:noFill/>
              </a:ln>
              <a:solidFill>
                <a:srgbClr val="4A4A4A"/>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98DCDD77-BD6C-43A2-A5A9-7995BC87AC1A}"/>
              </a:ext>
            </a:extLst>
          </p:cNvPr>
          <p:cNvPicPr>
            <a:picLocks noChangeAspect="1"/>
          </p:cNvPicPr>
          <p:nvPr/>
        </p:nvPicPr>
        <p:blipFill>
          <a:blip r:embed="rId3"/>
          <a:stretch>
            <a:fillRect/>
          </a:stretch>
        </p:blipFill>
        <p:spPr>
          <a:xfrm>
            <a:off x="695325" y="1771514"/>
            <a:ext cx="3454641" cy="4829695"/>
          </a:xfrm>
          <a:prstGeom prst="rect">
            <a:avLst/>
          </a:prstGeom>
        </p:spPr>
      </p:pic>
    </p:spTree>
    <p:extLst>
      <p:ext uri="{BB962C8B-B14F-4D97-AF65-F5344CB8AC3E}">
        <p14:creationId xmlns:p14="http://schemas.microsoft.com/office/powerpoint/2010/main" val="2764486265"/>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harr3271\Downloads\shutterstock_57007604.jpg">
            <a:extLst>
              <a:ext uri="{FF2B5EF4-FFF2-40B4-BE49-F238E27FC236}">
                <a16:creationId xmlns:a16="http://schemas.microsoft.com/office/drawing/2014/main" id="{5730D5A1-41EB-483B-8CFF-44E9C6A945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962" r="5496"/>
          <a:stretch>
            <a:fillRect/>
          </a:stretch>
        </p:blipFill>
        <p:spPr bwMode="auto">
          <a:xfrm>
            <a:off x="3036835" y="1696244"/>
            <a:ext cx="5984979"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6097612"/>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241C9B-D443-4BB2-8594-AFE1490146A7}"/>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6" name="Title 1">
            <a:extLst>
              <a:ext uri="{FF2B5EF4-FFF2-40B4-BE49-F238E27FC236}">
                <a16:creationId xmlns:a16="http://schemas.microsoft.com/office/drawing/2014/main" id="{A5182132-D88A-475F-AB6F-0F3A71E482E5}"/>
              </a:ext>
            </a:extLst>
          </p:cNvPr>
          <p:cNvSpPr>
            <a:spLocks noGrp="1"/>
          </p:cNvSpPr>
          <p:nvPr>
            <p:ph type="title"/>
          </p:nvPr>
        </p:nvSpPr>
        <p:spPr>
          <a:xfrm>
            <a:off x="1877002" y="202756"/>
            <a:ext cx="8551469" cy="572083"/>
          </a:xfrm>
        </p:spPr>
        <p:txBody>
          <a:bodyPr>
            <a:noAutofit/>
          </a:bodyPr>
          <a:lstStyle/>
          <a:p>
            <a:pPr algn="ctr"/>
            <a:r>
              <a:rPr lang="en-GB" sz="2000" dirty="0">
                <a:solidFill>
                  <a:srgbClr val="3A5169"/>
                </a:solidFill>
              </a:rPr>
              <a:t>Safety Alerts </a:t>
            </a:r>
            <a:r>
              <a:rPr lang="en-GB" sz="2000" dirty="0"/>
              <a:t>- Recent</a:t>
            </a:r>
            <a:endParaRPr lang="en-GB" sz="1400" dirty="0"/>
          </a:p>
        </p:txBody>
      </p:sp>
      <p:sp>
        <p:nvSpPr>
          <p:cNvPr id="9" name="Content Placeholder 3">
            <a:extLst>
              <a:ext uri="{FF2B5EF4-FFF2-40B4-BE49-F238E27FC236}">
                <a16:creationId xmlns:a16="http://schemas.microsoft.com/office/drawing/2014/main" id="{E577F9B2-BE02-46FB-96EC-2A153F164ADA}"/>
              </a:ext>
            </a:extLst>
          </p:cNvPr>
          <p:cNvSpPr txBox="1">
            <a:spLocks/>
          </p:cNvSpPr>
          <p:nvPr/>
        </p:nvSpPr>
        <p:spPr>
          <a:xfrm>
            <a:off x="473529" y="647324"/>
            <a:ext cx="11038114" cy="626305"/>
          </a:xfrm>
          <a:prstGeom prst="rect">
            <a:avLst/>
          </a:prstGeom>
        </p:spPr>
        <p:txBody>
          <a:bodyPr>
            <a:normAutofit fontScale="92500"/>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spcBef>
                <a:spcPts val="0"/>
              </a:spcBef>
              <a:spcAft>
                <a:spcPts val="600"/>
              </a:spcAft>
              <a:buFont typeface="Arial" panose="020B0604020202020204" pitchFamily="34" charset="0"/>
              <a:buChar char="•"/>
            </a:pPr>
            <a:r>
              <a:rPr lang="en-GB" sz="1600" dirty="0">
                <a:latin typeface="Calibri" panose="020F0502020204030204" pitchFamily="34" charset="0"/>
                <a:cs typeface="Calibri" panose="020F0502020204030204" pitchFamily="34" charset="0"/>
              </a:rPr>
              <a:t>Within the period since we last presented our Safety Alerts review back on the March 2021 we have received 28 and reviewed 25 safety alerts within our safety team (Principal Designers / H &amp; S Practitioners) at our monthly Safety, Design and Designers meetings.</a:t>
            </a:r>
            <a:endParaRPr lang="en-GB" b="1" dirty="0"/>
          </a:p>
          <a:p>
            <a:pPr marL="285750" indent="-285750">
              <a:buFont typeface="Arial" panose="020B0604020202020204" pitchFamily="34" charset="0"/>
              <a:buChar char="•"/>
            </a:pPr>
            <a:endParaRPr lang="en-GB" sz="2000" b="1" dirty="0"/>
          </a:p>
        </p:txBody>
      </p:sp>
      <p:sp>
        <p:nvSpPr>
          <p:cNvPr id="10" name="Text Placeholder 2">
            <a:extLst>
              <a:ext uri="{FF2B5EF4-FFF2-40B4-BE49-F238E27FC236}">
                <a16:creationId xmlns:a16="http://schemas.microsoft.com/office/drawing/2014/main" id="{E1D6805E-BCA9-4F92-AA9C-EE02B1029993}"/>
              </a:ext>
            </a:extLst>
          </p:cNvPr>
          <p:cNvSpPr txBox="1">
            <a:spLocks/>
          </p:cNvSpPr>
          <p:nvPr/>
        </p:nvSpPr>
        <p:spPr>
          <a:xfrm>
            <a:off x="1630878" y="6073493"/>
            <a:ext cx="8101297" cy="439709"/>
          </a:xfrm>
          <a:prstGeom prst="rect">
            <a:avLst/>
          </a:prstGeom>
          <a:solidFill>
            <a:srgbClr val="55575A"/>
          </a:solidFill>
          <a:ln w="3175">
            <a:solidFill>
              <a:srgbClr val="55575A"/>
            </a:solidFill>
          </a:ln>
        </p:spPr>
        <p:txBody>
          <a:bodyPr vert="horz" lIns="0" tIns="108000" rIns="0" bIns="108000" rtlCol="0" anchor="b" anchorCtr="1">
            <a:spAutoFit/>
          </a:bodyPr>
          <a:lstStyle>
            <a:lvl1pPr marL="0" marR="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sz="2200" b="1" kern="1200" baseline="0">
                <a:solidFill>
                  <a:schemeClr val="bg1"/>
                </a:solidFill>
                <a:latin typeface="+mn-lt"/>
                <a:ea typeface="+mn-ea"/>
                <a:cs typeface="+mn-cs"/>
              </a:defRPr>
            </a:lvl1pPr>
            <a:lvl2pPr marL="269875" indent="-269875"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lang="en-US" sz="1800" kern="1200" dirty="0" smtClean="0">
                <a:solidFill>
                  <a:schemeClr val="tx1"/>
                </a:solidFill>
                <a:latin typeface="+mn-lt"/>
                <a:ea typeface="+mn-ea"/>
                <a:cs typeface="+mn-cs"/>
              </a:defRPr>
            </a:lvl2pPr>
            <a:lvl3pPr marL="538163" indent="-268288"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lang="en-US" sz="1800" kern="1200" dirty="0" smtClean="0">
                <a:solidFill>
                  <a:schemeClr val="tx1"/>
                </a:solidFill>
                <a:latin typeface="+mn-lt"/>
                <a:ea typeface="+mn-ea"/>
                <a:cs typeface="+mn-cs"/>
              </a:defRPr>
            </a:lvl3pPr>
            <a:lvl4pPr marL="808038" indent="-269875" algn="l" defTabSz="914400" rtl="0" eaLnBrk="1" latinLnBrk="0" hangingPunct="1">
              <a:lnSpc>
                <a:spcPct val="90000"/>
              </a:lnSpc>
              <a:spcBef>
                <a:spcPts val="300"/>
              </a:spcBef>
              <a:spcAft>
                <a:spcPts val="600"/>
              </a:spcAft>
              <a:buClr>
                <a:schemeClr val="accent1"/>
              </a:buClr>
              <a:buFont typeface="Arial" panose="020B0604020202020204" pitchFamily="34" charset="0"/>
              <a:buChar char="•"/>
              <a:tabLst>
                <a:tab pos="808038" algn="l"/>
              </a:tabLst>
              <a:defRPr lang="en-US" sz="1800" kern="1200" dirty="0">
                <a:solidFill>
                  <a:schemeClr val="tx1"/>
                </a:solidFill>
                <a:latin typeface="+mn-lt"/>
                <a:ea typeface="+mn-ea"/>
                <a:cs typeface="+mn-cs"/>
              </a:defRPr>
            </a:lvl4pPr>
            <a:lvl5pPr marL="1076325" indent="-268288"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600"/>
              </a:spcBef>
              <a:spcAft>
                <a:spcPts val="1200"/>
              </a:spcAft>
              <a:buClr>
                <a:srgbClr val="E4610F"/>
              </a:buClr>
              <a:buSzTx/>
              <a:buFont typeface="Arial" panose="020B0604020202020204" pitchFamily="34" charset="0"/>
              <a:buNone/>
              <a:tabLst/>
              <a:defRPr/>
            </a:pPr>
            <a:r>
              <a:rPr kumimoji="0" lang="en-GB" sz="1600" b="1" i="0" u="none" strike="noStrike" kern="1200" cap="none" spc="0" normalizeH="0" baseline="0" noProof="0">
                <a:ln>
                  <a:noFill/>
                </a:ln>
                <a:solidFill>
                  <a:sysClr val="window" lastClr="FFFFFF"/>
                </a:solidFill>
                <a:effectLst/>
                <a:uLnTx/>
                <a:uFillTx/>
                <a:latin typeface="Arial"/>
                <a:ea typeface="+mn-ea"/>
                <a:cs typeface="+mn-cs"/>
              </a:rPr>
              <a:t>Available at </a:t>
            </a:r>
            <a:r>
              <a:rPr kumimoji="0" lang="en-GB" sz="1600" b="1" i="0" u="none" strike="noStrike" kern="1200" cap="none" spc="0" normalizeH="0" baseline="0" noProof="0">
                <a:ln>
                  <a:noFill/>
                </a:ln>
                <a:solidFill>
                  <a:sysClr val="window" lastClr="FFFFFF"/>
                </a:solidFill>
                <a:effectLst/>
                <a:uLnTx/>
                <a:uFillTx/>
                <a:latin typeface="Arial"/>
                <a:ea typeface="+mn-ea"/>
                <a:cs typeface="+mn-cs"/>
                <a:hlinkClick r:id="rId2"/>
              </a:rPr>
              <a:t>http://www.highwayssafetyhub.com/alerts.html</a:t>
            </a:r>
            <a:endParaRPr kumimoji="0" lang="en-GB" sz="1600" b="1" i="0" u="none" strike="noStrike" kern="1200" cap="none" spc="0" normalizeH="0" baseline="0" noProof="0" dirty="0">
              <a:ln>
                <a:noFill/>
              </a:ln>
              <a:solidFill>
                <a:sysClr val="window" lastClr="FFFFFF"/>
              </a:solidFill>
              <a:effectLst/>
              <a:uLnTx/>
              <a:uFillTx/>
              <a:latin typeface="Arial"/>
              <a:ea typeface="+mn-ea"/>
              <a:cs typeface="+mn-cs"/>
            </a:endParaRPr>
          </a:p>
        </p:txBody>
      </p:sp>
      <p:graphicFrame>
        <p:nvGraphicFramePr>
          <p:cNvPr id="3" name="Table 2">
            <a:extLst>
              <a:ext uri="{FF2B5EF4-FFF2-40B4-BE49-F238E27FC236}">
                <a16:creationId xmlns:a16="http://schemas.microsoft.com/office/drawing/2014/main" id="{659CBE2D-DB20-4897-ACB5-5958EA3F8CB0}"/>
              </a:ext>
            </a:extLst>
          </p:cNvPr>
          <p:cNvGraphicFramePr>
            <a:graphicFrameLocks noGrp="1"/>
          </p:cNvGraphicFramePr>
          <p:nvPr>
            <p:extLst>
              <p:ext uri="{D42A27DB-BD31-4B8C-83A1-F6EECF244321}">
                <p14:modId xmlns:p14="http://schemas.microsoft.com/office/powerpoint/2010/main" val="3919469317"/>
              </p:ext>
            </p:extLst>
          </p:nvPr>
        </p:nvGraphicFramePr>
        <p:xfrm>
          <a:off x="1576387" y="1226211"/>
          <a:ext cx="9039226" cy="4662040"/>
        </p:xfrm>
        <a:graphic>
          <a:graphicData uri="http://schemas.openxmlformats.org/drawingml/2006/table">
            <a:tbl>
              <a:tblPr firstRow="1" firstCol="1" bandRow="1"/>
              <a:tblGrid>
                <a:gridCol w="3012650">
                  <a:extLst>
                    <a:ext uri="{9D8B030D-6E8A-4147-A177-3AD203B41FA5}">
                      <a16:colId xmlns:a16="http://schemas.microsoft.com/office/drawing/2014/main" val="2897406292"/>
                    </a:ext>
                  </a:extLst>
                </a:gridCol>
                <a:gridCol w="3013288">
                  <a:extLst>
                    <a:ext uri="{9D8B030D-6E8A-4147-A177-3AD203B41FA5}">
                      <a16:colId xmlns:a16="http://schemas.microsoft.com/office/drawing/2014/main" val="133495845"/>
                    </a:ext>
                  </a:extLst>
                </a:gridCol>
                <a:gridCol w="3013288">
                  <a:extLst>
                    <a:ext uri="{9D8B030D-6E8A-4147-A177-3AD203B41FA5}">
                      <a16:colId xmlns:a16="http://schemas.microsoft.com/office/drawing/2014/main" val="732825921"/>
                    </a:ext>
                  </a:extLst>
                </a:gridCol>
              </a:tblGrid>
              <a:tr h="160760">
                <a:tc>
                  <a:txBody>
                    <a:bodyPr/>
                    <a:lstStyle/>
                    <a:p>
                      <a:pPr algn="ctr">
                        <a:lnSpc>
                          <a:spcPct val="115000"/>
                        </a:lnSpc>
                        <a:spcAft>
                          <a:spcPts val="10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Highways </a:t>
                      </a: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England Safety Alert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65D"/>
                    </a:solidFill>
                  </a:tcPr>
                </a:tc>
                <a:tc>
                  <a:txBody>
                    <a:bodyPr/>
                    <a:lstStyle/>
                    <a:p>
                      <a:pPr algn="ctr">
                        <a:lnSpc>
                          <a:spcPct val="115000"/>
                        </a:lnSpc>
                        <a:spcAft>
                          <a:spcPts val="1000"/>
                        </a:spcAft>
                      </a:pPr>
                      <a:r>
                        <a:rPr lang="en-GB" sz="9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Topic</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65D"/>
                    </a:solidFill>
                  </a:tcPr>
                </a:tc>
                <a:tc>
                  <a:txBody>
                    <a:bodyPr/>
                    <a:lstStyle/>
                    <a:p>
                      <a:pPr algn="ctr">
                        <a:lnSpc>
                          <a:spcPct val="115000"/>
                        </a:lnSpc>
                        <a:spcAft>
                          <a:spcPts val="1000"/>
                        </a:spcAft>
                      </a:pPr>
                      <a:r>
                        <a:rPr lang="en-GB" sz="9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Date Received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65D"/>
                    </a:solidFill>
                  </a:tcPr>
                </a:tc>
                <a:extLst>
                  <a:ext uri="{0D108BD9-81ED-4DB2-BD59-A6C34878D82A}">
                    <a16:rowId xmlns:a16="http://schemas.microsoft.com/office/drawing/2014/main" val="304931247"/>
                  </a:ext>
                </a:extLst>
              </a:tr>
              <a:tr h="160760">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HEi213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Excavator Use Near Trenches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18 March 2021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5515319"/>
                  </a:ext>
                </a:extLst>
              </a:tr>
              <a:tr h="160760">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HEi214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CCTV Track Bracket Near Miss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18 March 2021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8159323"/>
                  </a:ext>
                </a:extLst>
              </a:tr>
              <a:tr h="160760">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HEi215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M6 Gantry Sign Fixings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19 March 2021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8287946"/>
                  </a:ext>
                </a:extLst>
              </a:tr>
              <a:tr h="160760">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HEi216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Winch Cable Failure Incident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22 March 2021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2317142"/>
                  </a:ext>
                </a:extLst>
              </a:tr>
              <a:tr h="160760">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HEi217</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Mobile VMS Wheel Incident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24 March 2021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3834495"/>
                  </a:ext>
                </a:extLst>
              </a:tr>
              <a:tr h="160760">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HEi218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Spider Bite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26 March 2021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1079449"/>
                  </a:ext>
                </a:extLst>
              </a:tr>
              <a:tr h="160760">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HEi219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Finger Injury – 3 Day Lost Time Accident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29 March 2021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2409844"/>
                  </a:ext>
                </a:extLst>
              </a:tr>
              <a:tr h="160760">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HEi220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Drilling Contractor – Lost Time Injury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31 March 2021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2561487"/>
                  </a:ext>
                </a:extLst>
              </a:tr>
              <a:tr h="160760">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HEi221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Hazardous Tree Removal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31 March 2021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6128552"/>
                  </a:ext>
                </a:extLst>
              </a:tr>
              <a:tr h="160760">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HEi222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Safe Use of Trailers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1 April 2021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4668937"/>
                  </a:ext>
                </a:extLst>
              </a:tr>
              <a:tr h="160760">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HEi223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Damaged Street Lighting Cable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6 April 2021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1287896"/>
                  </a:ext>
                </a:extLst>
              </a:tr>
              <a:tr h="160760">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HEi224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Cracked Failed Lantern Spiggot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6 April 2021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9179673"/>
                  </a:ext>
                </a:extLst>
              </a:tr>
              <a:tr h="160760">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HEi225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Piling Rig Concrete Delivery Pipe Failure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12 April 2021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079878"/>
                  </a:ext>
                </a:extLst>
              </a:tr>
              <a:tr h="160760">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HEi226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Reverse Incident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12 April 2021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3894047"/>
                  </a:ext>
                </a:extLst>
              </a:tr>
              <a:tr h="160760">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HEi227</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Street Lighting Cable Strike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12 April 2021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4259136"/>
                  </a:ext>
                </a:extLst>
              </a:tr>
              <a:tr h="160760">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HEi228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Precast Copings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19 April 2021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2721128"/>
                  </a:ext>
                </a:extLst>
              </a:tr>
              <a:tr h="160760">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HEi229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A38 Specified Injury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19 April 2021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7095821"/>
                  </a:ext>
                </a:extLst>
              </a:tr>
              <a:tr h="160760">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HEi230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A47 Guyhirn Junction Water Supply Damage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27 April 2021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7211313"/>
                  </a:ext>
                </a:extLst>
              </a:tr>
              <a:tr h="160760">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HEi231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Environmental Surveys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30 April 2021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8854463"/>
                  </a:ext>
                </a:extLst>
              </a:tr>
              <a:tr h="160760">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HEi232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Skip Lorry Driver Trapped Between Skips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4 May 2021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2676981"/>
                  </a:ext>
                </a:extLst>
              </a:tr>
              <a:tr h="160760">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HEi233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11KV Service Strike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4 May 2021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9127875"/>
                  </a:ext>
                </a:extLst>
              </a:tr>
              <a:tr h="160760">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HEi234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Water Service Strike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4 May 2021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8264521"/>
                  </a:ext>
                </a:extLst>
              </a:tr>
              <a:tr h="160760">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HEi235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Operations, North West Region RIDDOR Incident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4 May 2021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2802019"/>
                  </a:ext>
                </a:extLst>
              </a:tr>
              <a:tr h="160760">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HEi236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Corroded Drain Cover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5 May 2021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4579727"/>
                  </a:ext>
                </a:extLst>
              </a:tr>
              <a:tr h="160760">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HEi237</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Chemical Toilet Incident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a:effectLst/>
                          <a:latin typeface="Arial" panose="020B0604020202020204" pitchFamily="34" charset="0"/>
                          <a:ea typeface="Calibri" panose="020F0502020204030204" pitchFamily="34" charset="0"/>
                          <a:cs typeface="Times New Roman" panose="02020603050405020304" pitchFamily="18" charset="0"/>
                        </a:rPr>
                        <a:t>7 May 2021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8354752"/>
                  </a:ext>
                </a:extLst>
              </a:tr>
              <a:tr h="160760">
                <a:tc>
                  <a:txBody>
                    <a:bodyPr/>
                    <a:lstStyle/>
                    <a:p>
                      <a:pPr algn="ctr">
                        <a:lnSpc>
                          <a:spcPct val="115000"/>
                        </a:lnSpc>
                        <a:spcAft>
                          <a:spcPts val="1000"/>
                        </a:spcAft>
                      </a:pPr>
                      <a:r>
                        <a:rPr lang="en-GB" sz="90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HEi238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Overturned Dumper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11 May 2021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8047697"/>
                  </a:ext>
                </a:extLst>
              </a:tr>
              <a:tr h="160760">
                <a:tc>
                  <a:txBody>
                    <a:bodyPr/>
                    <a:lstStyle/>
                    <a:p>
                      <a:pPr algn="ctr">
                        <a:lnSpc>
                          <a:spcPct val="115000"/>
                        </a:lnSpc>
                        <a:spcAft>
                          <a:spcPts val="1000"/>
                        </a:spcAft>
                      </a:pPr>
                      <a:r>
                        <a:rPr lang="en-GB" sz="90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HEi239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Unsafe Position of Worker Alongside Live Traffic</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12 May 2021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6051598"/>
                  </a:ext>
                </a:extLst>
              </a:tr>
              <a:tr h="160760">
                <a:tc>
                  <a:txBody>
                    <a:bodyPr/>
                    <a:lstStyle/>
                    <a:p>
                      <a:pPr algn="ctr">
                        <a:lnSpc>
                          <a:spcPct val="115000"/>
                        </a:lnSpc>
                        <a:spcAft>
                          <a:spcPts val="1000"/>
                        </a:spcAft>
                      </a:pPr>
                      <a:r>
                        <a:rPr lang="en-GB" sz="90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HEi240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Tailgating</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12 May 2021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93" marR="6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5466618"/>
                  </a:ext>
                </a:extLst>
              </a:tr>
            </a:tbl>
          </a:graphicData>
        </a:graphic>
      </p:graphicFrame>
    </p:spTree>
    <p:extLst>
      <p:ext uri="{BB962C8B-B14F-4D97-AF65-F5344CB8AC3E}">
        <p14:creationId xmlns:p14="http://schemas.microsoft.com/office/powerpoint/2010/main" val="37974573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782DAD-38FA-4CA3-A637-11421BAE700D}"/>
              </a:ext>
            </a:extLst>
          </p:cNvPr>
          <p:cNvSpPr txBox="1">
            <a:spLocks/>
          </p:cNvSpPr>
          <p:nvPr/>
        </p:nvSpPr>
        <p:spPr>
          <a:xfrm>
            <a:off x="358445" y="627300"/>
            <a:ext cx="11504692" cy="38869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600" b="1" kern="1200" baseline="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Arial"/>
                <a:ea typeface="+mj-ea"/>
                <a:cs typeface="+mj-cs"/>
              </a:rPr>
              <a:t>Categorising – Safety Alerts</a:t>
            </a:r>
            <a:endParaRPr kumimoji="0" lang="en-GB" sz="1400" b="1" i="0" u="none" strike="noStrike" kern="1200" cap="none" spc="0" normalizeH="0" baseline="0" noProof="0" dirty="0">
              <a:ln>
                <a:noFill/>
              </a:ln>
              <a:solidFill>
                <a:schemeClr val="tx1"/>
              </a:solidFill>
              <a:effectLst/>
              <a:uLnTx/>
              <a:uFillTx/>
              <a:latin typeface="Arial"/>
              <a:ea typeface="+mj-ea"/>
              <a:cs typeface="+mj-cs"/>
            </a:endParaRPr>
          </a:p>
        </p:txBody>
      </p:sp>
      <p:pic>
        <p:nvPicPr>
          <p:cNvPr id="3" name="Picture 2">
            <a:extLst>
              <a:ext uri="{FF2B5EF4-FFF2-40B4-BE49-F238E27FC236}">
                <a16:creationId xmlns:a16="http://schemas.microsoft.com/office/drawing/2014/main" id="{CBBACC70-3F47-4A36-881C-3AF308D755F4}"/>
              </a:ext>
            </a:extLst>
          </p:cNvPr>
          <p:cNvPicPr>
            <a:picLocks noChangeAspect="1"/>
          </p:cNvPicPr>
          <p:nvPr/>
        </p:nvPicPr>
        <p:blipFill>
          <a:blip r:embed="rId2"/>
          <a:stretch>
            <a:fillRect/>
          </a:stretch>
        </p:blipFill>
        <p:spPr>
          <a:xfrm>
            <a:off x="186812" y="1180269"/>
            <a:ext cx="11818375" cy="2933964"/>
          </a:xfrm>
          <a:prstGeom prst="rect">
            <a:avLst/>
          </a:prstGeom>
        </p:spPr>
      </p:pic>
      <p:pic>
        <p:nvPicPr>
          <p:cNvPr id="6" name="Picture 5">
            <a:extLst>
              <a:ext uri="{FF2B5EF4-FFF2-40B4-BE49-F238E27FC236}">
                <a16:creationId xmlns:a16="http://schemas.microsoft.com/office/drawing/2014/main" id="{07E620AB-F0FB-4C86-8841-FF7E937FB05F}"/>
              </a:ext>
            </a:extLst>
          </p:cNvPr>
          <p:cNvPicPr>
            <a:picLocks noChangeAspect="1"/>
          </p:cNvPicPr>
          <p:nvPr/>
        </p:nvPicPr>
        <p:blipFill>
          <a:blip r:embed="rId3"/>
          <a:stretch>
            <a:fillRect/>
          </a:stretch>
        </p:blipFill>
        <p:spPr>
          <a:xfrm>
            <a:off x="186812" y="4191767"/>
            <a:ext cx="3124200" cy="2486025"/>
          </a:xfrm>
          <a:prstGeom prst="rect">
            <a:avLst/>
          </a:prstGeom>
        </p:spPr>
      </p:pic>
    </p:spTree>
    <p:extLst>
      <p:ext uri="{BB962C8B-B14F-4D97-AF65-F5344CB8AC3E}">
        <p14:creationId xmlns:p14="http://schemas.microsoft.com/office/powerpoint/2010/main" val="3628183973"/>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3D9700-25A0-461E-91CB-E7DB636A6E07}"/>
              </a:ext>
            </a:extLst>
          </p:cNvPr>
          <p:cNvSpPr>
            <a:spLocks noGrp="1"/>
          </p:cNvSpPr>
          <p:nvPr>
            <p:ph type="title"/>
          </p:nvPr>
        </p:nvSpPr>
        <p:spPr>
          <a:xfrm>
            <a:off x="540000" y="693000"/>
            <a:ext cx="11104604" cy="630000"/>
          </a:xfrm>
        </p:spPr>
        <p:txBody>
          <a:bodyPr>
            <a:normAutofit/>
          </a:bodyPr>
          <a:lstStyle/>
          <a:p>
            <a:pPr algn="ctr"/>
            <a:r>
              <a:rPr lang="en-GB" sz="2400" dirty="0"/>
              <a:t>Highways England H &amp; S Alerts – Arcadis Summary</a:t>
            </a:r>
          </a:p>
        </p:txBody>
      </p:sp>
      <p:sp>
        <p:nvSpPr>
          <p:cNvPr id="5" name="Content Placeholder 13">
            <a:extLst>
              <a:ext uri="{FF2B5EF4-FFF2-40B4-BE49-F238E27FC236}">
                <a16:creationId xmlns:a16="http://schemas.microsoft.com/office/drawing/2014/main" id="{6BE693A1-39FB-469F-839B-860A85FB8809}"/>
              </a:ext>
            </a:extLst>
          </p:cNvPr>
          <p:cNvSpPr>
            <a:spLocks noGrp="1"/>
          </p:cNvSpPr>
          <p:nvPr>
            <p:ph idx="1"/>
          </p:nvPr>
        </p:nvSpPr>
        <p:spPr>
          <a:xfrm>
            <a:off x="550863" y="1193800"/>
            <a:ext cx="11090275" cy="5359400"/>
          </a:xfrm>
        </p:spPr>
        <p:txBody>
          <a:bodyPr>
            <a:normAutofit/>
          </a:bodyPr>
          <a:lstStyle/>
          <a:p>
            <a:pPr marL="0" indent="0">
              <a:spcBef>
                <a:spcPts val="0"/>
              </a:spcBef>
              <a:buNone/>
            </a:pPr>
            <a:r>
              <a:rPr lang="en-GB" sz="1600" b="1" dirty="0">
                <a:effectLst/>
                <a:ea typeface="Calibri" panose="020F0502020204030204" pitchFamily="34" charset="0"/>
              </a:rPr>
              <a:t>HEi213 Excavator Use Near Trenches- </a:t>
            </a:r>
            <a:r>
              <a:rPr lang="en-GB" sz="1600" b="1" u="sng" dirty="0">
                <a:solidFill>
                  <a:srgbClr val="0563C1"/>
                </a:solidFill>
                <a:effectLst/>
                <a:ea typeface="Calibri" panose="020F0502020204030204" pitchFamily="34" charset="0"/>
                <a:hlinkClick r:id="rId2"/>
              </a:rPr>
              <a:t>Link</a:t>
            </a:r>
            <a:endParaRPr lang="en-GB" sz="1600" dirty="0">
              <a:effectLst/>
              <a:ea typeface="Calibri" panose="020F0502020204030204" pitchFamily="34" charset="0"/>
            </a:endParaRPr>
          </a:p>
          <a:p>
            <a:pPr marL="0" indent="0">
              <a:spcBef>
                <a:spcPts val="0"/>
              </a:spcBef>
              <a:buNone/>
            </a:pPr>
            <a:r>
              <a:rPr lang="en-GB" sz="1600" b="1" dirty="0">
                <a:solidFill>
                  <a:srgbClr val="FF0000"/>
                </a:solidFill>
                <a:effectLst/>
                <a:highlight>
                  <a:srgbClr val="FFFF00"/>
                </a:highlight>
                <a:ea typeface="Calibri" panose="020F0502020204030204" pitchFamily="34" charset="0"/>
              </a:rPr>
              <a:t>Lessons Learned: PCI </a:t>
            </a:r>
          </a:p>
          <a:p>
            <a:pPr marL="0" indent="0">
              <a:spcBef>
                <a:spcPts val="0"/>
              </a:spcBef>
              <a:buNone/>
            </a:pPr>
            <a:r>
              <a:rPr lang="en-GB" sz="1800" dirty="0">
                <a:solidFill>
                  <a:srgbClr val="FF0000"/>
                </a:solidFill>
                <a:effectLst/>
                <a:ea typeface="Calibri" panose="020F0502020204030204" pitchFamily="34" charset="0"/>
              </a:rPr>
              <a:t>Unclear why the excavator was working adjacent to an unsupported trench, apparently not barriered off.  Conceivable that lack of space was a factor (as on SMART motorway works) or that the excavator had just excavated the trench in question. If the latter then a further question arises whether RAMS/ safe systems of work were being adhered to? Notes on Safety Alert the importance of Pre-Construction Information </a:t>
            </a:r>
            <a:r>
              <a:rPr lang="en-GB" sz="1800" dirty="0">
                <a:solidFill>
                  <a:srgbClr val="FF0000"/>
                </a:solidFill>
                <a:ea typeface="Calibri" panose="020F0502020204030204" pitchFamily="34" charset="0"/>
              </a:rPr>
              <a:t>and ensuring this is passed on (i.e. GI / Ground Conditions).  </a:t>
            </a:r>
            <a:r>
              <a:rPr lang="en-GB" sz="1800" dirty="0">
                <a:solidFill>
                  <a:srgbClr val="FF0000"/>
                </a:solidFill>
                <a:effectLst/>
                <a:ea typeface="Calibri" panose="020F0502020204030204" pitchFamily="34" charset="0"/>
              </a:rPr>
              <a:t>More information required. </a:t>
            </a:r>
            <a:endParaRPr lang="en-GB" sz="1800" dirty="0">
              <a:effectLst/>
              <a:ea typeface="Calibri" panose="020F0502020204030204" pitchFamily="34" charset="0"/>
            </a:endParaRPr>
          </a:p>
          <a:p>
            <a:pPr marL="0" indent="0">
              <a:spcBef>
                <a:spcPts val="0"/>
              </a:spcBef>
              <a:buNone/>
            </a:pPr>
            <a:endParaRPr lang="en-GB" sz="1600" dirty="0">
              <a:solidFill>
                <a:srgbClr val="FF0000"/>
              </a:solidFill>
              <a:effectLst/>
              <a:ea typeface="Calibri" panose="020F0502020204030204" pitchFamily="34" charset="0"/>
            </a:endParaRPr>
          </a:p>
          <a:p>
            <a:pPr marL="0" marR="0" lvl="0" indent="0" algn="l" defTabSz="914354" rtl="0" eaLnBrk="1" fontAlgn="auto" latinLnBrk="0" hangingPunct="1">
              <a:lnSpc>
                <a:spcPct val="100000"/>
              </a:lnSpc>
              <a:spcBef>
                <a:spcPts val="0"/>
              </a:spcBef>
              <a:spcAft>
                <a:spcPts val="0"/>
              </a:spcAft>
              <a:buClr>
                <a:srgbClr val="008BCB"/>
              </a:buClr>
              <a:buSzTx/>
              <a:buFont typeface="Wingdings" panose="05000000000000000000" pitchFamily="2" charset="2"/>
              <a:buNone/>
              <a:tabLst/>
              <a:defRPr/>
            </a:pPr>
            <a:r>
              <a:rPr lang="en-GB" sz="1600" b="1" dirty="0">
                <a:effectLst/>
                <a:ea typeface="Calibri" panose="020F0502020204030204" pitchFamily="34" charset="0"/>
              </a:rPr>
              <a:t>HEi214 CCTV Track Bracket Near Miss</a:t>
            </a:r>
            <a:r>
              <a:rPr kumimoji="0" lang="en-GB" sz="16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3"/>
              </a:rPr>
              <a:t>Link</a:t>
            </a:r>
            <a:endParaRPr kumimoji="0" lang="en-GB" sz="16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indent="0">
              <a:spcBef>
                <a:spcPts val="0"/>
              </a:spcBef>
              <a:buNone/>
            </a:pPr>
            <a:r>
              <a:rPr lang="en-GB" sz="1600" b="1" dirty="0">
                <a:solidFill>
                  <a:srgbClr val="FF0000"/>
                </a:solidFill>
                <a:effectLst/>
                <a:ea typeface="Calibri" panose="020F0502020204030204" pitchFamily="34" charset="0"/>
              </a:rPr>
              <a:t>Lessons Learned:</a:t>
            </a:r>
          </a:p>
          <a:p>
            <a:pPr marL="0" indent="0">
              <a:spcBef>
                <a:spcPts val="0"/>
              </a:spcBef>
              <a:buNone/>
            </a:pPr>
            <a:r>
              <a:rPr lang="en-GB" sz="1800" dirty="0">
                <a:solidFill>
                  <a:srgbClr val="FF0000"/>
                </a:solidFill>
                <a:effectLst/>
                <a:ea typeface="Calibri" panose="020F0502020204030204" pitchFamily="34" charset="0"/>
              </a:rPr>
              <a:t>The split link in question connecting links of the winch chain is similar in principle to those in use on many cycle and other chains. It is rare that these fail. It is possible that, when installing, the trailing end of the split link had not been pushed home correctly? The incident could have been avoided  by better inspection of the chain installation after fitting or before use. </a:t>
            </a:r>
            <a:endParaRPr lang="en-GB" sz="1800" dirty="0">
              <a:effectLst/>
              <a:ea typeface="Calibri" panose="020F0502020204030204" pitchFamily="34" charset="0"/>
            </a:endParaRPr>
          </a:p>
        </p:txBody>
      </p:sp>
    </p:spTree>
    <p:extLst>
      <p:ext uri="{BB962C8B-B14F-4D97-AF65-F5344CB8AC3E}">
        <p14:creationId xmlns:p14="http://schemas.microsoft.com/office/powerpoint/2010/main" val="1784091795"/>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3D9700-25A0-461E-91CB-E7DB636A6E07}"/>
              </a:ext>
            </a:extLst>
          </p:cNvPr>
          <p:cNvSpPr>
            <a:spLocks noGrp="1"/>
          </p:cNvSpPr>
          <p:nvPr>
            <p:ph type="title"/>
          </p:nvPr>
        </p:nvSpPr>
        <p:spPr>
          <a:xfrm>
            <a:off x="540000" y="693000"/>
            <a:ext cx="11104604" cy="630000"/>
          </a:xfrm>
        </p:spPr>
        <p:txBody>
          <a:bodyPr>
            <a:normAutofit/>
          </a:bodyPr>
          <a:lstStyle/>
          <a:p>
            <a:pPr algn="ctr"/>
            <a:r>
              <a:rPr lang="en-GB" sz="2400" dirty="0"/>
              <a:t>Highways England H &amp; S Alerts – Arcadis Summary</a:t>
            </a:r>
          </a:p>
        </p:txBody>
      </p:sp>
      <p:sp>
        <p:nvSpPr>
          <p:cNvPr id="7" name="Content Placeholder 13">
            <a:extLst>
              <a:ext uri="{FF2B5EF4-FFF2-40B4-BE49-F238E27FC236}">
                <a16:creationId xmlns:a16="http://schemas.microsoft.com/office/drawing/2014/main" id="{9FB5827B-DAFE-43A3-A2BA-8D3C8DAA6560}"/>
              </a:ext>
            </a:extLst>
          </p:cNvPr>
          <p:cNvSpPr txBox="1">
            <a:spLocks/>
          </p:cNvSpPr>
          <p:nvPr/>
        </p:nvSpPr>
        <p:spPr>
          <a:xfrm>
            <a:off x="695325" y="1171575"/>
            <a:ext cx="10967939" cy="5086350"/>
          </a:xfrm>
          <a:prstGeom prst="rect">
            <a:avLst/>
          </a:prstGeom>
        </p:spPr>
        <p:txBody>
          <a:bodyPr>
            <a:normAutofit fontScale="92500" lnSpcReduction="10000"/>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
                <a:srgbClr val="008BCB"/>
              </a:buClr>
              <a:buSzTx/>
              <a:buFont typeface="Wingdings" panose="05000000000000000000" pitchFamily="2" charset="2"/>
              <a:buNone/>
              <a:tabLst/>
              <a:defRPr/>
            </a:pPr>
            <a:r>
              <a:rPr lang="en-GB" sz="1500" b="1" dirty="0">
                <a:effectLst/>
                <a:ea typeface="Calibri" panose="020F0502020204030204" pitchFamily="34" charset="0"/>
              </a:rPr>
              <a:t>HEi215 M6 </a:t>
            </a:r>
            <a:r>
              <a:rPr lang="en-GB" sz="1500" b="1" dirty="0" err="1">
                <a:effectLst/>
                <a:ea typeface="Calibri" panose="020F0502020204030204" pitchFamily="34" charset="0"/>
              </a:rPr>
              <a:t>Ganrty</a:t>
            </a:r>
            <a:r>
              <a:rPr lang="en-GB" sz="1500" b="1" dirty="0">
                <a:effectLst/>
                <a:ea typeface="Calibri" panose="020F0502020204030204" pitchFamily="34" charset="0"/>
              </a:rPr>
              <a:t> Sign Fixings</a:t>
            </a:r>
            <a:r>
              <a:rPr kumimoji="0" lang="en-GB" sz="16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2"/>
              </a:rPr>
              <a:t>Link</a:t>
            </a:r>
            <a:endParaRPr kumimoji="0" lang="en-GB" sz="16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indent="0">
              <a:lnSpc>
                <a:spcPct val="110000"/>
              </a:lnSpc>
              <a:spcBef>
                <a:spcPts val="0"/>
              </a:spcBef>
              <a:buNone/>
            </a:pPr>
            <a:r>
              <a:rPr lang="en-GB" sz="1500" b="1" dirty="0">
                <a:solidFill>
                  <a:srgbClr val="FF0000"/>
                </a:solidFill>
                <a:effectLst/>
                <a:highlight>
                  <a:srgbClr val="FFFF00"/>
                </a:highlight>
                <a:ea typeface="Calibri" panose="020F0502020204030204" pitchFamily="34" charset="0"/>
              </a:rPr>
              <a:t>Lessons Learned:</a:t>
            </a:r>
            <a:endParaRPr lang="en-GB" sz="1500" dirty="0">
              <a:effectLst/>
              <a:highlight>
                <a:srgbClr val="FFFF00"/>
              </a:highlight>
              <a:ea typeface="Calibri" panose="020F0502020204030204" pitchFamily="34" charset="0"/>
            </a:endParaRPr>
          </a:p>
          <a:p>
            <a:pPr marL="0" indent="0">
              <a:lnSpc>
                <a:spcPct val="110000"/>
              </a:lnSpc>
              <a:spcBef>
                <a:spcPts val="0"/>
              </a:spcBef>
              <a:buNone/>
            </a:pPr>
            <a:r>
              <a:rPr lang="en-GB" sz="1700" dirty="0">
                <a:solidFill>
                  <a:srgbClr val="FF0000"/>
                </a:solidFill>
                <a:effectLst/>
                <a:ea typeface="Calibri" panose="020F0502020204030204" pitchFamily="34" charset="0"/>
              </a:rPr>
              <a:t>Noted that this type of incident, where signs have fallen off gantries, has been relatively common in recent times. In this case the incident was caused by galvanic corrosion with two dissimilar metals coming into contact. It could have been avoided in a number of straightforward ways which might include:</a:t>
            </a:r>
          </a:p>
          <a:p>
            <a:pPr marL="0" indent="0">
              <a:lnSpc>
                <a:spcPct val="110000"/>
              </a:lnSpc>
              <a:spcBef>
                <a:spcPts val="0"/>
              </a:spcBef>
              <a:buNone/>
            </a:pPr>
            <a:r>
              <a:rPr lang="en-GB" sz="1700" dirty="0">
                <a:solidFill>
                  <a:srgbClr val="FF0000"/>
                </a:solidFill>
                <a:effectLst/>
                <a:ea typeface="Calibri" panose="020F0502020204030204" pitchFamily="34" charset="0"/>
              </a:rPr>
              <a:t>o	More frequent inspection, noting this as a potential cause of failure</a:t>
            </a:r>
          </a:p>
          <a:p>
            <a:pPr marL="0" indent="0">
              <a:lnSpc>
                <a:spcPct val="110000"/>
              </a:lnSpc>
              <a:spcBef>
                <a:spcPts val="0"/>
              </a:spcBef>
              <a:buNone/>
            </a:pPr>
            <a:r>
              <a:rPr lang="en-GB" sz="1700" dirty="0">
                <a:solidFill>
                  <a:srgbClr val="FF0000"/>
                </a:solidFill>
                <a:effectLst/>
                <a:ea typeface="Calibri" panose="020F0502020204030204" pitchFamily="34" charset="0"/>
              </a:rPr>
              <a:t>o	Use of a larger number of rivets or other fixings</a:t>
            </a:r>
          </a:p>
          <a:p>
            <a:pPr marL="0" indent="0">
              <a:lnSpc>
                <a:spcPct val="110000"/>
              </a:lnSpc>
              <a:spcBef>
                <a:spcPts val="0"/>
              </a:spcBef>
              <a:buNone/>
            </a:pPr>
            <a:r>
              <a:rPr lang="en-GB" sz="1700" dirty="0">
                <a:solidFill>
                  <a:srgbClr val="FF0000"/>
                </a:solidFill>
                <a:effectLst/>
                <a:ea typeface="Calibri" panose="020F0502020204030204" pitchFamily="34" charset="0"/>
              </a:rPr>
              <a:t>o	Use of a security lanyard or similar</a:t>
            </a:r>
          </a:p>
          <a:p>
            <a:pPr marL="0" indent="0">
              <a:lnSpc>
                <a:spcPct val="110000"/>
              </a:lnSpc>
              <a:spcBef>
                <a:spcPts val="0"/>
              </a:spcBef>
              <a:buNone/>
            </a:pPr>
            <a:r>
              <a:rPr lang="en-GB" sz="1700" dirty="0">
                <a:solidFill>
                  <a:srgbClr val="FF0000"/>
                </a:solidFill>
                <a:effectLst/>
                <a:ea typeface="Calibri" panose="020F0502020204030204" pitchFamily="34" charset="0"/>
              </a:rPr>
              <a:t>o	Use of nylon or similar washer to keep dissimilar metals apart.</a:t>
            </a:r>
          </a:p>
          <a:p>
            <a:pPr marL="0" indent="0">
              <a:lnSpc>
                <a:spcPct val="110000"/>
              </a:lnSpc>
              <a:spcBef>
                <a:spcPts val="0"/>
              </a:spcBef>
              <a:buNone/>
            </a:pPr>
            <a:r>
              <a:rPr lang="en-GB" sz="1700" dirty="0">
                <a:solidFill>
                  <a:srgbClr val="FF0000"/>
                </a:solidFill>
                <a:effectLst/>
                <a:highlight>
                  <a:srgbClr val="FFFF00"/>
                </a:highlight>
                <a:ea typeface="Calibri" panose="020F0502020204030204" pitchFamily="34" charset="0"/>
              </a:rPr>
              <a:t>Item to be raised at PDWG: </a:t>
            </a:r>
            <a:r>
              <a:rPr lang="en-GB" sz="1700" dirty="0">
                <a:solidFill>
                  <a:srgbClr val="FF0000"/>
                </a:solidFill>
                <a:effectLst/>
                <a:ea typeface="Calibri" panose="020F0502020204030204" pitchFamily="34" charset="0"/>
              </a:rPr>
              <a:t>HE to be asked what should be done about this. Is this an action for the asset team/ maintenance community to consider: if so, what options exist for additional maintenance or increased frequency of inspection? Should older sign plates be replaced? Need to review current design standards also. Is what is specified actually built? This is a more important issue on SMART motorways, where access for maintenance may be more difficult and the implications of a sign plate falling onto a live carriageway are more severe. </a:t>
            </a:r>
            <a:endParaRPr lang="en-GB" sz="1700" dirty="0">
              <a:effectLst/>
              <a:ea typeface="Calibri" panose="020F0502020204030204" pitchFamily="34" charset="0"/>
            </a:endParaRPr>
          </a:p>
          <a:p>
            <a:pPr marL="0" indent="0">
              <a:lnSpc>
                <a:spcPct val="110000"/>
              </a:lnSpc>
              <a:spcBef>
                <a:spcPts val="0"/>
              </a:spcBef>
              <a:buNone/>
            </a:pPr>
            <a:endParaRPr lang="en-GB" sz="1500" dirty="0">
              <a:effectLst/>
              <a:ea typeface="Calibri" panose="020F0502020204030204" pitchFamily="34" charset="0"/>
            </a:endParaRPr>
          </a:p>
          <a:p>
            <a:pPr marL="0" indent="0">
              <a:lnSpc>
                <a:spcPct val="110000"/>
              </a:lnSpc>
              <a:spcBef>
                <a:spcPts val="0"/>
              </a:spcBef>
              <a:buNone/>
            </a:pPr>
            <a:endParaRPr lang="en-GB" sz="900" dirty="0">
              <a:effectLst/>
              <a:ea typeface="Calibri" panose="020F0502020204030204" pitchFamily="34" charset="0"/>
            </a:endParaRPr>
          </a:p>
          <a:p>
            <a:pPr marL="0" indent="0">
              <a:lnSpc>
                <a:spcPct val="120000"/>
              </a:lnSpc>
              <a:spcBef>
                <a:spcPts val="0"/>
              </a:spcBef>
              <a:buNone/>
            </a:pPr>
            <a:r>
              <a:rPr lang="en-GB" sz="1500" dirty="0">
                <a:solidFill>
                  <a:srgbClr val="FF0000"/>
                </a:solidFill>
                <a:effectLst/>
                <a:ea typeface="Calibri" panose="020F0502020204030204" pitchFamily="34" charset="0"/>
              </a:rPr>
              <a:t> </a:t>
            </a:r>
            <a:r>
              <a:rPr lang="en-GB" sz="1500" b="1" dirty="0">
                <a:effectLst/>
                <a:ea typeface="Calibri" panose="020F0502020204030204" pitchFamily="34" charset="0"/>
              </a:rPr>
              <a:t>HEi216 Winch Cable Failure Incident L</a:t>
            </a:r>
            <a:r>
              <a:rPr kumimoji="0" lang="en-GB" sz="16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3"/>
              </a:rPr>
              <a:t>ink</a:t>
            </a:r>
            <a:endParaRPr kumimoji="0" lang="en-GB" sz="16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indent="0">
              <a:lnSpc>
                <a:spcPct val="110000"/>
              </a:lnSpc>
              <a:spcBef>
                <a:spcPts val="0"/>
              </a:spcBef>
              <a:buNone/>
            </a:pPr>
            <a:r>
              <a:rPr lang="en-GB" sz="1500" b="1" dirty="0">
                <a:solidFill>
                  <a:srgbClr val="FF0000"/>
                </a:solidFill>
                <a:effectLst/>
                <a:ea typeface="Calibri" panose="020F0502020204030204" pitchFamily="34" charset="0"/>
              </a:rPr>
              <a:t>Lessons Learned:</a:t>
            </a:r>
            <a:endParaRPr lang="en-GB" sz="1500" dirty="0">
              <a:effectLst/>
              <a:ea typeface="Calibri" panose="020F0502020204030204" pitchFamily="34" charset="0"/>
            </a:endParaRPr>
          </a:p>
          <a:p>
            <a:pPr marL="0" indent="0">
              <a:lnSpc>
                <a:spcPct val="110000"/>
              </a:lnSpc>
              <a:spcBef>
                <a:spcPts val="0"/>
              </a:spcBef>
              <a:buNone/>
            </a:pPr>
            <a:r>
              <a:rPr lang="en-GB" sz="1700" dirty="0">
                <a:solidFill>
                  <a:srgbClr val="FF0000"/>
                </a:solidFill>
                <a:effectLst/>
                <a:ea typeface="Calibri" panose="020F0502020204030204" pitchFamily="34" charset="0"/>
              </a:rPr>
              <a:t>Possible issue for winch designer to consider is a safeguard to prevent the winch hook and spliced ferrule termination from being retracted back into the winch drum under load. Another item of site equipment which will suffer abuse on site without necessarily receiving the appropriate level of inspection/ maintenance. </a:t>
            </a:r>
            <a:endParaRPr lang="en-GB" sz="2600" dirty="0"/>
          </a:p>
        </p:txBody>
      </p:sp>
    </p:spTree>
    <p:extLst>
      <p:ext uri="{BB962C8B-B14F-4D97-AF65-F5344CB8AC3E}">
        <p14:creationId xmlns:p14="http://schemas.microsoft.com/office/powerpoint/2010/main" val="3878460891"/>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3D9700-25A0-461E-91CB-E7DB636A6E07}"/>
              </a:ext>
            </a:extLst>
          </p:cNvPr>
          <p:cNvSpPr>
            <a:spLocks noGrp="1"/>
          </p:cNvSpPr>
          <p:nvPr>
            <p:ph type="title"/>
          </p:nvPr>
        </p:nvSpPr>
        <p:spPr>
          <a:xfrm>
            <a:off x="540000" y="693000"/>
            <a:ext cx="11104604" cy="630000"/>
          </a:xfrm>
        </p:spPr>
        <p:txBody>
          <a:bodyPr>
            <a:normAutofit/>
          </a:bodyPr>
          <a:lstStyle/>
          <a:p>
            <a:pPr algn="ctr"/>
            <a:r>
              <a:rPr lang="en-GB" sz="2400" dirty="0"/>
              <a:t>Highways England H &amp; S Alerts – Arcadis Summary</a:t>
            </a:r>
          </a:p>
        </p:txBody>
      </p:sp>
      <p:sp>
        <p:nvSpPr>
          <p:cNvPr id="7" name="Content Placeholder 13">
            <a:extLst>
              <a:ext uri="{FF2B5EF4-FFF2-40B4-BE49-F238E27FC236}">
                <a16:creationId xmlns:a16="http://schemas.microsoft.com/office/drawing/2014/main" id="{9FB5827B-DAFE-43A3-A2BA-8D3C8DAA6560}"/>
              </a:ext>
            </a:extLst>
          </p:cNvPr>
          <p:cNvSpPr txBox="1">
            <a:spLocks/>
          </p:cNvSpPr>
          <p:nvPr/>
        </p:nvSpPr>
        <p:spPr>
          <a:xfrm>
            <a:off x="695325" y="1171575"/>
            <a:ext cx="10967939" cy="5086350"/>
          </a:xfrm>
          <a:prstGeom prst="rect">
            <a:avLst/>
          </a:prstGeom>
        </p:spPr>
        <p:txBody>
          <a:bodyPr>
            <a:normAutofit/>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marR="0" lvl="1" indent="0" algn="l" defTabSz="914354" rtl="0" eaLnBrk="1" fontAlgn="ctr" latinLnBrk="0" hangingPunct="1">
              <a:lnSpc>
                <a:spcPct val="100000"/>
              </a:lnSpc>
              <a:spcBef>
                <a:spcPts val="0"/>
              </a:spcBef>
              <a:spcAft>
                <a:spcPts val="0"/>
              </a:spcAft>
              <a:buClr>
                <a:srgbClr val="E4610F"/>
              </a:buClr>
              <a:buSzPts val="1000"/>
              <a:buFont typeface="Arial" panose="020B0604020202020204" pitchFamily="34" charset="0"/>
              <a:buNone/>
              <a:tabLst>
                <a:tab pos="914400" algn="l"/>
              </a:tabLst>
              <a:defRPr/>
            </a:pPr>
            <a:endParaRPr kumimoji="0" lang="en-GB" sz="1100" b="0" i="0" u="none" strike="noStrike" kern="1200" cap="none" spc="0" normalizeH="0" baseline="0" noProof="0" dirty="0">
              <a:ln>
                <a:noFill/>
              </a:ln>
              <a:solidFill>
                <a:srgbClr val="1D1D1D"/>
              </a:solidFill>
              <a:effectLst/>
              <a:uLnTx/>
              <a:uFillTx/>
              <a:latin typeface="Calibri" panose="020F0502020204030204" pitchFamily="34" charset="0"/>
              <a:ea typeface="Calibri" panose="020F0502020204030204" pitchFamily="34" charset="0"/>
              <a:cs typeface="Arial" panose="020B0604020202020204" pitchFamily="34" charset="0"/>
            </a:endParaRPr>
          </a:p>
          <a:p>
            <a:pPr marL="0" indent="0" fontAlgn="ctr">
              <a:buNone/>
            </a:pPr>
            <a:r>
              <a:rPr lang="en-GB" sz="1800" b="1" dirty="0">
                <a:effectLst/>
                <a:ea typeface="Calibri" panose="020F0502020204030204" pitchFamily="34" charset="0"/>
              </a:rPr>
              <a:t>HEi217 Mobile VMS Wheel Incident </a:t>
            </a:r>
            <a:r>
              <a:rPr lang="en-GB" sz="1800" b="1" u="sng" dirty="0">
                <a:solidFill>
                  <a:srgbClr val="0563C1"/>
                </a:solidFill>
                <a:effectLst/>
                <a:ea typeface="Calibri" panose="020F0502020204030204" pitchFamily="34" charset="0"/>
                <a:hlinkClick r:id="rId2"/>
              </a:rPr>
              <a:t>Link</a:t>
            </a:r>
            <a:endParaRPr lang="en-GB" sz="1800" dirty="0">
              <a:effectLst/>
              <a:ea typeface="Calibri" panose="020F0502020204030204" pitchFamily="34" charset="0"/>
            </a:endParaRPr>
          </a:p>
          <a:p>
            <a:pPr marL="0" indent="0">
              <a:lnSpc>
                <a:spcPct val="120000"/>
              </a:lnSpc>
              <a:spcBef>
                <a:spcPts val="0"/>
              </a:spcBef>
              <a:buNone/>
            </a:pPr>
            <a:r>
              <a:rPr lang="en-GB" sz="1800" b="1" dirty="0">
                <a:solidFill>
                  <a:srgbClr val="FF0000"/>
                </a:solidFill>
                <a:effectLst/>
                <a:ea typeface="Calibri" panose="020F0502020204030204" pitchFamily="34" charset="0"/>
              </a:rPr>
              <a:t>Lessons Learned:</a:t>
            </a:r>
            <a:endParaRPr lang="en-GB" sz="1800" dirty="0">
              <a:effectLst/>
              <a:ea typeface="Calibri" panose="020F0502020204030204" pitchFamily="34" charset="0"/>
            </a:endParaRPr>
          </a:p>
          <a:p>
            <a:pPr marL="0" indent="0">
              <a:spcBef>
                <a:spcPts val="0"/>
              </a:spcBef>
              <a:buNone/>
            </a:pPr>
            <a:r>
              <a:rPr lang="en-GB" sz="1800" dirty="0">
                <a:solidFill>
                  <a:srgbClr val="FA0000"/>
                </a:solidFill>
                <a:effectLst/>
                <a:ea typeface="Calibri" panose="020F0502020204030204" pitchFamily="34" charset="0"/>
              </a:rPr>
              <a:t>A failure of management not to have ensured that the operatives tasked with fitting the wheels to the trailer were trained/ competent and had the appropriate tools and briefing for the job, i.e. a torque wrench and information about the torque settings to be used. It is apparent that time pressure was an additional factor, as was the reluctance of the TM crew to use any stop/work authority. Noted that VMS trailers have smaller wheels with high pressure tyres; the torque settings would potentially be more important as a consequence.</a:t>
            </a:r>
          </a:p>
          <a:p>
            <a:pPr marL="0" indent="0">
              <a:lnSpc>
                <a:spcPct val="120000"/>
              </a:lnSpc>
              <a:spcBef>
                <a:spcPts val="0"/>
              </a:spcBef>
              <a:buNone/>
            </a:pPr>
            <a:endParaRPr lang="en-GB" sz="1400" b="1" dirty="0">
              <a:solidFill>
                <a:srgbClr val="FA0000"/>
              </a:solidFill>
              <a:ea typeface="Calibri" panose="020F0502020204030204" pitchFamily="34" charset="0"/>
            </a:endParaRPr>
          </a:p>
          <a:p>
            <a:pPr marL="0" indent="0">
              <a:lnSpc>
                <a:spcPct val="120000"/>
              </a:lnSpc>
              <a:spcBef>
                <a:spcPts val="0"/>
              </a:spcBef>
              <a:buNone/>
            </a:pPr>
            <a:r>
              <a:rPr lang="en-GB" sz="1800" b="1" dirty="0">
                <a:effectLst/>
                <a:ea typeface="Calibri" panose="020F0502020204030204" pitchFamily="34" charset="0"/>
              </a:rPr>
              <a:t>HEi218 Spider Bite </a:t>
            </a:r>
            <a:r>
              <a:rPr lang="en-GB" sz="1800" b="1" u="sng" dirty="0">
                <a:solidFill>
                  <a:srgbClr val="0563C1"/>
                </a:solidFill>
                <a:effectLst/>
                <a:ea typeface="Calibri" panose="020F0502020204030204" pitchFamily="34" charset="0"/>
                <a:hlinkClick r:id="rId3"/>
              </a:rPr>
              <a:t>Link</a:t>
            </a:r>
            <a:endParaRPr lang="en-GB" sz="1800" dirty="0">
              <a:effectLst/>
              <a:ea typeface="Calibri" panose="020F0502020204030204" pitchFamily="34" charset="0"/>
            </a:endParaRPr>
          </a:p>
          <a:p>
            <a:pPr marL="0" indent="0" fontAlgn="ctr">
              <a:lnSpc>
                <a:spcPct val="120000"/>
              </a:lnSpc>
              <a:spcBef>
                <a:spcPts val="0"/>
              </a:spcBef>
              <a:buNone/>
            </a:pPr>
            <a:r>
              <a:rPr lang="en-GB" sz="1800" b="1" dirty="0">
                <a:solidFill>
                  <a:srgbClr val="FF0000"/>
                </a:solidFill>
                <a:effectLst/>
                <a:ea typeface="Calibri" panose="020F0502020204030204" pitchFamily="34" charset="0"/>
              </a:rPr>
              <a:t>Lessons Learned:</a:t>
            </a:r>
            <a:endParaRPr lang="en-GB" sz="1800" dirty="0">
              <a:effectLst/>
              <a:ea typeface="Calibri" panose="020F0502020204030204" pitchFamily="34" charset="0"/>
            </a:endParaRPr>
          </a:p>
          <a:p>
            <a:pPr marL="0" indent="0">
              <a:spcBef>
                <a:spcPts val="0"/>
              </a:spcBef>
              <a:buNone/>
            </a:pPr>
            <a:r>
              <a:rPr lang="en-GB" sz="1800" dirty="0">
                <a:solidFill>
                  <a:srgbClr val="FA0000"/>
                </a:solidFill>
                <a:effectLst/>
                <a:ea typeface="Calibri" panose="020F0502020204030204" pitchFamily="34" charset="0"/>
              </a:rPr>
              <a:t>Site staff to be made aware in briefings that some types of spider such as the varieties listed can bite and may cause an allergic reaction. Noted that the woodlouse spider is small in size but nevertheless has quite powerful jaws.</a:t>
            </a:r>
            <a:endParaRPr kumimoji="0" lang="en-GB" sz="2800" b="0" i="0" u="none" strike="noStrike" kern="1200" cap="none" spc="0" normalizeH="0" baseline="0" noProof="0" dirty="0">
              <a:ln>
                <a:noFill/>
              </a:ln>
              <a:solidFill>
                <a:srgbClr val="4A4A4A"/>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39271288"/>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3D9700-25A0-461E-91CB-E7DB636A6E07}"/>
              </a:ext>
            </a:extLst>
          </p:cNvPr>
          <p:cNvSpPr>
            <a:spLocks noGrp="1"/>
          </p:cNvSpPr>
          <p:nvPr>
            <p:ph type="title"/>
          </p:nvPr>
        </p:nvSpPr>
        <p:spPr>
          <a:xfrm>
            <a:off x="540000" y="693000"/>
            <a:ext cx="11104604" cy="630000"/>
          </a:xfrm>
        </p:spPr>
        <p:txBody>
          <a:bodyPr>
            <a:normAutofit/>
          </a:bodyPr>
          <a:lstStyle/>
          <a:p>
            <a:pPr algn="ctr"/>
            <a:r>
              <a:rPr lang="en-GB" sz="2400" dirty="0"/>
              <a:t>Highways England H &amp; S Alerts – Arcadis Summary</a:t>
            </a:r>
          </a:p>
        </p:txBody>
      </p:sp>
      <p:sp>
        <p:nvSpPr>
          <p:cNvPr id="7" name="Content Placeholder 13">
            <a:extLst>
              <a:ext uri="{FF2B5EF4-FFF2-40B4-BE49-F238E27FC236}">
                <a16:creationId xmlns:a16="http://schemas.microsoft.com/office/drawing/2014/main" id="{9FB5827B-DAFE-43A3-A2BA-8D3C8DAA6560}"/>
              </a:ext>
            </a:extLst>
          </p:cNvPr>
          <p:cNvSpPr txBox="1">
            <a:spLocks/>
          </p:cNvSpPr>
          <p:nvPr/>
        </p:nvSpPr>
        <p:spPr>
          <a:xfrm>
            <a:off x="695325" y="1171575"/>
            <a:ext cx="10967939" cy="5086350"/>
          </a:xfrm>
          <a:prstGeom prst="rect">
            <a:avLst/>
          </a:prstGeom>
        </p:spPr>
        <p:txBody>
          <a:bodyPr>
            <a:normAutofit lnSpcReduction="10000"/>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marR="0" lvl="1" indent="0" algn="l" defTabSz="914354" rtl="0" eaLnBrk="1" fontAlgn="ctr" latinLnBrk="0" hangingPunct="1">
              <a:lnSpc>
                <a:spcPct val="100000"/>
              </a:lnSpc>
              <a:spcBef>
                <a:spcPts val="0"/>
              </a:spcBef>
              <a:spcAft>
                <a:spcPts val="0"/>
              </a:spcAft>
              <a:buClr>
                <a:srgbClr val="E4610F"/>
              </a:buClr>
              <a:buSzPts val="1000"/>
              <a:buFont typeface="Arial" panose="020B0604020202020204" pitchFamily="34" charset="0"/>
              <a:buNone/>
              <a:tabLst>
                <a:tab pos="914400" algn="l"/>
              </a:tabLst>
              <a:defRPr/>
            </a:pPr>
            <a:endParaRPr kumimoji="0" lang="en-GB" sz="1100" b="0" i="0" u="none" strike="noStrike" kern="1200" cap="none" spc="0" normalizeH="0" baseline="0" noProof="0" dirty="0">
              <a:ln>
                <a:noFill/>
              </a:ln>
              <a:solidFill>
                <a:srgbClr val="1D1D1D"/>
              </a:solidFill>
              <a:effectLst/>
              <a:uLnTx/>
              <a:uFillTx/>
              <a:latin typeface="Calibri" panose="020F0502020204030204" pitchFamily="34" charset="0"/>
              <a:ea typeface="Calibri" panose="020F0502020204030204" pitchFamily="34" charset="0"/>
              <a:cs typeface="Arial" panose="020B0604020202020204" pitchFamily="34" charset="0"/>
            </a:endParaRPr>
          </a:p>
          <a:p>
            <a:pPr marL="0" indent="0" fontAlgn="ctr">
              <a:lnSpc>
                <a:spcPct val="120000"/>
              </a:lnSpc>
              <a:spcBef>
                <a:spcPts val="0"/>
              </a:spcBef>
              <a:buNone/>
            </a:pPr>
            <a:r>
              <a:rPr lang="en-GB" sz="1700" b="1" dirty="0">
                <a:effectLst/>
                <a:ea typeface="Calibri" panose="020F0502020204030204" pitchFamily="34" charset="0"/>
              </a:rPr>
              <a:t>HEi219 Finger Injury – 3 Day Lost Time Accident </a:t>
            </a:r>
            <a:r>
              <a:rPr lang="en-GB" sz="1700" b="1" u="sng" dirty="0">
                <a:solidFill>
                  <a:srgbClr val="0563C1"/>
                </a:solidFill>
                <a:effectLst/>
                <a:ea typeface="Calibri" panose="020F0502020204030204" pitchFamily="34" charset="0"/>
                <a:hlinkClick r:id="rId2"/>
              </a:rPr>
              <a:t>Link</a:t>
            </a:r>
            <a:endParaRPr lang="en-GB" sz="1700" dirty="0">
              <a:effectLst/>
              <a:ea typeface="Calibri" panose="020F0502020204030204" pitchFamily="34" charset="0"/>
            </a:endParaRPr>
          </a:p>
          <a:p>
            <a:pPr marL="0" indent="0">
              <a:lnSpc>
                <a:spcPct val="120000"/>
              </a:lnSpc>
              <a:spcBef>
                <a:spcPts val="0"/>
              </a:spcBef>
              <a:buNone/>
            </a:pPr>
            <a:r>
              <a:rPr lang="en-GB" sz="1700" b="1" dirty="0">
                <a:solidFill>
                  <a:srgbClr val="FF0000"/>
                </a:solidFill>
                <a:effectLst/>
                <a:ea typeface="Calibri" panose="020F0502020204030204" pitchFamily="34" charset="0"/>
              </a:rPr>
              <a:t>Lessons Learned:</a:t>
            </a:r>
            <a:endParaRPr lang="en-GB" sz="1700" dirty="0">
              <a:effectLst/>
              <a:ea typeface="Calibri" panose="020F0502020204030204" pitchFamily="34" charset="0"/>
            </a:endParaRPr>
          </a:p>
          <a:p>
            <a:pPr marL="0" indent="0">
              <a:lnSpc>
                <a:spcPct val="120000"/>
              </a:lnSpc>
              <a:spcBef>
                <a:spcPts val="0"/>
              </a:spcBef>
              <a:buNone/>
              <a:tabLst>
                <a:tab pos="361950" algn="l"/>
              </a:tabLst>
            </a:pPr>
            <a:r>
              <a:rPr lang="en-GB" sz="1700" dirty="0">
                <a:solidFill>
                  <a:srgbClr val="FF0000"/>
                </a:solidFill>
                <a:effectLst/>
                <a:ea typeface="Calibri" panose="020F0502020204030204" pitchFamily="34" charset="0"/>
              </a:rPr>
              <a:t>Failure to adhere to RAMS/ </a:t>
            </a:r>
            <a:r>
              <a:rPr lang="en-GB" sz="1700" dirty="0" err="1">
                <a:solidFill>
                  <a:srgbClr val="FF0000"/>
                </a:solidFill>
                <a:effectLst/>
                <a:ea typeface="Calibri" panose="020F0502020204030204" pitchFamily="34" charset="0"/>
              </a:rPr>
              <a:t>SSoW</a:t>
            </a:r>
            <a:r>
              <a:rPr lang="en-GB" sz="1700" dirty="0">
                <a:solidFill>
                  <a:srgbClr val="FF0000"/>
                </a:solidFill>
                <a:effectLst/>
                <a:ea typeface="Calibri" panose="020F0502020204030204" pitchFamily="34" charset="0"/>
              </a:rPr>
              <a:t>. </a:t>
            </a:r>
            <a:endParaRPr lang="en-GB" sz="1700" dirty="0">
              <a:effectLst/>
              <a:ea typeface="Calibri" panose="020F0502020204030204" pitchFamily="34" charset="0"/>
            </a:endParaRPr>
          </a:p>
          <a:p>
            <a:pPr marL="0" indent="0">
              <a:lnSpc>
                <a:spcPct val="120000"/>
              </a:lnSpc>
              <a:spcBef>
                <a:spcPts val="0"/>
              </a:spcBef>
              <a:buNone/>
              <a:tabLst>
                <a:tab pos="361950" algn="l"/>
              </a:tabLst>
            </a:pPr>
            <a:endParaRPr lang="en-GB" sz="1900" dirty="0">
              <a:solidFill>
                <a:srgbClr val="FF0000"/>
              </a:solidFill>
              <a:effectLst/>
              <a:ea typeface="Calibri" panose="020F0502020204030204" pitchFamily="34" charset="0"/>
            </a:endParaRPr>
          </a:p>
          <a:p>
            <a:pPr marL="0" indent="0">
              <a:lnSpc>
                <a:spcPct val="120000"/>
              </a:lnSpc>
              <a:spcBef>
                <a:spcPts val="0"/>
              </a:spcBef>
              <a:buNone/>
              <a:tabLst>
                <a:tab pos="361950" algn="l"/>
              </a:tabLst>
            </a:pPr>
            <a:r>
              <a:rPr lang="en-GB" sz="1700" b="1" dirty="0">
                <a:solidFill>
                  <a:schemeClr val="tx1"/>
                </a:solidFill>
                <a:effectLst/>
                <a:ea typeface="Calibri" panose="020F0502020204030204" pitchFamily="34" charset="0"/>
              </a:rPr>
              <a:t>HEi220 Drilling Contractor – Lost Time Injury </a:t>
            </a:r>
            <a:r>
              <a:rPr lang="en-GB" sz="1700" b="1" dirty="0">
                <a:solidFill>
                  <a:schemeClr val="tx1"/>
                </a:solidFill>
                <a:effectLst/>
                <a:ea typeface="Calibri" panose="020F0502020204030204" pitchFamily="34" charset="0"/>
                <a:hlinkClick r:id="rId3"/>
              </a:rPr>
              <a:t>Link</a:t>
            </a:r>
            <a:endParaRPr lang="en-GB" sz="1700" b="1" dirty="0">
              <a:solidFill>
                <a:schemeClr val="tx1"/>
              </a:solidFill>
              <a:effectLst/>
              <a:ea typeface="Calibri" panose="020F0502020204030204" pitchFamily="34" charset="0"/>
            </a:endParaRPr>
          </a:p>
          <a:p>
            <a:pPr marL="0" indent="0">
              <a:lnSpc>
                <a:spcPct val="120000"/>
              </a:lnSpc>
              <a:spcBef>
                <a:spcPts val="0"/>
              </a:spcBef>
              <a:buNone/>
              <a:tabLst>
                <a:tab pos="361950" algn="l"/>
              </a:tabLst>
            </a:pPr>
            <a:r>
              <a:rPr lang="en-GB" sz="1700" b="1" dirty="0">
                <a:solidFill>
                  <a:srgbClr val="FF0000"/>
                </a:solidFill>
                <a:effectLst/>
                <a:ea typeface="Calibri" panose="020F0502020204030204" pitchFamily="34" charset="0"/>
              </a:rPr>
              <a:t>Lessons Learned:</a:t>
            </a:r>
          </a:p>
          <a:p>
            <a:pPr marL="0" indent="0">
              <a:spcBef>
                <a:spcPts val="0"/>
              </a:spcBef>
              <a:buNone/>
              <a:tabLst>
                <a:tab pos="361950" algn="l"/>
              </a:tabLst>
            </a:pPr>
            <a:r>
              <a:rPr lang="en-GB" sz="1700" dirty="0">
                <a:solidFill>
                  <a:srgbClr val="FF0000"/>
                </a:solidFill>
                <a:effectLst/>
                <a:ea typeface="Calibri" panose="020F0502020204030204" pitchFamily="34" charset="0"/>
              </a:rPr>
              <a:t>Failure of management to provide manual handling training or to highlight risks associated with lifting, handling and carrying of the casings was at the root of this incident. Potentially also a lack of supervision or bad practice by the site operative in question came into play. </a:t>
            </a:r>
          </a:p>
          <a:p>
            <a:pPr marL="0" indent="0">
              <a:lnSpc>
                <a:spcPct val="120000"/>
              </a:lnSpc>
              <a:spcBef>
                <a:spcPts val="0"/>
              </a:spcBef>
              <a:buNone/>
              <a:tabLst>
                <a:tab pos="361950" algn="l"/>
              </a:tabLst>
            </a:pPr>
            <a:endParaRPr lang="en-GB" sz="1600" dirty="0">
              <a:solidFill>
                <a:srgbClr val="FF0000"/>
              </a:solidFill>
              <a:effectLst/>
              <a:ea typeface="Calibri" panose="020F0502020204030204" pitchFamily="34" charset="0"/>
            </a:endParaRPr>
          </a:p>
          <a:p>
            <a:pPr marL="0" indent="0">
              <a:lnSpc>
                <a:spcPct val="120000"/>
              </a:lnSpc>
              <a:spcBef>
                <a:spcPts val="0"/>
              </a:spcBef>
              <a:buNone/>
              <a:tabLst>
                <a:tab pos="361950" algn="l"/>
              </a:tabLst>
            </a:pPr>
            <a:r>
              <a:rPr lang="en-GB" sz="1600" b="1" dirty="0">
                <a:effectLst/>
                <a:ea typeface="Calibri" panose="020F0502020204030204" pitchFamily="34" charset="0"/>
              </a:rPr>
              <a:t>HEi221 Hazardous Tree Removal </a:t>
            </a:r>
            <a:r>
              <a:rPr lang="en-GB" sz="1600" b="1" dirty="0">
                <a:effectLst/>
                <a:ea typeface="Calibri" panose="020F0502020204030204" pitchFamily="34" charset="0"/>
                <a:hlinkClick r:id="rId4"/>
              </a:rPr>
              <a:t>Link</a:t>
            </a:r>
            <a:endParaRPr lang="en-GB" sz="1600" b="1" dirty="0">
              <a:effectLst/>
              <a:ea typeface="Calibri" panose="020F0502020204030204" pitchFamily="34" charset="0"/>
            </a:endParaRPr>
          </a:p>
          <a:p>
            <a:pPr marL="0" indent="0">
              <a:lnSpc>
                <a:spcPct val="120000"/>
              </a:lnSpc>
              <a:spcBef>
                <a:spcPts val="0"/>
              </a:spcBef>
              <a:buNone/>
              <a:tabLst>
                <a:tab pos="361950" algn="l"/>
              </a:tabLst>
            </a:pPr>
            <a:r>
              <a:rPr lang="en-GB" sz="1600" b="1" dirty="0">
                <a:solidFill>
                  <a:srgbClr val="FF0000"/>
                </a:solidFill>
                <a:effectLst/>
                <a:ea typeface="Calibri" panose="020F0502020204030204" pitchFamily="34" charset="0"/>
              </a:rPr>
              <a:t>Lessons Learned:</a:t>
            </a:r>
          </a:p>
          <a:p>
            <a:pPr marL="0" indent="0">
              <a:spcBef>
                <a:spcPts val="0"/>
              </a:spcBef>
              <a:buNone/>
              <a:tabLst>
                <a:tab pos="361950" algn="l"/>
              </a:tabLst>
            </a:pPr>
            <a:r>
              <a:rPr lang="en-GB" sz="1700" dirty="0">
                <a:solidFill>
                  <a:srgbClr val="FF0000"/>
                </a:solidFill>
                <a:effectLst/>
                <a:ea typeface="Calibri" panose="020F0502020204030204" pitchFamily="34" charset="0"/>
              </a:rPr>
              <a:t>This operation does not appear to have been planned very well, including failure to provide appropriate PCI or information about the height/ likely fall zone of the tree(s) being cut. Noted that the tree did not behave as expected and 'pivoted on its hinge' before falling into the carriageway. The single lane closure was not enough to contain the full height of the tree. It may have been more appropriate to bring it down in sections or lower it with a rope. </a:t>
            </a:r>
          </a:p>
          <a:p>
            <a:pPr marL="0" indent="0">
              <a:lnSpc>
                <a:spcPct val="120000"/>
              </a:lnSpc>
              <a:spcBef>
                <a:spcPts val="0"/>
              </a:spcBef>
              <a:buNone/>
              <a:tabLst>
                <a:tab pos="361950" algn="l"/>
              </a:tabLst>
            </a:pPr>
            <a:endParaRPr lang="en-GB" sz="2200" dirty="0">
              <a:effectLst/>
              <a:ea typeface="Calibri" panose="020F0502020204030204" pitchFamily="34" charset="0"/>
            </a:endParaRPr>
          </a:p>
          <a:p>
            <a:pPr marL="85725" marR="0" lvl="1" indent="0" algn="l" defTabSz="914354" rtl="0" eaLnBrk="1" fontAlgn="ctr" latinLnBrk="0" hangingPunct="1">
              <a:lnSpc>
                <a:spcPct val="100000"/>
              </a:lnSpc>
              <a:spcBef>
                <a:spcPts val="0"/>
              </a:spcBef>
              <a:spcAft>
                <a:spcPts val="0"/>
              </a:spcAft>
              <a:buClr>
                <a:srgbClr val="E4610F"/>
              </a:buClr>
              <a:buSzPts val="1000"/>
              <a:buFont typeface="Arial" panose="020B0604020202020204" pitchFamily="34" charset="0"/>
              <a:buNone/>
              <a:tabLst>
                <a:tab pos="914400" algn="l"/>
              </a:tabLst>
              <a:defRPr/>
            </a:pPr>
            <a:endParaRPr kumimoji="0" lang="en-GB" sz="2000" b="0" i="0" u="none" strike="noStrike" kern="1200" cap="none" spc="0" normalizeH="0" baseline="0" noProof="0" dirty="0">
              <a:ln>
                <a:noFill/>
              </a:ln>
              <a:solidFill>
                <a:srgbClr val="4A4A4A"/>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78A517FF-4CCE-43DE-B80C-7C600F82ED65}"/>
              </a:ext>
            </a:extLst>
          </p:cNvPr>
          <p:cNvPicPr>
            <a:picLocks noChangeAspect="1"/>
          </p:cNvPicPr>
          <p:nvPr/>
        </p:nvPicPr>
        <p:blipFill>
          <a:blip r:embed="rId5"/>
          <a:stretch>
            <a:fillRect/>
          </a:stretch>
        </p:blipFill>
        <p:spPr>
          <a:xfrm>
            <a:off x="6238777" y="1403554"/>
            <a:ext cx="5424487" cy="1304925"/>
          </a:xfrm>
          <a:prstGeom prst="rect">
            <a:avLst/>
          </a:prstGeom>
        </p:spPr>
      </p:pic>
    </p:spTree>
    <p:extLst>
      <p:ext uri="{BB962C8B-B14F-4D97-AF65-F5344CB8AC3E}">
        <p14:creationId xmlns:p14="http://schemas.microsoft.com/office/powerpoint/2010/main" val="1576344999"/>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3D9700-25A0-461E-91CB-E7DB636A6E07}"/>
              </a:ext>
            </a:extLst>
          </p:cNvPr>
          <p:cNvSpPr>
            <a:spLocks noGrp="1"/>
          </p:cNvSpPr>
          <p:nvPr>
            <p:ph type="title"/>
          </p:nvPr>
        </p:nvSpPr>
        <p:spPr>
          <a:xfrm>
            <a:off x="540000" y="693000"/>
            <a:ext cx="11104604" cy="630000"/>
          </a:xfrm>
        </p:spPr>
        <p:txBody>
          <a:bodyPr>
            <a:normAutofit/>
          </a:bodyPr>
          <a:lstStyle/>
          <a:p>
            <a:pPr algn="ctr"/>
            <a:r>
              <a:rPr lang="en-GB" sz="2400" dirty="0"/>
              <a:t>Highways England H &amp; S Alerts – Arcadis Summary</a:t>
            </a:r>
          </a:p>
        </p:txBody>
      </p:sp>
      <p:sp>
        <p:nvSpPr>
          <p:cNvPr id="7" name="Content Placeholder 13">
            <a:extLst>
              <a:ext uri="{FF2B5EF4-FFF2-40B4-BE49-F238E27FC236}">
                <a16:creationId xmlns:a16="http://schemas.microsoft.com/office/drawing/2014/main" id="{9FB5827B-DAFE-43A3-A2BA-8D3C8DAA6560}"/>
              </a:ext>
            </a:extLst>
          </p:cNvPr>
          <p:cNvSpPr txBox="1">
            <a:spLocks/>
          </p:cNvSpPr>
          <p:nvPr/>
        </p:nvSpPr>
        <p:spPr>
          <a:xfrm>
            <a:off x="695325" y="1171575"/>
            <a:ext cx="10967939" cy="5086350"/>
          </a:xfrm>
          <a:prstGeom prst="rect">
            <a:avLst/>
          </a:prstGeom>
        </p:spPr>
        <p:txBody>
          <a:bodyPr>
            <a:normAutofit/>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marR="0" lvl="1" indent="0" algn="l" defTabSz="914354" rtl="0" eaLnBrk="1" fontAlgn="ctr" latinLnBrk="0" hangingPunct="1">
              <a:lnSpc>
                <a:spcPct val="100000"/>
              </a:lnSpc>
              <a:spcBef>
                <a:spcPts val="0"/>
              </a:spcBef>
              <a:spcAft>
                <a:spcPts val="0"/>
              </a:spcAft>
              <a:buClr>
                <a:srgbClr val="E4610F"/>
              </a:buClr>
              <a:buSzPts val="1000"/>
              <a:buFont typeface="Arial" panose="020B0604020202020204" pitchFamily="34" charset="0"/>
              <a:buNone/>
              <a:tabLst>
                <a:tab pos="914400" algn="l"/>
              </a:tabLst>
              <a:defRPr/>
            </a:pPr>
            <a:endParaRPr kumimoji="0" lang="en-GB" sz="1100" b="0" i="0" u="none" strike="noStrike" kern="1200" cap="none" spc="0" normalizeH="0" baseline="0" noProof="0" dirty="0">
              <a:ln>
                <a:noFill/>
              </a:ln>
              <a:solidFill>
                <a:srgbClr val="1D1D1D"/>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lnSpc>
                <a:spcPct val="100000"/>
              </a:lnSpc>
              <a:spcBef>
                <a:spcPts val="0"/>
              </a:spcBef>
              <a:spcAft>
                <a:spcPts val="0"/>
              </a:spcAft>
              <a:buClr>
                <a:srgbClr val="008BCB"/>
              </a:buClr>
              <a:buSzTx/>
              <a:buFont typeface="Wingdings" panose="05000000000000000000" pitchFamily="2" charset="2"/>
              <a:buNone/>
              <a:tabLst/>
              <a:defRPr/>
            </a:pPr>
            <a:r>
              <a:rPr kumimoji="0" lang="en-GB" sz="18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rPr>
              <a:t>HEi222 Safe Use of Trailers </a:t>
            </a:r>
            <a:r>
              <a:rPr kumimoji="0" lang="en-GB" sz="18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2"/>
              </a:rPr>
              <a:t>Link</a:t>
            </a:r>
            <a:endParaRPr kumimoji="0" lang="en-GB" sz="18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lnSpc>
                <a:spcPct val="120000"/>
              </a:lnSpc>
              <a:spcBef>
                <a:spcPts val="0"/>
              </a:spcBef>
              <a:spcAft>
                <a:spcPts val="0"/>
              </a:spcAft>
              <a:buClr>
                <a:srgbClr val="008BCB"/>
              </a:buClr>
              <a:buSzTx/>
              <a:buFont typeface="Wingdings" panose="05000000000000000000" pitchFamily="2" charset="2"/>
              <a:buNone/>
              <a:tabLst/>
              <a:defRPr/>
            </a:pPr>
            <a:r>
              <a:rPr kumimoji="0" lang="en-GB" sz="18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Lessons Learned:</a:t>
            </a:r>
            <a:endParaRPr kumimoji="0" lang="en-GB" sz="18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spcBef>
                <a:spcPts val="0"/>
              </a:spcBef>
              <a:spcAft>
                <a:spcPts val="0"/>
              </a:spcAft>
              <a:buClr>
                <a:srgbClr val="008BCB"/>
              </a:buClr>
              <a:buSzTx/>
              <a:buFont typeface="Wingdings" panose="05000000000000000000" pitchFamily="2" charset="2"/>
              <a:buNone/>
              <a:tabLst/>
              <a:defRPr/>
            </a:pPr>
            <a:r>
              <a:rPr kumimoji="0" lang="en-GB" sz="18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Noted that the item of plant illustrated on the trailer looks to be quite large/ heavy; the security of the coupling (and secondary coupling devices) would be particularly important. Consideration should be given to transporting items of this size/ weight on a flatbed lorry rather than a trailer where the opportunity exists.</a:t>
            </a:r>
          </a:p>
          <a:p>
            <a:pPr marL="0" marR="0" lvl="0" indent="0" algn="l" defTabSz="914354" rtl="0" eaLnBrk="1" fontAlgn="auto" latinLnBrk="0" hangingPunct="1">
              <a:lnSpc>
                <a:spcPct val="120000"/>
              </a:lnSpc>
              <a:spcBef>
                <a:spcPts val="0"/>
              </a:spcBef>
              <a:spcAft>
                <a:spcPts val="0"/>
              </a:spcAft>
              <a:buClr>
                <a:srgbClr val="008BCB"/>
              </a:buClr>
              <a:buSzTx/>
              <a:buFont typeface="Wingdings" panose="05000000000000000000" pitchFamily="2" charset="2"/>
              <a:buNone/>
              <a:tabLst/>
              <a:defRPr/>
            </a:pPr>
            <a:endParaRPr kumimoji="0" lang="en-GB" sz="18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lnSpc>
                <a:spcPct val="100000"/>
              </a:lnSpc>
              <a:spcBef>
                <a:spcPts val="0"/>
              </a:spcBef>
              <a:spcAft>
                <a:spcPts val="0"/>
              </a:spcAft>
              <a:buClr>
                <a:srgbClr val="008BCB"/>
              </a:buClr>
              <a:buSzTx/>
              <a:buFont typeface="Wingdings" panose="05000000000000000000" pitchFamily="2" charset="2"/>
              <a:buNone/>
              <a:tabLst/>
              <a:defRPr/>
            </a:pPr>
            <a:r>
              <a:rPr kumimoji="0" lang="en-GB" sz="18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rPr>
              <a:t>HEi223 Damaged Street Lighting Cable </a:t>
            </a:r>
            <a:r>
              <a:rPr kumimoji="0" lang="en-GB" sz="18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3"/>
              </a:rPr>
              <a:t>Link</a:t>
            </a:r>
            <a:endParaRPr kumimoji="0" lang="en-GB" sz="18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lnSpc>
                <a:spcPct val="110000"/>
              </a:lnSpc>
              <a:spcBef>
                <a:spcPts val="0"/>
              </a:spcBef>
              <a:spcAft>
                <a:spcPts val="0"/>
              </a:spcAft>
              <a:buClr>
                <a:srgbClr val="008BCB"/>
              </a:buClr>
              <a:buSzTx/>
              <a:buFont typeface="Wingdings" panose="05000000000000000000" pitchFamily="2" charset="2"/>
              <a:buNone/>
              <a:tabLst/>
              <a:defRPr/>
            </a:pPr>
            <a:r>
              <a:rPr kumimoji="0" lang="en-GB" sz="18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Lessons Learned:</a:t>
            </a:r>
            <a:endParaRPr kumimoji="0" lang="en-GB" sz="18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spcBef>
                <a:spcPts val="0"/>
              </a:spcBef>
              <a:spcAft>
                <a:spcPts val="0"/>
              </a:spcAft>
              <a:buClr>
                <a:srgbClr val="008BCB"/>
              </a:buClr>
              <a:buSzTx/>
              <a:buFont typeface="Wingdings" panose="05000000000000000000" pitchFamily="2" charset="2"/>
              <a:buNone/>
              <a:tabLst/>
              <a:defRPr/>
            </a:pPr>
            <a:r>
              <a:rPr kumimoji="0" lang="en-GB" sz="1800" b="0" i="0" u="none" strike="noStrike" kern="1200" cap="none" spc="0" normalizeH="0" baseline="0" noProof="0" dirty="0">
                <a:ln>
                  <a:noFill/>
                </a:ln>
                <a:solidFill>
                  <a:srgbClr val="FA0000"/>
                </a:solidFill>
                <a:effectLst/>
                <a:uLnTx/>
                <a:uFillTx/>
                <a:latin typeface="Arial" panose="020B0604020202020204" pitchFamily="34" charset="0"/>
                <a:ea typeface="Calibri" panose="020F0502020204030204" pitchFamily="34" charset="0"/>
                <a:cs typeface="Arial" panose="020B0604020202020204" pitchFamily="34" charset="0"/>
              </a:rPr>
              <a:t>Noted that procedure was not followed, and information about the buried services was not provided to the gang on site. Potentially appropriate safe systems of work were not considered.</a:t>
            </a:r>
            <a:endParaRPr lang="en-GB" sz="1800" dirty="0"/>
          </a:p>
          <a:p>
            <a:pPr marL="0" marR="0" lvl="0" indent="0" algn="l" defTabSz="914354" rtl="0" eaLnBrk="1" fontAlgn="auto" latinLnBrk="0" hangingPunct="1">
              <a:lnSpc>
                <a:spcPct val="110000"/>
              </a:lnSpc>
              <a:spcBef>
                <a:spcPts val="0"/>
              </a:spcBef>
              <a:spcAft>
                <a:spcPts val="0"/>
              </a:spcAft>
              <a:buClr>
                <a:srgbClr val="008BCB"/>
              </a:buClr>
              <a:buSzTx/>
              <a:buFont typeface="Wingdings" panose="05000000000000000000" pitchFamily="2" charset="2"/>
              <a:buNone/>
              <a:tabLst/>
              <a:defRPr/>
            </a:pPr>
            <a:endParaRPr kumimoji="0" lang="en-GB" sz="20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lnSpc>
                <a:spcPct val="100000"/>
              </a:lnSpc>
              <a:spcBef>
                <a:spcPts val="0"/>
              </a:spcBef>
              <a:spcAft>
                <a:spcPts val="0"/>
              </a:spcAft>
              <a:buClr>
                <a:srgbClr val="008BCB"/>
              </a:buClr>
              <a:buSzTx/>
              <a:buFont typeface="Wingdings" panose="05000000000000000000" pitchFamily="2" charset="2"/>
              <a:buNone/>
              <a:tabLst/>
              <a:defRPr/>
            </a:pPr>
            <a:r>
              <a:rPr kumimoji="0" lang="en-GB" sz="18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rPr>
              <a:t>HEi224 Cracked Failed Lantern Spiggot </a:t>
            </a:r>
            <a:r>
              <a:rPr kumimoji="0" lang="en-GB" sz="18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4"/>
              </a:rPr>
              <a:t>Link</a:t>
            </a:r>
            <a:endParaRPr kumimoji="0" lang="en-GB" sz="18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lnSpc>
                <a:spcPct val="120000"/>
              </a:lnSpc>
              <a:spcBef>
                <a:spcPts val="0"/>
              </a:spcBef>
              <a:spcAft>
                <a:spcPts val="0"/>
              </a:spcAft>
              <a:buClr>
                <a:srgbClr val="008BCB"/>
              </a:buClr>
              <a:buSzTx/>
              <a:buFont typeface="Wingdings" panose="05000000000000000000" pitchFamily="2" charset="2"/>
              <a:buNone/>
              <a:tabLst/>
              <a:defRPr/>
            </a:pPr>
            <a:r>
              <a:rPr kumimoji="0" lang="en-GB" sz="18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Lessons Learned:</a:t>
            </a:r>
            <a:endParaRPr kumimoji="0" lang="en-GB" sz="18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spcBef>
                <a:spcPts val="0"/>
              </a:spcBef>
              <a:spcAft>
                <a:spcPts val="0"/>
              </a:spcAft>
              <a:buClr>
                <a:srgbClr val="008BCB"/>
              </a:buClr>
              <a:buSzTx/>
              <a:buFont typeface="Wingdings" panose="05000000000000000000" pitchFamily="2" charset="2"/>
              <a:buNone/>
              <a:tabLst/>
              <a:defRPr/>
            </a:pPr>
            <a:r>
              <a:rPr kumimoji="0" lang="en-GB" sz="18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This incident occurred at Ascot Road on M4SMP. Another overturning  incident  had occurred on M4SMP scheme  recently; yet another incident had occurred on HS2. Noted that this type of incident is quite common where machines operate with an extended bucket radius and high bucket height, .</a:t>
            </a:r>
          </a:p>
          <a:p>
            <a:pPr marL="0" marR="0" lvl="0" indent="0" algn="l" defTabSz="914354" rtl="0" eaLnBrk="1" fontAlgn="auto" latinLnBrk="0" hangingPunct="1">
              <a:lnSpc>
                <a:spcPct val="110000"/>
              </a:lnSpc>
              <a:spcBef>
                <a:spcPts val="0"/>
              </a:spcBef>
              <a:spcAft>
                <a:spcPts val="0"/>
              </a:spcAft>
              <a:buClr>
                <a:srgbClr val="008BCB"/>
              </a:buClr>
              <a:buSzTx/>
              <a:buFont typeface="Wingdings" panose="05000000000000000000" pitchFamily="2" charset="2"/>
              <a:buNone/>
              <a:tabLst/>
              <a:defRPr/>
            </a:pPr>
            <a:endParaRPr kumimoji="0" lang="en-GB" sz="16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8158692"/>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3D9700-25A0-461E-91CB-E7DB636A6E07}"/>
              </a:ext>
            </a:extLst>
          </p:cNvPr>
          <p:cNvSpPr>
            <a:spLocks noGrp="1"/>
          </p:cNvSpPr>
          <p:nvPr>
            <p:ph type="title"/>
          </p:nvPr>
        </p:nvSpPr>
        <p:spPr>
          <a:xfrm>
            <a:off x="540000" y="693000"/>
            <a:ext cx="11104604" cy="630000"/>
          </a:xfrm>
        </p:spPr>
        <p:txBody>
          <a:bodyPr>
            <a:normAutofit/>
          </a:bodyPr>
          <a:lstStyle/>
          <a:p>
            <a:pPr algn="ctr"/>
            <a:r>
              <a:rPr lang="en-GB" sz="2400" dirty="0"/>
              <a:t>Highways England H &amp; S Alerts – Arcadis Summary</a:t>
            </a:r>
          </a:p>
        </p:txBody>
      </p:sp>
      <p:sp>
        <p:nvSpPr>
          <p:cNvPr id="7" name="Content Placeholder 13">
            <a:extLst>
              <a:ext uri="{FF2B5EF4-FFF2-40B4-BE49-F238E27FC236}">
                <a16:creationId xmlns:a16="http://schemas.microsoft.com/office/drawing/2014/main" id="{9FB5827B-DAFE-43A3-A2BA-8D3C8DAA6560}"/>
              </a:ext>
            </a:extLst>
          </p:cNvPr>
          <p:cNvSpPr txBox="1">
            <a:spLocks/>
          </p:cNvSpPr>
          <p:nvPr/>
        </p:nvSpPr>
        <p:spPr>
          <a:xfrm>
            <a:off x="695325" y="1171575"/>
            <a:ext cx="10967939" cy="5086350"/>
          </a:xfrm>
          <a:prstGeom prst="rect">
            <a:avLst/>
          </a:prstGeom>
        </p:spPr>
        <p:txBody>
          <a:bodyPr>
            <a:normAutofit/>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marR="0" lvl="1" indent="0" algn="l" defTabSz="914354" rtl="0" eaLnBrk="1" fontAlgn="ctr" latinLnBrk="0" hangingPunct="1">
              <a:lnSpc>
                <a:spcPct val="100000"/>
              </a:lnSpc>
              <a:spcBef>
                <a:spcPts val="0"/>
              </a:spcBef>
              <a:spcAft>
                <a:spcPts val="0"/>
              </a:spcAft>
              <a:buClr>
                <a:srgbClr val="E4610F"/>
              </a:buClr>
              <a:buSzPts val="1000"/>
              <a:buFont typeface="Arial" panose="020B0604020202020204" pitchFamily="34" charset="0"/>
              <a:buNone/>
              <a:tabLst>
                <a:tab pos="914400" algn="l"/>
              </a:tabLst>
              <a:defRPr/>
            </a:pPr>
            <a:endParaRPr kumimoji="0" lang="en-GB" sz="1100" b="0" i="0" u="none" strike="noStrike" kern="1200" cap="none" spc="0" normalizeH="0" baseline="0" noProof="0" dirty="0">
              <a:ln>
                <a:noFill/>
              </a:ln>
              <a:solidFill>
                <a:srgbClr val="1D1D1D"/>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lnSpc>
                <a:spcPct val="120000"/>
              </a:lnSpc>
              <a:spcBef>
                <a:spcPts val="0"/>
              </a:spcBef>
              <a:spcAft>
                <a:spcPts val="0"/>
              </a:spcAft>
              <a:buClr>
                <a:srgbClr val="008BCB"/>
              </a:buClr>
              <a:buSzTx/>
              <a:buFont typeface="Wingdings" panose="05000000000000000000" pitchFamily="2" charset="2"/>
              <a:buNone/>
              <a:tabLst/>
              <a:defRPr/>
            </a:pPr>
            <a:r>
              <a:rPr kumimoji="0" lang="en-GB" sz="16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8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rPr>
              <a:t>HEi225 Piling Rig Concrete Delivery Pipe Failure</a:t>
            </a:r>
            <a:r>
              <a:rPr kumimoji="0" lang="en-GB" sz="18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8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8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2"/>
              </a:rPr>
              <a:t>Link</a:t>
            </a:r>
            <a:endParaRPr kumimoji="0" lang="en-GB" sz="18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lnSpc>
                <a:spcPct val="110000"/>
              </a:lnSpc>
              <a:spcBef>
                <a:spcPts val="0"/>
              </a:spcBef>
              <a:spcAft>
                <a:spcPts val="0"/>
              </a:spcAft>
              <a:buClr>
                <a:srgbClr val="008BCB"/>
              </a:buClr>
              <a:buSzTx/>
              <a:buFont typeface="Wingdings" panose="05000000000000000000" pitchFamily="2" charset="2"/>
              <a:buNone/>
              <a:tabLst/>
              <a:defRPr/>
            </a:pPr>
            <a:r>
              <a:rPr kumimoji="0" lang="en-GB" sz="18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Lessons Learned:</a:t>
            </a:r>
            <a:endParaRPr kumimoji="0" lang="en-GB" sz="18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spcBef>
                <a:spcPts val="0"/>
              </a:spcBef>
              <a:spcAft>
                <a:spcPts val="0"/>
              </a:spcAft>
              <a:buClr>
                <a:srgbClr val="008BCB"/>
              </a:buClr>
              <a:buSzTx/>
              <a:buFont typeface="Wingdings" panose="05000000000000000000" pitchFamily="2" charset="2"/>
              <a:buNone/>
              <a:tabLst/>
              <a:defRPr/>
            </a:pPr>
            <a:r>
              <a:rPr kumimoji="0" lang="en-GB" sz="1800" b="0" i="0" u="none" strike="noStrike" kern="1200" cap="none" spc="0" normalizeH="0" baseline="0" noProof="0" dirty="0">
                <a:ln>
                  <a:noFill/>
                </a:ln>
                <a:solidFill>
                  <a:srgbClr val="FA0000"/>
                </a:solidFill>
                <a:effectLst/>
                <a:uLnTx/>
                <a:uFillTx/>
                <a:latin typeface="Arial" panose="020B0604020202020204" pitchFamily="34" charset="0"/>
                <a:ea typeface="Calibri" panose="020F0502020204030204" pitchFamily="34" charset="0"/>
                <a:cs typeface="Arial" panose="020B0604020202020204" pitchFamily="34" charset="0"/>
              </a:rPr>
              <a:t>As with the winch failure reported under HEi216, this is an item of site equipment which will routinely  suffer abuse in service and requires appropriate inspection, maintenance and replacement. </a:t>
            </a:r>
            <a:endParaRPr kumimoji="0" lang="en-GB" sz="18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85725" marR="0" lvl="1" indent="0" algn="l" defTabSz="914354" rtl="0" eaLnBrk="1" fontAlgn="ctr" latinLnBrk="0" hangingPunct="1">
              <a:lnSpc>
                <a:spcPct val="100000"/>
              </a:lnSpc>
              <a:spcBef>
                <a:spcPts val="0"/>
              </a:spcBef>
              <a:spcAft>
                <a:spcPts val="0"/>
              </a:spcAft>
              <a:buClr>
                <a:srgbClr val="E4610F"/>
              </a:buClr>
              <a:buSzPts val="1000"/>
              <a:buFont typeface="Arial" panose="020B0604020202020204" pitchFamily="34" charset="0"/>
              <a:buNone/>
              <a:tabLst>
                <a:tab pos="914400" algn="l"/>
              </a:tabLst>
              <a:defRPr/>
            </a:pPr>
            <a:endParaRPr kumimoji="0" lang="en-GB" sz="2000" b="0" i="0" u="none" strike="noStrike" kern="1200" cap="none" spc="0" normalizeH="0" baseline="0" noProof="0" dirty="0">
              <a:ln>
                <a:noFill/>
              </a:ln>
              <a:solidFill>
                <a:srgbClr val="4A4A4A"/>
              </a:solidFill>
              <a:effectLst/>
              <a:uLnTx/>
              <a:uFillTx/>
              <a:latin typeface="Arial" panose="020B0604020202020204" pitchFamily="34" charset="0"/>
              <a:ea typeface="+mn-ea"/>
              <a:cs typeface="Arial" panose="020B0604020202020204" pitchFamily="34" charset="0"/>
            </a:endParaRPr>
          </a:p>
          <a:p>
            <a:pPr marL="0" marR="0" lvl="0" indent="0" algn="l" defTabSz="914354" rtl="0" eaLnBrk="1" fontAlgn="auto" latinLnBrk="0" hangingPunct="1">
              <a:lnSpc>
                <a:spcPct val="100000"/>
              </a:lnSpc>
              <a:spcBef>
                <a:spcPts val="0"/>
              </a:spcBef>
              <a:spcAft>
                <a:spcPts val="0"/>
              </a:spcAft>
              <a:buClr>
                <a:srgbClr val="008BCB"/>
              </a:buClr>
              <a:buSzTx/>
              <a:buFont typeface="Wingdings" panose="05000000000000000000" pitchFamily="2" charset="2"/>
              <a:buNone/>
              <a:tabLst/>
              <a:defRPr/>
            </a:pPr>
            <a:r>
              <a:rPr kumimoji="0" lang="en-GB" sz="1800" b="1"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rPr>
              <a:t>HEi226 Reverse Incident </a:t>
            </a:r>
            <a:r>
              <a:rPr kumimoji="0" lang="en-GB" sz="18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3"/>
              </a:rPr>
              <a:t>Link</a:t>
            </a:r>
            <a:endParaRPr kumimoji="0" lang="en-GB" sz="18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lnSpc>
                <a:spcPct val="120000"/>
              </a:lnSpc>
              <a:spcBef>
                <a:spcPts val="0"/>
              </a:spcBef>
              <a:spcAft>
                <a:spcPts val="0"/>
              </a:spcAft>
              <a:buClr>
                <a:srgbClr val="008BCB"/>
              </a:buClr>
              <a:buSzTx/>
              <a:buFont typeface="Wingdings" panose="05000000000000000000" pitchFamily="2" charset="2"/>
              <a:buNone/>
              <a:tabLst/>
              <a:defRPr/>
            </a:pPr>
            <a:r>
              <a:rPr kumimoji="0" lang="en-GB" sz="18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Lessons Learned:</a:t>
            </a:r>
            <a:endParaRPr kumimoji="0" lang="en-GB" sz="1800" b="0" i="0" u="none" strike="noStrike" kern="1200" cap="none" spc="0" normalizeH="0" baseline="0" noProof="0" dirty="0">
              <a:ln>
                <a:noFill/>
              </a:ln>
              <a:solidFill>
                <a:srgbClr val="4A4A4A"/>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354" rtl="0" eaLnBrk="1" fontAlgn="auto" latinLnBrk="0" hangingPunct="1">
              <a:spcBef>
                <a:spcPts val="0"/>
              </a:spcBef>
              <a:spcAft>
                <a:spcPts val="0"/>
              </a:spcAft>
              <a:buClr>
                <a:srgbClr val="008BCB"/>
              </a:buClr>
              <a:buSzTx/>
              <a:buFont typeface="Wingdings" panose="05000000000000000000" pitchFamily="2" charset="2"/>
              <a:buNone/>
              <a:tabLst/>
              <a:defRPr/>
            </a:pPr>
            <a:r>
              <a:rPr kumimoji="0" lang="en-GB" sz="18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It would appear there was no designated safe route for pedestrians in operation in the materials storage yard. A 'controlling mind' might have foreseen that the risk was exacerbated by the multiple operations ongoing in preparation for demobilisation and should have highlighted that. The IP in question may not have been aware of the heightened risk but should have been paying attention to his own safety. </a:t>
            </a:r>
            <a:endParaRPr kumimoji="0" lang="en-GB" sz="2800" b="0" i="0" u="none" strike="noStrike" kern="1200" cap="none" spc="0" normalizeH="0" baseline="0" noProof="0" dirty="0">
              <a:ln>
                <a:noFill/>
              </a:ln>
              <a:solidFill>
                <a:srgbClr val="4A4A4A"/>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6428945"/>
      </p:ext>
    </p:extLst>
  </p:cSld>
  <p:clrMapOvr>
    <a:masterClrMapping/>
  </p:clrMapOvr>
  <p:transition spd="slow">
    <p:wipe dir="r"/>
  </p:transition>
</p:sld>
</file>

<file path=ppt/theme/theme1.xml><?xml version="1.0" encoding="utf-8"?>
<a:theme xmlns:a="http://schemas.openxmlformats.org/drawingml/2006/main" name="SLC 2018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5037</TotalTime>
  <Words>2525</Words>
  <Application>Microsoft Office PowerPoint</Application>
  <PresentationFormat>Widescreen</PresentationFormat>
  <Paragraphs>241</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Times New Roman</vt:lpstr>
      <vt:lpstr>Wingdings</vt:lpstr>
      <vt:lpstr>SLC 2018 template</vt:lpstr>
      <vt:lpstr>Principal Designer Working Group  Root Cause Analysis – Capture &amp; Application of Lessons Learnt  </vt:lpstr>
      <vt:lpstr>Safety Alerts - Recent</vt:lpstr>
      <vt:lpstr>PowerPoint Presentation</vt:lpstr>
      <vt:lpstr>Highways England H &amp; S Alerts – Arcadis Summary</vt:lpstr>
      <vt:lpstr>Highways England H &amp; S Alerts – Arcadis Summary</vt:lpstr>
      <vt:lpstr>Highways England H &amp; S Alerts – Arcadis Summary</vt:lpstr>
      <vt:lpstr>Highways England H &amp; S Alerts – Arcadis Summary</vt:lpstr>
      <vt:lpstr>Highways England H &amp; S Alerts – Arcadis Summary</vt:lpstr>
      <vt:lpstr>Highways England H &amp; S Alerts – Arcadis Summary</vt:lpstr>
      <vt:lpstr>Highways England H &amp; S Alerts – Arcadis Summary</vt:lpstr>
      <vt:lpstr>Highways England H &amp; S Alerts – Arcadis Summary</vt:lpstr>
      <vt:lpstr>Highways England H &amp; S Alerts – Arcadis Summary</vt:lpstr>
      <vt:lpstr>Highways England H &amp; S Alerts – Arcadis Summary</vt:lpstr>
      <vt:lpstr>Highways England H &amp; S Alerts – Arcadis Summary</vt:lpstr>
      <vt:lpstr>Highways England H &amp; S Alerts – Arcadis Summary</vt:lpstr>
      <vt:lpstr>Highways England H &amp; S Alerts – Arcadis Summary</vt:lpstr>
      <vt:lpstr>Highways England H &amp; S Alerts – Arcadis 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Principal Designer Working Group Event No 13</dc:title>
  <dc:creator>Potter, Doug</dc:creator>
  <cp:lastModifiedBy>Potter, Doug</cp:lastModifiedBy>
  <cp:revision>31</cp:revision>
  <dcterms:created xsi:type="dcterms:W3CDTF">2019-07-23T13:25:15Z</dcterms:created>
  <dcterms:modified xsi:type="dcterms:W3CDTF">2021-05-19T13:30:21Z</dcterms:modified>
</cp:coreProperties>
</file>