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75" r:id="rId5"/>
    <p:sldId id="274" r:id="rId6"/>
    <p:sldId id="27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415" userDrawn="1">
          <p15:clr>
            <a:srgbClr val="A4A3A4"/>
          </p15:clr>
        </p15:guide>
        <p15:guide id="4" pos="726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CB"/>
    <a:srgbClr val="4A4A4A"/>
    <a:srgbClr val="009FD7"/>
    <a:srgbClr val="002E5F"/>
    <a:srgbClr val="CB26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C3E0B8-56EE-4891-9B75-12F665456278}" v="7" dt="2021-03-22T15:22:34.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7045" autoAdjust="0"/>
  </p:normalViewPr>
  <p:slideViewPr>
    <p:cSldViewPr snapToGrid="0" showGuides="1">
      <p:cViewPr varScale="1">
        <p:scale>
          <a:sx n="110" d="100"/>
          <a:sy n="110" d="100"/>
        </p:scale>
        <p:origin x="576" y="102"/>
      </p:cViewPr>
      <p:guideLst>
        <p:guide orient="horz" pos="2160"/>
        <p:guide pos="3840"/>
        <p:guide pos="415"/>
        <p:guide pos="72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F92CB-7B22-4B19-8043-C7DC223868FC}" type="datetimeFigureOut">
              <a:rPr lang="en-GB" smtClean="0"/>
              <a:t>20/05/2021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44B73D-144E-4479-B300-F3AE3BB680C9}" type="slidenum">
              <a:rPr lang="en-GB" smtClean="0"/>
              <a:t>‹#›</a:t>
            </a:fld>
            <a:endParaRPr lang="en-GB"/>
          </a:p>
        </p:txBody>
      </p:sp>
    </p:spTree>
    <p:extLst>
      <p:ext uri="{BB962C8B-B14F-4D97-AF65-F5344CB8AC3E}">
        <p14:creationId xmlns:p14="http://schemas.microsoft.com/office/powerpoint/2010/main" val="537317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1</a:t>
            </a:fld>
            <a:endParaRPr lang="en-GB"/>
          </a:p>
        </p:txBody>
      </p:sp>
    </p:spTree>
    <p:extLst>
      <p:ext uri="{BB962C8B-B14F-4D97-AF65-F5344CB8AC3E}">
        <p14:creationId xmlns:p14="http://schemas.microsoft.com/office/powerpoint/2010/main" val="31586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2</a:t>
            </a:fld>
            <a:endParaRPr lang="en-GB"/>
          </a:p>
        </p:txBody>
      </p:sp>
    </p:spTree>
    <p:extLst>
      <p:ext uri="{BB962C8B-B14F-4D97-AF65-F5344CB8AC3E}">
        <p14:creationId xmlns:p14="http://schemas.microsoft.com/office/powerpoint/2010/main" val="1884376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944B73D-144E-4479-B300-F3AE3BB680C9}" type="slidenum">
              <a:rPr lang="en-GB" smtClean="0"/>
              <a:t>3</a:t>
            </a:fld>
            <a:endParaRPr lang="en-GB"/>
          </a:p>
        </p:txBody>
      </p:sp>
    </p:spTree>
    <p:extLst>
      <p:ext uri="{BB962C8B-B14F-4D97-AF65-F5344CB8AC3E}">
        <p14:creationId xmlns:p14="http://schemas.microsoft.com/office/powerpoint/2010/main" val="9961669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rgbClr val="009FD7"/>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4743EC78-88E8-451A-854F-761A6A1D0151}"/>
              </a:ext>
            </a:extLst>
          </p:cNvPr>
          <p:cNvSpPr/>
          <p:nvPr userDrawn="1"/>
        </p:nvSpPr>
        <p:spPr>
          <a:xfrm>
            <a:off x="4" y="0"/>
            <a:ext cx="9078065" cy="4430812"/>
          </a:xfrm>
          <a:custGeom>
            <a:avLst/>
            <a:gdLst>
              <a:gd name="connsiteX0" fmla="*/ 0 w 9078065"/>
              <a:gd name="connsiteY0" fmla="*/ 0 h 4430812"/>
              <a:gd name="connsiteX1" fmla="*/ 9078065 w 9078065"/>
              <a:gd name="connsiteY1" fmla="*/ 0 h 4430812"/>
              <a:gd name="connsiteX2" fmla="*/ 8614924 w 9078065"/>
              <a:gd name="connsiteY2" fmla="*/ 3393971 h 4430812"/>
              <a:gd name="connsiteX3" fmla="*/ 0 w 9078065"/>
              <a:gd name="connsiteY3" fmla="*/ 4430812 h 4430812"/>
            </a:gdLst>
            <a:ahLst/>
            <a:cxnLst>
              <a:cxn ang="0">
                <a:pos x="connsiteX0" y="connsiteY0"/>
              </a:cxn>
              <a:cxn ang="0">
                <a:pos x="connsiteX1" y="connsiteY1"/>
              </a:cxn>
              <a:cxn ang="0">
                <a:pos x="connsiteX2" y="connsiteY2"/>
              </a:cxn>
              <a:cxn ang="0">
                <a:pos x="connsiteX3" y="connsiteY3"/>
              </a:cxn>
            </a:cxnLst>
            <a:rect l="l" t="t" r="r" b="b"/>
            <a:pathLst>
              <a:path w="9078065" h="4430812">
                <a:moveTo>
                  <a:pt x="0" y="0"/>
                </a:moveTo>
                <a:lnTo>
                  <a:pt x="9078065" y="0"/>
                </a:lnTo>
                <a:lnTo>
                  <a:pt x="8614924" y="3393971"/>
                </a:lnTo>
                <a:lnTo>
                  <a:pt x="0" y="4430812"/>
                </a:lnTo>
                <a:close/>
              </a:path>
            </a:pathLst>
          </a:custGeom>
          <a:solidFill>
            <a:srgbClr val="008CC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16" name="Freeform: Shape 15">
            <a:extLst>
              <a:ext uri="{FF2B5EF4-FFF2-40B4-BE49-F238E27FC236}">
                <a16:creationId xmlns:a16="http://schemas.microsoft.com/office/drawing/2014/main" id="{2F39166A-4ED9-47E3-A08F-F204B210E7B7}"/>
              </a:ext>
            </a:extLst>
          </p:cNvPr>
          <p:cNvSpPr/>
          <p:nvPr userDrawn="1"/>
        </p:nvSpPr>
        <p:spPr>
          <a:xfrm>
            <a:off x="0" y="-3445"/>
            <a:ext cx="12182984" cy="1633217"/>
          </a:xfrm>
          <a:custGeom>
            <a:avLst/>
            <a:gdLst>
              <a:gd name="connsiteX0" fmla="*/ 0 w 12182984"/>
              <a:gd name="connsiteY0" fmla="*/ 0 h 1633217"/>
              <a:gd name="connsiteX1" fmla="*/ 12182984 w 12182984"/>
              <a:gd name="connsiteY1" fmla="*/ 0 h 1633217"/>
              <a:gd name="connsiteX2" fmla="*/ 12182984 w 12182984"/>
              <a:gd name="connsiteY2" fmla="*/ 851811 h 1633217"/>
              <a:gd name="connsiteX3" fmla="*/ 0 w 12182984"/>
              <a:gd name="connsiteY3" fmla="*/ 1633217 h 1633217"/>
            </a:gdLst>
            <a:ahLst/>
            <a:cxnLst>
              <a:cxn ang="0">
                <a:pos x="connsiteX0" y="connsiteY0"/>
              </a:cxn>
              <a:cxn ang="0">
                <a:pos x="connsiteX1" y="connsiteY1"/>
              </a:cxn>
              <a:cxn ang="0">
                <a:pos x="connsiteX2" y="connsiteY2"/>
              </a:cxn>
              <a:cxn ang="0">
                <a:pos x="connsiteX3" y="connsiteY3"/>
              </a:cxn>
            </a:cxnLst>
            <a:rect l="l" t="t" r="r" b="b"/>
            <a:pathLst>
              <a:path w="12182984" h="1633217">
                <a:moveTo>
                  <a:pt x="0" y="0"/>
                </a:moveTo>
                <a:lnTo>
                  <a:pt x="12182984" y="0"/>
                </a:lnTo>
                <a:lnTo>
                  <a:pt x="12182984" y="851811"/>
                </a:lnTo>
                <a:lnTo>
                  <a:pt x="0" y="163321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sp>
        <p:nvSpPr>
          <p:cNvPr id="23" name="Freeform: Shape 22">
            <a:extLst>
              <a:ext uri="{FF2B5EF4-FFF2-40B4-BE49-F238E27FC236}">
                <a16:creationId xmlns:a16="http://schemas.microsoft.com/office/drawing/2014/main" id="{9D73EC22-356F-46D4-8F83-97C16950632C}"/>
              </a:ext>
            </a:extLst>
          </p:cNvPr>
          <p:cNvSpPr/>
          <p:nvPr/>
        </p:nvSpPr>
        <p:spPr>
          <a:xfrm>
            <a:off x="8103039" y="2952212"/>
            <a:ext cx="4086532" cy="3905788"/>
          </a:xfrm>
          <a:custGeom>
            <a:avLst/>
            <a:gdLst>
              <a:gd name="connsiteX0" fmla="*/ 4079474 w 4086532"/>
              <a:gd name="connsiteY0" fmla="*/ 0 h 3905788"/>
              <a:gd name="connsiteX1" fmla="*/ 4086030 w 4086532"/>
              <a:gd name="connsiteY1" fmla="*/ 3694368 h 3905788"/>
              <a:gd name="connsiteX2" fmla="*/ 4086532 w 4086532"/>
              <a:gd name="connsiteY2" fmla="*/ 3905788 h 3905788"/>
              <a:gd name="connsiteX3" fmla="*/ 0 w 4086532"/>
              <a:gd name="connsiteY3" fmla="*/ 3905788 h 3905788"/>
              <a:gd name="connsiteX4" fmla="*/ 510083 w 4086532"/>
              <a:gd name="connsiteY4" fmla="*/ 443323 h 3905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86532" h="3905788">
                <a:moveTo>
                  <a:pt x="4079474" y="0"/>
                </a:moveTo>
                <a:cubicBezTo>
                  <a:pt x="4083337" y="1242406"/>
                  <a:pt x="4083845" y="2462912"/>
                  <a:pt x="4086030" y="3694368"/>
                </a:cubicBezTo>
                <a:lnTo>
                  <a:pt x="4086532" y="3905788"/>
                </a:lnTo>
                <a:lnTo>
                  <a:pt x="0" y="3905788"/>
                </a:lnTo>
                <a:lnTo>
                  <a:pt x="510083" y="443323"/>
                </a:lnTo>
                <a:close/>
              </a:path>
            </a:pathLst>
          </a:custGeom>
          <a:solidFill>
            <a:srgbClr val="5BB6E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GB" sz="1800" dirty="0"/>
              <a:t> </a:t>
            </a:r>
          </a:p>
        </p:txBody>
      </p:sp>
      <p:sp>
        <p:nvSpPr>
          <p:cNvPr id="2" name="Title 1"/>
          <p:cNvSpPr>
            <a:spLocks noGrp="1"/>
          </p:cNvSpPr>
          <p:nvPr userDrawn="1">
            <p:ph type="ctrTitle" hasCustomPrompt="1"/>
          </p:nvPr>
        </p:nvSpPr>
        <p:spPr>
          <a:xfrm>
            <a:off x="562927" y="2007605"/>
            <a:ext cx="8505915" cy="1876362"/>
          </a:xfrm>
        </p:spPr>
        <p:txBody>
          <a:bodyPr anchor="t" anchorCtr="0">
            <a:normAutofit/>
          </a:bodyPr>
          <a:lstStyle>
            <a:lvl1pPr algn="l">
              <a:lnSpc>
                <a:spcPct val="100000"/>
              </a:lnSpc>
              <a:defRPr sz="3800" b="1">
                <a:solidFill>
                  <a:schemeClr val="bg1"/>
                </a:solidFill>
              </a:defRPr>
            </a:lvl1pPr>
          </a:lstStyle>
          <a:p>
            <a:r>
              <a:rPr lang="en-US" dirty="0"/>
              <a:t>Add your main        </a:t>
            </a:r>
            <a:br>
              <a:rPr lang="en-US" dirty="0"/>
            </a:br>
            <a:r>
              <a:rPr lang="en-US" dirty="0"/>
              <a:t>Keep text within the shape.</a:t>
            </a:r>
          </a:p>
        </p:txBody>
      </p:sp>
      <p:sp>
        <p:nvSpPr>
          <p:cNvPr id="3" name="Subtitle 2"/>
          <p:cNvSpPr>
            <a:spLocks noGrp="1"/>
          </p:cNvSpPr>
          <p:nvPr userDrawn="1">
            <p:ph type="subTitle" idx="1" hasCustomPrompt="1"/>
          </p:nvPr>
        </p:nvSpPr>
        <p:spPr>
          <a:xfrm>
            <a:off x="562927" y="4622539"/>
            <a:ext cx="8505915" cy="1395557"/>
          </a:xfrm>
        </p:spPr>
        <p:txBody>
          <a:bodyPr>
            <a:normAutofit/>
          </a:bodyPr>
          <a:lstStyle>
            <a:lvl1pPr marL="0" indent="0" algn="l">
              <a:lnSpc>
                <a:spcPct val="100000"/>
              </a:lnSpc>
              <a:spcBef>
                <a:spcPts val="0"/>
              </a:spcBef>
              <a:buNone/>
              <a:defRPr sz="2800">
                <a:solidFill>
                  <a:schemeClr val="bg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You can add sub-header</a:t>
            </a:r>
          </a:p>
          <a:p>
            <a:r>
              <a:rPr lang="en-US" dirty="0"/>
              <a:t>information here.</a:t>
            </a:r>
            <a:endParaRPr lang="en-GB" dirty="0"/>
          </a:p>
        </p:txBody>
      </p:sp>
      <p:pic>
        <p:nvPicPr>
          <p:cNvPr id="15" name="Picture 14">
            <a:extLst>
              <a:ext uri="{FF2B5EF4-FFF2-40B4-BE49-F238E27FC236}">
                <a16:creationId xmlns:a16="http://schemas.microsoft.com/office/drawing/2014/main" id="{B24F8153-4C69-4DE2-80DA-9CA1D58862E2}"/>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7590" t="15448" r="7590" b="15448"/>
          <a:stretch/>
        </p:blipFill>
        <p:spPr>
          <a:xfrm>
            <a:off x="319318" y="367292"/>
            <a:ext cx="2677791" cy="924208"/>
          </a:xfrm>
          <a:prstGeom prst="rect">
            <a:avLst/>
          </a:prstGeom>
        </p:spPr>
      </p:pic>
      <p:sp>
        <p:nvSpPr>
          <p:cNvPr id="20" name="Date Placeholder 3">
            <a:extLst>
              <a:ext uri="{FF2B5EF4-FFF2-40B4-BE49-F238E27FC236}">
                <a16:creationId xmlns:a16="http://schemas.microsoft.com/office/drawing/2014/main" id="{D67894DC-124B-4273-99C9-5A16A90A4EAA}"/>
              </a:ext>
            </a:extLst>
          </p:cNvPr>
          <p:cNvSpPr>
            <a:spLocks noGrp="1"/>
          </p:cNvSpPr>
          <p:nvPr userDrawn="1">
            <p:ph type="dt" sz="half" idx="10"/>
          </p:nvPr>
        </p:nvSpPr>
        <p:spPr>
          <a:xfrm>
            <a:off x="562929" y="6018096"/>
            <a:ext cx="8515140" cy="3651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GB" dirty="0"/>
              <a:t>12 February 2019</a:t>
            </a:r>
          </a:p>
        </p:txBody>
      </p:sp>
    </p:spTree>
    <p:extLst>
      <p:ext uri="{BB962C8B-B14F-4D97-AF65-F5344CB8AC3E}">
        <p14:creationId xmlns:p14="http://schemas.microsoft.com/office/powerpoint/2010/main" val="687213917"/>
      </p:ext>
    </p:extLst>
  </p:cSld>
  <p:clrMapOvr>
    <a:masterClrMapping/>
  </p:clrMapOvr>
  <p:transition spd="slow" advClick="0" advTm="2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50863" y="1457934"/>
            <a:ext cx="1109027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05928524"/>
      </p:ext>
    </p:extLst>
  </p:cSld>
  <p:clrMapOvr>
    <a:masterClrMapping/>
  </p:clrMapOvr>
  <p:transition spd="slow" advClick="0" advTm="2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50863" y="1457934"/>
            <a:ext cx="5292095" cy="4492016"/>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349042" y="1457934"/>
            <a:ext cx="5292095" cy="4492016"/>
          </a:xfrm>
        </p:spPr>
        <p:txBody>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224912958"/>
      </p:ext>
    </p:extLst>
  </p:cSld>
  <p:clrMapOvr>
    <a:masterClrMapping/>
  </p:clrMapOvr>
  <p:transition spd="slow" advClick="0" advTm="2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603720311"/>
      </p:ext>
    </p:extLst>
  </p:cSld>
  <p:clrMapOvr>
    <a:masterClrMapping/>
  </p:clrMapOvr>
  <p:transition spd="slow" advClick="0" advTm="2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17364338"/>
      </p:ext>
    </p:extLst>
  </p:cSld>
  <p:clrMapOvr>
    <a:masterClrMapping/>
  </p:clrMapOvr>
  <p:transition spd="slow" advClick="0" advTm="2000">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B2DFCE-F0CD-4680-825B-E531E78843D0}"/>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9652959" y="5805916"/>
            <a:ext cx="2294438" cy="972003"/>
          </a:xfrm>
          <a:prstGeom prst="rect">
            <a:avLst/>
          </a:prstGeom>
        </p:spPr>
      </p:pic>
      <p:sp>
        <p:nvSpPr>
          <p:cNvPr id="2" name="Title Placeholder 1"/>
          <p:cNvSpPr>
            <a:spLocks noGrp="1"/>
          </p:cNvSpPr>
          <p:nvPr>
            <p:ph type="title"/>
          </p:nvPr>
        </p:nvSpPr>
        <p:spPr>
          <a:xfrm>
            <a:off x="550863" y="365126"/>
            <a:ext cx="11090275" cy="94238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50863" y="1457934"/>
            <a:ext cx="11090275" cy="44770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581223019"/>
      </p:ext>
    </p:extLst>
  </p:cSld>
  <p:clrMap bg1="lt1" tx1="dk1" bg2="lt2" tx2="dk2" accent1="accent1" accent2="accent2" accent3="accent3" accent4="accent4" accent5="accent5" accent6="accent6" hlink="hlink" folHlink="folHlink"/>
  <p:sldLayoutIdLst>
    <p:sldLayoutId id="2147483680" r:id="rId1"/>
    <p:sldLayoutId id="2147483674" r:id="rId2"/>
    <p:sldLayoutId id="2147483676" r:id="rId3"/>
    <p:sldLayoutId id="2147483678" r:id="rId4"/>
    <p:sldLayoutId id="2147483679" r:id="rId5"/>
  </p:sldLayoutIdLst>
  <p:transition spd="slow" advClick="0" advTm="2000">
    <p:wipe dir="r"/>
  </p:transition>
  <p:hf sldNum="0" hdr="0" ftr="0"/>
  <p:txStyles>
    <p:titleStyle>
      <a:lvl1pPr algn="l" defTabSz="914354" rtl="0" eaLnBrk="1" latinLnBrk="0" hangingPunct="1">
        <a:lnSpc>
          <a:spcPct val="90000"/>
        </a:lnSpc>
        <a:spcBef>
          <a:spcPct val="0"/>
        </a:spcBef>
        <a:buNone/>
        <a:defRPr sz="3200" b="1" kern="1200">
          <a:solidFill>
            <a:srgbClr val="002E5F"/>
          </a:solidFill>
          <a:latin typeface="Arial" panose="020B0604020202020204" pitchFamily="34" charset="0"/>
          <a:ea typeface="+mj-ea"/>
          <a:cs typeface="Arial" panose="020B0604020202020204" pitchFamily="34" charset="0"/>
        </a:defRPr>
      </a:lvl1pPr>
    </p:titleStyle>
    <p:bodyStyle>
      <a:lvl1pPr marL="255576" indent="-255576" algn="l" defTabSz="914354" rtl="0" eaLnBrk="1" latinLnBrk="0" hangingPunct="1">
        <a:lnSpc>
          <a:spcPct val="100000"/>
        </a:lnSpc>
        <a:spcBef>
          <a:spcPts val="1000"/>
        </a:spcBef>
        <a:buClr>
          <a:srgbClr val="008BCB"/>
        </a:buClr>
        <a:buFont typeface="Wingdings" panose="05000000000000000000" pitchFamily="2" charset="2"/>
        <a:buChar char="§"/>
        <a:defRPr sz="2400" kern="1200">
          <a:solidFill>
            <a:srgbClr val="4A4A4A"/>
          </a:solidFill>
          <a:latin typeface="Arial" panose="020B0604020202020204" pitchFamily="34" charset="0"/>
          <a:ea typeface="+mn-ea"/>
          <a:cs typeface="Arial" panose="020B0604020202020204" pitchFamily="34" charset="0"/>
        </a:defRPr>
      </a:lvl1pPr>
      <a:lvl2pPr marL="525438" indent="-249226" algn="l" defTabSz="914354" rtl="0" eaLnBrk="1" latinLnBrk="0" hangingPunct="1">
        <a:lnSpc>
          <a:spcPct val="100000"/>
        </a:lnSpc>
        <a:spcBef>
          <a:spcPts val="500"/>
        </a:spcBef>
        <a:buClr>
          <a:srgbClr val="008BCB"/>
        </a:buClr>
        <a:buFont typeface="Arial" panose="020B0604020202020204" pitchFamily="34" charset="0"/>
        <a:buChar char="−"/>
        <a:defRPr sz="2000" kern="1200">
          <a:solidFill>
            <a:srgbClr val="4A4A4A"/>
          </a:solidFill>
          <a:latin typeface="Arial" panose="020B0604020202020204" pitchFamily="34" charset="0"/>
          <a:ea typeface="+mn-ea"/>
          <a:cs typeface="Arial" panose="020B0604020202020204" pitchFamily="34" charset="0"/>
        </a:defRPr>
      </a:lvl2pPr>
      <a:lvl3pPr marL="690528" indent="-165092" algn="l" defTabSz="914354" rtl="0" eaLnBrk="1" latinLnBrk="0" hangingPunct="1">
        <a:lnSpc>
          <a:spcPct val="100000"/>
        </a:lnSpc>
        <a:spcBef>
          <a:spcPts val="500"/>
        </a:spcBef>
        <a:buClr>
          <a:srgbClr val="008BCB"/>
        </a:buClr>
        <a:buFont typeface="Arial" panose="020B0604020202020204" pitchFamily="34" charset="0"/>
        <a:buChar char="•"/>
        <a:defRPr sz="1800" kern="1200">
          <a:solidFill>
            <a:srgbClr val="4A4A4A"/>
          </a:solidFill>
          <a:latin typeface="Arial" panose="020B0604020202020204" pitchFamily="34" charset="0"/>
          <a:ea typeface="+mn-ea"/>
          <a:cs typeface="Arial" panose="020B0604020202020204" pitchFamily="34" charset="0"/>
        </a:defRPr>
      </a:lvl3pPr>
      <a:lvl4pPr marL="828634" indent="-138107"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4pPr>
      <a:lvl5pPr marL="982614" indent="-153980" algn="l" defTabSz="914354" rtl="0" eaLnBrk="1" latinLnBrk="0" hangingPunct="1">
        <a:lnSpc>
          <a:spcPct val="90000"/>
        </a:lnSpc>
        <a:spcBef>
          <a:spcPts val="500"/>
        </a:spcBef>
        <a:buClr>
          <a:srgbClr val="008BCB"/>
        </a:buClr>
        <a:buFont typeface="Arial" panose="020B0604020202020204" pitchFamily="34" charset="0"/>
        <a:buChar char="•"/>
        <a:defRPr sz="1600" kern="1200">
          <a:solidFill>
            <a:srgbClr val="4A4A4A"/>
          </a:solidFill>
          <a:latin typeface="Arial" panose="020B0604020202020204" pitchFamily="34" charset="0"/>
          <a:ea typeface="+mn-ea"/>
          <a:cs typeface="Arial" panose="020B0604020202020204" pitchFamily="34" charset="0"/>
        </a:defRPr>
      </a:lvl5pPr>
      <a:lvl6pPr marL="2514474"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orient="horz" pos="913" userDrawn="1">
          <p15:clr>
            <a:srgbClr val="F26B43"/>
          </p15:clr>
        </p15:guide>
        <p15:guide id="5" orient="horz" pos="3748" userDrawn="1">
          <p15:clr>
            <a:srgbClr val="F26B43"/>
          </p15:clr>
        </p15:guide>
        <p15:guide id="6" pos="347" userDrawn="1">
          <p15:clr>
            <a:srgbClr val="F26B43"/>
          </p15:clr>
        </p15:guide>
        <p15:guide id="7" pos="73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930" y="1552638"/>
            <a:ext cx="9975530" cy="1876362"/>
          </a:xfrm>
        </p:spPr>
        <p:txBody>
          <a:bodyPr>
            <a:normAutofit fontScale="90000"/>
          </a:bodyPr>
          <a:lstStyle/>
          <a:p>
            <a:r>
              <a:rPr lang="en-GB" sz="4900" dirty="0"/>
              <a:t>Safety Passport T&amp;F</a:t>
            </a:r>
            <a:br>
              <a:rPr lang="en-GB" sz="4900" dirty="0"/>
            </a:br>
            <a:r>
              <a:rPr lang="en-GB" sz="4900" dirty="0"/>
              <a:t>Clare Brown</a:t>
            </a:r>
            <a:br>
              <a:rPr lang="en-GB" sz="4900" dirty="0"/>
            </a:br>
            <a:br>
              <a:rPr lang="en-GB" dirty="0"/>
            </a:br>
            <a:br>
              <a:rPr lang="en-GB" sz="2700" dirty="0"/>
            </a:br>
            <a:br>
              <a:rPr lang="en-GB" sz="2700" dirty="0"/>
            </a:br>
            <a:br>
              <a:rPr lang="en-GB" sz="2700" dirty="0"/>
            </a:br>
            <a:r>
              <a:rPr lang="en-GB" sz="2700" dirty="0"/>
              <a:t>  </a:t>
            </a:r>
            <a:br>
              <a:rPr lang="en-GB" sz="27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20</a:t>
            </a:r>
            <a:r>
              <a:rPr lang="en-GB" baseline="30000" dirty="0"/>
              <a:t>th</a:t>
            </a:r>
            <a:r>
              <a:rPr lang="en-GB" dirty="0"/>
              <a:t> May 2021</a:t>
            </a:r>
          </a:p>
        </p:txBody>
      </p:sp>
    </p:spTree>
    <p:extLst>
      <p:ext uri="{BB962C8B-B14F-4D97-AF65-F5344CB8AC3E}">
        <p14:creationId xmlns:p14="http://schemas.microsoft.com/office/powerpoint/2010/main" val="3719267500"/>
      </p:ext>
    </p:extLst>
  </p:cSld>
  <p:clrMapOvr>
    <a:masterClrMapping/>
  </p:clrMapOvr>
  <p:transition spd="slow" advClick="0" advTm="12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1899" y="1450656"/>
            <a:ext cx="8263891" cy="4218624"/>
          </a:xfrm>
        </p:spPr>
        <p:txBody>
          <a:bodyPr>
            <a:normAutofit fontScale="90000"/>
          </a:bodyPr>
          <a:lstStyle/>
          <a:p>
            <a:r>
              <a:rPr lang="en-GB" sz="2400" dirty="0"/>
              <a:t>Virtual Card – </a:t>
            </a:r>
            <a:r>
              <a:rPr lang="en-GB" sz="2400" dirty="0" err="1"/>
              <a:t>Vircarda</a:t>
            </a:r>
            <a:r>
              <a:rPr lang="en-GB" sz="2400" dirty="0"/>
              <a:t> App</a:t>
            </a:r>
            <a:br>
              <a:rPr lang="en-GB" sz="2400" dirty="0"/>
            </a:br>
            <a:br>
              <a:rPr lang="en-GB" sz="2400" dirty="0"/>
            </a:br>
            <a:br>
              <a:rPr lang="en-GB" sz="2400" dirty="0"/>
            </a:br>
            <a:r>
              <a:rPr lang="en-GB" sz="2400" dirty="0"/>
              <a:t>List of schemes that have adopted passport</a:t>
            </a:r>
            <a:br>
              <a:rPr lang="en-GB" sz="2400" dirty="0"/>
            </a:br>
            <a:br>
              <a:rPr lang="en-GB" sz="2400" dirty="0"/>
            </a:br>
            <a:r>
              <a:rPr lang="en-GB" sz="2400" dirty="0"/>
              <a:t>A number of LOSC are invited on Steering Group</a:t>
            </a:r>
            <a:br>
              <a:rPr lang="en-GB" sz="2400" dirty="0"/>
            </a:br>
            <a:r>
              <a:rPr lang="en-GB" sz="2400" dirty="0"/>
              <a:t> </a:t>
            </a:r>
            <a:br>
              <a:rPr lang="en-GB" sz="2400" dirty="0"/>
            </a:br>
            <a:r>
              <a:rPr lang="en-GB" sz="2400" dirty="0"/>
              <a:t>Reference Point offered to help projects set up</a:t>
            </a:r>
            <a:br>
              <a:rPr lang="en-GB" sz="2400" dirty="0"/>
            </a:br>
            <a:br>
              <a:rPr lang="en-GB" sz="2400" dirty="0"/>
            </a:br>
            <a:r>
              <a:rPr lang="en-GB" sz="2400" dirty="0"/>
              <a:t>Case studies </a:t>
            </a:r>
            <a:br>
              <a:rPr lang="en-GB" sz="2400" dirty="0"/>
            </a:br>
            <a:br>
              <a:rPr lang="en-GB" sz="2400" dirty="0"/>
            </a:br>
            <a:r>
              <a:rPr lang="en-GB" sz="2400" dirty="0"/>
              <a:t>Newsletter April “Inside Lane”</a:t>
            </a:r>
            <a:br>
              <a:rPr lang="en-GB" sz="2400" dirty="0"/>
            </a:br>
            <a:br>
              <a:rPr lang="en-GB" sz="2400" dirty="0"/>
            </a:br>
            <a:br>
              <a:rPr lang="en-GB" sz="2400" dirty="0"/>
            </a:br>
            <a:br>
              <a:rPr lang="en-GB" sz="2400" dirty="0"/>
            </a:br>
            <a:endParaRPr lang="en-GB" sz="2400" dirty="0"/>
          </a:p>
        </p:txBody>
      </p:sp>
      <p:sp>
        <p:nvSpPr>
          <p:cNvPr id="4" name="Date Placeholder 3"/>
          <p:cNvSpPr>
            <a:spLocks noGrp="1"/>
          </p:cNvSpPr>
          <p:nvPr>
            <p:ph type="dt" sz="half" idx="10"/>
          </p:nvPr>
        </p:nvSpPr>
        <p:spPr/>
        <p:txBody>
          <a:bodyPr/>
          <a:lstStyle/>
          <a:p>
            <a:r>
              <a:rPr lang="en-GB" dirty="0"/>
              <a:t>20</a:t>
            </a:r>
            <a:r>
              <a:rPr lang="en-GB" baseline="30000" dirty="0"/>
              <a:t>th</a:t>
            </a:r>
            <a:r>
              <a:rPr lang="en-GB" dirty="0"/>
              <a:t> May 2021</a:t>
            </a:r>
          </a:p>
        </p:txBody>
      </p:sp>
      <p:pic>
        <p:nvPicPr>
          <p:cNvPr id="5" name="Picture 4"/>
          <p:cNvPicPr>
            <a:picLocks noChangeAspect="1"/>
          </p:cNvPicPr>
          <p:nvPr/>
        </p:nvPicPr>
        <p:blipFill>
          <a:blip r:embed="rId3"/>
          <a:stretch>
            <a:fillRect/>
          </a:stretch>
        </p:blipFill>
        <p:spPr>
          <a:xfrm>
            <a:off x="828675" y="1450657"/>
            <a:ext cx="2647950" cy="2676525"/>
          </a:xfrm>
          <a:prstGeom prst="rect">
            <a:avLst/>
          </a:prstGeom>
        </p:spPr>
      </p:pic>
    </p:spTree>
    <p:extLst>
      <p:ext uri="{BB962C8B-B14F-4D97-AF65-F5344CB8AC3E}">
        <p14:creationId xmlns:p14="http://schemas.microsoft.com/office/powerpoint/2010/main" val="2248633136"/>
      </p:ext>
    </p:extLst>
  </p:cSld>
  <p:clrMapOvr>
    <a:masterClrMapping/>
  </p:clrMapOvr>
  <p:transition spd="slow" advClick="0" advTm="2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611" y="1450656"/>
            <a:ext cx="11727180" cy="4218624"/>
          </a:xfrm>
        </p:spPr>
        <p:txBody>
          <a:bodyPr>
            <a:normAutofit fontScale="90000"/>
          </a:bodyPr>
          <a:lstStyle/>
          <a:p>
            <a:r>
              <a:rPr lang="en-US" sz="2400" u="sng" dirty="0"/>
              <a:t>Designers</a:t>
            </a:r>
            <a:r>
              <a:rPr lang="en-US" sz="2400" b="0" dirty="0"/>
              <a:t> Where designers are not involved in any site works but work in a design office or office compound only, there is no requirement for a Highways Passport or HCI. </a:t>
            </a:r>
            <a:br>
              <a:rPr lang="en-US" sz="2400" dirty="0"/>
            </a:br>
            <a:br>
              <a:rPr lang="en-US" sz="2400" dirty="0"/>
            </a:br>
            <a:r>
              <a:rPr lang="en-US" sz="2400" dirty="0"/>
              <a:t>*Please note that those design </a:t>
            </a:r>
            <a:r>
              <a:rPr lang="en-US" sz="2400" dirty="0" err="1"/>
              <a:t>organisations</a:t>
            </a:r>
            <a:r>
              <a:rPr lang="en-US" sz="2400" dirty="0"/>
              <a:t> undertaking assurance or Technical Advisor roles or supporting projects through the construction phase who do undertake regular site visits may be required by the relevant Principal Contractor to hold a Passport and HC</a:t>
            </a:r>
            <a:br>
              <a:rPr lang="en-US" sz="2400" dirty="0"/>
            </a:br>
            <a:br>
              <a:rPr lang="en-US" sz="2400" dirty="0"/>
            </a:br>
            <a:r>
              <a:rPr lang="en-US" sz="2400" dirty="0"/>
              <a:t>To get set up with Passport</a:t>
            </a:r>
            <a:br>
              <a:rPr lang="en-US" sz="2400" dirty="0"/>
            </a:br>
            <a:r>
              <a:rPr lang="en-US" sz="2400" dirty="0"/>
              <a:t>https://highwayspassport.co.uk/</a:t>
            </a:r>
            <a:br>
              <a:rPr lang="en-US" sz="2400" dirty="0"/>
            </a:br>
            <a:endParaRPr lang="en-GB" sz="2400" dirty="0"/>
          </a:p>
        </p:txBody>
      </p:sp>
      <p:sp>
        <p:nvSpPr>
          <p:cNvPr id="4" name="Date Placeholder 3"/>
          <p:cNvSpPr>
            <a:spLocks noGrp="1"/>
          </p:cNvSpPr>
          <p:nvPr>
            <p:ph type="dt" sz="half" idx="10"/>
          </p:nvPr>
        </p:nvSpPr>
        <p:spPr/>
        <p:txBody>
          <a:bodyPr/>
          <a:lstStyle/>
          <a:p>
            <a:r>
              <a:rPr lang="en-GB" dirty="0"/>
              <a:t>20</a:t>
            </a:r>
            <a:r>
              <a:rPr lang="en-GB" baseline="30000" dirty="0"/>
              <a:t>th</a:t>
            </a:r>
            <a:r>
              <a:rPr lang="en-GB" dirty="0"/>
              <a:t> May 2021</a:t>
            </a:r>
          </a:p>
        </p:txBody>
      </p:sp>
    </p:spTree>
    <p:extLst>
      <p:ext uri="{BB962C8B-B14F-4D97-AF65-F5344CB8AC3E}">
        <p14:creationId xmlns:p14="http://schemas.microsoft.com/office/powerpoint/2010/main" val="4150075878"/>
      </p:ext>
    </p:extLst>
  </p:cSld>
  <p:clrMapOvr>
    <a:masterClrMapping/>
  </p:clrMapOvr>
  <p:transition spd="slow" advClick="0" advTm="2000">
    <p:wipe dir="r"/>
  </p:transition>
</p:sld>
</file>

<file path=ppt/theme/theme1.xml><?xml version="1.0" encoding="utf-8"?>
<a:theme xmlns:a="http://schemas.openxmlformats.org/drawingml/2006/main" name="SLC 2018 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FE56AEAE5F8ED47B0A9714D2A649856" ma:contentTypeVersion="12" ma:contentTypeDescription="Create a new document." ma:contentTypeScope="" ma:versionID="cf8dd5f6eed3d01149ff4d76d580163f">
  <xsd:schema xmlns:xsd="http://www.w3.org/2001/XMLSchema" xmlns:xs="http://www.w3.org/2001/XMLSchema" xmlns:p="http://schemas.microsoft.com/office/2006/metadata/properties" xmlns:ns3="02af8381-d0fd-4ee6-9afb-ed8bed606b7f" xmlns:ns4="6df83c54-67e6-4c7a-aebf-787bdcf9772a" targetNamespace="http://schemas.microsoft.com/office/2006/metadata/properties" ma:root="true" ma:fieldsID="cb70a346525965045cb52b7ffa593e30" ns3:_="" ns4:_="">
    <xsd:import namespace="02af8381-d0fd-4ee6-9afb-ed8bed606b7f"/>
    <xsd:import namespace="6df83c54-67e6-4c7a-aebf-787bdcf9772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EventHashCode" minOccurs="0"/>
                <xsd:element ref="ns3:MediaServiceGenerationTim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af8381-d0fd-4ee6-9afb-ed8bed606b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EventHashCode" ma:index="11" nillable="true" ma:displayName="MediaServiceEventHashCode" ma:hidden="true" ma:internalName="MediaServiceEventHashCode"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df83c54-67e6-4c7a-aebf-787bdcf9772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6DD717-D659-476C-BF9F-C5580019DC4D}">
  <ds:schemaRefs>
    <ds:schemaRef ds:uri="6df83c54-67e6-4c7a-aebf-787bdcf9772a"/>
    <ds:schemaRef ds:uri="http://purl.org/dc/elements/1.1/"/>
    <ds:schemaRef ds:uri="http://schemas.microsoft.com/office/2006/metadata/properties"/>
    <ds:schemaRef ds:uri="02af8381-d0fd-4ee6-9afb-ed8bed606b7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354F6FAA-31E7-4FF7-B635-EA8DB2C906D5}">
  <ds:schemaRefs>
    <ds:schemaRef ds:uri="http://schemas.microsoft.com/sharepoint/v3/contenttype/forms"/>
  </ds:schemaRefs>
</ds:datastoreItem>
</file>

<file path=customXml/itemProps3.xml><?xml version="1.0" encoding="utf-8"?>
<ds:datastoreItem xmlns:ds="http://schemas.openxmlformats.org/officeDocument/2006/customXml" ds:itemID="{8120EC5D-2655-495F-BFF6-E86759C8D6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2af8381-d0fd-4ee6-9afb-ed8bed606b7f"/>
    <ds:schemaRef ds:uri="6df83c54-67e6-4c7a-aebf-787bdcf977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TotalTime>
  <Words>173</Words>
  <Application>Microsoft Office PowerPoint</Application>
  <PresentationFormat>Widescreen</PresentationFormat>
  <Paragraphs>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SLC 2018 template</vt:lpstr>
      <vt:lpstr>Safety Passport T&amp;F Clare Brown         </vt:lpstr>
      <vt:lpstr>Virtual Card – Vircarda App   List of schemes that have adopted passport  A number of LOSC are invited on Steering Group   Reference Point offered to help projects set up  Case studies   Newsletter April “Inside Lane”    </vt:lpstr>
      <vt:lpstr>Designers Where designers are not involved in any site works but work in a design office or office compound only, there is no requirement for a Highways Passport or HCI.   *Please note that those design organisations undertaking assurance or Technical Advisor roles or supporting projects through the construction phase who do undertake regular site visits may be required by the relevant Principal Contractor to hold a Passport and HC  To get set up with Passport https://highwayspassport.co.uk/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Designer Working Group Event No 18</dc:title>
  <dc:creator>Avery, Dave</dc:creator>
  <cp:lastModifiedBy>Potter, Doug</cp:lastModifiedBy>
  <cp:revision>8</cp:revision>
  <dcterms:created xsi:type="dcterms:W3CDTF">2020-11-09T10:49:37Z</dcterms:created>
  <dcterms:modified xsi:type="dcterms:W3CDTF">2021-05-20T07:39:56Z</dcterms:modified>
</cp:coreProperties>
</file>