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263" r:id="rId4"/>
    <p:sldId id="298" r:id="rId5"/>
    <p:sldId id="299" r:id="rId6"/>
    <p:sldId id="260" r:id="rId7"/>
  </p:sldIdLst>
  <p:sldSz cx="9144000" cy="6858000" type="screen4x3"/>
  <p:notesSz cx="9942513" cy="68103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093" userDrawn="1">
          <p15:clr>
            <a:srgbClr val="A4A3A4"/>
          </p15:clr>
        </p15:guide>
        <p15:guide id="2" pos="3079" userDrawn="1">
          <p15:clr>
            <a:srgbClr val="A4A3A4"/>
          </p15:clr>
        </p15:guide>
        <p15:guide id="3" orient="horz" pos="2145">
          <p15:clr>
            <a:srgbClr val="A4A3A4"/>
          </p15:clr>
        </p15:guide>
        <p15:guide id="4" pos="313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71" autoAdjust="0"/>
    <p:restoredTop sz="65561" autoAdjust="0"/>
  </p:normalViewPr>
  <p:slideViewPr>
    <p:cSldViewPr showGuides="1">
      <p:cViewPr varScale="1">
        <p:scale>
          <a:sx n="44" d="100"/>
          <a:sy n="44" d="100"/>
        </p:scale>
        <p:origin x="1920" y="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72" d="100"/>
          <a:sy n="72" d="100"/>
        </p:scale>
        <p:origin x="-2740" y="-72"/>
      </p:cViewPr>
      <p:guideLst>
        <p:guide orient="horz" pos="2093"/>
        <p:guide pos="3079"/>
        <p:guide orient="horz" pos="2145"/>
        <p:guide pos="313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8475" cy="341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632450" y="0"/>
            <a:ext cx="4308475" cy="341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C8C543-6726-4F47-9FE3-753229CB8094}" type="datetimeFigureOut">
              <a:rPr lang="en-GB" smtClean="0"/>
              <a:t>08/01/2018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469063"/>
            <a:ext cx="4308475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632450" y="6469063"/>
            <a:ext cx="4308475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CFECD0-FA39-4C5F-AEBD-90C7CFB0FD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03633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4308422" cy="340519"/>
          </a:xfrm>
          <a:prstGeom prst="rect">
            <a:avLst/>
          </a:prstGeom>
        </p:spPr>
        <p:txBody>
          <a:bodyPr vert="horz" lIns="93287" tIns="46644" rIns="93287" bIns="46644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31791" y="0"/>
            <a:ext cx="4308422" cy="340519"/>
          </a:xfrm>
          <a:prstGeom prst="rect">
            <a:avLst/>
          </a:prstGeom>
        </p:spPr>
        <p:txBody>
          <a:bodyPr vert="horz" lIns="93287" tIns="46644" rIns="93287" bIns="46644" rtlCol="0"/>
          <a:lstStyle>
            <a:lvl1pPr algn="r">
              <a:defRPr sz="1200"/>
            </a:lvl1pPr>
          </a:lstStyle>
          <a:p>
            <a:fld id="{0B3A9D94-68B3-4D3E-A7F4-BA54197F2266}" type="datetimeFigureOut">
              <a:rPr lang="en-GB" smtClean="0"/>
              <a:t>08/01/2018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268663" y="511175"/>
            <a:ext cx="3405187" cy="25542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287" tIns="46644" rIns="93287" bIns="46644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4252" y="3234929"/>
            <a:ext cx="7954010" cy="3064669"/>
          </a:xfrm>
          <a:prstGeom prst="rect">
            <a:avLst/>
          </a:prstGeom>
        </p:spPr>
        <p:txBody>
          <a:bodyPr vert="horz" lIns="93287" tIns="46644" rIns="93287" bIns="4664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6468674"/>
            <a:ext cx="4308422" cy="340519"/>
          </a:xfrm>
          <a:prstGeom prst="rect">
            <a:avLst/>
          </a:prstGeom>
        </p:spPr>
        <p:txBody>
          <a:bodyPr vert="horz" lIns="93287" tIns="46644" rIns="93287" bIns="46644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31791" y="6468674"/>
            <a:ext cx="4308422" cy="340519"/>
          </a:xfrm>
          <a:prstGeom prst="rect">
            <a:avLst/>
          </a:prstGeom>
        </p:spPr>
        <p:txBody>
          <a:bodyPr vert="horz" lIns="93287" tIns="46644" rIns="93287" bIns="46644" rtlCol="0" anchor="b"/>
          <a:lstStyle>
            <a:lvl1pPr algn="r">
              <a:defRPr sz="1200"/>
            </a:lvl1pPr>
          </a:lstStyle>
          <a:p>
            <a:fld id="{3C020DA3-C8ED-4570-91AE-9BB1822A78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74976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aseline="0" dirty="0"/>
              <a:t>My presentation covers </a:t>
            </a:r>
            <a:r>
              <a:rPr lang="en-GB" baseline="0"/>
              <a:t>the…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020DA3-C8ED-4570-91AE-9BB1822A78E7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37905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020DA3-C8ED-4570-91AE-9BB1822A78E7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39710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020DA3-C8ED-4570-91AE-9BB1822A78E7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95085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defRPr/>
            </a:pPr>
            <a:endParaRPr lang="en-GB" sz="9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020DA3-C8ED-4570-91AE-9BB1822A78E7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39710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5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494746" cy="1916832"/>
          </a:xfrm>
          <a:prstGeom prst="rect">
            <a:avLst/>
          </a:prstGeom>
        </p:spPr>
      </p:pic>
      <p:sp>
        <p:nvSpPr>
          <p:cNvPr id="9" name="AutoShape 3"/>
          <p:cNvSpPr>
            <a:spLocks noChangeAspect="1" noChangeArrowheads="1" noTextEdit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grpSp>
        <p:nvGrpSpPr>
          <p:cNvPr id="15" name="Group 14"/>
          <p:cNvGrpSpPr/>
          <p:nvPr userDrawn="1"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11" name="Freeform 6"/>
            <p:cNvSpPr>
              <a:spLocks/>
            </p:cNvSpPr>
            <p:nvPr userDrawn="1"/>
          </p:nvSpPr>
          <p:spPr bwMode="auto">
            <a:xfrm>
              <a:off x="4572000" y="0"/>
              <a:ext cx="4572000" cy="1685925"/>
            </a:xfrm>
            <a:custGeom>
              <a:avLst/>
              <a:gdLst>
                <a:gd name="T0" fmla="*/ 2880 w 2880"/>
                <a:gd name="T1" fmla="*/ 0 h 1062"/>
                <a:gd name="T2" fmla="*/ 0 w 2880"/>
                <a:gd name="T3" fmla="*/ 0 h 1062"/>
                <a:gd name="T4" fmla="*/ 112 w 2880"/>
                <a:gd name="T5" fmla="*/ 1062 h 1062"/>
                <a:gd name="T6" fmla="*/ 2880 w 2880"/>
                <a:gd name="T7" fmla="*/ 662 h 1062"/>
                <a:gd name="T8" fmla="*/ 2880 w 2880"/>
                <a:gd name="T9" fmla="*/ 0 h 10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80" h="1062">
                  <a:moveTo>
                    <a:pt x="2880" y="0"/>
                  </a:moveTo>
                  <a:lnTo>
                    <a:pt x="0" y="0"/>
                  </a:lnTo>
                  <a:lnTo>
                    <a:pt x="112" y="1062"/>
                  </a:lnTo>
                  <a:lnTo>
                    <a:pt x="2880" y="662"/>
                  </a:lnTo>
                  <a:lnTo>
                    <a:pt x="2880" y="0"/>
                  </a:lnTo>
                  <a:close/>
                </a:path>
              </a:pathLst>
            </a:custGeom>
            <a:solidFill>
              <a:srgbClr val="002E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" name="Freeform 7"/>
            <p:cNvSpPr>
              <a:spLocks/>
            </p:cNvSpPr>
            <p:nvPr userDrawn="1"/>
          </p:nvSpPr>
          <p:spPr bwMode="auto">
            <a:xfrm>
              <a:off x="0" y="1050925"/>
              <a:ext cx="9144000" cy="5797550"/>
            </a:xfrm>
            <a:custGeom>
              <a:avLst/>
              <a:gdLst>
                <a:gd name="T0" fmla="*/ 5760 w 5760"/>
                <a:gd name="T1" fmla="*/ 0 h 3652"/>
                <a:gd name="T2" fmla="*/ 0 w 5760"/>
                <a:gd name="T3" fmla="*/ 834 h 3652"/>
                <a:gd name="T4" fmla="*/ 0 w 5760"/>
                <a:gd name="T5" fmla="*/ 2506 h 3652"/>
                <a:gd name="T6" fmla="*/ 4640 w 5760"/>
                <a:gd name="T7" fmla="*/ 3652 h 3652"/>
                <a:gd name="T8" fmla="*/ 5760 w 5760"/>
                <a:gd name="T9" fmla="*/ 3376 h 3652"/>
                <a:gd name="T10" fmla="*/ 5760 w 5760"/>
                <a:gd name="T11" fmla="*/ 0 h 36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60" h="3652">
                  <a:moveTo>
                    <a:pt x="5760" y="0"/>
                  </a:moveTo>
                  <a:lnTo>
                    <a:pt x="0" y="834"/>
                  </a:lnTo>
                  <a:lnTo>
                    <a:pt x="0" y="2506"/>
                  </a:lnTo>
                  <a:lnTo>
                    <a:pt x="4640" y="3652"/>
                  </a:lnTo>
                  <a:lnTo>
                    <a:pt x="5760" y="3376"/>
                  </a:lnTo>
                  <a:lnTo>
                    <a:pt x="5760" y="0"/>
                  </a:lnTo>
                  <a:close/>
                </a:path>
              </a:pathLst>
            </a:custGeom>
            <a:solidFill>
              <a:srgbClr val="008BC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" name="Freeform 8"/>
            <p:cNvSpPr>
              <a:spLocks/>
            </p:cNvSpPr>
            <p:nvPr userDrawn="1"/>
          </p:nvSpPr>
          <p:spPr bwMode="auto">
            <a:xfrm>
              <a:off x="0" y="5029200"/>
              <a:ext cx="7407275" cy="1828800"/>
            </a:xfrm>
            <a:custGeom>
              <a:avLst/>
              <a:gdLst>
                <a:gd name="T0" fmla="*/ 0 w 4666"/>
                <a:gd name="T1" fmla="*/ 1152 h 1152"/>
                <a:gd name="T2" fmla="*/ 4666 w 4666"/>
                <a:gd name="T3" fmla="*/ 1152 h 1152"/>
                <a:gd name="T4" fmla="*/ 0 w 4666"/>
                <a:gd name="T5" fmla="*/ 0 h 1152"/>
                <a:gd name="T6" fmla="*/ 0 w 4666"/>
                <a:gd name="T7" fmla="*/ 1152 h 1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666" h="1152">
                  <a:moveTo>
                    <a:pt x="0" y="1152"/>
                  </a:moveTo>
                  <a:lnTo>
                    <a:pt x="4666" y="1152"/>
                  </a:lnTo>
                  <a:lnTo>
                    <a:pt x="0" y="0"/>
                  </a:lnTo>
                  <a:lnTo>
                    <a:pt x="0" y="1152"/>
                  </a:lnTo>
                  <a:close/>
                </a:path>
              </a:pathLst>
            </a:custGeom>
            <a:solidFill>
              <a:srgbClr val="002E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sp>
        <p:nvSpPr>
          <p:cNvPr id="2" name="Title 1"/>
          <p:cNvSpPr>
            <a:spLocks noGrp="1"/>
          </p:cNvSpPr>
          <p:nvPr userDrawn="1">
            <p:ph type="ctrTitle"/>
          </p:nvPr>
        </p:nvSpPr>
        <p:spPr>
          <a:xfrm>
            <a:off x="685800" y="2679055"/>
            <a:ext cx="7772400" cy="1470025"/>
          </a:xfrm>
        </p:spPr>
        <p:txBody>
          <a:bodyPr>
            <a:normAutofit/>
          </a:bodyPr>
          <a:lstStyle>
            <a:lvl1pPr algn="ctr">
              <a:defRPr sz="4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 userDrawn="1">
            <p:ph type="subTitle" idx="1"/>
          </p:nvPr>
        </p:nvSpPr>
        <p:spPr>
          <a:xfrm>
            <a:off x="1371600" y="4221088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3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601842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952BA44-77AE-46C2-A118-553C453DB2B2}" type="datetimeFigureOut">
              <a:rPr lang="en-GB" smtClean="0"/>
              <a:t>08/01/2018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A4F90C3-9BC3-49C3-B02E-320A486CA1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13295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952BA44-77AE-46C2-A118-553C453DB2B2}" type="datetimeFigureOut">
              <a:rPr lang="en-GB" smtClean="0"/>
              <a:t>08/01/2018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A4F90C3-9BC3-49C3-B02E-320A486CA1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3386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952BA44-77AE-46C2-A118-553C453DB2B2}" type="datetimeFigureOut">
              <a:rPr lang="en-GB" smtClean="0"/>
              <a:t>08/01/2018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A4F90C3-9BC3-49C3-B02E-320A486CA1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44291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952BA44-77AE-46C2-A118-553C453DB2B2}" type="datetimeFigureOut">
              <a:rPr lang="en-GB" smtClean="0"/>
              <a:t>08/01/2018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A4F90C3-9BC3-49C3-B02E-320A486CA1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96364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952BA44-77AE-46C2-A118-553C453DB2B2}" type="datetimeFigureOut">
              <a:rPr lang="en-GB" smtClean="0"/>
              <a:t>08/01/2018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A4F90C3-9BC3-49C3-B02E-320A486CA1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2533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952BA44-77AE-46C2-A118-553C453DB2B2}" type="datetimeFigureOut">
              <a:rPr lang="en-GB" smtClean="0"/>
              <a:t>08/01/2018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A4F90C3-9BC3-49C3-B02E-320A486CA1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87524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952BA44-77AE-46C2-A118-553C453DB2B2}" type="datetimeFigureOut">
              <a:rPr lang="en-GB" smtClean="0"/>
              <a:t>08/01/2018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A4F90C3-9BC3-49C3-B02E-320A486CA1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0845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952BA44-77AE-46C2-A118-553C453DB2B2}" type="datetimeFigureOut">
              <a:rPr lang="en-GB" smtClean="0"/>
              <a:t>08/01/2018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A4F90C3-9BC3-49C3-B02E-320A486CA1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96411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952BA44-77AE-46C2-A118-553C453DB2B2}" type="datetimeFigureOut">
              <a:rPr lang="en-GB" smtClean="0"/>
              <a:t>08/01/2018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A4F90C3-9BC3-49C3-B02E-320A486CA1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34690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952BA44-77AE-46C2-A118-553C453DB2B2}" type="datetimeFigureOut">
              <a:rPr lang="en-GB" smtClean="0"/>
              <a:t>08/01/2018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A4F90C3-9BC3-49C3-B02E-320A486CA1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0740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AutoShape 3"/>
          <p:cNvSpPr>
            <a:spLocks noChangeAspect="1" noChangeArrowheads="1" noTextEdit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277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66510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b="1" kern="1200">
          <a:solidFill>
            <a:schemeClr val="tx2">
              <a:lumMod val="75000"/>
            </a:schemeClr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Wingdings" panose="05000000000000000000" pitchFamily="2" charset="2"/>
        <a:buChar char="§"/>
        <a:defRPr sz="3200" kern="1200">
          <a:solidFill>
            <a:schemeClr val="tx1">
              <a:lumMod val="75000"/>
              <a:lumOff val="2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>
              <a:lumMod val="75000"/>
              <a:lumOff val="2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>
              <a:lumMod val="75000"/>
              <a:lumOff val="2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>
              <a:lumMod val="75000"/>
              <a:lumOff val="2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>
              <a:lumMod val="75000"/>
              <a:lumOff val="2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520" y="2708920"/>
            <a:ext cx="8640960" cy="1470025"/>
          </a:xfrm>
        </p:spPr>
        <p:txBody>
          <a:bodyPr>
            <a:normAutofit fontScale="90000"/>
          </a:bodyPr>
          <a:lstStyle/>
          <a:p>
            <a:r>
              <a:rPr lang="en-GB" dirty="0"/>
              <a:t>GD05/16 – Asbestos Management in Trunk Road Assets</a:t>
            </a:r>
            <a:br>
              <a:rPr lang="en-GB" dirty="0"/>
            </a:br>
            <a:br>
              <a:rPr lang="en-GB" dirty="0"/>
            </a:br>
            <a:r>
              <a:rPr lang="en-GB" sz="2700" dirty="0"/>
              <a:t>Principal Designers Working Group Update</a:t>
            </a: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331640" y="3861048"/>
            <a:ext cx="6400800" cy="1752600"/>
          </a:xfrm>
        </p:spPr>
        <p:txBody>
          <a:bodyPr>
            <a:normAutofit fontScale="70000" lnSpcReduction="20000"/>
          </a:bodyPr>
          <a:lstStyle/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Leventia Stoiou</a:t>
            </a:r>
          </a:p>
          <a:p>
            <a:r>
              <a:rPr lang="en-GB" dirty="0"/>
              <a:t>Leventia.Stoiou@highwaysengland.co.uk</a:t>
            </a:r>
          </a:p>
        </p:txBody>
      </p:sp>
    </p:spTree>
    <p:extLst>
      <p:ext uri="{BB962C8B-B14F-4D97-AF65-F5344CB8AC3E}">
        <p14:creationId xmlns:p14="http://schemas.microsoft.com/office/powerpoint/2010/main" val="586504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en-GB" dirty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4968552"/>
          </a:xfrm>
        </p:spPr>
        <p:txBody>
          <a:bodyPr>
            <a:normAutofit/>
          </a:bodyPr>
          <a:lstStyle/>
          <a:p>
            <a:r>
              <a:rPr lang="en-GB" sz="2600" dirty="0"/>
              <a:t>GD05/16 published to supersede IAN 63/05</a:t>
            </a:r>
          </a:p>
          <a:p>
            <a:r>
              <a:rPr lang="en-GB" sz="2600" dirty="0"/>
              <a:t>Known issues with current document</a:t>
            </a:r>
          </a:p>
          <a:p>
            <a:r>
              <a:rPr lang="en-GB" sz="2600" dirty="0"/>
              <a:t>Actions being undertaken to address these</a:t>
            </a:r>
          </a:p>
          <a:p>
            <a:r>
              <a:rPr lang="en-GB" sz="2600" dirty="0"/>
              <a:t>Future plans in place to complete this by 2019</a:t>
            </a:r>
          </a:p>
          <a:p>
            <a:endParaRPr lang="en-GB" sz="2200" dirty="0"/>
          </a:p>
        </p:txBody>
      </p:sp>
    </p:spTree>
    <p:extLst>
      <p:ext uri="{BB962C8B-B14F-4D97-AF65-F5344CB8AC3E}">
        <p14:creationId xmlns:p14="http://schemas.microsoft.com/office/powerpoint/2010/main" val="39634874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4427983" y="290865"/>
            <a:ext cx="3384377" cy="5624743"/>
            <a:chOff x="4427983" y="290865"/>
            <a:chExt cx="3384377" cy="5624743"/>
          </a:xfrm>
        </p:grpSpPr>
        <p:pic>
          <p:nvPicPr>
            <p:cNvPr id="2053" name="Picture 2" descr="image001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837" r="4686"/>
            <a:stretch/>
          </p:blipFill>
          <p:spPr bwMode="auto">
            <a:xfrm>
              <a:off x="4427983" y="290865"/>
              <a:ext cx="3384377" cy="42200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54" name="Picture 3" descr="image002"/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656" t="1" r="6584" b="2367"/>
            <a:stretch/>
          </p:blipFill>
          <p:spPr bwMode="auto">
            <a:xfrm>
              <a:off x="4427985" y="4510882"/>
              <a:ext cx="3312368" cy="14047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Main Issues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5"/>
          <a:srcRect l="19318" t="8522" r="6424" b="23969"/>
          <a:stretch/>
        </p:blipFill>
        <p:spPr>
          <a:xfrm>
            <a:off x="374256" y="1556792"/>
            <a:ext cx="3871317" cy="50541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04526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Actions Completed to Date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412776"/>
            <a:ext cx="8229600" cy="4277072"/>
          </a:xfrm>
        </p:spPr>
        <p:txBody>
          <a:bodyPr>
            <a:normAutofit/>
          </a:bodyPr>
          <a:lstStyle/>
          <a:p>
            <a:r>
              <a:rPr lang="en-GB" sz="2600" dirty="0"/>
              <a:t>Met with Industry specialists &amp; obtained feedback</a:t>
            </a:r>
          </a:p>
          <a:p>
            <a:r>
              <a:rPr lang="en-GB" sz="2600" dirty="0"/>
              <a:t>Collaborating with HE </a:t>
            </a:r>
            <a:r>
              <a:rPr lang="en-GB" sz="2600" dirty="0" err="1"/>
              <a:t>H&amp;S</a:t>
            </a:r>
            <a:r>
              <a:rPr lang="en-GB" sz="2600" dirty="0"/>
              <a:t> Team</a:t>
            </a:r>
          </a:p>
          <a:p>
            <a:r>
              <a:rPr lang="en-GB" sz="2600" dirty="0"/>
              <a:t>Collaborating with HE Network Area Managers</a:t>
            </a:r>
          </a:p>
          <a:p>
            <a:r>
              <a:rPr lang="en-GB" sz="2600" dirty="0"/>
              <a:t>Draft Implementation Strategy to define future actions agreed.</a:t>
            </a:r>
          </a:p>
          <a:p>
            <a:r>
              <a:rPr lang="en-GB" sz="2600" dirty="0"/>
              <a:t>Awarded contract to Atkins for support with redrafting</a:t>
            </a:r>
          </a:p>
        </p:txBody>
      </p:sp>
    </p:spTree>
    <p:extLst>
      <p:ext uri="{BB962C8B-B14F-4D97-AF65-F5344CB8AC3E}">
        <p14:creationId xmlns:p14="http://schemas.microsoft.com/office/powerpoint/2010/main" val="13943512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Future Plans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277072"/>
          </a:xfrm>
        </p:spPr>
        <p:txBody>
          <a:bodyPr>
            <a:normAutofit fontScale="85000" lnSpcReduction="10000"/>
          </a:bodyPr>
          <a:lstStyle/>
          <a:p>
            <a:r>
              <a:rPr lang="en-GB" sz="2800" dirty="0"/>
              <a:t>Continue to obtain ongoing feedback from industry specialists</a:t>
            </a:r>
          </a:p>
          <a:p>
            <a:r>
              <a:rPr lang="en-GB" sz="2800" dirty="0" err="1"/>
              <a:t>TPB</a:t>
            </a:r>
            <a:r>
              <a:rPr lang="en-GB" sz="2800" dirty="0"/>
              <a:t> process for further wider feedback from industry</a:t>
            </a:r>
          </a:p>
          <a:p>
            <a:r>
              <a:rPr lang="en-GB" sz="2800" dirty="0"/>
              <a:t>Undertake audits with HE </a:t>
            </a:r>
            <a:r>
              <a:rPr lang="en-GB" sz="2800" dirty="0" err="1"/>
              <a:t>H&amp;S</a:t>
            </a:r>
            <a:r>
              <a:rPr lang="en-GB" sz="2800" dirty="0"/>
              <a:t> Team to better understand compliance and process issues</a:t>
            </a:r>
          </a:p>
          <a:p>
            <a:r>
              <a:rPr lang="en-GB" sz="2800" dirty="0"/>
              <a:t>Review feedback and work with Atkins, Major Projects, Operations and </a:t>
            </a:r>
            <a:r>
              <a:rPr lang="en-GB" sz="2800" dirty="0" err="1"/>
              <a:t>H&amp;S</a:t>
            </a:r>
            <a:r>
              <a:rPr lang="en-GB" sz="2800" dirty="0"/>
              <a:t> Team to redraft documentation</a:t>
            </a:r>
          </a:p>
          <a:p>
            <a:r>
              <a:rPr lang="en-GB" sz="2800" dirty="0"/>
              <a:t>Ensure Surveys comply with ISO 17020</a:t>
            </a:r>
          </a:p>
          <a:p>
            <a:r>
              <a:rPr lang="en-GB" sz="2800" dirty="0"/>
              <a:t>Designated </a:t>
            </a:r>
            <a:r>
              <a:rPr lang="en-GB" sz="2800" dirty="0" err="1"/>
              <a:t>dutyholders</a:t>
            </a:r>
            <a:r>
              <a:rPr lang="en-GB" sz="2800" dirty="0"/>
              <a:t> for Area Teams</a:t>
            </a:r>
          </a:p>
          <a:p>
            <a:r>
              <a:rPr lang="en-GB" sz="2800" dirty="0"/>
              <a:t>Asbestos Training</a:t>
            </a:r>
          </a:p>
          <a:p>
            <a:r>
              <a:rPr lang="en-GB" sz="2800" dirty="0"/>
              <a:t>Increase Asbestos Awareness</a:t>
            </a:r>
          </a:p>
          <a:p>
            <a:endParaRPr lang="en-GB" sz="2800" dirty="0"/>
          </a:p>
          <a:p>
            <a:endParaRPr lang="en-GB" sz="28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85905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en-GB" dirty="0"/>
              <a:t>Questions?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1196752"/>
            <a:ext cx="4896544" cy="48965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057323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7426</TotalTime>
  <Words>168</Words>
  <Application>Microsoft Office PowerPoint</Application>
  <PresentationFormat>On-screen Show (4:3)</PresentationFormat>
  <Paragraphs>34</Paragraphs>
  <Slides>6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Wingdings</vt:lpstr>
      <vt:lpstr>Office Theme</vt:lpstr>
      <vt:lpstr>GD05/16 – Asbestos Management in Trunk Road Assets  Principal Designers Working Group Update</vt:lpstr>
      <vt:lpstr>Introduction</vt:lpstr>
      <vt:lpstr>Main Issues</vt:lpstr>
      <vt:lpstr>Actions Completed to Date</vt:lpstr>
      <vt:lpstr>Future Plans</vt:lpstr>
      <vt:lpstr>Questions?</vt:lpstr>
    </vt:vector>
  </TitlesOfParts>
  <Company>Highways Agency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Leventia Stoiou</dc:creator>
  <cp:lastModifiedBy>Potter, Douglas</cp:lastModifiedBy>
  <cp:revision>224</cp:revision>
  <cp:lastPrinted>2016-08-09T10:14:31Z</cp:lastPrinted>
  <dcterms:created xsi:type="dcterms:W3CDTF">2015-02-26T12:55:51Z</dcterms:created>
  <dcterms:modified xsi:type="dcterms:W3CDTF">2018-01-08T16:04:31Z</dcterms:modified>
</cp:coreProperties>
</file>