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1" r:id="rId2"/>
    <p:sldId id="264" r:id="rId3"/>
    <p:sldId id="283" r:id="rId4"/>
    <p:sldId id="275" r:id="rId5"/>
    <p:sldId id="279" r:id="rId6"/>
    <p:sldId id="291" r:id="rId7"/>
    <p:sldId id="292" r:id="rId8"/>
    <p:sldId id="294" r:id="rId9"/>
    <p:sldId id="293" r:id="rId10"/>
    <p:sldId id="295" r:id="rId11"/>
    <p:sldId id="300" r:id="rId12"/>
    <p:sldId id="298" r:id="rId13"/>
    <p:sldId id="299" r:id="rId14"/>
    <p:sldId id="297" r:id="rId15"/>
    <p:sldId id="296" r:id="rId16"/>
    <p:sldId id="278" r:id="rId17"/>
    <p:sldId id="277" r:id="rId18"/>
    <p:sldId id="260" r:id="rId19"/>
    <p:sldId id="261" r:id="rId20"/>
    <p:sldId id="262" r:id="rId21"/>
    <p:sldId id="263" r:id="rId22"/>
    <p:sldId id="301"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169"/>
    <a:srgbClr val="008BCB"/>
    <a:srgbClr val="4A4A4A"/>
    <a:srgbClr val="009FD7"/>
    <a:srgbClr val="002E5F"/>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4D10A-B8F4-48D4-AA9C-4853CFD4519B}" v="89" dt="2021-03-24T16:25:09.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showGuides="1">
      <p:cViewPr varScale="1">
        <p:scale>
          <a:sx n="115" d="100"/>
          <a:sy n="115" d="100"/>
        </p:scale>
        <p:origin x="84" y="678"/>
      </p:cViewPr>
      <p:guideLst>
        <p:guide orient="horz" pos="2160"/>
        <p:guide pos="3840"/>
        <p:guide pos="415"/>
        <p:guide pos="7267"/>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25/03/2021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dirty="0"/>
              <a:t>Add your main        </a:t>
            </a:r>
            <a:br>
              <a:rPr lang="en-US" dirty="0"/>
            </a:br>
            <a:r>
              <a:rPr lang="en-US" dirty="0"/>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You can add sub-header</a:t>
            </a:r>
          </a:p>
          <a:p>
            <a:r>
              <a:rPr lang="en-US" dirty="0"/>
              <a:t>information here.</a:t>
            </a:r>
            <a:endParaRPr lang="en-GB" dirty="0"/>
          </a:p>
        </p:txBody>
      </p:sp>
      <p:pic>
        <p:nvPicPr>
          <p:cNvPr id="15" name="Picture 14">
            <a:extLst>
              <a:ext uri="{FF2B5EF4-FFF2-40B4-BE49-F238E27FC236}">
                <a16:creationId xmlns:a16="http://schemas.microsoft.com/office/drawing/2014/main" id="{B24F8153-4C69-4DE2-80DA-9CA1D58862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0" t="15448" r="7590" b="15448"/>
          <a:stretch/>
        </p:blipFill>
        <p:spPr>
          <a:xfrm>
            <a:off x="319318" y="367292"/>
            <a:ext cx="2677791" cy="924208"/>
          </a:xfrm>
          <a:prstGeom prst="rect">
            <a:avLst/>
          </a:prstGeom>
        </p:spPr>
      </p:pic>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dirty="0"/>
              <a:t>12 February 2019</a:t>
            </a:r>
          </a:p>
        </p:txBody>
      </p:sp>
    </p:spTree>
    <p:extLst>
      <p:ext uri="{BB962C8B-B14F-4D97-AF65-F5344CB8AC3E}">
        <p14:creationId xmlns:p14="http://schemas.microsoft.com/office/powerpoint/2010/main" val="68721391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1457934"/>
            <a:ext cx="1109027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592852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863" y="1457934"/>
            <a:ext cx="5292095" cy="4492016"/>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491295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0372031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3643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2DFCE-F0CD-4680-825B-E531E78843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52959" y="5805916"/>
            <a:ext cx="2294438" cy="972003"/>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81223019"/>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6" r:id="rId3"/>
    <p:sldLayoutId id="2147483678" r:id="rId4"/>
    <p:sldLayoutId id="2147483679"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913" userDrawn="1">
          <p15:clr>
            <a:srgbClr val="F26B43"/>
          </p15:clr>
        </p15:guide>
        <p15:guide id="5" orient="horz" pos="3748"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ighwayssafetyhub.com/uploads/5/1/2/9/51294565/hei153_-_highways_england_for_information_safety_alert_-_unplanned_mhttps:/www.highwayssafetyhub.com/uploads/5/1/2/9/51294565/hei211_-_highways_england_for_information_safety_alert_-_high_pressure_gas_main_strike.pdfovement_of_tvr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ighwayssafetyhub.com/uploads/5/1/2/9/51294565/hei212_-_highways_england_for_information_safety_alert_-_in_ear_headphones.pdf"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highwayssafetyhub.com/uploads/5/1/2/9/51294565/hei213_-_highways_england_for_information_safety_alert_-_excavator_use_near_trenches.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ighwayssafetyhub.com/uploads/5/1/2/9/51294565/hei215_-_highways_england_for_information_safety_alert_-_m6_gantry.pdf" TargetMode="External"/><Relationship Id="rId2" Type="http://schemas.openxmlformats.org/officeDocument/2006/relationships/hyperlink" Target="https://www.highwayssafetyhub.com/uploads/5/1/2/9/51294565/hei214_-_highways_england_for_information_safety_alert_-_cctv_track_bracket_near_miss.pdf"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highwayssafetyhub.com/uploads/5/1/2/9/51294565/hei216_-_highways_england_for_information_safety_alert_-_winch_cable_failure_incident.pdf"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highwayssafetyhub.com/alert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ighwayssafetyhub.com/uploads/5/1/2/9/51294565/hei197_-_highways_england_for_information_safety_alert_-_vehicle_compliance_checks.pdf" TargetMode="External"/><Relationship Id="rId2" Type="http://schemas.openxmlformats.org/officeDocument/2006/relationships/hyperlink" Target="https://www.highwayssafetyhub.com/uploads/5/1/2/9/51294565/hei196_-_highways_england_for_information_safety_alert_-_fractured_ankle_safety_alert.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highwayssafetyhub.com/uploads/5/1/2/9/51294565/hei199_-_highways_england_for_information_safety_alert_-__high_potential_near_miss_%E2%80%93_plant___operator_procurement.pdf" TargetMode="External"/><Relationship Id="rId2" Type="http://schemas.openxmlformats.org/officeDocument/2006/relationships/hyperlink" Target="https://www.highwayssafetyhub.com/uploads/5/1/2/9/51294565/hei198_-_highways_england_for_information_safety_alert_-_vehicle_uncontrolled_movement.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highwayssafetyhub.com/uploads/5/1/2/9/51294565/hei201_-_highways_england_for_information_safety_alert_-_excavator_bucket_falling_onto_a_live_carriageway.pdf" TargetMode="External"/><Relationship Id="rId2" Type="http://schemas.openxmlformats.org/officeDocument/2006/relationships/hyperlink" Target="https://www.highwayssafetyhub.com/uploads/5/1/2/9/51294565/hei200_-_highways_england_for_information_safety_alert_-_cartgate_amenity_site_-_assault_on_cleaner.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ighwayssafetyhub.com/uploads/5/1/2/9/51294565/hei205_-_highways_england_for_action_safety_alert_-_ride_on_roller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ighwayssafetyhub.com/uploads/5/1/2/9/51294565/hei208_-_highways_england_for_information_safety_alert_-_failure_of_a_sensor_on_an_impact_protection_vehicle_whilst_working_unde.pdf" TargetMode="External"/><Relationship Id="rId2" Type="http://schemas.openxmlformats.org/officeDocument/2006/relationships/hyperlink" Target="https://www.highwayssafetyhub.com/uploads/5/1/2/9/51294565/hei207_-_highways_england_for_information_safety_alert_-_damage_to_structural_element_of_bridg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ighwayssafetyhub.com/uploads/5/1/2/9/51294565/hei210_-_highways_england_for_information_safety_alert_-_live_lane_crossing.pdf" TargetMode="External"/><Relationship Id="rId2" Type="http://schemas.openxmlformats.org/officeDocument/2006/relationships/hyperlink" Target="https://www.highwayssafetyhub.com/uploads/5/1/2/9/51294565/hei209_-_highways_england_for_information_safety_alert_-_excavators_fitted_with_ditch_maintenance_buckets_issue.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27" y="1536700"/>
            <a:ext cx="9403194" cy="3505200"/>
          </a:xfrm>
        </p:spPr>
        <p:txBody>
          <a:bodyPr>
            <a:normAutofit/>
          </a:bodyPr>
          <a:lstStyle/>
          <a:p>
            <a:r>
              <a:rPr lang="en-GB" dirty="0"/>
              <a:t>Principal Designer Working Group</a:t>
            </a:r>
            <a:br>
              <a:rPr lang="en-GB" dirty="0"/>
            </a:br>
            <a:br>
              <a:rPr lang="en-GB" dirty="0"/>
            </a:br>
            <a:r>
              <a:rPr lang="en-GB" sz="2400" i="1" dirty="0"/>
              <a:t>Root Cause Analysis – Capture &amp; Application of Lessons Learnt</a:t>
            </a:r>
            <a:br>
              <a:rPr lang="en-GB" sz="2400" i="1" dirty="0"/>
            </a:br>
            <a:br>
              <a:rPr lang="en-GB" sz="2400" i="1" dirty="0"/>
            </a:br>
            <a:endParaRPr lang="en-GB" sz="2800" dirty="0"/>
          </a:p>
        </p:txBody>
      </p:sp>
      <p:sp>
        <p:nvSpPr>
          <p:cNvPr id="3" name="Subtitle 2"/>
          <p:cNvSpPr>
            <a:spLocks noGrp="1"/>
          </p:cNvSpPr>
          <p:nvPr>
            <p:ph type="subTitle" idx="1"/>
          </p:nvPr>
        </p:nvSpPr>
        <p:spPr>
          <a:xfrm>
            <a:off x="537527" y="5028939"/>
            <a:ext cx="8505915" cy="1395557"/>
          </a:xfrm>
        </p:spPr>
        <p:txBody>
          <a:bodyPr/>
          <a:lstStyle/>
          <a:p>
            <a:r>
              <a:rPr lang="en-GB" dirty="0"/>
              <a:t>Supporting Home Safe and Well</a:t>
            </a:r>
          </a:p>
        </p:txBody>
      </p:sp>
      <p:sp>
        <p:nvSpPr>
          <p:cNvPr id="4" name="Date Placeholder 3"/>
          <p:cNvSpPr>
            <a:spLocks noGrp="1"/>
          </p:cNvSpPr>
          <p:nvPr>
            <p:ph type="dt" sz="half" idx="10"/>
          </p:nvPr>
        </p:nvSpPr>
        <p:spPr/>
        <p:txBody>
          <a:bodyPr/>
          <a:lstStyle/>
          <a:p>
            <a:r>
              <a:rPr lang="en-GB" dirty="0"/>
              <a:t>25</a:t>
            </a:r>
            <a:r>
              <a:rPr lang="en-GB" baseline="30000" dirty="0"/>
              <a:t>th</a:t>
            </a:r>
            <a:r>
              <a:rPr lang="en-GB" dirty="0"/>
              <a:t> March 2021</a:t>
            </a:r>
          </a:p>
        </p:txBody>
      </p:sp>
      <p:sp>
        <p:nvSpPr>
          <p:cNvPr id="6" name="Rectangle 1">
            <a:extLst>
              <a:ext uri="{FF2B5EF4-FFF2-40B4-BE49-F238E27FC236}">
                <a16:creationId xmlns:a16="http://schemas.microsoft.com/office/drawing/2014/main" id="{BBE58A24-5B56-4309-BAF8-C50041D95387}"/>
              </a:ext>
            </a:extLst>
          </p:cNvPr>
          <p:cNvSpPr>
            <a:spLocks noChangeArrowheads="1"/>
          </p:cNvSpPr>
          <p:nvPr/>
        </p:nvSpPr>
        <p:spPr bwMode="auto">
          <a:xfrm>
            <a:off x="4681538" y="1457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B86F3CB2-38B4-4097-B6BB-E4AC15DAD949}"/>
              </a:ext>
            </a:extLst>
          </p:cNvPr>
          <p:cNvSpPr>
            <a:spLocks noChangeArrowheads="1"/>
          </p:cNvSpPr>
          <p:nvPr/>
        </p:nvSpPr>
        <p:spPr bwMode="auto">
          <a:xfrm>
            <a:off x="4681538" y="1432010"/>
            <a:ext cx="36411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767170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600" b="1" dirty="0">
                <a:effectLst/>
                <a:ea typeface="Calibri" panose="020F0502020204030204" pitchFamily="34" charset="0"/>
              </a:rPr>
              <a:t>HEi211 - High Pressure Gas Main Strike</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GB" sz="1600" b="1" dirty="0">
                <a:solidFill>
                  <a:srgbClr val="FF0000"/>
                </a:solidFill>
                <a:effectLst/>
                <a:ea typeface="Calibri" panose="020F0502020204030204" pitchFamily="34" charset="0"/>
              </a:rPr>
              <a:t>Lessons Learned:</a:t>
            </a:r>
            <a:endParaRPr lang="en-GB" sz="1600" dirty="0">
              <a:effectLst/>
              <a:ea typeface="Calibri" panose="020F0502020204030204" pitchFamily="34" charset="0"/>
            </a:endParaRPr>
          </a:p>
          <a:p>
            <a:pPr marL="0" indent="0">
              <a:spcBef>
                <a:spcPts val="0"/>
              </a:spcBef>
              <a:spcAft>
                <a:spcPts val="1000"/>
              </a:spcAft>
              <a:buNone/>
            </a:pPr>
            <a:r>
              <a:rPr lang="en-GB" sz="1600" dirty="0">
                <a:solidFill>
                  <a:srgbClr val="FF0000"/>
                </a:solidFill>
                <a:effectLst/>
                <a:ea typeface="Calibri" panose="020F0502020204030204" pitchFamily="34" charset="0"/>
              </a:rPr>
              <a:t>The </a:t>
            </a:r>
            <a:r>
              <a:rPr lang="en-GB" sz="1600" dirty="0" err="1">
                <a:solidFill>
                  <a:srgbClr val="FF0000"/>
                </a:solidFill>
                <a:effectLst/>
                <a:ea typeface="Calibri" panose="020F0502020204030204" pitchFamily="34" charset="0"/>
              </a:rPr>
              <a:t>SSoW</a:t>
            </a:r>
            <a:r>
              <a:rPr lang="en-GB" sz="1600" dirty="0">
                <a:solidFill>
                  <a:srgbClr val="FF0000"/>
                </a:solidFill>
                <a:effectLst/>
                <a:ea typeface="Calibri" panose="020F0502020204030204" pitchFamily="34" charset="0"/>
              </a:rPr>
              <a:t> was not followed in a number of respects here. The data logger had wrong information uploaded and no checks were made to verify the information provided. The  </a:t>
            </a:r>
            <a:r>
              <a:rPr lang="en-GB" sz="1600" dirty="0" err="1">
                <a:solidFill>
                  <a:srgbClr val="FF0000"/>
                </a:solidFill>
                <a:effectLst/>
                <a:ea typeface="Calibri" panose="020F0502020204030204" pitchFamily="34" charset="0"/>
              </a:rPr>
              <a:t>PoWRA</a:t>
            </a:r>
            <a:r>
              <a:rPr lang="en-GB" sz="1600" dirty="0">
                <a:solidFill>
                  <a:srgbClr val="FF0000"/>
                </a:solidFill>
                <a:effectLst/>
                <a:ea typeface="Calibri" panose="020F0502020204030204" pitchFamily="34" charset="0"/>
              </a:rPr>
              <a:t> did not pick this up. </a:t>
            </a:r>
            <a:endParaRPr lang="en-GB" sz="1600" dirty="0">
              <a:effectLst/>
              <a:ea typeface="Calibri" panose="020F0502020204030204" pitchFamily="34" charset="0"/>
            </a:endParaRPr>
          </a:p>
          <a:p>
            <a:pPr marL="0" indent="0">
              <a:spcBef>
                <a:spcPts val="0"/>
              </a:spcBef>
              <a:spcAft>
                <a:spcPts val="1000"/>
              </a:spcAft>
              <a:buNone/>
            </a:pPr>
            <a:r>
              <a:rPr lang="en-GB" sz="1600" dirty="0">
                <a:solidFill>
                  <a:srgbClr val="FF0000"/>
                </a:solidFill>
                <a:effectLst/>
                <a:ea typeface="Calibri" panose="020F0502020204030204" pitchFamily="34" charset="0"/>
              </a:rPr>
              <a:t>Pav to present this alert at PDWG – </a:t>
            </a:r>
            <a:r>
              <a:rPr lang="en-GB" sz="1600" b="1" dirty="0">
                <a:solidFill>
                  <a:srgbClr val="FF0000"/>
                </a:solidFill>
                <a:effectLst/>
                <a:ea typeface="Calibri" panose="020F0502020204030204" pitchFamily="34" charset="0"/>
              </a:rPr>
              <a:t>Detailed below</a:t>
            </a:r>
          </a:p>
          <a:p>
            <a:pPr marL="0" indent="0">
              <a:spcBef>
                <a:spcPts val="0"/>
              </a:spcBef>
              <a:spcAft>
                <a:spcPts val="1000"/>
              </a:spcAft>
              <a:buNone/>
            </a:pPr>
            <a:endParaRPr lang="en-GB" sz="1600" b="1" dirty="0">
              <a:solidFill>
                <a:srgbClr val="FF0000"/>
              </a:solidFill>
              <a:ea typeface="Calibri" panose="020F0502020204030204" pitchFamily="34" charset="0"/>
            </a:endParaRPr>
          </a:p>
          <a:p>
            <a:pPr marL="0" indent="0">
              <a:spcBef>
                <a:spcPts val="0"/>
              </a:spcBef>
              <a:spcAft>
                <a:spcPts val="1000"/>
              </a:spcAft>
              <a:buNone/>
            </a:pPr>
            <a:endParaRPr lang="en-GB" sz="1600" b="1" dirty="0">
              <a:effectLst/>
              <a:ea typeface="Calibri" panose="020F0502020204030204" pitchFamily="34" charset="0"/>
            </a:endParaRPr>
          </a:p>
          <a:p>
            <a:pPr marL="0" indent="0" fontAlgn="ctr">
              <a:spcBef>
                <a:spcPts val="0"/>
              </a:spcBef>
              <a:spcAft>
                <a:spcPts val="1000"/>
              </a:spcAft>
              <a:buNone/>
            </a:pPr>
            <a:endParaRPr lang="en-GB" sz="1800" b="1" dirty="0">
              <a:effectLst/>
              <a:ea typeface="Calibri" panose="020F050202020403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832442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1283368" y="1171575"/>
            <a:ext cx="10379896"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HEi212 – In Ear Headphones –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ctr"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C101CD3-DF20-4A74-9033-853CF79D3707}"/>
              </a:ext>
            </a:extLst>
          </p:cNvPr>
          <p:cNvPicPr>
            <a:picLocks noChangeAspect="1"/>
          </p:cNvPicPr>
          <p:nvPr/>
        </p:nvPicPr>
        <p:blipFill>
          <a:blip r:embed="rId3"/>
          <a:stretch>
            <a:fillRect/>
          </a:stretch>
        </p:blipFill>
        <p:spPr>
          <a:xfrm>
            <a:off x="1265435" y="1540041"/>
            <a:ext cx="3312100" cy="4740442"/>
          </a:xfrm>
          <a:prstGeom prst="rect">
            <a:avLst/>
          </a:prstGeom>
        </p:spPr>
      </p:pic>
      <p:sp>
        <p:nvSpPr>
          <p:cNvPr id="8" name="TextBox 7">
            <a:extLst>
              <a:ext uri="{FF2B5EF4-FFF2-40B4-BE49-F238E27FC236}">
                <a16:creationId xmlns:a16="http://schemas.microsoft.com/office/drawing/2014/main" id="{6F1700C2-EF1F-41C8-A266-33661E6DA575}"/>
              </a:ext>
            </a:extLst>
          </p:cNvPr>
          <p:cNvSpPr txBox="1"/>
          <p:nvPr/>
        </p:nvSpPr>
        <p:spPr>
          <a:xfrm>
            <a:off x="5887453" y="1178913"/>
            <a:ext cx="6096000" cy="369332"/>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HEi213 – Excavator Use Near Trenches -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4"/>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03B8FFD-EBBE-48FE-BFCB-F3C4C78A2F47}"/>
              </a:ext>
            </a:extLst>
          </p:cNvPr>
          <p:cNvPicPr>
            <a:picLocks noChangeAspect="1"/>
          </p:cNvPicPr>
          <p:nvPr/>
        </p:nvPicPr>
        <p:blipFill>
          <a:blip r:embed="rId5"/>
          <a:stretch>
            <a:fillRect/>
          </a:stretch>
        </p:blipFill>
        <p:spPr>
          <a:xfrm>
            <a:off x="6561221" y="1581969"/>
            <a:ext cx="2960626" cy="5163735"/>
          </a:xfrm>
          <a:prstGeom prst="rect">
            <a:avLst/>
          </a:prstGeom>
        </p:spPr>
      </p:pic>
    </p:spTree>
    <p:extLst>
      <p:ext uri="{BB962C8B-B14F-4D97-AF65-F5344CB8AC3E}">
        <p14:creationId xmlns:p14="http://schemas.microsoft.com/office/powerpoint/2010/main" val="404122270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HEi214 – CCTV Track Bracket Near Miss -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ctr"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7A9A8B76-FF9D-4B45-8D9B-F8A0F7CEB9D1}"/>
              </a:ext>
            </a:extLst>
          </p:cNvPr>
          <p:cNvSpPr txBox="1"/>
          <p:nvPr/>
        </p:nvSpPr>
        <p:spPr>
          <a:xfrm>
            <a:off x="5791200" y="1339333"/>
            <a:ext cx="6096000" cy="369332"/>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HEi215 – Gantry Sign Fixings –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B61BEC-38A9-45AF-8989-D72CA13FE7C9}"/>
              </a:ext>
            </a:extLst>
          </p:cNvPr>
          <p:cNvPicPr>
            <a:picLocks noChangeAspect="1"/>
          </p:cNvPicPr>
          <p:nvPr/>
        </p:nvPicPr>
        <p:blipFill>
          <a:blip r:embed="rId4"/>
          <a:stretch>
            <a:fillRect/>
          </a:stretch>
        </p:blipFill>
        <p:spPr>
          <a:xfrm>
            <a:off x="1340444" y="1684420"/>
            <a:ext cx="3307255" cy="4884821"/>
          </a:xfrm>
          <a:prstGeom prst="rect">
            <a:avLst/>
          </a:prstGeom>
        </p:spPr>
      </p:pic>
      <p:pic>
        <p:nvPicPr>
          <p:cNvPr id="9" name="Picture 8">
            <a:extLst>
              <a:ext uri="{FF2B5EF4-FFF2-40B4-BE49-F238E27FC236}">
                <a16:creationId xmlns:a16="http://schemas.microsoft.com/office/drawing/2014/main" id="{28D40EEA-D342-4402-A921-5FC2541048C3}"/>
              </a:ext>
            </a:extLst>
          </p:cNvPr>
          <p:cNvPicPr>
            <a:picLocks noChangeAspect="1"/>
          </p:cNvPicPr>
          <p:nvPr/>
        </p:nvPicPr>
        <p:blipFill>
          <a:blip r:embed="rId5"/>
          <a:stretch>
            <a:fillRect/>
          </a:stretch>
        </p:blipFill>
        <p:spPr>
          <a:xfrm>
            <a:off x="6079724" y="1731292"/>
            <a:ext cx="3457557" cy="4910140"/>
          </a:xfrm>
          <a:prstGeom prst="rect">
            <a:avLst/>
          </a:prstGeom>
        </p:spPr>
      </p:pic>
    </p:spTree>
    <p:extLst>
      <p:ext uri="{BB962C8B-B14F-4D97-AF65-F5344CB8AC3E}">
        <p14:creationId xmlns:p14="http://schemas.microsoft.com/office/powerpoint/2010/main" val="276448626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HEi216 – Winch Cable Failure Incident </a:t>
            </a:r>
            <a:r>
              <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ctr"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E90EBC8-60C1-466A-9AEC-DBDC0BDC6794}"/>
              </a:ext>
            </a:extLst>
          </p:cNvPr>
          <p:cNvPicPr>
            <a:picLocks noChangeAspect="1"/>
          </p:cNvPicPr>
          <p:nvPr/>
        </p:nvPicPr>
        <p:blipFill>
          <a:blip r:embed="rId3"/>
          <a:stretch>
            <a:fillRect/>
          </a:stretch>
        </p:blipFill>
        <p:spPr>
          <a:xfrm>
            <a:off x="1556084" y="1791793"/>
            <a:ext cx="3054875" cy="4617027"/>
          </a:xfrm>
          <a:prstGeom prst="rect">
            <a:avLst/>
          </a:prstGeom>
        </p:spPr>
      </p:pic>
      <p:sp>
        <p:nvSpPr>
          <p:cNvPr id="8" name="TextBox 7">
            <a:extLst>
              <a:ext uri="{FF2B5EF4-FFF2-40B4-BE49-F238E27FC236}">
                <a16:creationId xmlns:a16="http://schemas.microsoft.com/office/drawing/2014/main" id="{6CFC25C4-8917-4667-AF40-5DE1B8461443}"/>
              </a:ext>
            </a:extLst>
          </p:cNvPr>
          <p:cNvSpPr txBox="1"/>
          <p:nvPr/>
        </p:nvSpPr>
        <p:spPr>
          <a:xfrm>
            <a:off x="5743073" y="1355376"/>
            <a:ext cx="6096000" cy="338554"/>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HEi217 – </a:t>
            </a:r>
            <a:r>
              <a:rPr lang="en-GB" sz="1600" b="1" dirty="0">
                <a:solidFill>
                  <a:srgbClr val="4A4A4A"/>
                </a:solidFill>
                <a:latin typeface="Arial" panose="020B0604020202020204" pitchFamily="34" charset="0"/>
                <a:ea typeface="Calibri" panose="020F0502020204030204" pitchFamily="34" charset="0"/>
                <a:cs typeface="Arial" panose="020B0604020202020204" pitchFamily="34" charset="0"/>
              </a:rPr>
              <a:t>Mobile VMS Wheel Incident</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A4F64BC6-2765-4252-8250-2083BD328F3F}"/>
              </a:ext>
            </a:extLst>
          </p:cNvPr>
          <p:cNvPicPr>
            <a:picLocks noChangeAspect="1"/>
          </p:cNvPicPr>
          <p:nvPr/>
        </p:nvPicPr>
        <p:blipFill>
          <a:blip r:embed="rId4"/>
          <a:stretch>
            <a:fillRect/>
          </a:stretch>
        </p:blipFill>
        <p:spPr>
          <a:xfrm>
            <a:off x="6560448" y="1844841"/>
            <a:ext cx="3171650" cy="4499811"/>
          </a:xfrm>
          <a:prstGeom prst="rect">
            <a:avLst/>
          </a:prstGeom>
        </p:spPr>
      </p:pic>
    </p:spTree>
    <p:extLst>
      <p:ext uri="{BB962C8B-B14F-4D97-AF65-F5344CB8AC3E}">
        <p14:creationId xmlns:p14="http://schemas.microsoft.com/office/powerpoint/2010/main" val="307913597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ctr" latinLnBrk="0" hangingPunct="1">
              <a:lnSpc>
                <a:spcPct val="100000"/>
              </a:lnSpc>
              <a:spcBef>
                <a:spcPts val="0"/>
              </a:spcBef>
              <a:spcAft>
                <a:spcPts val="1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Non HE</a:t>
            </a:r>
          </a:p>
          <a:p>
            <a:pPr marL="0" marR="0" lvl="0" indent="0" algn="l" defTabSz="457200" rtl="0" eaLnBrk="1" fontAlgn="ctr" latinLnBrk="0" hangingPunct="1">
              <a:lnSpc>
                <a:spcPct val="100000"/>
              </a:lnSpc>
              <a:spcBef>
                <a:spcPts val="0"/>
              </a:spcBef>
              <a:spcAft>
                <a:spcPts val="1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Railway Operatives 'Lineside' without authorisation </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457200" rtl="0" eaLnBrk="1" fontAlgn="ctr" latinLnBrk="0" hangingPunct="1">
              <a:lnSpc>
                <a:spcPct val="10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Lessons Learned:</a:t>
            </a: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457200" rtl="0" eaLnBrk="1" fontAlgn="auto" latinLnBrk="0" hangingPunct="1">
              <a:lnSpc>
                <a:spcPct val="150000"/>
              </a:lnSpc>
              <a:spcBef>
                <a:spcPts val="0"/>
              </a:spcBef>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Another incident where the </a:t>
            </a:r>
            <a:r>
              <a:rPr kumimoji="0" lang="en-GB" sz="1600" b="0" i="0" u="none" strike="noStrike" kern="1200" cap="none" spc="0" normalizeH="0" baseline="0" noProof="0" dirty="0" err="1">
                <a:ln>
                  <a:noFill/>
                </a:ln>
                <a:solidFill>
                  <a:srgbClr val="FF0000"/>
                </a:solidFill>
                <a:effectLst/>
                <a:uLnTx/>
                <a:uFillTx/>
                <a:latin typeface="Calibri" panose="020F0502020204030204"/>
                <a:ea typeface="Calibri" panose="020F0502020204030204" pitchFamily="34" charset="0"/>
                <a:cs typeface="+mn-cs"/>
              </a:rPr>
              <a:t>SSoW</a:t>
            </a:r>
            <a:r>
              <a:rPr kumimoji="0" lang="en-GB" sz="16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 did not get followed. The operatives in </a:t>
            </a:r>
          </a:p>
          <a:p>
            <a:pPr marL="0" marR="0" lvl="0" indent="0" algn="l" defTabSz="457200" rtl="0" eaLnBrk="1" fontAlgn="auto" latinLnBrk="0" hangingPunct="1">
              <a:lnSpc>
                <a:spcPct val="150000"/>
              </a:lnSpc>
              <a:spcBef>
                <a:spcPts val="0"/>
              </a:spcBef>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question were undertaking  a number of trial pits or  boreholes, most of which</a:t>
            </a:r>
          </a:p>
          <a:p>
            <a:pPr marL="0" marR="0" lvl="0" indent="0" algn="l" defTabSz="457200" rtl="0" eaLnBrk="1" fontAlgn="auto" latinLnBrk="0" hangingPunct="1">
              <a:lnSpc>
                <a:spcPct val="150000"/>
              </a:lnSpc>
              <a:spcBef>
                <a:spcPts val="0"/>
              </a:spcBef>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 were remote from an operational railway. In this case the </a:t>
            </a:r>
            <a:r>
              <a:rPr kumimoji="0" lang="en-GB" sz="1600" b="0" i="0" u="none" strike="noStrike" kern="1200" cap="none" spc="0" normalizeH="0" baseline="0" noProof="0" dirty="0" err="1">
                <a:ln>
                  <a:noFill/>
                </a:ln>
                <a:solidFill>
                  <a:srgbClr val="FF0000"/>
                </a:solidFill>
                <a:effectLst/>
                <a:uLnTx/>
                <a:uFillTx/>
                <a:latin typeface="Calibri" panose="020F0502020204030204"/>
                <a:ea typeface="Calibri" panose="020F0502020204030204" pitchFamily="34" charset="0"/>
                <a:cs typeface="+mn-cs"/>
              </a:rPr>
              <a:t>PoWRA</a:t>
            </a:r>
            <a:r>
              <a:rPr kumimoji="0" lang="en-GB" sz="16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 had not triggered</a:t>
            </a:r>
          </a:p>
          <a:p>
            <a:pPr marL="0" marR="0" lvl="0" indent="0" algn="l" defTabSz="457200" rtl="0" eaLnBrk="1" fontAlgn="auto" latinLnBrk="0" hangingPunct="1">
              <a:lnSpc>
                <a:spcPct val="150000"/>
              </a:lnSpc>
              <a:spcBef>
                <a:spcPts val="0"/>
              </a:spcBef>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 a realisation that there were additional risks present. Additional training may be </a:t>
            </a:r>
          </a:p>
          <a:p>
            <a:pPr marL="0" marR="0" lvl="0" indent="0" algn="l" defTabSz="457200" rtl="0" eaLnBrk="1" fontAlgn="auto" latinLnBrk="0" hangingPunct="1">
              <a:lnSpc>
                <a:spcPct val="150000"/>
              </a:lnSpc>
              <a:spcBef>
                <a:spcPts val="0"/>
              </a:spcBef>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required to highlight the need to undertake an effective </a:t>
            </a:r>
            <a:r>
              <a:rPr kumimoji="0" lang="en-GB" sz="1600" b="0" i="0" u="none" strike="noStrike" kern="1200" cap="none" spc="0" normalizeH="0" baseline="0" noProof="0" dirty="0" err="1">
                <a:ln>
                  <a:noFill/>
                </a:ln>
                <a:solidFill>
                  <a:srgbClr val="FF0000"/>
                </a:solidFill>
                <a:effectLst/>
                <a:uLnTx/>
                <a:uFillTx/>
                <a:latin typeface="Calibri" panose="020F0502020204030204"/>
                <a:ea typeface="Calibri" panose="020F0502020204030204" pitchFamily="34" charset="0"/>
                <a:cs typeface="+mn-cs"/>
              </a:rPr>
              <a:t>PoWRA</a:t>
            </a:r>
            <a:r>
              <a:rPr kumimoji="0" lang="en-GB" sz="16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rPr>
              <a:t> at all times.</a:t>
            </a:r>
            <a:endParaRPr kumimoji="0" lang="en-GB"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ctr"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F343CB7-7A4C-45A4-8FE0-C9B06B9C8C04}"/>
              </a:ext>
            </a:extLst>
          </p:cNvPr>
          <p:cNvPicPr>
            <a:picLocks noChangeAspect="1"/>
          </p:cNvPicPr>
          <p:nvPr/>
        </p:nvPicPr>
        <p:blipFill>
          <a:blip r:embed="rId2"/>
          <a:stretch>
            <a:fillRect/>
          </a:stretch>
        </p:blipFill>
        <p:spPr>
          <a:xfrm>
            <a:off x="7780421" y="1159042"/>
            <a:ext cx="3729999" cy="4905985"/>
          </a:xfrm>
          <a:prstGeom prst="rect">
            <a:avLst/>
          </a:prstGeom>
        </p:spPr>
      </p:pic>
    </p:spTree>
    <p:extLst>
      <p:ext uri="{BB962C8B-B14F-4D97-AF65-F5344CB8AC3E}">
        <p14:creationId xmlns:p14="http://schemas.microsoft.com/office/powerpoint/2010/main" val="237975980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2CAE517-5539-4838-B949-394366E3D729}"/>
              </a:ext>
            </a:extLst>
          </p:cNvPr>
          <p:cNvSpPr txBox="1"/>
          <p:nvPr/>
        </p:nvSpPr>
        <p:spPr>
          <a:xfrm>
            <a:off x="3048000" y="3259723"/>
            <a:ext cx="6096000" cy="830997"/>
          </a:xfrm>
          <a:prstGeom prst="rect">
            <a:avLst/>
          </a:prstGeom>
          <a:noFill/>
        </p:spPr>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HEi211 - High Pressure Gas Main Strike Pav Singh (LTC PD Manager)</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0384268"/>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919167-C109-4E71-BB3D-0E41F56391F2}"/>
              </a:ext>
            </a:extLst>
          </p:cNvPr>
          <p:cNvPicPr>
            <a:picLocks noChangeAspect="1"/>
          </p:cNvPicPr>
          <p:nvPr/>
        </p:nvPicPr>
        <p:blipFill>
          <a:blip r:embed="rId2"/>
          <a:stretch>
            <a:fillRect/>
          </a:stretch>
        </p:blipFill>
        <p:spPr>
          <a:xfrm>
            <a:off x="7985760" y="114300"/>
            <a:ext cx="4206240" cy="6753014"/>
          </a:xfrm>
          <a:prstGeom prst="rect">
            <a:avLst/>
          </a:prstGeom>
        </p:spPr>
      </p:pic>
      <p:pic>
        <p:nvPicPr>
          <p:cNvPr id="6" name="Content Placeholder 5">
            <a:extLst>
              <a:ext uri="{FF2B5EF4-FFF2-40B4-BE49-F238E27FC236}">
                <a16:creationId xmlns:a16="http://schemas.microsoft.com/office/drawing/2014/main" id="{1C10C12A-6E57-4A21-8A83-51F89B75233D}"/>
              </a:ext>
            </a:extLst>
          </p:cNvPr>
          <p:cNvPicPr>
            <a:picLocks noGrp="1" noChangeAspect="1"/>
          </p:cNvPicPr>
          <p:nvPr>
            <p:ph idx="1"/>
          </p:nvPr>
        </p:nvPicPr>
        <p:blipFill>
          <a:blip r:embed="rId3"/>
          <a:stretch>
            <a:fillRect/>
          </a:stretch>
        </p:blipFill>
        <p:spPr>
          <a:xfrm>
            <a:off x="3494245" y="10118"/>
            <a:ext cx="4576720" cy="6619282"/>
          </a:xfrm>
        </p:spPr>
      </p:pic>
      <p:sp>
        <p:nvSpPr>
          <p:cNvPr id="10" name="Content Placeholder 2">
            <a:extLst>
              <a:ext uri="{FF2B5EF4-FFF2-40B4-BE49-F238E27FC236}">
                <a16:creationId xmlns:a16="http://schemas.microsoft.com/office/drawing/2014/main" id="{F02B4ED9-A2B4-421C-97B3-639D19A76FEB}"/>
              </a:ext>
            </a:extLst>
          </p:cNvPr>
          <p:cNvSpPr txBox="1">
            <a:spLocks/>
          </p:cNvSpPr>
          <p:nvPr/>
        </p:nvSpPr>
        <p:spPr>
          <a:xfrm>
            <a:off x="290736" y="296091"/>
            <a:ext cx="3328764" cy="6104709"/>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Safety Alert HE211</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Perfect Circle (AECOM JV), it was identified within AECOM’s GIS system as directly over a high-pressure gas main, which was a clear failure of CDM process.</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rPr>
              <a:t>This was addressed by the site team and the location was moved with the trial pit having the same reference number TP01302.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rPr>
              <a:t>The permit to dig with the correct location was provided but not followed.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rPr>
              <a:t>The location was set out using GPS device with data that had not been updated.</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0" i="1"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rPr>
              <a:t>Permit to dig was updated  </a:t>
            </a:r>
          </a:p>
        </p:txBody>
      </p:sp>
    </p:spTree>
    <p:extLst>
      <p:ext uri="{BB962C8B-B14F-4D97-AF65-F5344CB8AC3E}">
        <p14:creationId xmlns:p14="http://schemas.microsoft.com/office/powerpoint/2010/main" val="40916695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AEB2-B3D1-49C3-8654-731F27D24D50}"/>
              </a:ext>
            </a:extLst>
          </p:cNvPr>
          <p:cNvSpPr>
            <a:spLocks noGrp="1"/>
          </p:cNvSpPr>
          <p:nvPr>
            <p:ph type="title"/>
          </p:nvPr>
        </p:nvSpPr>
        <p:spPr>
          <a:xfrm>
            <a:off x="4002655" y="243206"/>
            <a:ext cx="7638484" cy="453480"/>
          </a:xfrm>
        </p:spPr>
        <p:txBody>
          <a:bodyPr>
            <a:normAutofit/>
          </a:bodyPr>
          <a:lstStyle/>
          <a:p>
            <a:r>
              <a:rPr lang="en-GB" sz="2400" dirty="0">
                <a:solidFill>
                  <a:srgbClr val="3A5169"/>
                </a:solidFill>
              </a:rPr>
              <a:t>High Pressure Gas Main LTC Root cause </a:t>
            </a:r>
            <a:endParaRPr lang="en-GB" sz="2400" dirty="0"/>
          </a:p>
        </p:txBody>
      </p:sp>
      <p:sp>
        <p:nvSpPr>
          <p:cNvPr id="4" name="Content Placeholder 2">
            <a:extLst>
              <a:ext uri="{FF2B5EF4-FFF2-40B4-BE49-F238E27FC236}">
                <a16:creationId xmlns:a16="http://schemas.microsoft.com/office/drawing/2014/main" id="{1A240BDC-0154-4E49-BA6A-F47C21D9602E}"/>
              </a:ext>
            </a:extLst>
          </p:cNvPr>
          <p:cNvSpPr txBox="1">
            <a:spLocks/>
          </p:cNvSpPr>
          <p:nvPr/>
        </p:nvSpPr>
        <p:spPr>
          <a:xfrm>
            <a:off x="4364106" y="1457934"/>
            <a:ext cx="3463788" cy="4492016"/>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49B40AB5-51DC-4553-A981-3E5125EF0099}"/>
              </a:ext>
            </a:extLst>
          </p:cNvPr>
          <p:cNvSpPr txBox="1">
            <a:spLocks/>
          </p:cNvSpPr>
          <p:nvPr/>
        </p:nvSpPr>
        <p:spPr>
          <a:xfrm>
            <a:off x="8177348" y="1457934"/>
            <a:ext cx="3463788" cy="4492016"/>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892F6239-20D9-401A-8654-B75973FF785C}"/>
              </a:ext>
            </a:extLst>
          </p:cNvPr>
          <p:cNvSpPr txBox="1">
            <a:spLocks/>
          </p:cNvSpPr>
          <p:nvPr/>
        </p:nvSpPr>
        <p:spPr>
          <a:xfrm>
            <a:off x="4275908" y="1461537"/>
            <a:ext cx="3463788" cy="4492016"/>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2943021A-DB67-417D-AABC-02383B6E40AB}"/>
              </a:ext>
            </a:extLst>
          </p:cNvPr>
          <p:cNvSpPr txBox="1">
            <a:spLocks/>
          </p:cNvSpPr>
          <p:nvPr/>
        </p:nvSpPr>
        <p:spPr>
          <a:xfrm>
            <a:off x="8241550" y="1613937"/>
            <a:ext cx="3463788" cy="4492016"/>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BE493BE6-AC89-4A17-B5C0-050080B384DD}"/>
              </a:ext>
            </a:extLst>
          </p:cNvPr>
          <p:cNvSpPr txBox="1">
            <a:spLocks/>
          </p:cNvSpPr>
          <p:nvPr/>
        </p:nvSpPr>
        <p:spPr>
          <a:xfrm>
            <a:off x="4352108" y="1509434"/>
            <a:ext cx="3463788" cy="4492016"/>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E1E90286-310C-49C1-A91F-B8A36D98D887}"/>
              </a:ext>
            </a:extLst>
          </p:cNvPr>
          <p:cNvSpPr txBox="1">
            <a:spLocks/>
          </p:cNvSpPr>
          <p:nvPr/>
        </p:nvSpPr>
        <p:spPr>
          <a:xfrm>
            <a:off x="1322389" y="1419990"/>
            <a:ext cx="3463788" cy="4492016"/>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04E90DF9-DA96-4997-A09C-FD33AB503FE4}"/>
              </a:ext>
            </a:extLst>
          </p:cNvPr>
          <p:cNvPicPr>
            <a:picLocks noChangeAspect="1"/>
          </p:cNvPicPr>
          <p:nvPr/>
        </p:nvPicPr>
        <p:blipFill>
          <a:blip r:embed="rId2"/>
          <a:stretch>
            <a:fillRect/>
          </a:stretch>
        </p:blipFill>
        <p:spPr>
          <a:xfrm>
            <a:off x="896365" y="696685"/>
            <a:ext cx="2680636" cy="2345557"/>
          </a:xfrm>
          <a:prstGeom prst="rect">
            <a:avLst/>
          </a:prstGeom>
        </p:spPr>
      </p:pic>
      <p:pic>
        <p:nvPicPr>
          <p:cNvPr id="15" name="Picture 14">
            <a:extLst>
              <a:ext uri="{FF2B5EF4-FFF2-40B4-BE49-F238E27FC236}">
                <a16:creationId xmlns:a16="http://schemas.microsoft.com/office/drawing/2014/main" id="{4C5CCF69-4E21-4066-8888-16335774EC8F}"/>
              </a:ext>
            </a:extLst>
          </p:cNvPr>
          <p:cNvPicPr>
            <a:picLocks noChangeAspect="1"/>
          </p:cNvPicPr>
          <p:nvPr/>
        </p:nvPicPr>
        <p:blipFill>
          <a:blip r:embed="rId3"/>
          <a:stretch>
            <a:fillRect/>
          </a:stretch>
        </p:blipFill>
        <p:spPr>
          <a:xfrm>
            <a:off x="452844" y="3114689"/>
            <a:ext cx="3491737" cy="3670669"/>
          </a:xfrm>
          <a:prstGeom prst="rect">
            <a:avLst/>
          </a:prstGeom>
        </p:spPr>
      </p:pic>
      <p:sp>
        <p:nvSpPr>
          <p:cNvPr id="25" name="Content Placeholder 2">
            <a:extLst>
              <a:ext uri="{FF2B5EF4-FFF2-40B4-BE49-F238E27FC236}">
                <a16:creationId xmlns:a16="http://schemas.microsoft.com/office/drawing/2014/main" id="{9A8B6DE0-9202-4DEA-9D38-A43F30D41A1A}"/>
              </a:ext>
            </a:extLst>
          </p:cNvPr>
          <p:cNvSpPr txBox="1">
            <a:spLocks/>
          </p:cNvSpPr>
          <p:nvPr/>
        </p:nvSpPr>
        <p:spPr>
          <a:xfrm>
            <a:off x="4014653" y="3902778"/>
            <a:ext cx="3872705" cy="2882580"/>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Process</a:t>
            </a:r>
            <a:r>
              <a:rPr kumimoji="0" lang="en-GB" sz="1800" b="0"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 roles and responsibilities were not clear.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Communication of changes </a:t>
            </a:r>
            <a:r>
              <a:rPr kumimoji="0" lang="en-GB" sz="1800" b="0"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of updated trial pit reference not undertaken.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 </a:t>
            </a: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Communication  of Utilities </a:t>
            </a:r>
            <a:r>
              <a:rPr kumimoji="0" lang="en-GB" sz="1800" b="0"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on drawings due to Industry practice – could have prevented confusion.  </a:t>
            </a:r>
          </a:p>
        </p:txBody>
      </p:sp>
      <p:pic>
        <p:nvPicPr>
          <p:cNvPr id="10" name="Picture 9">
            <a:extLst>
              <a:ext uri="{FF2B5EF4-FFF2-40B4-BE49-F238E27FC236}">
                <a16:creationId xmlns:a16="http://schemas.microsoft.com/office/drawing/2014/main" id="{A7B938C0-AB30-4203-842F-295EA9B1D117}"/>
              </a:ext>
            </a:extLst>
          </p:cNvPr>
          <p:cNvPicPr>
            <a:picLocks noChangeAspect="1"/>
          </p:cNvPicPr>
          <p:nvPr/>
        </p:nvPicPr>
        <p:blipFill>
          <a:blip r:embed="rId4"/>
          <a:stretch>
            <a:fillRect/>
          </a:stretch>
        </p:blipFill>
        <p:spPr>
          <a:xfrm>
            <a:off x="746605" y="243206"/>
            <a:ext cx="3025402" cy="381033"/>
          </a:xfrm>
          <a:prstGeom prst="rect">
            <a:avLst/>
          </a:prstGeom>
        </p:spPr>
      </p:pic>
      <p:sp>
        <p:nvSpPr>
          <p:cNvPr id="17" name="Content Placeholder 2">
            <a:extLst>
              <a:ext uri="{FF2B5EF4-FFF2-40B4-BE49-F238E27FC236}">
                <a16:creationId xmlns:a16="http://schemas.microsoft.com/office/drawing/2014/main" id="{7EE90555-5F01-43AB-8489-D2F7A980F0F3}"/>
              </a:ext>
            </a:extLst>
          </p:cNvPr>
          <p:cNvSpPr txBox="1">
            <a:spLocks/>
          </p:cNvSpPr>
          <p:nvPr/>
        </p:nvSpPr>
        <p:spPr>
          <a:xfrm>
            <a:off x="3966924" y="746420"/>
            <a:ext cx="3629013" cy="3424527"/>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LTC Incident Root causation </a:t>
            </a:r>
            <a:r>
              <a:rPr kumimoji="0" lang="en-GB" sz="1800" b="0"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with the design teams to address how the design teams did not identify gas pipe clash on drawings.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Buried information </a:t>
            </a:r>
            <a:r>
              <a:rPr kumimoji="0" lang="en-GB" sz="1800" b="0"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was not effectively utilised in the design.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Unexpected changes </a:t>
            </a:r>
            <a:r>
              <a:rPr kumimoji="0" lang="en-GB" sz="1800" b="0"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to programme of GI works </a:t>
            </a: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compressed time and resources and budget</a:t>
            </a:r>
            <a:r>
              <a:rPr kumimoji="0" lang="en-GB" sz="1800" b="0"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a:t>
            </a:r>
          </a:p>
        </p:txBody>
      </p:sp>
      <p:sp>
        <p:nvSpPr>
          <p:cNvPr id="18" name="Content Placeholder 2">
            <a:extLst>
              <a:ext uri="{FF2B5EF4-FFF2-40B4-BE49-F238E27FC236}">
                <a16:creationId xmlns:a16="http://schemas.microsoft.com/office/drawing/2014/main" id="{C3FBCAC5-4D4B-47B0-A706-D3542445E3A6}"/>
              </a:ext>
            </a:extLst>
          </p:cNvPr>
          <p:cNvSpPr txBox="1">
            <a:spLocks/>
          </p:cNvSpPr>
          <p:nvPr/>
        </p:nvSpPr>
        <p:spPr>
          <a:xfrm>
            <a:off x="7803898" y="813586"/>
            <a:ext cx="3629013" cy="5098420"/>
          </a:xfrm>
          <a:prstGeom prst="rect">
            <a:avLst/>
          </a:prstGeom>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FF0000"/>
                </a:solidFill>
                <a:effectLst/>
                <a:uLnTx/>
                <a:uFillTx/>
                <a:latin typeface="CIDFont+F2"/>
                <a:ea typeface="+mn-ea"/>
                <a:cs typeface="Arial" panose="020B0604020202020204" pitchFamily="34" charset="0"/>
              </a:rPr>
              <a:t>Principal Designer working group recommendations.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A common accident investigation approach is requested for focusing on the client decisions and design process.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Safety Alerts need an initial design and client review to determine projects where a deep dive is required </a:t>
            </a:r>
          </a:p>
          <a:p>
            <a:pPr marL="255576" marR="0" lvl="0" indent="-255576" algn="l" defTabSz="914354" rtl="0" eaLnBrk="1" fontAlgn="auto" latinLnBrk="0" hangingPunct="1">
              <a:lnSpc>
                <a:spcPct val="100000"/>
              </a:lnSpc>
              <a:spcBef>
                <a:spcPts val="1000"/>
              </a:spcBef>
              <a:spcAft>
                <a:spcPts val="0"/>
              </a:spcAft>
              <a:buClr>
                <a:srgbClr val="008BC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Discussion needed on Services information communication on drawings </a:t>
            </a:r>
          </a:p>
          <a:p>
            <a:pPr marL="525438" marR="0" lvl="1" indent="-249226" algn="l" defTabSz="914354" rtl="0" eaLnBrk="1" fontAlgn="auto" latinLnBrk="0" hangingPunct="1">
              <a:lnSpc>
                <a:spcPct val="100000"/>
              </a:lnSpc>
              <a:spcBef>
                <a:spcPts val="500"/>
              </a:spcBef>
              <a:spcAft>
                <a:spcPts val="0"/>
              </a:spcAft>
              <a:buClr>
                <a:srgbClr val="008BCB"/>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Risk that data is superseded</a:t>
            </a:r>
          </a:p>
          <a:p>
            <a:pPr marL="525438" marR="0" lvl="1" indent="-249226" algn="l" defTabSz="914354" rtl="0" eaLnBrk="1" fontAlgn="auto" latinLnBrk="0" hangingPunct="1">
              <a:lnSpc>
                <a:spcPct val="100000"/>
              </a:lnSpc>
              <a:spcBef>
                <a:spcPts val="500"/>
              </a:spcBef>
              <a:spcAft>
                <a:spcPts val="0"/>
              </a:spcAft>
              <a:buClr>
                <a:srgbClr val="008BCB"/>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4A4A4A"/>
                </a:solidFill>
                <a:effectLst/>
                <a:uLnTx/>
                <a:uFillTx/>
                <a:latin typeface="CIDFont+F2"/>
                <a:ea typeface="+mn-ea"/>
                <a:cs typeface="Arial" panose="020B0604020202020204" pitchFamily="34" charset="0"/>
              </a:rPr>
              <a:t>Contractor assumes information is up to date  </a:t>
            </a:r>
          </a:p>
        </p:txBody>
      </p:sp>
    </p:spTree>
    <p:extLst>
      <p:ext uri="{BB962C8B-B14F-4D97-AF65-F5344CB8AC3E}">
        <p14:creationId xmlns:p14="http://schemas.microsoft.com/office/powerpoint/2010/main" val="32291269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Safety alert for designers </a:t>
            </a:r>
          </a:p>
        </p:txBody>
      </p:sp>
      <p:sp>
        <p:nvSpPr>
          <p:cNvPr id="7" name="Subtitle 6"/>
          <p:cNvSpPr>
            <a:spLocks noGrp="1"/>
          </p:cNvSpPr>
          <p:nvPr>
            <p:ph type="subTitle" idx="1"/>
          </p:nvPr>
        </p:nvSpPr>
        <p:spPr/>
        <p:txBody>
          <a:bodyPr/>
          <a:lstStyle/>
          <a:p>
            <a:r>
              <a:rPr lang="en-US" dirty="0"/>
              <a:t>Stephanie Goldsmith </a:t>
            </a:r>
          </a:p>
          <a:p>
            <a:r>
              <a:rPr lang="en-US" dirty="0"/>
              <a:t>Skanska </a:t>
            </a:r>
          </a:p>
        </p:txBody>
      </p:sp>
      <p:sp>
        <p:nvSpPr>
          <p:cNvPr id="4" name="Slide Number Placeholder 3"/>
          <p:cNvSpPr>
            <a:spLocks noGrp="1"/>
          </p:cNvSpPr>
          <p:nvPr>
            <p:ph type="sldNum" sz="quarter" idx="12"/>
          </p:nvPr>
        </p:nvSpPr>
        <p:spPr>
          <a:xfrm>
            <a:off x="8532440" y="6545325"/>
            <a:ext cx="465138" cy="18720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2F452E-B795-4D05-B605-588F6513802C}" type="slidenum">
              <a:rPr lang="en-US" smtClean="0"/>
              <a:pPr/>
              <a:t>18</a:t>
            </a:fld>
            <a:endParaRPr lang="en-US" dirty="0"/>
          </a:p>
        </p:txBody>
      </p:sp>
    </p:spTree>
    <p:extLst>
      <p:ext uri="{BB962C8B-B14F-4D97-AF65-F5344CB8AC3E}">
        <p14:creationId xmlns:p14="http://schemas.microsoft.com/office/powerpoint/2010/main" val="177619709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59AF19-701C-4F55-A944-0A5E20D23FCA}"/>
              </a:ext>
            </a:extLst>
          </p:cNvPr>
          <p:cNvSpPr>
            <a:spLocks noGrp="1"/>
          </p:cNvSpPr>
          <p:nvPr>
            <p:ph idx="1"/>
          </p:nvPr>
        </p:nvSpPr>
        <p:spPr>
          <a:xfrm>
            <a:off x="1991544" y="1412777"/>
            <a:ext cx="8324730" cy="4740949"/>
          </a:xfrm>
        </p:spPr>
        <p:txBody>
          <a:bodyPr/>
          <a:lstStyle/>
          <a:p>
            <a:r>
              <a:rPr lang="en-GB" dirty="0"/>
              <a:t>Within Skanska we complete a safety alert for sharing and communication after an incident to share the learning and prevent future re-occurrences from occurring on our schemes.</a:t>
            </a:r>
          </a:p>
          <a:p>
            <a:r>
              <a:rPr lang="en-GB" dirty="0"/>
              <a:t>This tends to occur within construction phase only. </a:t>
            </a:r>
          </a:p>
          <a:p>
            <a:r>
              <a:rPr lang="en-GB" dirty="0"/>
              <a:t>As we carry out more investigations we begin to see more elements that relate to the causation that stem back to the beginning of a project within design phase. This phase is key for preventing future incidents within our schemes .</a:t>
            </a:r>
          </a:p>
        </p:txBody>
      </p:sp>
      <p:sp>
        <p:nvSpPr>
          <p:cNvPr id="5" name="Slide Number Placeholder 4">
            <a:extLst>
              <a:ext uri="{FF2B5EF4-FFF2-40B4-BE49-F238E27FC236}">
                <a16:creationId xmlns:a16="http://schemas.microsoft.com/office/drawing/2014/main" id="{9877D125-1845-4BBB-8FA5-0F644D1DBF25}"/>
              </a:ext>
            </a:extLst>
          </p:cNvPr>
          <p:cNvSpPr>
            <a:spLocks noGrp="1"/>
          </p:cNvSpPr>
          <p:nvPr>
            <p:ph type="sldNum" sz="quarter" idx="12"/>
          </p:nvPr>
        </p:nvSpPr>
        <p:spPr>
          <a:xfrm>
            <a:off x="8532440" y="6545325"/>
            <a:ext cx="465138" cy="18720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2F452E-B795-4D05-B605-588F6513802C}" type="slidenum">
              <a:rPr lang="en-US" smtClean="0"/>
              <a:pPr/>
              <a:t>19</a:t>
            </a:fld>
            <a:endParaRPr lang="en-US" dirty="0"/>
          </a:p>
        </p:txBody>
      </p:sp>
      <p:sp>
        <p:nvSpPr>
          <p:cNvPr id="6" name="Title 5">
            <a:extLst>
              <a:ext uri="{FF2B5EF4-FFF2-40B4-BE49-F238E27FC236}">
                <a16:creationId xmlns:a16="http://schemas.microsoft.com/office/drawing/2014/main" id="{575E198E-1EEC-4D08-8411-F4CA9060DA7E}"/>
              </a:ext>
            </a:extLst>
          </p:cNvPr>
          <p:cNvSpPr>
            <a:spLocks noGrp="1"/>
          </p:cNvSpPr>
          <p:nvPr>
            <p:ph type="title"/>
          </p:nvPr>
        </p:nvSpPr>
        <p:spPr/>
        <p:txBody>
          <a:bodyPr/>
          <a:lstStyle/>
          <a:p>
            <a:r>
              <a:rPr lang="en-GB" dirty="0"/>
              <a:t>Why ?</a:t>
            </a:r>
          </a:p>
        </p:txBody>
      </p:sp>
    </p:spTree>
    <p:extLst>
      <p:ext uri="{BB962C8B-B14F-4D97-AF65-F5344CB8AC3E}">
        <p14:creationId xmlns:p14="http://schemas.microsoft.com/office/powerpoint/2010/main" val="259147031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41C9B-D443-4BB2-8594-AFE1490146A7}"/>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Title 1">
            <a:extLst>
              <a:ext uri="{FF2B5EF4-FFF2-40B4-BE49-F238E27FC236}">
                <a16:creationId xmlns:a16="http://schemas.microsoft.com/office/drawing/2014/main" id="{A5182132-D88A-475F-AB6F-0F3A71E482E5}"/>
              </a:ext>
            </a:extLst>
          </p:cNvPr>
          <p:cNvSpPr>
            <a:spLocks noGrp="1"/>
          </p:cNvSpPr>
          <p:nvPr>
            <p:ph type="title"/>
          </p:nvPr>
        </p:nvSpPr>
        <p:spPr>
          <a:xfrm>
            <a:off x="1877002" y="202756"/>
            <a:ext cx="8551469" cy="572083"/>
          </a:xfrm>
        </p:spPr>
        <p:txBody>
          <a:bodyPr>
            <a:noAutofit/>
          </a:bodyPr>
          <a:lstStyle/>
          <a:p>
            <a:pPr algn="ctr"/>
            <a:r>
              <a:rPr lang="en-GB" sz="2000" dirty="0">
                <a:solidFill>
                  <a:srgbClr val="3A5169"/>
                </a:solidFill>
              </a:rPr>
              <a:t>Safety Alerts </a:t>
            </a:r>
            <a:r>
              <a:rPr lang="en-GB" sz="2000" dirty="0"/>
              <a:t>- Recent</a:t>
            </a:r>
            <a:endParaRPr lang="en-GB" sz="1400" dirty="0"/>
          </a:p>
        </p:txBody>
      </p:sp>
      <p:sp>
        <p:nvSpPr>
          <p:cNvPr id="9" name="Content Placeholder 3">
            <a:extLst>
              <a:ext uri="{FF2B5EF4-FFF2-40B4-BE49-F238E27FC236}">
                <a16:creationId xmlns:a16="http://schemas.microsoft.com/office/drawing/2014/main" id="{E577F9B2-BE02-46FB-96EC-2A153F164ADA}"/>
              </a:ext>
            </a:extLst>
          </p:cNvPr>
          <p:cNvSpPr txBox="1">
            <a:spLocks/>
          </p:cNvSpPr>
          <p:nvPr/>
        </p:nvSpPr>
        <p:spPr>
          <a:xfrm>
            <a:off x="473529" y="647324"/>
            <a:ext cx="11038114" cy="626305"/>
          </a:xfrm>
          <a:prstGeom prst="rect">
            <a:avLst/>
          </a:prstGeom>
        </p:spPr>
        <p:txBody>
          <a:bodyPr>
            <a:normAutofit fontScale="925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0"/>
              </a:spcBef>
              <a:spcAft>
                <a:spcPts val="600"/>
              </a:spcAft>
              <a:buFont typeface="Arial" panose="020B0604020202020204" pitchFamily="34" charset="0"/>
              <a:buChar char="•"/>
            </a:pPr>
            <a:r>
              <a:rPr lang="en-GB" sz="1600" dirty="0">
                <a:latin typeface="Calibri" panose="020F0502020204030204" pitchFamily="34" charset="0"/>
                <a:cs typeface="Calibri" panose="020F0502020204030204" pitchFamily="34" charset="0"/>
              </a:rPr>
              <a:t>Within the period since we last presented our Safety Alerts review back on the 12</a:t>
            </a:r>
            <a:r>
              <a:rPr lang="en-GB" sz="1600" baseline="30000" dirty="0">
                <a:latin typeface="Calibri" panose="020F0502020204030204" pitchFamily="34" charset="0"/>
                <a:cs typeface="Calibri" panose="020F0502020204030204" pitchFamily="34" charset="0"/>
              </a:rPr>
              <a:t>th</a:t>
            </a:r>
            <a:r>
              <a:rPr lang="en-GB" sz="1600" dirty="0">
                <a:latin typeface="Calibri" panose="020F0502020204030204" pitchFamily="34" charset="0"/>
                <a:cs typeface="Calibri" panose="020F0502020204030204" pitchFamily="34" charset="0"/>
              </a:rPr>
              <a:t> November 2020 we have received 19 and reviewed 13 safety alerts within our safety team (Principal Designers / H &amp; S Practitioners) at our monthly Safety, Design and Designers meetings.</a:t>
            </a:r>
            <a:endParaRPr lang="en-GB" b="1" dirty="0"/>
          </a:p>
          <a:p>
            <a:pPr marL="285750" indent="-285750">
              <a:buFont typeface="Arial" panose="020B0604020202020204" pitchFamily="34" charset="0"/>
              <a:buChar char="•"/>
            </a:pPr>
            <a:endParaRPr lang="en-GB" sz="2000" b="1" dirty="0"/>
          </a:p>
        </p:txBody>
      </p:sp>
      <p:sp>
        <p:nvSpPr>
          <p:cNvPr id="10" name="Text Placeholder 2">
            <a:extLst>
              <a:ext uri="{FF2B5EF4-FFF2-40B4-BE49-F238E27FC236}">
                <a16:creationId xmlns:a16="http://schemas.microsoft.com/office/drawing/2014/main" id="{E1D6805E-BCA9-4F92-AA9C-EE02B1029993}"/>
              </a:ext>
            </a:extLst>
          </p:cNvPr>
          <p:cNvSpPr txBox="1">
            <a:spLocks/>
          </p:cNvSpPr>
          <p:nvPr/>
        </p:nvSpPr>
        <p:spPr>
          <a:xfrm>
            <a:off x="1630878" y="6073493"/>
            <a:ext cx="8101297" cy="439709"/>
          </a:xfrm>
          <a:prstGeom prst="rect">
            <a:avLst/>
          </a:prstGeom>
          <a:solidFill>
            <a:srgbClr val="55575A"/>
          </a:solidFill>
          <a:ln w="3175">
            <a:solidFill>
              <a:srgbClr val="55575A"/>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2200" b="1" kern="1200" baseline="0">
                <a:solidFill>
                  <a:schemeClr val="bg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18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18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1200"/>
              </a:spcAft>
              <a:buClr>
                <a:srgbClr val="E4610F"/>
              </a:buClr>
              <a:buSzTx/>
              <a:buFont typeface="Arial" panose="020B0604020202020204" pitchFamily="34" charset="0"/>
              <a:buNone/>
              <a:tabLst/>
              <a:defRPr/>
            </a:pPr>
            <a:r>
              <a:rPr kumimoji="0" lang="en-GB" sz="1600" b="1" i="0" u="none" strike="noStrike" kern="1200" cap="none" spc="0" normalizeH="0" baseline="0" noProof="0">
                <a:ln>
                  <a:noFill/>
                </a:ln>
                <a:solidFill>
                  <a:sysClr val="window" lastClr="FFFFFF"/>
                </a:solidFill>
                <a:effectLst/>
                <a:uLnTx/>
                <a:uFillTx/>
                <a:latin typeface="Arial"/>
                <a:ea typeface="+mn-ea"/>
                <a:cs typeface="+mn-cs"/>
              </a:rPr>
              <a:t>Available at </a:t>
            </a:r>
            <a:r>
              <a:rPr kumimoji="0" lang="en-GB" sz="1600" b="1" i="0" u="none" strike="noStrike" kern="1200" cap="none" spc="0" normalizeH="0" baseline="0" noProof="0">
                <a:ln>
                  <a:noFill/>
                </a:ln>
                <a:solidFill>
                  <a:sysClr val="window" lastClr="FFFFFF"/>
                </a:solidFill>
                <a:effectLst/>
                <a:uLnTx/>
                <a:uFillTx/>
                <a:latin typeface="Arial"/>
                <a:ea typeface="+mn-ea"/>
                <a:cs typeface="+mn-cs"/>
                <a:hlinkClick r:id="rId2"/>
              </a:rPr>
              <a:t>http://www.highwayssafetyhub.com/alerts.html</a:t>
            </a:r>
            <a:endParaRPr kumimoji="0" lang="en-GB" sz="1600" b="1" i="0" u="none" strike="noStrike" kern="1200" cap="none" spc="0" normalizeH="0" baseline="0" noProof="0" dirty="0">
              <a:ln>
                <a:noFill/>
              </a:ln>
              <a:solidFill>
                <a:sysClr val="window" lastClr="FFFFFF"/>
              </a:solidFill>
              <a:effectLst/>
              <a:uLnTx/>
              <a:uFillTx/>
              <a:latin typeface="Arial"/>
              <a:ea typeface="+mn-ea"/>
              <a:cs typeface="+mn-cs"/>
            </a:endParaRPr>
          </a:p>
        </p:txBody>
      </p:sp>
      <p:graphicFrame>
        <p:nvGraphicFramePr>
          <p:cNvPr id="12" name="Table 11">
            <a:extLst>
              <a:ext uri="{FF2B5EF4-FFF2-40B4-BE49-F238E27FC236}">
                <a16:creationId xmlns:a16="http://schemas.microsoft.com/office/drawing/2014/main" id="{49E285CC-5A75-41A5-BA44-37977AC7BFCE}"/>
              </a:ext>
            </a:extLst>
          </p:cNvPr>
          <p:cNvGraphicFramePr>
            <a:graphicFrameLocks noGrp="1"/>
          </p:cNvGraphicFramePr>
          <p:nvPr/>
        </p:nvGraphicFramePr>
        <p:xfrm>
          <a:off x="2864406" y="1449955"/>
          <a:ext cx="6463189" cy="4493079"/>
        </p:xfrm>
        <a:graphic>
          <a:graphicData uri="http://schemas.openxmlformats.org/drawingml/2006/table">
            <a:tbl>
              <a:tblPr firstRow="1" firstCol="1" bandRow="1"/>
              <a:tblGrid>
                <a:gridCol w="1972162">
                  <a:extLst>
                    <a:ext uri="{9D8B030D-6E8A-4147-A177-3AD203B41FA5}">
                      <a16:colId xmlns:a16="http://schemas.microsoft.com/office/drawing/2014/main" val="185214123"/>
                    </a:ext>
                  </a:extLst>
                </a:gridCol>
                <a:gridCol w="2495147">
                  <a:extLst>
                    <a:ext uri="{9D8B030D-6E8A-4147-A177-3AD203B41FA5}">
                      <a16:colId xmlns:a16="http://schemas.microsoft.com/office/drawing/2014/main" val="2427904787"/>
                    </a:ext>
                  </a:extLst>
                </a:gridCol>
                <a:gridCol w="1995880">
                  <a:extLst>
                    <a:ext uri="{9D8B030D-6E8A-4147-A177-3AD203B41FA5}">
                      <a16:colId xmlns:a16="http://schemas.microsoft.com/office/drawing/2014/main" val="1582854395"/>
                    </a:ext>
                  </a:extLst>
                </a:gridCol>
              </a:tblGrid>
              <a:tr h="206348">
                <a:tc>
                  <a:txBody>
                    <a:bodyPr/>
                    <a:lstStyle/>
                    <a:p>
                      <a:pPr algn="ctr">
                        <a:lnSpc>
                          <a:spcPct val="105000"/>
                        </a:lnSpc>
                        <a:spcAft>
                          <a:spcPts val="800"/>
                        </a:spcAft>
                      </a:pPr>
                      <a:r>
                        <a:rPr lang="en-GB" sz="70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Highways England Safety Alert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5000"/>
                        </a:lnSpc>
                        <a:spcAft>
                          <a:spcPts val="800"/>
                        </a:spcAft>
                      </a:pPr>
                      <a:r>
                        <a:rPr lang="en-GB" sz="70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Topic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5000"/>
                        </a:lnSpc>
                        <a:spcAft>
                          <a:spcPts val="800"/>
                        </a:spcAft>
                      </a:pPr>
                      <a:r>
                        <a:rPr lang="en-GB" sz="70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Date Received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795918604"/>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HEi196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Fractured Ankle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 November 2020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917898"/>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HEi197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Vehicle Compliance Checks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 November 2020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001560"/>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HEi198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Vehicle Uncontrolled Movement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 December 2020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212286"/>
                  </a:ext>
                </a:extLst>
              </a:tr>
              <a:tr h="198046">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HEi199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Potential Near Miss Plant &amp; Operator Procurement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December 2020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606640"/>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HEi200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Assault on Cleaner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 December 2020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56383"/>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HEi201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Excavator Bucket Falling onto a Live Carriageway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 December 2020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145911"/>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HEi202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Safe Return to Work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 January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570932"/>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HEi205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Ride on Rollers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January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349877"/>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HEi207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Damage to Structural Element of Bridge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 February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504736"/>
                  </a:ext>
                </a:extLst>
              </a:tr>
              <a:tr h="213226">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HEi208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Failure of a Sensor on an Impact Protection Vehicle Whilst Working Under a Rolling Road Block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February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106101"/>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HEi209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Excavators Fitted with Ditch Maintenance Buckets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February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15735"/>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HEi210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 Lane Crossing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 February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523248"/>
                  </a:ext>
                </a:extLst>
              </a:tr>
              <a:tr h="227101">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HEi211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Pressure Gas Main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397232"/>
                  </a:ext>
                </a:extLst>
              </a:tr>
              <a:tr h="227101">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HEi212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In Ear Headphones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15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819490"/>
                  </a:ext>
                </a:extLst>
              </a:tr>
              <a:tr h="227101">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HEi213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Excavator Use Near Trenches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18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367609"/>
                  </a:ext>
                </a:extLst>
              </a:tr>
              <a:tr h="227101">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HEi214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CCTV Track Bracket near miss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18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2275"/>
                  </a:ext>
                </a:extLst>
              </a:tr>
              <a:tr h="227101">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HEi25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Gantry Sign Fixings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19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440765"/>
                  </a:ext>
                </a:extLst>
              </a:tr>
              <a:tr h="227101">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HEi216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Winch Cable Failure Incident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22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410444"/>
                  </a:ext>
                </a:extLst>
              </a:tr>
              <a:tr h="227101">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HEi217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Mobile VMS Wheel Incident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700" kern="12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24 March 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35" marR="39135" marT="53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064264"/>
                  </a:ext>
                </a:extLst>
              </a:tr>
            </a:tbl>
          </a:graphicData>
        </a:graphic>
      </p:graphicFrame>
    </p:spTree>
    <p:extLst>
      <p:ext uri="{BB962C8B-B14F-4D97-AF65-F5344CB8AC3E}">
        <p14:creationId xmlns:p14="http://schemas.microsoft.com/office/powerpoint/2010/main" val="3797457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B96D5-13A7-4184-B5AC-39ED08ACB705}"/>
              </a:ext>
            </a:extLst>
          </p:cNvPr>
          <p:cNvSpPr>
            <a:spLocks noGrp="1"/>
          </p:cNvSpPr>
          <p:nvPr>
            <p:ph idx="1"/>
          </p:nvPr>
        </p:nvSpPr>
        <p:spPr/>
        <p:txBody>
          <a:bodyPr/>
          <a:lstStyle/>
          <a:p>
            <a:r>
              <a:rPr lang="en-GB" dirty="0"/>
              <a:t>There is currently no mechanism's that we have in place within Skanska that capture the information of sharing at design stage like what we have at construction phase. </a:t>
            </a:r>
          </a:p>
          <a:p>
            <a:r>
              <a:rPr lang="en-GB" dirty="0"/>
              <a:t>This was an area that we needed to improve upon and as a result this is what we have developed…</a:t>
            </a:r>
          </a:p>
        </p:txBody>
      </p:sp>
      <p:sp>
        <p:nvSpPr>
          <p:cNvPr id="5" name="Slide Number Placeholder 4">
            <a:extLst>
              <a:ext uri="{FF2B5EF4-FFF2-40B4-BE49-F238E27FC236}">
                <a16:creationId xmlns:a16="http://schemas.microsoft.com/office/drawing/2014/main" id="{17E9DA97-A742-4EC7-AA80-461D23AB90D3}"/>
              </a:ext>
            </a:extLst>
          </p:cNvPr>
          <p:cNvSpPr>
            <a:spLocks noGrp="1"/>
          </p:cNvSpPr>
          <p:nvPr>
            <p:ph type="sldNum" sz="quarter" idx="12"/>
          </p:nvPr>
        </p:nvSpPr>
        <p:spPr>
          <a:xfrm>
            <a:off x="8532440" y="6545325"/>
            <a:ext cx="465138" cy="18720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2F452E-B795-4D05-B605-588F6513802C}" type="slidenum">
              <a:rPr lang="en-US" smtClean="0"/>
              <a:pPr/>
              <a:t>20</a:t>
            </a:fld>
            <a:endParaRPr lang="en-US" dirty="0"/>
          </a:p>
        </p:txBody>
      </p:sp>
      <p:sp>
        <p:nvSpPr>
          <p:cNvPr id="6" name="Title 5">
            <a:extLst>
              <a:ext uri="{FF2B5EF4-FFF2-40B4-BE49-F238E27FC236}">
                <a16:creationId xmlns:a16="http://schemas.microsoft.com/office/drawing/2014/main" id="{DE122DA9-9D8C-4AF8-8A7B-4E2CA66C2C09}"/>
              </a:ext>
            </a:extLst>
          </p:cNvPr>
          <p:cNvSpPr>
            <a:spLocks noGrp="1"/>
          </p:cNvSpPr>
          <p:nvPr>
            <p:ph type="title"/>
          </p:nvPr>
        </p:nvSpPr>
        <p:spPr/>
        <p:txBody>
          <a:bodyPr/>
          <a:lstStyle/>
          <a:p>
            <a:r>
              <a:rPr lang="en-GB" dirty="0"/>
              <a:t>Change </a:t>
            </a:r>
          </a:p>
        </p:txBody>
      </p:sp>
    </p:spTree>
    <p:extLst>
      <p:ext uri="{BB962C8B-B14F-4D97-AF65-F5344CB8AC3E}">
        <p14:creationId xmlns:p14="http://schemas.microsoft.com/office/powerpoint/2010/main" val="2656127744"/>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CF26E46-7876-4854-9CA8-0D1DBF17AABF}"/>
              </a:ext>
            </a:extLst>
          </p:cNvPr>
          <p:cNvPicPr>
            <a:picLocks noGrp="1" noChangeAspect="1"/>
          </p:cNvPicPr>
          <p:nvPr>
            <p:ph idx="1"/>
          </p:nvPr>
        </p:nvPicPr>
        <p:blipFill>
          <a:blip r:embed="rId2"/>
          <a:stretch>
            <a:fillRect/>
          </a:stretch>
        </p:blipFill>
        <p:spPr>
          <a:xfrm>
            <a:off x="4470220" y="1393127"/>
            <a:ext cx="3251561" cy="4993694"/>
          </a:xfrm>
        </p:spPr>
      </p:pic>
      <p:sp>
        <p:nvSpPr>
          <p:cNvPr id="5" name="Slide Number Placeholder 4">
            <a:extLst>
              <a:ext uri="{FF2B5EF4-FFF2-40B4-BE49-F238E27FC236}">
                <a16:creationId xmlns:a16="http://schemas.microsoft.com/office/drawing/2014/main" id="{52810CF3-4269-4B42-A081-0EC286DE9190}"/>
              </a:ext>
            </a:extLst>
          </p:cNvPr>
          <p:cNvSpPr>
            <a:spLocks noGrp="1"/>
          </p:cNvSpPr>
          <p:nvPr>
            <p:ph type="sldNum" sz="quarter" idx="12"/>
          </p:nvPr>
        </p:nvSpPr>
        <p:spPr>
          <a:xfrm>
            <a:off x="8532440" y="6545325"/>
            <a:ext cx="465138" cy="18720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2F452E-B795-4D05-B605-588F6513802C}" type="slidenum">
              <a:rPr lang="en-US" smtClean="0"/>
              <a:pPr/>
              <a:t>21</a:t>
            </a:fld>
            <a:endParaRPr lang="en-US" dirty="0"/>
          </a:p>
        </p:txBody>
      </p:sp>
      <p:sp>
        <p:nvSpPr>
          <p:cNvPr id="6" name="Title 5">
            <a:extLst>
              <a:ext uri="{FF2B5EF4-FFF2-40B4-BE49-F238E27FC236}">
                <a16:creationId xmlns:a16="http://schemas.microsoft.com/office/drawing/2014/main" id="{E6C82153-B736-48F3-A62E-A360083E2F1C}"/>
              </a:ext>
            </a:extLst>
          </p:cNvPr>
          <p:cNvSpPr>
            <a:spLocks noGrp="1"/>
          </p:cNvSpPr>
          <p:nvPr>
            <p:ph type="title"/>
          </p:nvPr>
        </p:nvSpPr>
        <p:spPr/>
        <p:txBody>
          <a:bodyPr/>
          <a:lstStyle/>
          <a:p>
            <a:r>
              <a:rPr lang="en-GB" dirty="0"/>
              <a:t>Designer safety alert template </a:t>
            </a:r>
          </a:p>
        </p:txBody>
      </p:sp>
    </p:spTree>
    <p:extLst>
      <p:ext uri="{BB962C8B-B14F-4D97-AF65-F5344CB8AC3E}">
        <p14:creationId xmlns:p14="http://schemas.microsoft.com/office/powerpoint/2010/main" val="1902924661"/>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03E458-F734-4486-B834-1A48B38B98D7}"/>
              </a:ext>
            </a:extLst>
          </p:cNvPr>
          <p:cNvSpPr>
            <a:spLocks noGrp="1"/>
          </p:cNvSpPr>
          <p:nvPr>
            <p:ph idx="1"/>
          </p:nvPr>
        </p:nvSpPr>
        <p:spPr>
          <a:xfrm>
            <a:off x="2207568" y="1628801"/>
            <a:ext cx="8108706" cy="4524925"/>
          </a:xfrm>
        </p:spPr>
        <p:txBody>
          <a:bodyPr/>
          <a:lstStyle/>
          <a:p>
            <a:r>
              <a:rPr lang="en-GB" dirty="0"/>
              <a:t>The designer safety alert is designed to be completed collaboratively by both the design partners on our projects and the project team. </a:t>
            </a:r>
          </a:p>
          <a:p>
            <a:r>
              <a:rPr lang="en-GB" dirty="0"/>
              <a:t>It is to be shared both internally within the project but also to the wider </a:t>
            </a:r>
            <a:r>
              <a:rPr lang="en-GB"/>
              <a:t>designer community  </a:t>
            </a:r>
            <a:endParaRPr lang="en-GB" dirty="0"/>
          </a:p>
        </p:txBody>
      </p:sp>
      <p:sp>
        <p:nvSpPr>
          <p:cNvPr id="5" name="Slide Number Placeholder 4">
            <a:extLst>
              <a:ext uri="{FF2B5EF4-FFF2-40B4-BE49-F238E27FC236}">
                <a16:creationId xmlns:a16="http://schemas.microsoft.com/office/drawing/2014/main" id="{0F9FBC33-0735-4D66-A875-B02A31C7C191}"/>
              </a:ext>
            </a:extLst>
          </p:cNvPr>
          <p:cNvSpPr>
            <a:spLocks noGrp="1"/>
          </p:cNvSpPr>
          <p:nvPr>
            <p:ph type="sldNum" sz="quarter" idx="12"/>
          </p:nvPr>
        </p:nvSpPr>
        <p:spPr>
          <a:xfrm>
            <a:off x="8532440" y="6545325"/>
            <a:ext cx="465138" cy="18720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2F452E-B795-4D05-B605-588F6513802C}" type="slidenum">
              <a:rPr lang="en-US" smtClean="0"/>
              <a:pPr/>
              <a:t>22</a:t>
            </a:fld>
            <a:endParaRPr lang="en-US" dirty="0"/>
          </a:p>
        </p:txBody>
      </p:sp>
      <p:sp>
        <p:nvSpPr>
          <p:cNvPr id="6" name="Title 5">
            <a:extLst>
              <a:ext uri="{FF2B5EF4-FFF2-40B4-BE49-F238E27FC236}">
                <a16:creationId xmlns:a16="http://schemas.microsoft.com/office/drawing/2014/main" id="{01610EF9-6408-4A2C-B5CC-53AB4B518B7A}"/>
              </a:ext>
            </a:extLst>
          </p:cNvPr>
          <p:cNvSpPr>
            <a:spLocks noGrp="1"/>
          </p:cNvSpPr>
          <p:nvPr>
            <p:ph type="title"/>
          </p:nvPr>
        </p:nvSpPr>
        <p:spPr/>
        <p:txBody>
          <a:bodyPr/>
          <a:lstStyle/>
          <a:p>
            <a:r>
              <a:rPr lang="en-GB" dirty="0"/>
              <a:t>Collaborative approach </a:t>
            </a:r>
          </a:p>
        </p:txBody>
      </p:sp>
    </p:spTree>
    <p:extLst>
      <p:ext uri="{BB962C8B-B14F-4D97-AF65-F5344CB8AC3E}">
        <p14:creationId xmlns:p14="http://schemas.microsoft.com/office/powerpoint/2010/main" val="715616473"/>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rr3271\Downloads\shutterstock_57007604.jpg">
            <a:extLst>
              <a:ext uri="{FF2B5EF4-FFF2-40B4-BE49-F238E27FC236}">
                <a16:creationId xmlns:a16="http://schemas.microsoft.com/office/drawing/2014/main" id="{5730D5A1-41EB-483B-8CFF-44E9C6A94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62" r="5496"/>
          <a:stretch>
            <a:fillRect/>
          </a:stretch>
        </p:blipFill>
        <p:spPr bwMode="auto">
          <a:xfrm>
            <a:off x="3036835" y="1696244"/>
            <a:ext cx="598497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09761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782DAD-38FA-4CA3-A637-11421BAE700D}"/>
              </a:ext>
            </a:extLst>
          </p:cNvPr>
          <p:cNvSpPr txBox="1">
            <a:spLocks/>
          </p:cNvSpPr>
          <p:nvPr/>
        </p:nvSpPr>
        <p:spPr>
          <a:xfrm>
            <a:off x="358445" y="627300"/>
            <a:ext cx="11504692" cy="3886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a:ea typeface="+mj-ea"/>
                <a:cs typeface="+mj-cs"/>
              </a:rPr>
              <a:t>Categorising – Safety Alerts</a:t>
            </a:r>
            <a:endParaRPr kumimoji="0" lang="en-GB" sz="1400" b="1" i="0" u="none" strike="noStrike" kern="1200" cap="none" spc="0" normalizeH="0" baseline="0" noProof="0" dirty="0">
              <a:ln>
                <a:noFill/>
              </a:ln>
              <a:solidFill>
                <a:schemeClr val="tx1"/>
              </a:solidFill>
              <a:effectLst/>
              <a:uLnTx/>
              <a:uFillTx/>
              <a:latin typeface="Arial"/>
              <a:ea typeface="+mj-ea"/>
              <a:cs typeface="+mj-cs"/>
            </a:endParaRPr>
          </a:p>
        </p:txBody>
      </p:sp>
      <p:pic>
        <p:nvPicPr>
          <p:cNvPr id="8" name="Picture 7">
            <a:extLst>
              <a:ext uri="{FF2B5EF4-FFF2-40B4-BE49-F238E27FC236}">
                <a16:creationId xmlns:a16="http://schemas.microsoft.com/office/drawing/2014/main" id="{9F2EF90F-276B-49D8-BAC2-D155C0DC6465}"/>
              </a:ext>
            </a:extLst>
          </p:cNvPr>
          <p:cNvPicPr>
            <a:picLocks noChangeAspect="1"/>
          </p:cNvPicPr>
          <p:nvPr/>
        </p:nvPicPr>
        <p:blipFill>
          <a:blip r:embed="rId2"/>
          <a:stretch>
            <a:fillRect/>
          </a:stretch>
        </p:blipFill>
        <p:spPr>
          <a:xfrm>
            <a:off x="7099300" y="4292600"/>
            <a:ext cx="2590800" cy="2324100"/>
          </a:xfrm>
          <a:prstGeom prst="rect">
            <a:avLst/>
          </a:prstGeom>
        </p:spPr>
      </p:pic>
      <p:pic>
        <p:nvPicPr>
          <p:cNvPr id="6" name="Picture 5">
            <a:extLst>
              <a:ext uri="{FF2B5EF4-FFF2-40B4-BE49-F238E27FC236}">
                <a16:creationId xmlns:a16="http://schemas.microsoft.com/office/drawing/2014/main" id="{058281AD-105D-46FD-9828-0FD469A9ECB0}"/>
              </a:ext>
            </a:extLst>
          </p:cNvPr>
          <p:cNvPicPr>
            <a:picLocks noChangeAspect="1"/>
          </p:cNvPicPr>
          <p:nvPr/>
        </p:nvPicPr>
        <p:blipFill>
          <a:blip r:embed="rId3"/>
          <a:stretch>
            <a:fillRect/>
          </a:stretch>
        </p:blipFill>
        <p:spPr>
          <a:xfrm>
            <a:off x="190500" y="1042987"/>
            <a:ext cx="11774074" cy="2957513"/>
          </a:xfrm>
          <a:prstGeom prst="rect">
            <a:avLst/>
          </a:prstGeom>
        </p:spPr>
      </p:pic>
    </p:spTree>
    <p:extLst>
      <p:ext uri="{BB962C8B-B14F-4D97-AF65-F5344CB8AC3E}">
        <p14:creationId xmlns:p14="http://schemas.microsoft.com/office/powerpoint/2010/main" val="362818397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5" name="Content Placeholder 13">
            <a:extLst>
              <a:ext uri="{FF2B5EF4-FFF2-40B4-BE49-F238E27FC236}">
                <a16:creationId xmlns:a16="http://schemas.microsoft.com/office/drawing/2014/main" id="{6BE693A1-39FB-469F-839B-860A85FB8809}"/>
              </a:ext>
            </a:extLst>
          </p:cNvPr>
          <p:cNvSpPr>
            <a:spLocks noGrp="1"/>
          </p:cNvSpPr>
          <p:nvPr>
            <p:ph idx="1"/>
          </p:nvPr>
        </p:nvSpPr>
        <p:spPr>
          <a:xfrm>
            <a:off x="550863" y="1193800"/>
            <a:ext cx="11090275" cy="5359400"/>
          </a:xfrm>
        </p:spPr>
        <p:txBody>
          <a:bodyPr>
            <a:normAutofit/>
          </a:bodyPr>
          <a:lstStyle/>
          <a:p>
            <a:pPr marL="0" indent="0">
              <a:spcBef>
                <a:spcPts val="0"/>
              </a:spcBef>
              <a:buNone/>
            </a:pPr>
            <a:r>
              <a:rPr lang="en-GB" sz="1600" b="1" dirty="0">
                <a:effectLst/>
                <a:ea typeface="Calibri" panose="020F0502020204030204" pitchFamily="34" charset="0"/>
              </a:rPr>
              <a:t>HEi196 Fractured ankle- </a:t>
            </a:r>
            <a:r>
              <a:rPr lang="en-GB" sz="1600" b="1" u="sng" dirty="0">
                <a:solidFill>
                  <a:srgbClr val="0563C1"/>
                </a:solidFill>
                <a:effectLst/>
                <a:ea typeface="Calibri" panose="020F0502020204030204" pitchFamily="34" charset="0"/>
                <a:hlinkClick r:id="rId2"/>
              </a:rPr>
              <a:t>Link</a:t>
            </a:r>
            <a:endParaRPr lang="en-GB" sz="1600" dirty="0">
              <a:effectLst/>
              <a:ea typeface="Calibri" panose="020F0502020204030204" pitchFamily="34" charset="0"/>
            </a:endParaRPr>
          </a:p>
          <a:p>
            <a:pPr marL="0" indent="0">
              <a:spcBef>
                <a:spcPts val="0"/>
              </a:spcBef>
              <a:buNone/>
            </a:pPr>
            <a:r>
              <a:rPr lang="en-GB" sz="1600" b="1" dirty="0">
                <a:solidFill>
                  <a:srgbClr val="FF0000"/>
                </a:solidFill>
                <a:effectLst/>
                <a:ea typeface="Calibri" panose="020F0502020204030204" pitchFamily="34" charset="0"/>
              </a:rPr>
              <a:t>Lessons Learned:</a:t>
            </a:r>
          </a:p>
          <a:p>
            <a:pPr marL="0" indent="0">
              <a:spcBef>
                <a:spcPts val="0"/>
              </a:spcBef>
              <a:buNone/>
            </a:pPr>
            <a:r>
              <a:rPr lang="en-GB" sz="1600" dirty="0">
                <a:solidFill>
                  <a:srgbClr val="FF0000"/>
                </a:solidFill>
                <a:effectLst/>
                <a:ea typeface="Calibri" panose="020F0502020204030204" pitchFamily="34" charset="0"/>
              </a:rPr>
              <a:t>This incident arose out of a lack of common sense/ poor observation/ poor site procedure/ lack of </a:t>
            </a:r>
          </a:p>
          <a:p>
            <a:pPr marL="0" indent="0">
              <a:spcBef>
                <a:spcPts val="0"/>
              </a:spcBef>
              <a:buNone/>
            </a:pPr>
            <a:r>
              <a:rPr lang="en-GB" sz="1600" dirty="0">
                <a:solidFill>
                  <a:srgbClr val="FF0000"/>
                </a:solidFill>
                <a:effectLst/>
                <a:ea typeface="Calibri" panose="020F0502020204030204" pitchFamily="34" charset="0"/>
              </a:rPr>
              <a:t>tidiness. The team should have replaced the cover to the gap in the floor prior to operating the </a:t>
            </a:r>
          </a:p>
          <a:p>
            <a:pPr marL="0" indent="0">
              <a:spcBef>
                <a:spcPts val="0"/>
              </a:spcBef>
              <a:buNone/>
            </a:pPr>
            <a:r>
              <a:rPr lang="en-GB" sz="1600" dirty="0">
                <a:solidFill>
                  <a:srgbClr val="FF0000"/>
                </a:solidFill>
                <a:effectLst/>
                <a:ea typeface="Calibri" panose="020F0502020204030204" pitchFamily="34" charset="0"/>
              </a:rPr>
              <a:t>mobile platform, or at least looked where they were stepping when dismounting from the platform.  </a:t>
            </a:r>
          </a:p>
          <a:p>
            <a:pPr marL="0" indent="0">
              <a:spcBef>
                <a:spcPts val="0"/>
              </a:spcBef>
              <a:buNone/>
            </a:pPr>
            <a:r>
              <a:rPr lang="en-GB" sz="1600" dirty="0">
                <a:solidFill>
                  <a:srgbClr val="FF0000"/>
                </a:solidFill>
                <a:effectLst/>
                <a:ea typeface="Calibri" panose="020F0502020204030204" pitchFamily="34" charset="0"/>
              </a:rPr>
              <a:t>In practice this is unlikely to be resolved by amending  the method statement. They were lucky in </a:t>
            </a:r>
          </a:p>
          <a:p>
            <a:pPr marL="0" indent="0">
              <a:spcBef>
                <a:spcPts val="0"/>
              </a:spcBef>
              <a:buNone/>
            </a:pPr>
            <a:r>
              <a:rPr lang="en-GB" sz="1600" dirty="0">
                <a:solidFill>
                  <a:srgbClr val="FF0000"/>
                </a:solidFill>
                <a:effectLst/>
                <a:ea typeface="Calibri" panose="020F0502020204030204" pitchFamily="34" charset="0"/>
              </a:rPr>
              <a:t>this instance that the mobile platform didn't run into the floor void and turn over. </a:t>
            </a:r>
          </a:p>
          <a:p>
            <a:pPr marL="0" indent="0">
              <a:spcBef>
                <a:spcPts val="0"/>
              </a:spcBef>
              <a:buNone/>
            </a:pPr>
            <a:endParaRPr lang="en-GB" sz="1600" dirty="0">
              <a:solidFill>
                <a:srgbClr val="FF0000"/>
              </a:solidFill>
              <a:ea typeface="Calibri" panose="020F0502020204030204" pitchFamily="34" charset="0"/>
            </a:endParaRPr>
          </a:p>
          <a:p>
            <a:pPr marL="0" indent="0">
              <a:spcBef>
                <a:spcPts val="0"/>
              </a:spcBef>
              <a:buNone/>
            </a:pPr>
            <a:endParaRPr lang="en-GB" sz="1600" dirty="0">
              <a:solidFill>
                <a:srgbClr val="FF0000"/>
              </a:solidFill>
              <a:effectLst/>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600" b="1" dirty="0">
                <a:effectLst/>
                <a:ea typeface="Calibri" panose="020F0502020204030204" pitchFamily="34" charset="0"/>
              </a:rPr>
              <a:t>HEi197 Vehicle Compliance Checks</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GB" sz="1600" b="1" dirty="0">
                <a:solidFill>
                  <a:srgbClr val="FF0000"/>
                </a:solidFill>
                <a:effectLst/>
                <a:ea typeface="Calibri" panose="020F0502020204030204" pitchFamily="34" charset="0"/>
              </a:rPr>
              <a:t>Lessons Learned:</a:t>
            </a:r>
          </a:p>
          <a:p>
            <a:pPr marL="0" indent="0">
              <a:spcBef>
                <a:spcPts val="0"/>
              </a:spcBef>
              <a:buNone/>
            </a:pPr>
            <a:r>
              <a:rPr lang="en-GB" sz="1600" dirty="0">
                <a:solidFill>
                  <a:srgbClr val="FF0000"/>
                </a:solidFill>
                <a:effectLst/>
                <a:ea typeface="Calibri" panose="020F0502020204030204" pitchFamily="34" charset="0"/>
              </a:rPr>
              <a:t>It is worrying that the levels of non-compliance were so high. 39% of vehicles were found to be non-compliant (illegal) in some way. Some areas were worse: 64% of vehicles on M6 were non-compliant.  Issues identified were divided into three categories :</a:t>
            </a:r>
            <a:endParaRPr lang="en-GB" sz="1600" dirty="0">
              <a:effectLst/>
              <a:ea typeface="Calibri" panose="020F0502020204030204" pitchFamily="34" charset="0"/>
            </a:endParaRPr>
          </a:p>
          <a:p>
            <a:pPr lvl="0" fontAlgn="ctr">
              <a:spcBef>
                <a:spcPts val="0"/>
              </a:spcBef>
              <a:buSzPts val="1000"/>
              <a:tabLst>
                <a:tab pos="457200" algn="l"/>
              </a:tabLst>
            </a:pPr>
            <a:r>
              <a:rPr lang="en-GB" sz="1600" b="1" dirty="0">
                <a:solidFill>
                  <a:srgbClr val="FF0000"/>
                </a:solidFill>
                <a:effectLst/>
                <a:ea typeface="Calibri" panose="020F0502020204030204" pitchFamily="34" charset="0"/>
              </a:rPr>
              <a:t>Critical:</a:t>
            </a:r>
            <a:r>
              <a:rPr lang="en-GB" sz="1600" dirty="0">
                <a:solidFill>
                  <a:srgbClr val="FF0000"/>
                </a:solidFill>
                <a:effectLst/>
                <a:ea typeface="Calibri" panose="020F0502020204030204" pitchFamily="34" charset="0"/>
              </a:rPr>
              <a:t> e.g. no ‘O’ licence (HGV) / tacho fraud (HGV) / no driving licence or wrong entitlement;</a:t>
            </a:r>
          </a:p>
          <a:p>
            <a:pPr lvl="0" fontAlgn="ctr">
              <a:spcBef>
                <a:spcPts val="0"/>
              </a:spcBef>
              <a:buSzPts val="1000"/>
              <a:tabLst>
                <a:tab pos="457200" algn="l"/>
              </a:tabLst>
            </a:pPr>
            <a:r>
              <a:rPr lang="en-GB" sz="1600" b="1" dirty="0">
                <a:solidFill>
                  <a:srgbClr val="FF0000"/>
                </a:solidFill>
                <a:effectLst/>
                <a:ea typeface="Calibri" panose="020F0502020204030204" pitchFamily="34" charset="0"/>
              </a:rPr>
              <a:t>Neglect:</a:t>
            </a:r>
            <a:r>
              <a:rPr lang="en-GB" sz="1600" dirty="0">
                <a:solidFill>
                  <a:srgbClr val="FF0000"/>
                </a:solidFill>
                <a:effectLst/>
                <a:ea typeface="Calibri" panose="020F0502020204030204" pitchFamily="34" charset="0"/>
              </a:rPr>
              <a:t> items that should have been identified as needing attention over a period of time, e.g. worn tyres</a:t>
            </a:r>
          </a:p>
          <a:p>
            <a:pPr lvl="0" fontAlgn="ctr">
              <a:spcBef>
                <a:spcPts val="0"/>
              </a:spcBef>
              <a:buSzPts val="1000"/>
              <a:tabLst>
                <a:tab pos="457200" algn="l"/>
              </a:tabLst>
            </a:pPr>
            <a:r>
              <a:rPr lang="en-GB" sz="1600" b="1" dirty="0">
                <a:solidFill>
                  <a:srgbClr val="FF0000"/>
                </a:solidFill>
                <a:effectLst/>
                <a:ea typeface="Calibri" panose="020F0502020204030204" pitchFamily="34" charset="0"/>
              </a:rPr>
              <a:t>Concern:</a:t>
            </a:r>
            <a:r>
              <a:rPr lang="en-GB" sz="1600" dirty="0">
                <a:solidFill>
                  <a:srgbClr val="FF0000"/>
                </a:solidFill>
                <a:effectLst/>
                <a:ea typeface="Calibri" panose="020F0502020204030204" pitchFamily="34" charset="0"/>
              </a:rPr>
              <a:t> e.g. insecure load / overload /damaged tyres / faulty lights</a:t>
            </a:r>
            <a:endParaRPr lang="en-GB" sz="1600" dirty="0">
              <a:solidFill>
                <a:srgbClr val="FF0000"/>
              </a:solidFill>
              <a:ea typeface="Calibri" panose="020F0502020204030204" pitchFamily="34" charset="0"/>
            </a:endParaRPr>
          </a:p>
          <a:p>
            <a:pPr lvl="0" fontAlgn="ctr">
              <a:spcBef>
                <a:spcPts val="0"/>
              </a:spcBef>
              <a:buSzPts val="1000"/>
              <a:tabLst>
                <a:tab pos="457200" algn="l"/>
              </a:tabLst>
            </a:pPr>
            <a:r>
              <a:rPr lang="en-GB" sz="1600" dirty="0">
                <a:solidFill>
                  <a:srgbClr val="FF0000"/>
                </a:solidFill>
                <a:effectLst/>
                <a:ea typeface="Calibri" panose="020F0502020204030204" pitchFamily="34" charset="0"/>
              </a:rPr>
              <a:t>Dave Avery noted that on a CJP site in the north east they are trialling an app with forms to aid vehicle inspection/ reporting of defects. It is hoped that this will lead to improved standards of compliance with vehicles. </a:t>
            </a:r>
            <a:endParaRPr lang="en-GB" sz="1600" dirty="0">
              <a:effectLst/>
              <a:ea typeface="Calibri" panose="020F0502020204030204" pitchFamily="34" charset="0"/>
            </a:endParaRPr>
          </a:p>
        </p:txBody>
      </p:sp>
      <p:pic>
        <p:nvPicPr>
          <p:cNvPr id="3" name="Picture 2">
            <a:extLst>
              <a:ext uri="{FF2B5EF4-FFF2-40B4-BE49-F238E27FC236}">
                <a16:creationId xmlns:a16="http://schemas.microsoft.com/office/drawing/2014/main" id="{AC5529C8-F484-4138-B143-45419430FEBB}"/>
              </a:ext>
            </a:extLst>
          </p:cNvPr>
          <p:cNvPicPr>
            <a:picLocks noChangeAspect="1"/>
          </p:cNvPicPr>
          <p:nvPr/>
        </p:nvPicPr>
        <p:blipFill>
          <a:blip r:embed="rId4"/>
          <a:stretch>
            <a:fillRect/>
          </a:stretch>
        </p:blipFill>
        <p:spPr>
          <a:xfrm>
            <a:off x="9673389" y="1251034"/>
            <a:ext cx="1762125" cy="2643188"/>
          </a:xfrm>
          <a:prstGeom prst="rect">
            <a:avLst/>
          </a:prstGeom>
        </p:spPr>
      </p:pic>
    </p:spTree>
    <p:extLst>
      <p:ext uri="{BB962C8B-B14F-4D97-AF65-F5344CB8AC3E}">
        <p14:creationId xmlns:p14="http://schemas.microsoft.com/office/powerpoint/2010/main" val="178409179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lnSpcReduction="100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500" b="1" dirty="0">
                <a:effectLst/>
                <a:ea typeface="Calibri" panose="020F0502020204030204" pitchFamily="34" charset="0"/>
              </a:rPr>
              <a:t>HEi198 Vehicle Uncontrolled Movement</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GB" sz="1500" b="1" dirty="0">
                <a:solidFill>
                  <a:srgbClr val="FF0000"/>
                </a:solidFill>
                <a:effectLst/>
                <a:ea typeface="Calibri" panose="020F0502020204030204" pitchFamily="34" charset="0"/>
              </a:rPr>
              <a:t>Lessons Learned:</a:t>
            </a:r>
            <a:endParaRPr lang="en-GB" sz="1500" dirty="0">
              <a:effectLst/>
              <a:ea typeface="Calibri" panose="020F0502020204030204" pitchFamily="34" charset="0"/>
            </a:endParaRPr>
          </a:p>
          <a:p>
            <a:pPr marL="0" indent="0">
              <a:lnSpc>
                <a:spcPct val="110000"/>
              </a:lnSpc>
              <a:spcBef>
                <a:spcPts val="0"/>
              </a:spcBef>
              <a:buNone/>
            </a:pPr>
            <a:r>
              <a:rPr lang="en-GB" sz="1500" dirty="0">
                <a:solidFill>
                  <a:srgbClr val="FF0000"/>
                </a:solidFill>
                <a:effectLst/>
                <a:ea typeface="Calibri" panose="020F0502020204030204" pitchFamily="34" charset="0"/>
              </a:rPr>
              <a:t>The safety alert doesn't say so explicitly, but it is possible that unfamiliarity with the specific vehicle may have been a factor here. Some vehicles have an auto hold function which applies the parking brake automatically when the vehicle is stationary/ footbrake is applied. Others rely on the driver to manually apply the parking brake by moving a lever or similar. The driver may be used to the former type but required on this occasion to operate a vehicle with manual parking brake application.   </a:t>
            </a:r>
            <a:endParaRPr lang="en-GB" sz="1500" dirty="0">
              <a:effectLst/>
              <a:ea typeface="Calibri" panose="020F0502020204030204" pitchFamily="34" charset="0"/>
            </a:endParaRPr>
          </a:p>
          <a:p>
            <a:pPr marL="87324" indent="0">
              <a:lnSpc>
                <a:spcPct val="110000"/>
              </a:lnSpc>
              <a:spcBef>
                <a:spcPts val="0"/>
              </a:spcBef>
              <a:buNone/>
            </a:pPr>
            <a:endParaRPr lang="en-GB" sz="1500" dirty="0">
              <a:effectLst/>
              <a:ea typeface="Calibri" panose="020F0502020204030204" pitchFamily="34" charset="0"/>
            </a:endParaRPr>
          </a:p>
          <a:p>
            <a:pPr marL="0" indent="0">
              <a:lnSpc>
                <a:spcPct val="110000"/>
              </a:lnSpc>
              <a:spcBef>
                <a:spcPts val="0"/>
              </a:spcBef>
              <a:buNone/>
            </a:pPr>
            <a:r>
              <a:rPr lang="en-GB" sz="1500" dirty="0">
                <a:solidFill>
                  <a:srgbClr val="FF0000"/>
                </a:solidFill>
                <a:effectLst/>
                <a:ea typeface="Calibri" panose="020F0502020204030204" pitchFamily="34" charset="0"/>
              </a:rPr>
              <a:t>This highlights the need for drivers to have some sort of </a:t>
            </a:r>
          </a:p>
          <a:p>
            <a:pPr marL="0" indent="0">
              <a:lnSpc>
                <a:spcPct val="110000"/>
              </a:lnSpc>
              <a:spcBef>
                <a:spcPts val="0"/>
              </a:spcBef>
              <a:buNone/>
            </a:pPr>
            <a:r>
              <a:rPr lang="en-GB" sz="1500" dirty="0">
                <a:solidFill>
                  <a:srgbClr val="FF0000"/>
                </a:solidFill>
                <a:effectLst/>
                <a:ea typeface="Calibri" panose="020F0502020204030204" pitchFamily="34" charset="0"/>
              </a:rPr>
              <a:t>familiarisation with each new/ different  vehicle they operate, </a:t>
            </a:r>
          </a:p>
          <a:p>
            <a:pPr marL="0" indent="0">
              <a:lnSpc>
                <a:spcPct val="110000"/>
              </a:lnSpc>
              <a:spcBef>
                <a:spcPts val="0"/>
              </a:spcBef>
              <a:buNone/>
            </a:pPr>
            <a:r>
              <a:rPr lang="en-GB" sz="1500" dirty="0">
                <a:solidFill>
                  <a:srgbClr val="FF0000"/>
                </a:solidFill>
                <a:effectLst/>
                <a:ea typeface="Calibri" panose="020F0502020204030204" pitchFamily="34" charset="0"/>
              </a:rPr>
              <a:t>and  not just rely on having the appropriate ticket</a:t>
            </a:r>
          </a:p>
          <a:p>
            <a:pPr marL="0" indent="0">
              <a:lnSpc>
                <a:spcPct val="110000"/>
              </a:lnSpc>
              <a:spcBef>
                <a:spcPts val="0"/>
              </a:spcBef>
              <a:buNone/>
            </a:pPr>
            <a:endParaRPr lang="en-GB" sz="1500" dirty="0">
              <a:effectLst/>
              <a:ea typeface="Calibri" panose="020F0502020204030204" pitchFamily="34" charset="0"/>
            </a:endParaRPr>
          </a:p>
          <a:p>
            <a:pPr marL="0" indent="0">
              <a:lnSpc>
                <a:spcPct val="110000"/>
              </a:lnSpc>
              <a:spcBef>
                <a:spcPts val="0"/>
              </a:spcBef>
              <a:buNone/>
            </a:pPr>
            <a:endParaRPr lang="en-GB" sz="1500" dirty="0">
              <a:effectLst/>
              <a:ea typeface="Calibri" panose="020F0502020204030204" pitchFamily="34" charset="0"/>
            </a:endParaRPr>
          </a:p>
          <a:p>
            <a:pPr marL="0" indent="0">
              <a:lnSpc>
                <a:spcPct val="110000"/>
              </a:lnSpc>
              <a:spcBef>
                <a:spcPts val="0"/>
              </a:spcBef>
              <a:buNone/>
            </a:pPr>
            <a:endParaRPr lang="en-GB" sz="900" dirty="0">
              <a:effectLst/>
              <a:ea typeface="Calibri" panose="020F0502020204030204" pitchFamily="34" charset="0"/>
            </a:endParaRPr>
          </a:p>
          <a:p>
            <a:pPr marL="0" indent="0">
              <a:lnSpc>
                <a:spcPct val="120000"/>
              </a:lnSpc>
              <a:spcBef>
                <a:spcPts val="0"/>
              </a:spcBef>
              <a:buNone/>
            </a:pPr>
            <a:r>
              <a:rPr lang="en-GB" sz="1500" dirty="0">
                <a:solidFill>
                  <a:srgbClr val="FF0000"/>
                </a:solidFill>
                <a:effectLst/>
                <a:ea typeface="Calibri" panose="020F0502020204030204" pitchFamily="34" charset="0"/>
              </a:rPr>
              <a:t> </a:t>
            </a:r>
            <a:r>
              <a:rPr lang="en-GB" sz="1500" b="1" dirty="0">
                <a:effectLst/>
                <a:ea typeface="Calibri" panose="020F0502020204030204" pitchFamily="34" charset="0"/>
              </a:rPr>
              <a:t>HEi199 High Potential Near Miss: Plant &amp; Operator procurement</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GB" sz="1500" b="1" dirty="0">
                <a:solidFill>
                  <a:srgbClr val="FF0000"/>
                </a:solidFill>
                <a:effectLst/>
                <a:ea typeface="Calibri" panose="020F0502020204030204" pitchFamily="34" charset="0"/>
              </a:rPr>
              <a:t>Lessons Learned:</a:t>
            </a:r>
            <a:endParaRPr lang="en-GB" sz="1500" dirty="0">
              <a:effectLst/>
              <a:ea typeface="Calibri" panose="020F0502020204030204" pitchFamily="34" charset="0"/>
            </a:endParaRPr>
          </a:p>
          <a:p>
            <a:pPr marL="0" indent="0">
              <a:lnSpc>
                <a:spcPct val="110000"/>
              </a:lnSpc>
              <a:spcBef>
                <a:spcPts val="0"/>
              </a:spcBef>
              <a:buNone/>
            </a:pPr>
            <a:r>
              <a:rPr lang="en-GB" sz="1500" dirty="0">
                <a:solidFill>
                  <a:srgbClr val="FF0000"/>
                </a:solidFill>
                <a:effectLst/>
                <a:ea typeface="Calibri" panose="020F0502020204030204" pitchFamily="34" charset="0"/>
              </a:rPr>
              <a:t>Noted that operators need to be familiar with the operation of a specific machine - even when they are able to present evidence of qualification/ticket/card for the machine type - as for HEi198 above. </a:t>
            </a:r>
            <a:endParaRPr lang="en-GB" sz="1500" dirty="0">
              <a:effectLst/>
              <a:ea typeface="Calibri" panose="020F0502020204030204" pitchFamily="34" charset="0"/>
            </a:endParaRPr>
          </a:p>
          <a:p>
            <a:pPr marL="87324" indent="0">
              <a:lnSpc>
                <a:spcPct val="110000"/>
              </a:lnSpc>
              <a:spcBef>
                <a:spcPts val="0"/>
              </a:spcBef>
              <a:buNone/>
            </a:pPr>
            <a:endParaRPr lang="en-GB" sz="1500" dirty="0">
              <a:effectLst/>
              <a:ea typeface="Calibri" panose="020F0502020204030204" pitchFamily="34" charset="0"/>
            </a:endParaRPr>
          </a:p>
          <a:p>
            <a:pPr marL="0" indent="0">
              <a:lnSpc>
                <a:spcPct val="110000"/>
              </a:lnSpc>
              <a:spcBef>
                <a:spcPts val="0"/>
              </a:spcBef>
              <a:buNone/>
            </a:pPr>
            <a:r>
              <a:rPr lang="en-GB" sz="1500" dirty="0">
                <a:solidFill>
                  <a:srgbClr val="FF0000"/>
                </a:solidFill>
                <a:effectLst/>
                <a:ea typeface="Calibri" panose="020F0502020204030204" pitchFamily="34" charset="0"/>
              </a:rPr>
              <a:t>Are the controls on vehicles/ machines broadly standardised? Noted that, as some cars have reverse gear up and to the left while others have it right and down, it would be unsurprising if different manufacturers of plant also vary the ways in which controls operate. Another factor may be that older plant may lack aids such as 360 degree cameras and slew restrictors present on modern vehicles.  </a:t>
            </a:r>
            <a:endParaRPr lang="en-GB" sz="1500" dirty="0">
              <a:effectLst/>
              <a:ea typeface="Calibri" panose="020F0502020204030204" pitchFamily="34" charset="0"/>
            </a:endParaRPr>
          </a:p>
          <a:p>
            <a:pPr marL="85725" lvl="1" indent="0" fontAlgn="ctr">
              <a:spcBef>
                <a:spcPts val="0"/>
              </a:spcBef>
              <a:buClr>
                <a:srgbClr val="E4610F"/>
              </a:buClr>
              <a:buSzPts val="1000"/>
              <a:buFont typeface="Arial" panose="020B0604020202020204" pitchFamily="34" charset="0"/>
              <a:buNone/>
              <a:tabLst>
                <a:tab pos="914400" algn="l"/>
              </a:tabLst>
            </a:pPr>
            <a:endParaRPr lang="en-GB" dirty="0"/>
          </a:p>
        </p:txBody>
      </p:sp>
      <p:pic>
        <p:nvPicPr>
          <p:cNvPr id="3" name="Picture 2">
            <a:extLst>
              <a:ext uri="{FF2B5EF4-FFF2-40B4-BE49-F238E27FC236}">
                <a16:creationId xmlns:a16="http://schemas.microsoft.com/office/drawing/2014/main" id="{7BD391CE-08A2-4CD4-85AE-D020C660C435}"/>
              </a:ext>
            </a:extLst>
          </p:cNvPr>
          <p:cNvPicPr>
            <a:picLocks noChangeAspect="1"/>
          </p:cNvPicPr>
          <p:nvPr/>
        </p:nvPicPr>
        <p:blipFill>
          <a:blip r:embed="rId4"/>
          <a:stretch>
            <a:fillRect/>
          </a:stretch>
        </p:blipFill>
        <p:spPr>
          <a:xfrm>
            <a:off x="6128083" y="2622132"/>
            <a:ext cx="5403683" cy="1383171"/>
          </a:xfrm>
          <a:prstGeom prst="rect">
            <a:avLst/>
          </a:prstGeom>
        </p:spPr>
      </p:pic>
    </p:spTree>
    <p:extLst>
      <p:ext uri="{BB962C8B-B14F-4D97-AF65-F5344CB8AC3E}">
        <p14:creationId xmlns:p14="http://schemas.microsoft.com/office/powerpoint/2010/main" val="387846089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fontAlgn="ctr">
              <a:buNone/>
            </a:pPr>
            <a:r>
              <a:rPr lang="en-GB" sz="1400" b="1" dirty="0">
                <a:effectLst/>
                <a:ea typeface="Calibri" panose="020F0502020204030204" pitchFamily="34" charset="0"/>
              </a:rPr>
              <a:t>HEi200 Assault on cleaner </a:t>
            </a:r>
            <a:r>
              <a:rPr lang="en-GB" sz="1400" b="1" u="sng" dirty="0">
                <a:solidFill>
                  <a:srgbClr val="0563C1"/>
                </a:solidFill>
                <a:effectLst/>
                <a:ea typeface="Calibri" panose="020F0502020204030204" pitchFamily="34" charset="0"/>
                <a:hlinkClick r:id="rId2"/>
              </a:rPr>
              <a:t>Link</a:t>
            </a:r>
            <a:endParaRPr lang="en-GB" sz="1400" dirty="0">
              <a:effectLst/>
              <a:ea typeface="Calibri" panose="020F0502020204030204" pitchFamily="34" charset="0"/>
            </a:endParaRPr>
          </a:p>
          <a:p>
            <a:pPr marL="0" indent="0">
              <a:lnSpc>
                <a:spcPct val="120000"/>
              </a:lnSpc>
              <a:spcBef>
                <a:spcPts val="0"/>
              </a:spcBef>
              <a:buNone/>
            </a:pPr>
            <a:r>
              <a:rPr lang="en-GB" sz="1400" b="1" dirty="0">
                <a:solidFill>
                  <a:srgbClr val="FF0000"/>
                </a:solidFill>
                <a:effectLst/>
                <a:ea typeface="Calibri" panose="020F0502020204030204" pitchFamily="34" charset="0"/>
              </a:rPr>
              <a:t>Lessons Learned:</a:t>
            </a:r>
            <a:endParaRPr lang="en-GB" sz="1400" dirty="0">
              <a:effectLst/>
              <a:ea typeface="Calibri" panose="020F0502020204030204" pitchFamily="34" charset="0"/>
            </a:endParaRPr>
          </a:p>
          <a:p>
            <a:pPr marL="0" indent="0">
              <a:lnSpc>
                <a:spcPct val="120000"/>
              </a:lnSpc>
              <a:spcBef>
                <a:spcPts val="0"/>
              </a:spcBef>
              <a:buNone/>
            </a:pPr>
            <a:r>
              <a:rPr lang="en-GB" sz="1400" dirty="0">
                <a:solidFill>
                  <a:srgbClr val="FA0000"/>
                </a:solidFill>
                <a:effectLst/>
                <a:ea typeface="Calibri" panose="020F0502020204030204" pitchFamily="34" charset="0"/>
              </a:rPr>
              <a:t>It was determined that a 'public amenity site' constitutes a roadside services with toilets, etc. for the purposes of this alert. It was not immediately clear that this incident was in any way construction related; nevertheless the lessons to be taken away revolve around the dangers of lone working, the need to have appropriate supervision and monitoring in place and the need for appropriate risk assessments (including Point of Work Risk Assessments). Also training in how to handle confrontation  is required for public facing roles. These are also required by designers travelling to site, particularly when the site works are contentious (HS2, A27 Arundel etc.)</a:t>
            </a:r>
            <a:r>
              <a:rPr lang="en-GB" sz="1400" dirty="0">
                <a:effectLst/>
                <a:ea typeface="Calibri" panose="020F0502020204030204" pitchFamily="34" charset="0"/>
              </a:rPr>
              <a:t> </a:t>
            </a:r>
          </a:p>
          <a:p>
            <a:pPr marL="0" indent="0" fontAlgn="ctr">
              <a:buNone/>
            </a:pPr>
            <a:r>
              <a:rPr lang="en-GB" sz="1400" b="1" dirty="0">
                <a:effectLst/>
                <a:ea typeface="Calibri" panose="020F0502020204030204" pitchFamily="34" charset="0"/>
              </a:rPr>
              <a:t>HEi201 Excavator bucket falling onto a live carriageway </a:t>
            </a:r>
            <a:r>
              <a:rPr lang="en-GB" sz="1400" b="1" u="sng" dirty="0">
                <a:solidFill>
                  <a:srgbClr val="0563C1"/>
                </a:solidFill>
                <a:effectLst/>
                <a:ea typeface="Calibri" panose="020F0502020204030204" pitchFamily="34" charset="0"/>
                <a:hlinkClick r:id="rId3"/>
              </a:rPr>
              <a:t>Link</a:t>
            </a:r>
            <a:endParaRPr lang="en-GB" sz="1400" dirty="0">
              <a:effectLst/>
              <a:ea typeface="Calibri" panose="020F0502020204030204" pitchFamily="34" charset="0"/>
            </a:endParaRPr>
          </a:p>
          <a:p>
            <a:pPr marL="0" indent="0" fontAlgn="ctr">
              <a:lnSpc>
                <a:spcPct val="120000"/>
              </a:lnSpc>
              <a:spcBef>
                <a:spcPts val="0"/>
              </a:spcBef>
              <a:buNone/>
            </a:pPr>
            <a:r>
              <a:rPr lang="en-GB" sz="1400" b="1" dirty="0">
                <a:solidFill>
                  <a:srgbClr val="FF0000"/>
                </a:solidFill>
                <a:effectLst/>
                <a:ea typeface="Calibri" panose="020F0502020204030204" pitchFamily="34" charset="0"/>
              </a:rPr>
              <a:t>Lessons Learned:</a:t>
            </a:r>
            <a:endParaRPr lang="en-GB" sz="1400" dirty="0">
              <a:effectLst/>
              <a:ea typeface="Calibri" panose="020F0502020204030204" pitchFamily="34" charset="0"/>
            </a:endParaRPr>
          </a:p>
          <a:p>
            <a:pPr marL="0" indent="0">
              <a:lnSpc>
                <a:spcPct val="120000"/>
              </a:lnSpc>
              <a:spcBef>
                <a:spcPts val="0"/>
              </a:spcBef>
              <a:buNone/>
            </a:pPr>
            <a:r>
              <a:rPr lang="en-GB" sz="1400" dirty="0">
                <a:solidFill>
                  <a:srgbClr val="FA0000"/>
                </a:solidFill>
                <a:effectLst/>
                <a:ea typeface="Calibri" panose="020F0502020204030204" pitchFamily="34" charset="0"/>
              </a:rPr>
              <a:t>This incident of an excavator bucket being dropped onto a live carriageway appears to have happened when the excavator driver lowered the bucket attached to his machine to place stacked, spare buckets onto the flatbed of the lorry being used to move his machine. The spare buckets appear to have been nested one inside the other, but it is not clear if they were chained together or otherwise restrained.  The bucket could also have been dropped when the excavator tipped forward at the top of the vehicle ramp.  </a:t>
            </a:r>
            <a:endParaRPr lang="en-GB" sz="1400" dirty="0">
              <a:effectLst/>
              <a:ea typeface="Calibri" panose="020F0502020204030204" pitchFamily="34" charset="0"/>
            </a:endParaRPr>
          </a:p>
          <a:p>
            <a:pPr marL="0" indent="0">
              <a:buNone/>
            </a:pPr>
            <a:r>
              <a:rPr lang="en-GB" sz="1400" dirty="0">
                <a:solidFill>
                  <a:srgbClr val="FA0000"/>
                </a:solidFill>
                <a:effectLst/>
                <a:ea typeface="Calibri" panose="020F0502020204030204" pitchFamily="34" charset="0"/>
              </a:rPr>
              <a:t>A Point of Work Risk Assessment should have identified a potential risk to the public from loading the excavator in a layby adjacent to a live carriageway. It is not clear if this was done, or if the method statement specified a minimum clearance to be maintained from the live carriageway. Nor is it clear if the standard nesting/ stacking procedure was followed. </a:t>
            </a:r>
            <a:endParaRPr lang="en-GB" sz="1400" dirty="0">
              <a:effectLst/>
              <a:ea typeface="Calibri" panose="020F050202020403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927128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fontScale="85000" lnSpcReduction="100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fontAlgn="ctr">
              <a:lnSpc>
                <a:spcPct val="120000"/>
              </a:lnSpc>
              <a:spcBef>
                <a:spcPts val="0"/>
              </a:spcBef>
              <a:buNone/>
            </a:pPr>
            <a:r>
              <a:rPr lang="en-GB" sz="1900" b="1" dirty="0">
                <a:effectLst/>
                <a:ea typeface="Calibri" panose="020F0502020204030204" pitchFamily="34" charset="0"/>
              </a:rPr>
              <a:t>HEi205 – Ride on Rollers</a:t>
            </a:r>
            <a:r>
              <a:rPr lang="en-GB" sz="2000" b="1" dirty="0">
                <a:effectLst/>
                <a:ea typeface="Calibri" panose="020F0502020204030204" pitchFamily="34" charset="0"/>
              </a:rPr>
              <a:t> </a:t>
            </a:r>
            <a:r>
              <a:rPr lang="en-GB" sz="2000" b="1" u="sng" dirty="0">
                <a:solidFill>
                  <a:srgbClr val="0563C1"/>
                </a:solidFill>
                <a:effectLst/>
                <a:ea typeface="Calibri" panose="020F0502020204030204" pitchFamily="34" charset="0"/>
                <a:hlinkClick r:id="rId2"/>
              </a:rPr>
              <a:t>Link</a:t>
            </a:r>
            <a:endParaRPr lang="en-GB" sz="1900" dirty="0">
              <a:effectLst/>
              <a:ea typeface="Calibri" panose="020F0502020204030204" pitchFamily="34" charset="0"/>
            </a:endParaRPr>
          </a:p>
          <a:p>
            <a:pPr marL="0" indent="0">
              <a:lnSpc>
                <a:spcPct val="120000"/>
              </a:lnSpc>
              <a:spcBef>
                <a:spcPts val="0"/>
              </a:spcBef>
              <a:buNone/>
            </a:pPr>
            <a:r>
              <a:rPr lang="en-GB" sz="1900" b="1" dirty="0">
                <a:solidFill>
                  <a:srgbClr val="FF0000"/>
                </a:solidFill>
                <a:effectLst/>
                <a:ea typeface="Calibri" panose="020F0502020204030204" pitchFamily="34" charset="0"/>
              </a:rPr>
              <a:t>Lessons Learned:</a:t>
            </a:r>
            <a:endParaRPr lang="en-GB" sz="1900" dirty="0">
              <a:effectLst/>
              <a:ea typeface="Calibri" panose="020F0502020204030204" pitchFamily="34" charset="0"/>
            </a:endParaRPr>
          </a:p>
          <a:p>
            <a:pPr marL="0" indent="0">
              <a:lnSpc>
                <a:spcPct val="120000"/>
              </a:lnSpc>
              <a:spcBef>
                <a:spcPts val="0"/>
              </a:spcBef>
              <a:buNone/>
              <a:tabLst>
                <a:tab pos="361950" algn="l"/>
              </a:tabLst>
            </a:pPr>
            <a:r>
              <a:rPr lang="en-GB" sz="1900" dirty="0">
                <a:solidFill>
                  <a:srgbClr val="FF0000"/>
                </a:solidFill>
                <a:effectLst/>
                <a:ea typeface="Times New Roman" panose="02020603050405020304" pitchFamily="18" charset="0"/>
              </a:rPr>
              <a:t>People Plant Interface (PPI) is the cause of many incidents. A recent ride on roller incident initiated an HE review of safety alerts relating to the safe operation of rollers.</a:t>
            </a:r>
            <a:br>
              <a:rPr lang="en-GB" sz="1900" dirty="0">
                <a:solidFill>
                  <a:srgbClr val="FF0000"/>
                </a:solidFill>
                <a:effectLst/>
                <a:ea typeface="Times New Roman" panose="02020603050405020304" pitchFamily="18" charset="0"/>
              </a:rPr>
            </a:br>
            <a:r>
              <a:rPr lang="en-GB" sz="1900" dirty="0">
                <a:solidFill>
                  <a:srgbClr val="FF0000"/>
                </a:solidFill>
                <a:effectLst/>
                <a:ea typeface="Times New Roman" panose="02020603050405020304" pitchFamily="18" charset="0"/>
              </a:rPr>
              <a:t>The following recommendations are from previous alerts:</a:t>
            </a:r>
            <a:br>
              <a:rPr lang="en-GB" sz="1900" dirty="0">
                <a:solidFill>
                  <a:srgbClr val="FF0000"/>
                </a:solidFill>
                <a:effectLst/>
                <a:ea typeface="Times New Roman" panose="02020603050405020304" pitchFamily="18" charset="0"/>
              </a:rPr>
            </a:br>
            <a:r>
              <a:rPr lang="en-GB" sz="1900" dirty="0">
                <a:solidFill>
                  <a:srgbClr val="FF0000"/>
                </a:solidFill>
                <a:effectLst/>
                <a:ea typeface="Times New Roman" panose="02020603050405020304" pitchFamily="18" charset="0"/>
              </a:rPr>
              <a:t>	</a:t>
            </a:r>
            <a:r>
              <a:rPr lang="en-GB" sz="1900" b="1" dirty="0">
                <a:solidFill>
                  <a:srgbClr val="FF0000"/>
                </a:solidFill>
                <a:effectLst/>
                <a:ea typeface="Times New Roman" panose="02020603050405020304" pitchFamily="18" charset="0"/>
              </a:rPr>
              <a:t>Planning and Procedures</a:t>
            </a:r>
          </a:p>
          <a:p>
            <a:pPr marL="0" indent="0">
              <a:lnSpc>
                <a:spcPct val="120000"/>
              </a:lnSpc>
              <a:spcBef>
                <a:spcPts val="0"/>
              </a:spcBef>
              <a:buNone/>
              <a:tabLst>
                <a:tab pos="361950" algn="l"/>
              </a:tabLst>
            </a:pPr>
            <a:r>
              <a:rPr lang="en-GB" sz="1900" dirty="0">
                <a:solidFill>
                  <a:srgbClr val="FF0000"/>
                </a:solidFill>
                <a:ea typeface="Times New Roman" panose="02020603050405020304" pitchFamily="18" charset="0"/>
              </a:rPr>
              <a:t>	</a:t>
            </a:r>
            <a:r>
              <a:rPr lang="en-GB" sz="1900" dirty="0">
                <a:solidFill>
                  <a:srgbClr val="FF0000"/>
                </a:solidFill>
                <a:effectLst/>
                <a:ea typeface="Times New Roman" panose="02020603050405020304" pitchFamily="18" charset="0"/>
              </a:rPr>
              <a:t>Assess the route and ground conditions to ensure they are suitable for the plant to be used.</a:t>
            </a:r>
            <a:br>
              <a:rPr lang="en-GB" sz="1900" dirty="0">
                <a:solidFill>
                  <a:srgbClr val="FF0000"/>
                </a:solidFill>
                <a:effectLst/>
                <a:ea typeface="Times New Roman" panose="02020603050405020304" pitchFamily="18" charset="0"/>
              </a:rPr>
            </a:br>
            <a:r>
              <a:rPr lang="en-GB" sz="1900" dirty="0">
                <a:solidFill>
                  <a:srgbClr val="FF0000"/>
                </a:solidFill>
                <a:effectLst/>
                <a:ea typeface="Times New Roman" panose="02020603050405020304" pitchFamily="18" charset="0"/>
              </a:rPr>
              <a:t>	Ensure Safe Systems of Work are appropriate, understood and briefed before work starts. </a:t>
            </a:r>
          </a:p>
          <a:p>
            <a:pPr marL="0" indent="0">
              <a:lnSpc>
                <a:spcPct val="120000"/>
              </a:lnSpc>
              <a:spcBef>
                <a:spcPts val="0"/>
              </a:spcBef>
              <a:buNone/>
              <a:tabLst>
                <a:tab pos="361950" algn="l"/>
              </a:tabLst>
            </a:pPr>
            <a:r>
              <a:rPr lang="en-GB" sz="1900" dirty="0">
                <a:solidFill>
                  <a:srgbClr val="FF0000"/>
                </a:solidFill>
                <a:ea typeface="Times New Roman" panose="02020603050405020304" pitchFamily="18" charset="0"/>
              </a:rPr>
              <a:t>	</a:t>
            </a:r>
            <a:r>
              <a:rPr lang="en-GB" sz="1900" dirty="0">
                <a:solidFill>
                  <a:srgbClr val="FF0000"/>
                </a:solidFill>
                <a:effectLst/>
                <a:ea typeface="Times New Roman" panose="02020603050405020304" pitchFamily="18" charset="0"/>
              </a:rPr>
              <a:t>Consult with supervision and reassess if anything changes.</a:t>
            </a:r>
            <a:br>
              <a:rPr lang="en-GB" sz="1900" dirty="0">
                <a:solidFill>
                  <a:srgbClr val="FF0000"/>
                </a:solidFill>
                <a:effectLst/>
                <a:ea typeface="Times New Roman" panose="02020603050405020304" pitchFamily="18" charset="0"/>
              </a:rPr>
            </a:br>
            <a:r>
              <a:rPr lang="en-GB" sz="1900" dirty="0">
                <a:solidFill>
                  <a:srgbClr val="FF0000"/>
                </a:solidFill>
                <a:effectLst/>
                <a:ea typeface="Times New Roman" panose="02020603050405020304" pitchFamily="18" charset="0"/>
              </a:rPr>
              <a:t>	Use physical barriers to identify edge protection.</a:t>
            </a:r>
            <a:br>
              <a:rPr lang="en-GB" sz="1900" dirty="0">
                <a:solidFill>
                  <a:srgbClr val="FF0000"/>
                </a:solidFill>
                <a:effectLst/>
                <a:ea typeface="Times New Roman" panose="02020603050405020304" pitchFamily="18" charset="0"/>
              </a:rPr>
            </a:br>
            <a:r>
              <a:rPr lang="en-GB" sz="1900" dirty="0">
                <a:solidFill>
                  <a:srgbClr val="FF0000"/>
                </a:solidFill>
                <a:effectLst/>
                <a:ea typeface="Times New Roman" panose="02020603050405020304" pitchFamily="18" charset="0"/>
              </a:rPr>
              <a:t>	Develop a specific assessment for compact / smaller plant due to lack of stability</a:t>
            </a:r>
            <a:br>
              <a:rPr lang="en-GB" sz="1900" dirty="0">
                <a:solidFill>
                  <a:srgbClr val="FF0000"/>
                </a:solidFill>
                <a:effectLst/>
                <a:ea typeface="Times New Roman" panose="02020603050405020304" pitchFamily="18" charset="0"/>
              </a:rPr>
            </a:br>
            <a:r>
              <a:rPr lang="en-GB" sz="1900" dirty="0">
                <a:solidFill>
                  <a:srgbClr val="FF0000"/>
                </a:solidFill>
                <a:effectLst/>
                <a:ea typeface="Times New Roman" panose="02020603050405020304" pitchFamily="18" charset="0"/>
              </a:rPr>
              <a:t>	Avoid the use of rollers less that 1.2m wide, substitute for remote controlled </a:t>
            </a:r>
          </a:p>
          <a:p>
            <a:pPr marL="0" indent="0">
              <a:lnSpc>
                <a:spcPct val="120000"/>
              </a:lnSpc>
              <a:spcBef>
                <a:spcPts val="0"/>
              </a:spcBef>
              <a:buNone/>
              <a:tabLst>
                <a:tab pos="361950" algn="l"/>
              </a:tabLst>
            </a:pPr>
            <a:r>
              <a:rPr lang="en-GB" sz="1900" dirty="0">
                <a:solidFill>
                  <a:srgbClr val="FF0000"/>
                </a:solidFill>
                <a:ea typeface="Times New Roman" panose="02020603050405020304" pitchFamily="18" charset="0"/>
              </a:rPr>
              <a:t>	</a:t>
            </a:r>
            <a:r>
              <a:rPr lang="en-GB" sz="1900" dirty="0">
                <a:solidFill>
                  <a:srgbClr val="FF0000"/>
                </a:solidFill>
                <a:effectLst/>
                <a:ea typeface="Times New Roman" panose="02020603050405020304" pitchFamily="18" charset="0"/>
              </a:rPr>
              <a:t>vibration compaction plates etc</a:t>
            </a:r>
            <a:br>
              <a:rPr lang="en-GB" sz="1900" dirty="0">
                <a:solidFill>
                  <a:srgbClr val="FF0000"/>
                </a:solidFill>
                <a:effectLst/>
                <a:ea typeface="Times New Roman" panose="02020603050405020304" pitchFamily="18" charset="0"/>
              </a:rPr>
            </a:br>
            <a:r>
              <a:rPr lang="en-GB" sz="1900" dirty="0">
                <a:solidFill>
                  <a:srgbClr val="FF0000"/>
                </a:solidFill>
                <a:effectLst/>
                <a:ea typeface="Times New Roman" panose="02020603050405020304" pitchFamily="18" charset="0"/>
              </a:rPr>
              <a:t>	If the roller has to be smaller that 1.2m wide, this must be approved by Project </a:t>
            </a:r>
          </a:p>
          <a:p>
            <a:pPr marL="0" indent="0">
              <a:lnSpc>
                <a:spcPct val="120000"/>
              </a:lnSpc>
              <a:spcBef>
                <a:spcPts val="0"/>
              </a:spcBef>
              <a:buNone/>
              <a:tabLst>
                <a:tab pos="361950" algn="l"/>
              </a:tabLst>
            </a:pPr>
            <a:r>
              <a:rPr lang="en-GB" sz="1900" dirty="0">
                <a:solidFill>
                  <a:srgbClr val="FF0000"/>
                </a:solidFill>
                <a:effectLst/>
                <a:ea typeface="Times New Roman" panose="02020603050405020304" pitchFamily="18" charset="0"/>
              </a:rPr>
              <a:t>	Director ( Supply Chain) </a:t>
            </a:r>
          </a:p>
          <a:p>
            <a:pPr marL="0" indent="0">
              <a:lnSpc>
                <a:spcPct val="120000"/>
              </a:lnSpc>
              <a:spcBef>
                <a:spcPts val="0"/>
              </a:spcBef>
              <a:buNone/>
              <a:tabLst>
                <a:tab pos="361950" algn="l"/>
              </a:tabLst>
            </a:pPr>
            <a:r>
              <a:rPr lang="en-GB" sz="1900" dirty="0">
                <a:solidFill>
                  <a:srgbClr val="FF0000"/>
                </a:solidFill>
                <a:effectLst/>
                <a:ea typeface="Times New Roman" panose="02020603050405020304" pitchFamily="18" charset="0"/>
              </a:rPr>
              <a:t>	</a:t>
            </a:r>
            <a:r>
              <a:rPr lang="en-GB" sz="1900" b="1" dirty="0">
                <a:solidFill>
                  <a:srgbClr val="FF0000"/>
                </a:solidFill>
                <a:effectLst/>
                <a:ea typeface="Times New Roman" panose="02020603050405020304" pitchFamily="18" charset="0"/>
              </a:rPr>
              <a:t>Plant Operation</a:t>
            </a:r>
            <a:br>
              <a:rPr lang="en-GB" sz="1900" dirty="0">
                <a:solidFill>
                  <a:srgbClr val="FF0000"/>
                </a:solidFill>
                <a:effectLst/>
                <a:ea typeface="Times New Roman" panose="02020603050405020304" pitchFamily="18" charset="0"/>
              </a:rPr>
            </a:br>
            <a:r>
              <a:rPr lang="en-GB" sz="1900" dirty="0">
                <a:solidFill>
                  <a:srgbClr val="FF0000"/>
                </a:solidFill>
                <a:effectLst/>
                <a:ea typeface="Times New Roman" panose="02020603050405020304" pitchFamily="18" charset="0"/>
              </a:rPr>
              <a:t>	Rollers must travel with the seat locked in the forward position. The seat must only be adjusted when stationary.</a:t>
            </a:r>
            <a:r>
              <a:rPr lang="en-GB" sz="1900" dirty="0">
                <a:solidFill>
                  <a:srgbClr val="FF0000"/>
                </a:solidFill>
                <a:effectLst/>
                <a:ea typeface="Calibri" panose="020F0502020204030204" pitchFamily="34" charset="0"/>
              </a:rPr>
              <a:t> </a:t>
            </a:r>
          </a:p>
          <a:p>
            <a:pPr marL="0" indent="0">
              <a:lnSpc>
                <a:spcPct val="120000"/>
              </a:lnSpc>
              <a:spcBef>
                <a:spcPts val="0"/>
              </a:spcBef>
              <a:buNone/>
              <a:tabLst>
                <a:tab pos="361950" algn="l"/>
              </a:tabLst>
            </a:pPr>
            <a:endParaRPr lang="en-GB" sz="2200" dirty="0">
              <a:effectLst/>
              <a:ea typeface="Calibri" panose="020F050202020403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16057C4-B4C3-480F-81C3-5C60F49F9C95}"/>
              </a:ext>
            </a:extLst>
          </p:cNvPr>
          <p:cNvPicPr>
            <a:picLocks noChangeAspect="1"/>
          </p:cNvPicPr>
          <p:nvPr/>
        </p:nvPicPr>
        <p:blipFill>
          <a:blip r:embed="rId3"/>
          <a:stretch>
            <a:fillRect/>
          </a:stretch>
        </p:blipFill>
        <p:spPr>
          <a:xfrm>
            <a:off x="9383578" y="2358190"/>
            <a:ext cx="2453490" cy="3158039"/>
          </a:xfrm>
          <a:prstGeom prst="rect">
            <a:avLst/>
          </a:prstGeom>
        </p:spPr>
      </p:pic>
    </p:spTree>
    <p:extLst>
      <p:ext uri="{BB962C8B-B14F-4D97-AF65-F5344CB8AC3E}">
        <p14:creationId xmlns:p14="http://schemas.microsoft.com/office/powerpoint/2010/main" val="157634499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fontScale="85000" lnSpcReduction="200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800" b="1" dirty="0">
                <a:effectLst/>
                <a:ea typeface="Calibri" panose="020F0502020204030204" pitchFamily="34" charset="0"/>
              </a:rPr>
              <a:t>HEi207 – Damage to Structural Element of Bridge</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800" b="1" dirty="0">
                <a:solidFill>
                  <a:srgbClr val="FF0000"/>
                </a:solidFill>
                <a:effectLst/>
                <a:ea typeface="Calibri" panose="020F0502020204030204" pitchFamily="34" charset="0"/>
              </a:rPr>
              <a:t>Lessons Learned:</a:t>
            </a:r>
            <a:endParaRPr lang="en-GB" sz="1800" dirty="0">
              <a:effectLst/>
              <a:ea typeface="Calibri" panose="020F0502020204030204" pitchFamily="34" charset="0"/>
            </a:endParaRPr>
          </a:p>
          <a:p>
            <a:pPr marL="0" indent="0" defTabSz="361950">
              <a:lnSpc>
                <a:spcPct val="120000"/>
              </a:lnSpc>
              <a:spcBef>
                <a:spcPts val="0"/>
              </a:spcBef>
              <a:buNone/>
            </a:pPr>
            <a:r>
              <a:rPr lang="en-GB" sz="1800" dirty="0">
                <a:solidFill>
                  <a:srgbClr val="FF0000"/>
                </a:solidFill>
                <a:effectLst/>
                <a:ea typeface="Times New Roman" panose="02020603050405020304" pitchFamily="18" charset="0"/>
              </a:rPr>
              <a:t>To prevent a similar occurrence the following should be considered when carrying out excavation works of this</a:t>
            </a:r>
            <a:br>
              <a:rPr lang="en-GB" sz="1800" dirty="0">
                <a:solidFill>
                  <a:srgbClr val="FF0000"/>
                </a:solidFill>
                <a:effectLst/>
                <a:ea typeface="Times New Roman" panose="02020603050405020304" pitchFamily="18" charset="0"/>
              </a:rPr>
            </a:br>
            <a:r>
              <a:rPr lang="en-GB" sz="1800" dirty="0">
                <a:solidFill>
                  <a:srgbClr val="FF0000"/>
                </a:solidFill>
                <a:effectLst/>
                <a:ea typeface="Times New Roman" panose="02020603050405020304" pitchFamily="18" charset="0"/>
              </a:rPr>
              <a:t>nature:</a:t>
            </a:r>
            <a:br>
              <a:rPr lang="en-GB" sz="1800" dirty="0">
                <a:solidFill>
                  <a:srgbClr val="FF0000"/>
                </a:solidFill>
                <a:effectLst/>
                <a:ea typeface="Times New Roman" panose="02020603050405020304" pitchFamily="18" charset="0"/>
              </a:rPr>
            </a:br>
            <a:r>
              <a:rPr lang="en-GB" sz="1800" dirty="0">
                <a:solidFill>
                  <a:srgbClr val="FF0000"/>
                </a:solidFill>
                <a:effectLst/>
                <a:ea typeface="Times New Roman" panose="02020603050405020304" pitchFamily="18" charset="0"/>
              </a:rPr>
              <a:t>Ensure all historical drawings and as-built information is fully examined as part of the management of preconstruction information.</a:t>
            </a:r>
          </a:p>
          <a:p>
            <a:pPr marL="0" indent="0" defTabSz="361950">
              <a:lnSpc>
                <a:spcPct val="120000"/>
              </a:lnSpc>
              <a:spcBef>
                <a:spcPts val="0"/>
              </a:spcBef>
              <a:buNone/>
            </a:pPr>
            <a:r>
              <a:rPr lang="en-GB" sz="1800" dirty="0">
                <a:solidFill>
                  <a:srgbClr val="FF0000"/>
                </a:solidFill>
                <a:effectLst/>
                <a:ea typeface="Times New Roman" panose="02020603050405020304" pitchFamily="18" charset="0"/>
              </a:rPr>
              <a:t>Joint venture workshops and regular communications should take place between the design team and construction team.</a:t>
            </a:r>
            <a:br>
              <a:rPr lang="en-GB" sz="1800" dirty="0">
                <a:solidFill>
                  <a:srgbClr val="FF0000"/>
                </a:solidFill>
                <a:effectLst/>
                <a:ea typeface="Times New Roman" panose="02020603050405020304" pitchFamily="18" charset="0"/>
              </a:rPr>
            </a:br>
            <a:r>
              <a:rPr lang="en-GB" sz="1800" dirty="0">
                <a:solidFill>
                  <a:srgbClr val="FF0000"/>
                </a:solidFill>
                <a:effectLst/>
                <a:ea typeface="Times New Roman" panose="02020603050405020304" pitchFamily="18" charset="0"/>
              </a:rPr>
              <a:t>The message of ‘stop and don’t continue work if you are unsure about anything’ must be strongly and regularly reinforced.</a:t>
            </a:r>
            <a:br>
              <a:rPr lang="en-GB" sz="1800" dirty="0">
                <a:solidFill>
                  <a:srgbClr val="FF0000"/>
                </a:solidFill>
                <a:effectLst/>
                <a:ea typeface="Times New Roman" panose="02020603050405020304" pitchFamily="18" charset="0"/>
              </a:rPr>
            </a:br>
            <a:r>
              <a:rPr lang="en-GB" sz="1800" dirty="0">
                <a:solidFill>
                  <a:srgbClr val="FF0000"/>
                </a:solidFill>
                <a:effectLst/>
                <a:ea typeface="Times New Roman" panose="02020603050405020304" pitchFamily="18" charset="0"/>
              </a:rPr>
              <a:t>Review and check your incident escalation communication procedures for clarity and understanding by all relevant parties.</a:t>
            </a:r>
          </a:p>
          <a:p>
            <a:pPr marL="0" indent="0" defTabSz="361950">
              <a:lnSpc>
                <a:spcPct val="120000"/>
              </a:lnSpc>
              <a:spcBef>
                <a:spcPts val="0"/>
              </a:spcBef>
              <a:buNone/>
            </a:pPr>
            <a:r>
              <a:rPr lang="en-GB" sz="1800" b="1" dirty="0">
                <a:solidFill>
                  <a:srgbClr val="FF0000"/>
                </a:solidFill>
                <a:effectLst/>
                <a:ea typeface="Calibri" panose="020F0502020204030204" pitchFamily="34" charset="0"/>
              </a:rPr>
              <a:t>DISCUSS – Doug P to add </a:t>
            </a:r>
          </a:p>
          <a:p>
            <a:pPr marL="0" indent="0" fontAlgn="ctr">
              <a:lnSpc>
                <a:spcPct val="120000"/>
              </a:lnSpc>
              <a:spcBef>
                <a:spcPts val="0"/>
              </a:spcBef>
              <a:buNone/>
            </a:pPr>
            <a:endParaRPr lang="en-GB" sz="1800" b="1" dirty="0">
              <a:effectLst/>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800" b="1" dirty="0">
                <a:effectLst/>
                <a:ea typeface="Calibri" panose="020F0502020204030204" pitchFamily="34" charset="0"/>
              </a:rPr>
              <a:t>HEi208 - Failure of a sensor on an Impact Protection Vehicle whilst working under a rolling road block</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800" b="1" dirty="0">
                <a:solidFill>
                  <a:srgbClr val="FF0000"/>
                </a:solidFill>
                <a:effectLst/>
                <a:ea typeface="Calibri" panose="020F0502020204030204" pitchFamily="34" charset="0"/>
              </a:rPr>
              <a:t>Lessons Learned:</a:t>
            </a:r>
            <a:endParaRPr lang="en-GB" sz="1800" dirty="0">
              <a:effectLst/>
              <a:ea typeface="Calibri" panose="020F0502020204030204" pitchFamily="34" charset="0"/>
            </a:endParaRPr>
          </a:p>
          <a:p>
            <a:pPr marL="0" indent="0">
              <a:lnSpc>
                <a:spcPct val="120000"/>
              </a:lnSpc>
              <a:spcBef>
                <a:spcPts val="0"/>
              </a:spcBef>
              <a:buNone/>
            </a:pPr>
            <a:r>
              <a:rPr lang="en-GB" sz="1800" dirty="0">
                <a:solidFill>
                  <a:srgbClr val="FA0000"/>
                </a:solidFill>
                <a:effectLst/>
                <a:ea typeface="Calibri" panose="020F0502020204030204" pitchFamily="34" charset="0"/>
              </a:rPr>
              <a:t>The operational limits of an item of plan should not be dependent on the correct operation of a sensor activation. Noted that in this case the IP67 sensor failed to operate correctly because it had been subject to a high pressure water jet, imposing a greater head of water than it was capable of accepting. Noted an IP68 sensor extends the immersion features of IP67, allowing for deeper immersion beyond three feet or one meter. The highest rating  is IP69 which provides complete protection from dust and protection from steam-jet cleaning (water temperatures up to 80 degrees Celsius). </a:t>
            </a:r>
          </a:p>
          <a:p>
            <a:pPr marL="0" indent="0">
              <a:lnSpc>
                <a:spcPct val="120000"/>
              </a:lnSpc>
              <a:spcBef>
                <a:spcPts val="0"/>
              </a:spcBef>
              <a:buNone/>
            </a:pPr>
            <a:endParaRPr lang="en-GB" sz="1800" dirty="0">
              <a:effectLst/>
              <a:ea typeface="Calibri" panose="020F0502020204030204" pitchFamily="34" charset="0"/>
            </a:endParaRPr>
          </a:p>
          <a:p>
            <a:pPr marL="0" indent="0">
              <a:lnSpc>
                <a:spcPct val="120000"/>
              </a:lnSpc>
              <a:spcBef>
                <a:spcPts val="0"/>
              </a:spcBef>
              <a:buNone/>
            </a:pPr>
            <a:r>
              <a:rPr lang="en-GB" sz="1800" dirty="0">
                <a:solidFill>
                  <a:srgbClr val="FA0000"/>
                </a:solidFill>
                <a:effectLst/>
                <a:ea typeface="Calibri" panose="020F0502020204030204" pitchFamily="34" charset="0"/>
              </a:rPr>
              <a:t>Highways England aspires to eliminate the use of IPVs in order to reduce the risk to IPV drivers of rear end shunts. Not clear however what  would be substituted. (Discussion held around trailers or self-driving units, separated from the drive unit by a shock absorbent damper system).  </a:t>
            </a:r>
          </a:p>
          <a:p>
            <a:pPr marL="0" indent="0">
              <a:lnSpc>
                <a:spcPct val="120000"/>
              </a:lnSpc>
              <a:spcBef>
                <a:spcPts val="0"/>
              </a:spcBef>
              <a:buNone/>
            </a:pPr>
            <a:endParaRPr lang="en-GB" sz="1800" dirty="0">
              <a:effectLst/>
              <a:ea typeface="Calibri" panose="020F050202020403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1778957"/>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fontScale="92500" lnSpcReduction="200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600" b="1" dirty="0">
                <a:effectLst/>
                <a:ea typeface="Calibri" panose="020F0502020204030204" pitchFamily="34" charset="0"/>
              </a:rPr>
              <a:t>HEi209  - Excavators fitted with Ditch Maintenance Buckets Issue</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600" b="1" dirty="0">
                <a:solidFill>
                  <a:srgbClr val="FF0000"/>
                </a:solidFill>
                <a:effectLst/>
                <a:ea typeface="Calibri" panose="020F0502020204030204" pitchFamily="34" charset="0"/>
              </a:rPr>
              <a:t>Lessons Learned:</a:t>
            </a:r>
            <a:endParaRPr lang="en-GB" sz="1600" dirty="0">
              <a:effectLst/>
              <a:ea typeface="Calibri" panose="020F0502020204030204" pitchFamily="34" charset="0"/>
            </a:endParaRPr>
          </a:p>
          <a:p>
            <a:pPr marL="0" indent="0">
              <a:lnSpc>
                <a:spcPct val="120000"/>
              </a:lnSpc>
              <a:spcBef>
                <a:spcPts val="0"/>
              </a:spcBef>
              <a:buNone/>
            </a:pPr>
            <a:r>
              <a:rPr lang="en-GB" sz="1600" dirty="0">
                <a:solidFill>
                  <a:srgbClr val="FF0000"/>
                </a:solidFill>
                <a:effectLst/>
                <a:ea typeface="Calibri" panose="020F0502020204030204" pitchFamily="34" charset="0"/>
              </a:rPr>
              <a:t>This incident occurred at Ascot Road on M4SMP. Another overturning  incident  had occurred on M4SMP scheme  recently; yet another incident had occurred on HS2. Noted that this type of incident is quite common where machines operate with an extended bucket radius and high bucket height, .</a:t>
            </a:r>
          </a:p>
          <a:p>
            <a:pPr marL="0" indent="0">
              <a:lnSpc>
                <a:spcPct val="120000"/>
              </a:lnSpc>
              <a:spcBef>
                <a:spcPts val="0"/>
              </a:spcBef>
              <a:buNone/>
            </a:pPr>
            <a:r>
              <a:rPr lang="en-GB" sz="1600" dirty="0">
                <a:solidFill>
                  <a:srgbClr val="FF0000"/>
                </a:solidFill>
                <a:effectLst/>
                <a:ea typeface="Calibri" panose="020F0502020204030204" pitchFamily="34" charset="0"/>
              </a:rPr>
              <a:t> </a:t>
            </a:r>
            <a:endParaRPr lang="en-GB" sz="1600" dirty="0">
              <a:effectLst/>
              <a:ea typeface="Calibri" panose="020F0502020204030204" pitchFamily="34" charset="0"/>
            </a:endParaRPr>
          </a:p>
          <a:p>
            <a:pPr marL="0" indent="0">
              <a:lnSpc>
                <a:spcPct val="120000"/>
              </a:lnSpc>
              <a:spcBef>
                <a:spcPts val="0"/>
              </a:spcBef>
              <a:buNone/>
            </a:pPr>
            <a:r>
              <a:rPr lang="en-GB" sz="1600" dirty="0">
                <a:solidFill>
                  <a:srgbClr val="FF0000"/>
                </a:solidFill>
                <a:effectLst/>
                <a:ea typeface="Calibri" panose="020F0502020204030204" pitchFamily="34" charset="0"/>
              </a:rPr>
              <a:t>Use of ditching buckets should be limited to plant of sufficient size to handle them. It is further</a:t>
            </a:r>
          </a:p>
          <a:p>
            <a:pPr marL="0" indent="0">
              <a:lnSpc>
                <a:spcPct val="120000"/>
              </a:lnSpc>
              <a:spcBef>
                <a:spcPts val="0"/>
              </a:spcBef>
              <a:buNone/>
            </a:pPr>
            <a:r>
              <a:rPr lang="en-GB" sz="1600" dirty="0">
                <a:solidFill>
                  <a:srgbClr val="FF0000"/>
                </a:solidFill>
                <a:effectLst/>
                <a:ea typeface="Calibri" panose="020F0502020204030204" pitchFamily="34" charset="0"/>
              </a:rPr>
              <a:t> recommended that operations higher than the swing post  be prohibited. Mark Lamport is writing </a:t>
            </a:r>
          </a:p>
          <a:p>
            <a:pPr marL="0" indent="0">
              <a:lnSpc>
                <a:spcPct val="120000"/>
              </a:lnSpc>
              <a:spcBef>
                <a:spcPts val="0"/>
              </a:spcBef>
              <a:buNone/>
            </a:pPr>
            <a:r>
              <a:rPr lang="en-GB" sz="1600" dirty="0">
                <a:solidFill>
                  <a:srgbClr val="FF0000"/>
                </a:solidFill>
                <a:effectLst/>
                <a:ea typeface="Calibri" panose="020F0502020204030204" pitchFamily="34" charset="0"/>
              </a:rPr>
              <a:t> to Richard Wilson stating that this restriction is insufficient given that  plant operatives may be unaware </a:t>
            </a:r>
          </a:p>
          <a:p>
            <a:pPr marL="0" indent="0">
              <a:lnSpc>
                <a:spcPct val="120000"/>
              </a:lnSpc>
              <a:spcBef>
                <a:spcPts val="0"/>
              </a:spcBef>
              <a:buNone/>
            </a:pPr>
            <a:r>
              <a:rPr lang="en-GB" sz="1600" dirty="0">
                <a:solidFill>
                  <a:srgbClr val="FF0000"/>
                </a:solidFill>
                <a:effectLst/>
                <a:ea typeface="Calibri" panose="020F0502020204030204" pitchFamily="34" charset="0"/>
              </a:rPr>
              <a:t>where the swing post is on their machine. As a consequence this is an accident waiting to happen. Action</a:t>
            </a:r>
          </a:p>
          <a:p>
            <a:pPr marL="0" indent="0">
              <a:lnSpc>
                <a:spcPct val="120000"/>
              </a:lnSpc>
              <a:spcBef>
                <a:spcPts val="0"/>
              </a:spcBef>
              <a:buNone/>
            </a:pPr>
            <a:r>
              <a:rPr lang="en-GB" sz="1600" dirty="0">
                <a:solidFill>
                  <a:srgbClr val="FF0000"/>
                </a:solidFill>
                <a:effectLst/>
                <a:ea typeface="Calibri" panose="020F0502020204030204" pitchFamily="34" charset="0"/>
              </a:rPr>
              <a:t> to feed back this alert to the PDWG (Ed) also to Structures Technical Excellence Steering Group.</a:t>
            </a:r>
          </a:p>
          <a:p>
            <a:pPr marL="0" indent="0" fontAlgn="ctr">
              <a:lnSpc>
                <a:spcPct val="110000"/>
              </a:lnSpc>
              <a:spcBef>
                <a:spcPts val="0"/>
              </a:spcBef>
              <a:buNone/>
            </a:pPr>
            <a:endParaRPr lang="en-GB" sz="1800" b="1" dirty="0">
              <a:effectLst/>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800" b="1" dirty="0">
                <a:effectLst/>
                <a:ea typeface="Calibri" panose="020F0502020204030204" pitchFamily="34" charset="0"/>
              </a:rPr>
              <a:t>HEi210  - Live Lane Crossing</a:t>
            </a:r>
            <a:r>
              <a:rPr lang="en-GB" sz="1800" dirty="0">
                <a:effectLst/>
                <a:ea typeface="Calibri" panose="020F0502020204030204" pitchFamily="34" charset="0"/>
              </a:rPr>
              <a:t> </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GB" sz="1800" b="1" dirty="0">
                <a:solidFill>
                  <a:srgbClr val="FF0000"/>
                </a:solidFill>
                <a:effectLst/>
                <a:ea typeface="Calibri" panose="020F0502020204030204" pitchFamily="34" charset="0"/>
              </a:rPr>
              <a:t>Lessons Learned:</a:t>
            </a:r>
            <a:endParaRPr lang="en-GB" sz="1800" dirty="0">
              <a:effectLst/>
              <a:ea typeface="Calibri" panose="020F0502020204030204" pitchFamily="34" charset="0"/>
            </a:endParaRPr>
          </a:p>
          <a:p>
            <a:pPr marL="0" indent="0">
              <a:lnSpc>
                <a:spcPct val="110000"/>
              </a:lnSpc>
              <a:spcBef>
                <a:spcPts val="0"/>
              </a:spcBef>
              <a:buNone/>
            </a:pPr>
            <a:r>
              <a:rPr lang="en-GB" sz="1800" dirty="0">
                <a:solidFill>
                  <a:srgbClr val="FA0000"/>
                </a:solidFill>
                <a:effectLst/>
                <a:ea typeface="Calibri" panose="020F0502020204030204" pitchFamily="34" charset="0"/>
              </a:rPr>
              <a:t>Discussion that the risk of lane crossings needs to be balanced against the significant risk of setting up traffic management, sometimes over an extended distance. This has the effect of putting a number of people from the TM team at risk.  There are instances where a quick lane crossing would be the safer option. Albeit SSOWs need to be complied with at all times and  insurance is an issue;  both safe access AND egress needs to be considered. It is always preferable to try and combine inspection visits with other works. This will minimise risk overall.  </a:t>
            </a:r>
            <a:r>
              <a:rPr lang="en-GB" sz="1800" b="1" dirty="0">
                <a:solidFill>
                  <a:srgbClr val="FA0000"/>
                </a:solidFill>
                <a:effectLst/>
                <a:ea typeface="Calibri" panose="020F0502020204030204" pitchFamily="34" charset="0"/>
              </a:rPr>
              <a:t>(David Riley – </a:t>
            </a:r>
            <a:r>
              <a:rPr lang="en-GB" sz="1800" b="1" dirty="0" err="1">
                <a:solidFill>
                  <a:srgbClr val="FA0000"/>
                </a:solidFill>
                <a:effectLst/>
                <a:ea typeface="Calibri" panose="020F0502020204030204" pitchFamily="34" charset="0"/>
              </a:rPr>
              <a:t>Amey</a:t>
            </a:r>
            <a:r>
              <a:rPr lang="en-GB" sz="1800" b="1" dirty="0">
                <a:solidFill>
                  <a:srgbClr val="FA0000"/>
                </a:solidFill>
                <a:effectLst/>
                <a:ea typeface="Calibri" panose="020F0502020204030204" pitchFamily="34" charset="0"/>
              </a:rPr>
              <a:t> currently completing </a:t>
            </a:r>
            <a:r>
              <a:rPr lang="en-GB" sz="1800" b="1" dirty="0" err="1">
                <a:solidFill>
                  <a:srgbClr val="FA0000"/>
                </a:solidFill>
                <a:effectLst/>
                <a:ea typeface="Calibri" panose="020F0502020204030204" pitchFamily="34" charset="0"/>
              </a:rPr>
              <a:t>CiD</a:t>
            </a:r>
            <a:r>
              <a:rPr lang="en-GB" sz="1800" b="1" dirty="0">
                <a:solidFill>
                  <a:srgbClr val="FA0000"/>
                </a:solidFill>
                <a:effectLst/>
                <a:ea typeface="Calibri" panose="020F0502020204030204" pitchFamily="34" charset="0"/>
              </a:rPr>
              <a:t> on Live Lane Working / / Live Lane Crossings)</a:t>
            </a:r>
            <a:endParaRPr lang="en-GB" sz="1800" b="1" dirty="0">
              <a:effectLst/>
              <a:ea typeface="Calibri" panose="020F0502020204030204" pitchFamily="34" charset="0"/>
            </a:endParaRPr>
          </a:p>
          <a:p>
            <a:pPr marL="0" indent="0">
              <a:lnSpc>
                <a:spcPct val="120000"/>
              </a:lnSpc>
              <a:spcBef>
                <a:spcPts val="0"/>
              </a:spcBef>
              <a:buNone/>
            </a:pPr>
            <a:endParaRPr lang="en-GB" sz="1600" dirty="0">
              <a:effectLst/>
              <a:ea typeface="Calibri" panose="020F050202020403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9E40B3F-77E8-4ADE-BAF3-AAE25F3E904F}"/>
              </a:ext>
            </a:extLst>
          </p:cNvPr>
          <p:cNvPicPr>
            <a:picLocks noChangeAspect="1"/>
          </p:cNvPicPr>
          <p:nvPr/>
        </p:nvPicPr>
        <p:blipFill>
          <a:blip r:embed="rId4"/>
          <a:stretch>
            <a:fillRect/>
          </a:stretch>
        </p:blipFill>
        <p:spPr>
          <a:xfrm>
            <a:off x="9775721" y="2277978"/>
            <a:ext cx="1585348" cy="2065923"/>
          </a:xfrm>
          <a:prstGeom prst="rect">
            <a:avLst/>
          </a:prstGeom>
        </p:spPr>
      </p:pic>
    </p:spTree>
    <p:extLst>
      <p:ext uri="{BB962C8B-B14F-4D97-AF65-F5344CB8AC3E}">
        <p14:creationId xmlns:p14="http://schemas.microsoft.com/office/powerpoint/2010/main" val="91365518"/>
      </p:ext>
    </p:extLst>
  </p:cSld>
  <p:clrMapOvr>
    <a:masterClrMapping/>
  </p:clrMapOvr>
  <p:transition spd="slow">
    <p:wipe dir="r"/>
  </p:transition>
</p:sld>
</file>

<file path=ppt/theme/theme1.xml><?xml version="1.0" encoding="utf-8"?>
<a:theme xmlns:a="http://schemas.openxmlformats.org/drawingml/2006/main" name="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3650</TotalTime>
  <Words>2616</Words>
  <Application>Microsoft Office PowerPoint</Application>
  <PresentationFormat>Widescreen</PresentationFormat>
  <Paragraphs>232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CIDFont+F2</vt:lpstr>
      <vt:lpstr>Times New Roman</vt:lpstr>
      <vt:lpstr>Wingdings</vt:lpstr>
      <vt:lpstr>SLC 2018 template</vt:lpstr>
      <vt:lpstr>Principal Designer Working Group  Root Cause Analysis – Capture &amp; Application of Lessons Learnt  </vt:lpstr>
      <vt:lpstr>Safety Alerts - Recent</vt:lpstr>
      <vt:lpstr>PowerPoint Presentation</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PowerPoint Presentation</vt:lpstr>
      <vt:lpstr>High Pressure Gas Main LTC Root cause </vt:lpstr>
      <vt:lpstr>Safety alert for designers </vt:lpstr>
      <vt:lpstr>Why ?</vt:lpstr>
      <vt:lpstr>Change </vt:lpstr>
      <vt:lpstr>Designer safety alert template </vt:lpstr>
      <vt:lpstr>Collaborative approach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Designer Working Group Event No 13</dc:title>
  <dc:creator>Potter, Doug</dc:creator>
  <cp:lastModifiedBy>Doug Potter</cp:lastModifiedBy>
  <cp:revision>30</cp:revision>
  <dcterms:created xsi:type="dcterms:W3CDTF">2019-07-23T13:25:15Z</dcterms:created>
  <dcterms:modified xsi:type="dcterms:W3CDTF">2021-03-25T08:07:51Z</dcterms:modified>
</cp:coreProperties>
</file>