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4"/>
    <p:sldMasterId id="2147483759" r:id="rId5"/>
    <p:sldMasterId id="2147483779" r:id="rId6"/>
    <p:sldMasterId id="2147483795" r:id="rId7"/>
  </p:sldMasterIdLst>
  <p:notesMasterIdLst>
    <p:notesMasterId r:id="rId20"/>
  </p:notesMasterIdLst>
  <p:handoutMasterIdLst>
    <p:handoutMasterId r:id="rId21"/>
  </p:handoutMasterIdLst>
  <p:sldIdLst>
    <p:sldId id="328" r:id="rId8"/>
    <p:sldId id="772" r:id="rId9"/>
    <p:sldId id="805" r:id="rId10"/>
    <p:sldId id="333" r:id="rId11"/>
    <p:sldId id="800" r:id="rId12"/>
    <p:sldId id="803" r:id="rId13"/>
    <p:sldId id="801" r:id="rId14"/>
    <p:sldId id="330" r:id="rId15"/>
    <p:sldId id="797" r:id="rId16"/>
    <p:sldId id="802" r:id="rId17"/>
    <p:sldId id="804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pos="5420" userDrawn="1">
          <p15:clr>
            <a:srgbClr val="A4A3A4"/>
          </p15:clr>
        </p15:guide>
        <p15:guide id="5" orient="horz" pos="640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a Haggerty" initials="KH" lastIdx="38" clrIdx="0"/>
  <p:cmAuthor id="2" name="Rachel Stevens" initials="RS" lastIdx="2" clrIdx="1"/>
  <p:cmAuthor id="3" name="Rachel Stevens" initials="RS [2]" lastIdx="1" clrIdx="2"/>
  <p:cmAuthor id="4" name="Rachel Stevens" initials="RS [3]" lastIdx="1" clrIdx="3"/>
  <p:cmAuthor id="5" name="Rachel Stevens" initials="RS [4]" lastIdx="1" clrIdx="4"/>
  <p:cmAuthor id="6" name="Rachel Stevens" initials="RS [5]" lastIdx="1" clrIdx="5"/>
  <p:cmAuthor id="7" name="Rachel Stevens" initials="RS [6]" lastIdx="1" clrIdx="6"/>
  <p:cmAuthor id="8" name="Rachel Stevens" initials="RS [7]" lastIdx="1" clrIdx="7"/>
  <p:cmAuthor id="9" name="Rachel Stevens" initials="RS [8]" lastIdx="1" clrIdx="8"/>
  <p:cmAuthor id="10" name="Rachel Stevens" initials="RS [9]" lastIdx="1" clrIdx="9"/>
  <p:cmAuthor id="11" name="Rachel Stevens" initials="RS [10]" lastIdx="1" clrIdx="10"/>
  <p:cmAuthor id="12" name="Rachel Stevens" initials="RS [11]" lastIdx="1" clrIdx="11"/>
  <p:cmAuthor id="13" name="Rachel Stevens" initials="RS [12]" lastIdx="1" clrIdx="12"/>
  <p:cmAuthor id="14" name="Rachel Stevens" initials="RS [13]" lastIdx="1" clrIdx="13"/>
  <p:cmAuthor id="15" name="Rachel Stevens" initials="RS [14]" lastIdx="1" clrIdx="14"/>
  <p:cmAuthor id="16" name="Rachel Stevens" initials="RS [15]" lastIdx="1" clrIdx="15"/>
  <p:cmAuthor id="17" name="Rachel Stevens" initials="RS [16]" lastIdx="1" clrIdx="1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F13"/>
    <a:srgbClr val="00A9E4"/>
    <a:srgbClr val="C3D200"/>
    <a:srgbClr val="F8DA40"/>
    <a:srgbClr val="55575A"/>
    <a:srgbClr val="0DA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FAC2E-F491-4020-8DAA-FC097EF1D860}" v="31" dt="2019-07-24T23:37:12.9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5076" autoAdjust="0"/>
  </p:normalViewPr>
  <p:slideViewPr>
    <p:cSldViewPr snapToGrid="0" snapToObjects="1">
      <p:cViewPr varScale="1">
        <p:scale>
          <a:sx n="67" d="100"/>
          <a:sy n="67" d="100"/>
        </p:scale>
        <p:origin x="992" y="48"/>
      </p:cViewPr>
      <p:guideLst>
        <p:guide orient="horz" pos="2160"/>
        <p:guide pos="2880"/>
        <p:guide pos="340"/>
        <p:guide pos="5420"/>
        <p:guide orient="horz" pos="640"/>
        <p:guide orient="horz" pos="39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0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203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0C1AE-E104-4D3A-907F-567DB33B884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360" y="207157"/>
            <a:ext cx="2560320" cy="27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07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DF254-2EC7-45F9-BD30-BE0E7C158C9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46" y="172437"/>
            <a:ext cx="2560320" cy="27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>
                <a:latin typeface="Arial" charset="0"/>
                <a:cs typeface="Arial" charset="0"/>
              </a:rPr>
              <a:t>BIM &amp; it’s characteristics:</a:t>
            </a:r>
            <a:endParaRPr lang="en-GB" dirty="0">
              <a:latin typeface="Arial" charset="0"/>
              <a:cs typeface="Arial" charset="0"/>
            </a:endParaRPr>
          </a:p>
          <a:p>
            <a:r>
              <a:rPr lang="en-GB" dirty="0">
                <a:latin typeface="Arial" charset="0"/>
                <a:cs typeface="Arial" charset="0"/>
              </a:rPr>
              <a:t>BIM evolves throughout the project life cycle; Plan, Design, Built, and Manage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sz="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83C17D-ADA0-48C8-B540-397E0E6257D4}" type="slidenum">
              <a:rPr lang="en-GB" sz="900"/>
              <a:t>2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181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ange"/>
          <p:cNvSpPr/>
          <p:nvPr userDrawn="1"/>
        </p:nvSpPr>
        <p:spPr>
          <a:xfrm>
            <a:off x="-9144" y="1792224"/>
            <a:ext cx="9153144" cy="5065776"/>
          </a:xfrm>
          <a:prstGeom prst="rect">
            <a:avLst/>
          </a:pr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541231" y="2279809"/>
            <a:ext cx="8057464" cy="500697"/>
          </a:xfrm>
        </p:spPr>
        <p:txBody>
          <a:bodyPr lIns="0" tIns="0" rIns="0" bIns="0" anchor="t">
            <a:noAutofit/>
          </a:bodyPr>
          <a:lstStyle>
            <a:lvl1pPr algn="l">
              <a:defRPr sz="38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41231" y="2967831"/>
            <a:ext cx="6609664" cy="5095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0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41231" y="4017168"/>
            <a:ext cx="5565775" cy="523875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7" name="Diagonal Line 2"/>
          <p:cNvCxnSpPr/>
          <p:nvPr userDrawn="1"/>
        </p:nvCxnSpPr>
        <p:spPr>
          <a:xfrm flipH="1">
            <a:off x="5095875" y="2898648"/>
            <a:ext cx="4057270" cy="3959352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Diagonal Line 1"/>
          <p:cNvCxnSpPr/>
          <p:nvPr userDrawn="1"/>
        </p:nvCxnSpPr>
        <p:spPr>
          <a:xfrm flipH="1">
            <a:off x="6794500" y="4445793"/>
            <a:ext cx="2349501" cy="2412207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Horizontal Line"/>
          <p:cNvCxnSpPr/>
          <p:nvPr userDrawn="1"/>
        </p:nvCxnSpPr>
        <p:spPr>
          <a:xfrm flipH="1">
            <a:off x="1" y="6015323"/>
            <a:ext cx="9153143" cy="0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Large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893" y="396000"/>
            <a:ext cx="3419856" cy="367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2" y="6162640"/>
            <a:ext cx="146723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2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 w.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21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670128"/>
            <a:ext cx="3906000" cy="2988000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2412000"/>
            <a:ext cx="3906000" cy="252000"/>
          </a:xfrm>
        </p:spPr>
        <p:txBody>
          <a:bodyPr tIns="0" bIns="0" anchor="ctr">
            <a:normAutofit/>
          </a:bodyPr>
          <a:lstStyle>
            <a:lvl1pPr>
              <a:defRPr lang="en-US" sz="1800" b="1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586" y="2670128"/>
            <a:ext cx="3906000" cy="2988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9336" y="2412000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31" name="Subtitle"/>
          <p:cNvSpPr>
            <a:spLocks noGrp="1"/>
          </p:cNvSpPr>
          <p:nvPr>
            <p:ph type="body" sz="quarter" idx="20" hasCustomPrompt="1"/>
          </p:nvPr>
        </p:nvSpPr>
        <p:spPr>
          <a:xfrm>
            <a:off x="540586" y="1655999"/>
            <a:ext cx="8064000" cy="648000"/>
          </a:xfrm>
        </p:spPr>
        <p:txBody>
          <a:bodyPr tIns="0" bIns="0"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40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162175"/>
            <a:ext cx="3906000" cy="3498850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1908587"/>
            <a:ext cx="3906000" cy="252000"/>
          </a:xfrm>
        </p:spPr>
        <p:txBody>
          <a:bodyPr t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000" y="2162175"/>
            <a:ext cx="3906000" cy="34988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8750" y="1908175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622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"/>
          <p:cNvSpPr>
            <a:spLocks noGrp="1"/>
          </p:cNvSpPr>
          <p:nvPr userDrawn="1">
            <p:ph idx="1" hasCustomPrompt="1"/>
          </p:nvPr>
        </p:nvSpPr>
        <p:spPr>
          <a:xfrm>
            <a:off x="540587" y="2619375"/>
            <a:ext cx="5292000" cy="304165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Kicker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0587" y="1656000"/>
            <a:ext cx="5292000" cy="50400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2" name="Top Foldover Box"/>
          <p:cNvSpPr/>
          <p:nvPr userDrawn="1"/>
        </p:nvSpPr>
        <p:spPr>
          <a:xfrm>
            <a:off x="6088291" y="2433028"/>
            <a:ext cx="2520000" cy="360000"/>
          </a:xfrm>
          <a:custGeom>
            <a:avLst/>
            <a:gdLst>
              <a:gd name="connsiteX0" fmla="*/ 180000 w 2520000"/>
              <a:gd name="connsiteY0" fmla="*/ 0 h 360000"/>
              <a:gd name="connsiteX1" fmla="*/ 2520000 w 2520000"/>
              <a:gd name="connsiteY1" fmla="*/ 0 h 360000"/>
              <a:gd name="connsiteX2" fmla="*/ 2520000 w 2520000"/>
              <a:gd name="connsiteY2" fmla="*/ 360000 h 360000"/>
              <a:gd name="connsiteX3" fmla="*/ 0 w 2520000"/>
              <a:gd name="connsiteY3" fmla="*/ 360000 h 360000"/>
              <a:gd name="connsiteX4" fmla="*/ 0 w 2520000"/>
              <a:gd name="connsiteY4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360000">
                <a:moveTo>
                  <a:pt x="180000" y="0"/>
                </a:moveTo>
                <a:lnTo>
                  <a:pt x="2520000" y="0"/>
                </a:lnTo>
                <a:lnTo>
                  <a:pt x="2520000" y="360000"/>
                </a:lnTo>
                <a:lnTo>
                  <a:pt x="0" y="36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oldover Corner"/>
          <p:cNvSpPr>
            <a:spLocks/>
          </p:cNvSpPr>
          <p:nvPr userDrawn="1"/>
        </p:nvSpPr>
        <p:spPr>
          <a:xfrm>
            <a:off x="6088291" y="2433028"/>
            <a:ext cx="180000" cy="180000"/>
          </a:xfrm>
          <a:custGeom>
            <a:avLst/>
            <a:gdLst>
              <a:gd name="connsiteX0" fmla="*/ 0 w 274320"/>
              <a:gd name="connsiteY0" fmla="*/ 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  <a:gd name="connsiteX4" fmla="*/ 0 w 274320"/>
              <a:gd name="connsiteY4" fmla="*/ 0 h 274320"/>
              <a:gd name="connsiteX0" fmla="*/ 0 w 274320"/>
              <a:gd name="connsiteY0" fmla="*/ 27432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" h="274320">
                <a:moveTo>
                  <a:pt x="0" y="274320"/>
                </a:moveTo>
                <a:lnTo>
                  <a:pt x="274320" y="0"/>
                </a:lnTo>
                <a:lnTo>
                  <a:pt x="274320" y="274320"/>
                </a:lnTo>
                <a:lnTo>
                  <a:pt x="0" y="274320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Foldover Box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088291" y="2615958"/>
            <a:ext cx="2520000" cy="1537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216000" tIns="0" rIns="216000" bIns="28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call out text. Do not change the width of box, will adjust vertically automatically.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571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Conten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540587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1" hasCustomPrompt="1"/>
          </p:nvPr>
        </p:nvSpPr>
        <p:spPr>
          <a:xfrm>
            <a:off x="540587" y="2258537"/>
            <a:ext cx="8064000" cy="713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7" name="Content PIcture 1"/>
          <p:cNvSpPr>
            <a:spLocks noGrp="1"/>
          </p:cNvSpPr>
          <p:nvPr>
            <p:ph sz="quarter" idx="12" hasCustomPrompt="1"/>
          </p:nvPr>
        </p:nvSpPr>
        <p:spPr>
          <a:xfrm>
            <a:off x="541338" y="3141025"/>
            <a:ext cx="252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9" name="Content PIcture 2"/>
          <p:cNvSpPr>
            <a:spLocks noGrp="1"/>
          </p:cNvSpPr>
          <p:nvPr>
            <p:ph sz="quarter" idx="13" hasCustomPrompt="1"/>
          </p:nvPr>
        </p:nvSpPr>
        <p:spPr>
          <a:xfrm>
            <a:off x="3312000" y="3141025"/>
            <a:ext cx="252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1" name="Content PIcture 3"/>
          <p:cNvSpPr>
            <a:spLocks noGrp="1"/>
          </p:cNvSpPr>
          <p:nvPr>
            <p:ph sz="quarter" idx="15" hasCustomPrompt="1"/>
          </p:nvPr>
        </p:nvSpPr>
        <p:spPr>
          <a:xfrm>
            <a:off x="6084587" y="3141025"/>
            <a:ext cx="252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587" y="1656000"/>
            <a:ext cx="8064000" cy="474583"/>
          </a:xfrm>
        </p:spPr>
        <p:txBody>
          <a:bodyPr tIns="0" bIns="0"/>
          <a:lstStyle>
            <a:lvl1pPr>
              <a:def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218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2520000" cy="952182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1021" y="2862000"/>
            <a:ext cx="2520000" cy="278442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3312000" y="1008000"/>
            <a:ext cx="5292000" cy="463842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text, tables, charts, smart art, picture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1021" y="1991151"/>
            <a:ext cx="2520000" cy="864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536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6" userDrawn="1">
          <p15:clr>
            <a:srgbClr val="C35E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Kicker"/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0587" y="2619376"/>
            <a:ext cx="5295900" cy="304165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9" hasCustomPrompt="1"/>
          </p:nvPr>
        </p:nvSpPr>
        <p:spPr>
          <a:xfrm>
            <a:off x="6084000" y="1008000"/>
            <a:ext cx="2520000" cy="4653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0587" y="1656000"/>
            <a:ext cx="5295899" cy="576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23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Add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14/02/2019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MSc Module STRUCTURAL ENGINERING PRACTICE – Health &amp; Safety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404813" y="5614663"/>
            <a:ext cx="8315324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165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02500" indent="0">
              <a:buNone/>
              <a:defRPr/>
            </a:lvl3pPr>
            <a:lvl4pPr marL="405000" indent="0">
              <a:buNone/>
              <a:defRPr/>
            </a:lvl4pPr>
            <a:lvl5pPr marL="607500" indent="0">
              <a:buNone/>
              <a:defRPr/>
            </a:lvl5pPr>
          </a:lstStyle>
          <a:p>
            <a:pPr lvl="0"/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2092488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5778121"/>
            <a:ext cx="8064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1"/>
            <a:ext cx="8064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19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Kicker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 Righ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1"/>
            <a:ext cx="3888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 baseline="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Content Left"/>
          <p:cNvSpPr>
            <a:spLocks noGrp="1"/>
          </p:cNvSpPr>
          <p:nvPr>
            <p:ph sz="quarter" idx="12" hasCustomPrompt="1"/>
          </p:nvPr>
        </p:nvSpPr>
        <p:spPr>
          <a:xfrm>
            <a:off x="4716000" y="1656001"/>
            <a:ext cx="3888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 baseline="0">
                <a:solidFill>
                  <a:schemeClr val="tx1"/>
                </a:solidFill>
              </a:defRPr>
            </a:lvl2pPr>
            <a:lvl3pPr>
              <a:defRPr sz="1400" baseline="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897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13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"/>
          <p:cNvSpPr>
            <a:spLocks noGrp="1"/>
          </p:cNvSpPr>
          <p:nvPr>
            <p:ph type="pic" sz="quarter" idx="11"/>
          </p:nvPr>
        </p:nvSpPr>
        <p:spPr>
          <a:xfrm>
            <a:off x="0" y="1800000"/>
            <a:ext cx="9153525" cy="39852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Foldover Box"/>
          <p:cNvSpPr/>
          <p:nvPr userDrawn="1"/>
        </p:nvSpPr>
        <p:spPr>
          <a:xfrm>
            <a:off x="539749" y="2070000"/>
            <a:ext cx="8064000" cy="1618488"/>
          </a:xfrm>
          <a:custGeom>
            <a:avLst/>
            <a:gdLst>
              <a:gd name="connsiteX0" fmla="*/ 288000 w 8064000"/>
              <a:gd name="connsiteY0" fmla="*/ 0 h 1618488"/>
              <a:gd name="connsiteX1" fmla="*/ 8064000 w 8064000"/>
              <a:gd name="connsiteY1" fmla="*/ 0 h 1618488"/>
              <a:gd name="connsiteX2" fmla="*/ 8064000 w 8064000"/>
              <a:gd name="connsiteY2" fmla="*/ 1618488 h 1618488"/>
              <a:gd name="connsiteX3" fmla="*/ 0 w 8064000"/>
              <a:gd name="connsiteY3" fmla="*/ 1618488 h 1618488"/>
              <a:gd name="connsiteX4" fmla="*/ 0 w 8064000"/>
              <a:gd name="connsiteY4" fmla="*/ 282231 h 161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1618488">
                <a:moveTo>
                  <a:pt x="288000" y="0"/>
                </a:moveTo>
                <a:lnTo>
                  <a:pt x="8064000" y="0"/>
                </a:lnTo>
                <a:lnTo>
                  <a:pt x="8064000" y="1618488"/>
                </a:lnTo>
                <a:lnTo>
                  <a:pt x="0" y="1618488"/>
                </a:lnTo>
                <a:lnTo>
                  <a:pt x="0" y="282231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oldover Corner"/>
          <p:cNvSpPr/>
          <p:nvPr userDrawn="1"/>
        </p:nvSpPr>
        <p:spPr>
          <a:xfrm>
            <a:off x="539749" y="2070000"/>
            <a:ext cx="288000" cy="282231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864000" y="2341721"/>
            <a:ext cx="7150735" cy="500697"/>
          </a:xfrm>
        </p:spPr>
        <p:txBody>
          <a:bodyPr lIns="0" tIns="0" anchor="t">
            <a:noAutofit/>
          </a:bodyPr>
          <a:lstStyle>
            <a:lvl1pPr algn="l">
              <a:defRPr sz="36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4000" y="2967831"/>
            <a:ext cx="7150735" cy="509587"/>
          </a:xfrm>
          <a:prstGeom prst="rect">
            <a:avLst/>
          </a:prstGeom>
        </p:spPr>
        <p:txBody>
          <a:bodyPr lIns="0" tIns="0" bIns="0"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|  Date</a:t>
            </a:r>
          </a:p>
        </p:txBody>
      </p:sp>
      <p:pic>
        <p:nvPicPr>
          <p:cNvPr id="13" name="Large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893" y="396000"/>
            <a:ext cx="3419856" cy="3672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2" y="6162640"/>
            <a:ext cx="146723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4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576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540000" y="2412000"/>
            <a:ext cx="8064000" cy="3249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sz="quarter" idx="21" hasCustomPrompt="1"/>
          </p:nvPr>
        </p:nvSpPr>
        <p:spPr>
          <a:xfrm>
            <a:off x="540587" y="1655999"/>
            <a:ext cx="8064000" cy="648000"/>
          </a:xfrm>
        </p:spPr>
        <p:txBody>
          <a:bodyPr vert="horz" lIns="0" tIns="0" rIns="0" bIns="0" rtlCol="0">
            <a:normAutofit/>
          </a:bodyPr>
          <a:lstStyle>
            <a:lvl1pPr>
              <a:defRPr lang="en-GB" sz="2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250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 w. titles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21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670128"/>
            <a:ext cx="3906000" cy="2988000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2412000"/>
            <a:ext cx="3906000" cy="252000"/>
          </a:xfrm>
        </p:spPr>
        <p:txBody>
          <a:bodyPr tIns="0" bIns="0" anchor="ctr">
            <a:normAutofit/>
          </a:bodyPr>
          <a:lstStyle>
            <a:lvl1pPr>
              <a:defRPr lang="en-US" sz="1800" b="1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586" y="2670128"/>
            <a:ext cx="3906000" cy="2988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9336" y="2412000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31" name="Subtitle"/>
          <p:cNvSpPr>
            <a:spLocks noGrp="1"/>
          </p:cNvSpPr>
          <p:nvPr>
            <p:ph type="body" sz="quarter" idx="20" hasCustomPrompt="1"/>
          </p:nvPr>
        </p:nvSpPr>
        <p:spPr>
          <a:xfrm>
            <a:off x="540586" y="1655999"/>
            <a:ext cx="8064000" cy="648000"/>
          </a:xfrm>
        </p:spPr>
        <p:txBody>
          <a:bodyPr tIns="0" bIns="0"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160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 Titles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162175"/>
            <a:ext cx="3906000" cy="3498850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1908587"/>
            <a:ext cx="3906000" cy="252000"/>
          </a:xfrm>
        </p:spPr>
        <p:txBody>
          <a:bodyPr t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000" y="2162175"/>
            <a:ext cx="3906000" cy="34988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8750" y="1908175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692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allou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"/>
          <p:cNvSpPr>
            <a:spLocks noGrp="1"/>
          </p:cNvSpPr>
          <p:nvPr userDrawn="1">
            <p:ph idx="1" hasCustomPrompt="1"/>
          </p:nvPr>
        </p:nvSpPr>
        <p:spPr>
          <a:xfrm>
            <a:off x="540587" y="2619375"/>
            <a:ext cx="5292000" cy="304165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Kicker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0587" y="1656000"/>
            <a:ext cx="5292000" cy="50400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2" name="Top Foldover Box"/>
          <p:cNvSpPr/>
          <p:nvPr userDrawn="1"/>
        </p:nvSpPr>
        <p:spPr>
          <a:xfrm>
            <a:off x="6088291" y="2433028"/>
            <a:ext cx="2520000" cy="360000"/>
          </a:xfrm>
          <a:custGeom>
            <a:avLst/>
            <a:gdLst>
              <a:gd name="connsiteX0" fmla="*/ 180000 w 2520000"/>
              <a:gd name="connsiteY0" fmla="*/ 0 h 360000"/>
              <a:gd name="connsiteX1" fmla="*/ 2520000 w 2520000"/>
              <a:gd name="connsiteY1" fmla="*/ 0 h 360000"/>
              <a:gd name="connsiteX2" fmla="*/ 2520000 w 2520000"/>
              <a:gd name="connsiteY2" fmla="*/ 360000 h 360000"/>
              <a:gd name="connsiteX3" fmla="*/ 0 w 2520000"/>
              <a:gd name="connsiteY3" fmla="*/ 360000 h 360000"/>
              <a:gd name="connsiteX4" fmla="*/ 0 w 2520000"/>
              <a:gd name="connsiteY4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360000">
                <a:moveTo>
                  <a:pt x="180000" y="0"/>
                </a:moveTo>
                <a:lnTo>
                  <a:pt x="2520000" y="0"/>
                </a:lnTo>
                <a:lnTo>
                  <a:pt x="2520000" y="360000"/>
                </a:lnTo>
                <a:lnTo>
                  <a:pt x="0" y="36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oldover Corner"/>
          <p:cNvSpPr>
            <a:spLocks/>
          </p:cNvSpPr>
          <p:nvPr userDrawn="1"/>
        </p:nvSpPr>
        <p:spPr>
          <a:xfrm>
            <a:off x="6088291" y="2433028"/>
            <a:ext cx="180000" cy="180000"/>
          </a:xfrm>
          <a:custGeom>
            <a:avLst/>
            <a:gdLst>
              <a:gd name="connsiteX0" fmla="*/ 0 w 274320"/>
              <a:gd name="connsiteY0" fmla="*/ 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  <a:gd name="connsiteX4" fmla="*/ 0 w 274320"/>
              <a:gd name="connsiteY4" fmla="*/ 0 h 274320"/>
              <a:gd name="connsiteX0" fmla="*/ 0 w 274320"/>
              <a:gd name="connsiteY0" fmla="*/ 27432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" h="274320">
                <a:moveTo>
                  <a:pt x="0" y="274320"/>
                </a:moveTo>
                <a:lnTo>
                  <a:pt x="274320" y="0"/>
                </a:lnTo>
                <a:lnTo>
                  <a:pt x="274320" y="274320"/>
                </a:lnTo>
                <a:lnTo>
                  <a:pt x="0" y="274320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Foldover Box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088291" y="2615958"/>
            <a:ext cx="2520000" cy="1537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216000" tIns="0" rIns="216000" bIns="28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call out text. Do not change the width of box, will adjust vertically automatically.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397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Content, 3 Images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540587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1" hasCustomPrompt="1"/>
          </p:nvPr>
        </p:nvSpPr>
        <p:spPr>
          <a:xfrm>
            <a:off x="540587" y="2258537"/>
            <a:ext cx="8064000" cy="713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7" name="Content PIcture 1"/>
          <p:cNvSpPr>
            <a:spLocks noGrp="1"/>
          </p:cNvSpPr>
          <p:nvPr>
            <p:ph sz="quarter" idx="12" hasCustomPrompt="1"/>
          </p:nvPr>
        </p:nvSpPr>
        <p:spPr>
          <a:xfrm>
            <a:off x="541338" y="3141025"/>
            <a:ext cx="252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9" name="Content PIcture 2"/>
          <p:cNvSpPr>
            <a:spLocks noGrp="1"/>
          </p:cNvSpPr>
          <p:nvPr>
            <p:ph sz="quarter" idx="13" hasCustomPrompt="1"/>
          </p:nvPr>
        </p:nvSpPr>
        <p:spPr>
          <a:xfrm>
            <a:off x="3312000" y="3141025"/>
            <a:ext cx="252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1" name="Content PIcture 3"/>
          <p:cNvSpPr>
            <a:spLocks noGrp="1"/>
          </p:cNvSpPr>
          <p:nvPr>
            <p:ph sz="quarter" idx="15" hasCustomPrompt="1"/>
          </p:nvPr>
        </p:nvSpPr>
        <p:spPr>
          <a:xfrm>
            <a:off x="6084587" y="3141025"/>
            <a:ext cx="252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587" y="1656000"/>
            <a:ext cx="8064000" cy="474583"/>
          </a:xfrm>
        </p:spPr>
        <p:txBody>
          <a:bodyPr tIns="0" bIns="0"/>
          <a:lstStyle>
            <a:lvl1pPr>
              <a:def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646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Large Image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2520000" cy="952182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1021" y="2862000"/>
            <a:ext cx="2520000" cy="278442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3312000" y="1008000"/>
            <a:ext cx="5292000" cy="463842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text, tables, charts, smart art, picture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1021" y="1991151"/>
            <a:ext cx="2520000" cy="864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376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6">
          <p15:clr>
            <a:srgbClr val="C35E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Narrow Image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Kicker"/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0587" y="2619376"/>
            <a:ext cx="5295900" cy="304165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9" hasCustomPrompt="1"/>
          </p:nvPr>
        </p:nvSpPr>
        <p:spPr>
          <a:xfrm>
            <a:off x="6084000" y="1008000"/>
            <a:ext cx="2520000" cy="4653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0587" y="1656000"/>
            <a:ext cx="5295899" cy="576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843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1"/>
            <a:ext cx="8064000" cy="44194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51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Content Righ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1"/>
            <a:ext cx="3888000" cy="44282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 baseline="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Content Left"/>
          <p:cNvSpPr>
            <a:spLocks noGrp="1"/>
          </p:cNvSpPr>
          <p:nvPr>
            <p:ph sz="quarter" idx="12" hasCustomPrompt="1"/>
          </p:nvPr>
        </p:nvSpPr>
        <p:spPr>
          <a:xfrm>
            <a:off x="4716000" y="1656001"/>
            <a:ext cx="3888000" cy="44282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 baseline="0">
                <a:solidFill>
                  <a:schemeClr val="tx1"/>
                </a:solidFill>
              </a:defRPr>
            </a:lvl2pPr>
            <a:lvl3pPr>
              <a:defRPr sz="1400" baseline="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49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5778121"/>
            <a:ext cx="8064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1"/>
            <a:ext cx="8064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604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808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648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540000" y="2412000"/>
            <a:ext cx="8064000" cy="36546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sz="quarter" idx="21" hasCustomPrompt="1"/>
          </p:nvPr>
        </p:nvSpPr>
        <p:spPr>
          <a:xfrm>
            <a:off x="540587" y="1655999"/>
            <a:ext cx="8064000" cy="648000"/>
          </a:xfrm>
        </p:spPr>
        <p:txBody>
          <a:bodyPr vert="horz" lIns="0" tIns="0" rIns="0" bIns="0" rtlCol="0">
            <a:normAutofit/>
          </a:bodyPr>
          <a:lstStyle>
            <a:lvl1pPr>
              <a:defRPr lang="en-GB" sz="2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141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 w.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670128"/>
            <a:ext cx="3906000" cy="3396564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2412000"/>
            <a:ext cx="3906000" cy="252000"/>
          </a:xfrm>
        </p:spPr>
        <p:txBody>
          <a:bodyPr tIns="0" bIns="0" anchor="ctr">
            <a:normAutofit/>
          </a:bodyPr>
          <a:lstStyle>
            <a:lvl1pPr>
              <a:defRPr lang="en-US" sz="1800" b="1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586" y="2670128"/>
            <a:ext cx="3906000" cy="3396564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9336" y="2412000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31" name="Subtitle"/>
          <p:cNvSpPr>
            <a:spLocks noGrp="1"/>
          </p:cNvSpPr>
          <p:nvPr>
            <p:ph type="body" sz="quarter" idx="20" hasCustomPrompt="1"/>
          </p:nvPr>
        </p:nvSpPr>
        <p:spPr>
          <a:xfrm>
            <a:off x="540586" y="1655999"/>
            <a:ext cx="8064000" cy="648000"/>
          </a:xfrm>
        </p:spPr>
        <p:txBody>
          <a:bodyPr tIns="0" bIns="0"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541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162174"/>
            <a:ext cx="3906000" cy="3904517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1908587"/>
            <a:ext cx="3906000" cy="252000"/>
          </a:xfrm>
        </p:spPr>
        <p:txBody>
          <a:bodyPr t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000" y="2162175"/>
            <a:ext cx="3906000" cy="3904516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8750" y="1908175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170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"/>
          <p:cNvSpPr>
            <a:spLocks noGrp="1"/>
          </p:cNvSpPr>
          <p:nvPr userDrawn="1">
            <p:ph idx="1" hasCustomPrompt="1"/>
          </p:nvPr>
        </p:nvSpPr>
        <p:spPr>
          <a:xfrm>
            <a:off x="540587" y="2619375"/>
            <a:ext cx="5292000" cy="345611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0587" y="1656000"/>
            <a:ext cx="5292000" cy="50400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2" name="Top Foldover Box"/>
          <p:cNvSpPr/>
          <p:nvPr userDrawn="1"/>
        </p:nvSpPr>
        <p:spPr>
          <a:xfrm>
            <a:off x="6088291" y="2433028"/>
            <a:ext cx="2520000" cy="360000"/>
          </a:xfrm>
          <a:custGeom>
            <a:avLst/>
            <a:gdLst>
              <a:gd name="connsiteX0" fmla="*/ 180000 w 2520000"/>
              <a:gd name="connsiteY0" fmla="*/ 0 h 360000"/>
              <a:gd name="connsiteX1" fmla="*/ 2520000 w 2520000"/>
              <a:gd name="connsiteY1" fmla="*/ 0 h 360000"/>
              <a:gd name="connsiteX2" fmla="*/ 2520000 w 2520000"/>
              <a:gd name="connsiteY2" fmla="*/ 360000 h 360000"/>
              <a:gd name="connsiteX3" fmla="*/ 0 w 2520000"/>
              <a:gd name="connsiteY3" fmla="*/ 360000 h 360000"/>
              <a:gd name="connsiteX4" fmla="*/ 0 w 2520000"/>
              <a:gd name="connsiteY4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360000">
                <a:moveTo>
                  <a:pt x="180000" y="0"/>
                </a:moveTo>
                <a:lnTo>
                  <a:pt x="2520000" y="0"/>
                </a:lnTo>
                <a:lnTo>
                  <a:pt x="2520000" y="360000"/>
                </a:lnTo>
                <a:lnTo>
                  <a:pt x="0" y="36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oldover Corner"/>
          <p:cNvSpPr>
            <a:spLocks/>
          </p:cNvSpPr>
          <p:nvPr userDrawn="1"/>
        </p:nvSpPr>
        <p:spPr>
          <a:xfrm>
            <a:off x="6088291" y="2433028"/>
            <a:ext cx="180000" cy="180000"/>
          </a:xfrm>
          <a:custGeom>
            <a:avLst/>
            <a:gdLst>
              <a:gd name="connsiteX0" fmla="*/ 0 w 274320"/>
              <a:gd name="connsiteY0" fmla="*/ 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  <a:gd name="connsiteX4" fmla="*/ 0 w 274320"/>
              <a:gd name="connsiteY4" fmla="*/ 0 h 274320"/>
              <a:gd name="connsiteX0" fmla="*/ 0 w 274320"/>
              <a:gd name="connsiteY0" fmla="*/ 27432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" h="274320">
                <a:moveTo>
                  <a:pt x="0" y="274320"/>
                </a:moveTo>
                <a:lnTo>
                  <a:pt x="274320" y="0"/>
                </a:lnTo>
                <a:lnTo>
                  <a:pt x="274320" y="274320"/>
                </a:lnTo>
                <a:lnTo>
                  <a:pt x="0" y="274320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Foldover Box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088291" y="2615958"/>
            <a:ext cx="2520000" cy="1537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216000" tIns="0" rIns="216000" bIns="28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call out text. Do not change the width of box, will adjust vertically automatically.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053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Conten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540587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2" name="Content Placeholder"/>
          <p:cNvSpPr>
            <a:spLocks noGrp="1"/>
          </p:cNvSpPr>
          <p:nvPr>
            <p:ph sz="quarter" idx="11" hasCustomPrompt="1"/>
          </p:nvPr>
        </p:nvSpPr>
        <p:spPr>
          <a:xfrm>
            <a:off x="540587" y="2258537"/>
            <a:ext cx="8064000" cy="713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7" name="Content PIcture 1"/>
          <p:cNvSpPr>
            <a:spLocks noGrp="1"/>
          </p:cNvSpPr>
          <p:nvPr>
            <p:ph sz="quarter" idx="12" hasCustomPrompt="1"/>
          </p:nvPr>
        </p:nvSpPr>
        <p:spPr>
          <a:xfrm>
            <a:off x="541338" y="3141025"/>
            <a:ext cx="2520000" cy="293446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9" name="Content PIcture 2"/>
          <p:cNvSpPr>
            <a:spLocks noGrp="1"/>
          </p:cNvSpPr>
          <p:nvPr>
            <p:ph sz="quarter" idx="13" hasCustomPrompt="1"/>
          </p:nvPr>
        </p:nvSpPr>
        <p:spPr>
          <a:xfrm>
            <a:off x="3312000" y="3141025"/>
            <a:ext cx="2520000" cy="293446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1" name="Content PIcture 3"/>
          <p:cNvSpPr>
            <a:spLocks noGrp="1"/>
          </p:cNvSpPr>
          <p:nvPr>
            <p:ph sz="quarter" idx="15" hasCustomPrompt="1"/>
          </p:nvPr>
        </p:nvSpPr>
        <p:spPr>
          <a:xfrm>
            <a:off x="6084587" y="3141025"/>
            <a:ext cx="2520000" cy="293446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587" y="1656000"/>
            <a:ext cx="8064000" cy="474583"/>
          </a:xfrm>
        </p:spPr>
        <p:txBody>
          <a:bodyPr tIns="0" bIns="0"/>
          <a:lstStyle>
            <a:lvl1pPr>
              <a:def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9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2520000" cy="952182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1021" y="2862000"/>
            <a:ext cx="2520000" cy="3239862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3312000" y="1008000"/>
            <a:ext cx="5292000" cy="509386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text, tables, charts, smart art, picture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1021" y="1991151"/>
            <a:ext cx="2520000" cy="864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770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6">
          <p15:clr>
            <a:srgbClr val="C35E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0587" y="2619376"/>
            <a:ext cx="5295900" cy="3438524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9" hasCustomPrompt="1"/>
          </p:nvPr>
        </p:nvSpPr>
        <p:spPr>
          <a:xfrm>
            <a:off x="6084000" y="1008000"/>
            <a:ext cx="2520000" cy="5049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0587" y="1656000"/>
            <a:ext cx="5295899" cy="576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067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1"/>
            <a:ext cx="8064000" cy="44370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98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Kicker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 Righ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1"/>
            <a:ext cx="3888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 baseline="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Content Left"/>
          <p:cNvSpPr>
            <a:spLocks noGrp="1"/>
          </p:cNvSpPr>
          <p:nvPr>
            <p:ph sz="quarter" idx="12" hasCustomPrompt="1"/>
          </p:nvPr>
        </p:nvSpPr>
        <p:spPr>
          <a:xfrm>
            <a:off x="4716000" y="1656001"/>
            <a:ext cx="3888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 baseline="0">
                <a:solidFill>
                  <a:schemeClr val="tx1"/>
                </a:solidFill>
              </a:defRPr>
            </a:lvl2pPr>
            <a:lvl3pPr>
              <a:defRPr sz="1400" baseline="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3684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Content Righ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0"/>
            <a:ext cx="3888000" cy="44018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 baseline="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Content Left"/>
          <p:cNvSpPr>
            <a:spLocks noGrp="1"/>
          </p:cNvSpPr>
          <p:nvPr>
            <p:ph sz="quarter" idx="12" hasCustomPrompt="1"/>
          </p:nvPr>
        </p:nvSpPr>
        <p:spPr>
          <a:xfrm>
            <a:off x="4716000" y="1656001"/>
            <a:ext cx="3888000" cy="440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 baseline="0">
                <a:solidFill>
                  <a:schemeClr val="tx1"/>
                </a:solidFill>
              </a:defRPr>
            </a:lvl2pPr>
            <a:lvl3pPr>
              <a:defRPr sz="1400" baseline="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511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818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8459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540000" y="2412000"/>
            <a:ext cx="8064000" cy="3689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sz="quarter" idx="21" hasCustomPrompt="1"/>
          </p:nvPr>
        </p:nvSpPr>
        <p:spPr>
          <a:xfrm>
            <a:off x="540587" y="1655999"/>
            <a:ext cx="8064000" cy="648000"/>
          </a:xfrm>
        </p:spPr>
        <p:txBody>
          <a:bodyPr vert="horz" lIns="0" tIns="0" rIns="0" bIns="0" rtlCol="0">
            <a:normAutofit/>
          </a:bodyPr>
          <a:lstStyle>
            <a:lvl1pPr>
              <a:defRPr lang="en-GB" sz="2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814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 w. titles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670128"/>
            <a:ext cx="3906000" cy="3396564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2412000"/>
            <a:ext cx="3906000" cy="252000"/>
          </a:xfrm>
        </p:spPr>
        <p:txBody>
          <a:bodyPr tIns="0" bIns="0" anchor="ctr">
            <a:normAutofit/>
          </a:bodyPr>
          <a:lstStyle>
            <a:lvl1pPr>
              <a:defRPr lang="en-US" sz="1800" b="1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586" y="2670128"/>
            <a:ext cx="3906000" cy="3396564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9336" y="2412000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31" name="Subtitle"/>
          <p:cNvSpPr>
            <a:spLocks noGrp="1"/>
          </p:cNvSpPr>
          <p:nvPr>
            <p:ph type="body" sz="quarter" idx="20" hasCustomPrompt="1"/>
          </p:nvPr>
        </p:nvSpPr>
        <p:spPr>
          <a:xfrm>
            <a:off x="540586" y="1655999"/>
            <a:ext cx="8064000" cy="648000"/>
          </a:xfrm>
        </p:spPr>
        <p:txBody>
          <a:bodyPr tIns="0" bIns="0"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332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 Titles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162174"/>
            <a:ext cx="3906000" cy="3895725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1908587"/>
            <a:ext cx="3906000" cy="252000"/>
          </a:xfrm>
        </p:spPr>
        <p:txBody>
          <a:bodyPr t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000" y="2162175"/>
            <a:ext cx="3906000" cy="3895724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8750" y="1908175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3829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allou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"/>
          <p:cNvSpPr>
            <a:spLocks noGrp="1"/>
          </p:cNvSpPr>
          <p:nvPr userDrawn="1">
            <p:ph idx="1" hasCustomPrompt="1"/>
          </p:nvPr>
        </p:nvSpPr>
        <p:spPr>
          <a:xfrm>
            <a:off x="540587" y="2619375"/>
            <a:ext cx="5292000" cy="345611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0587" y="1656000"/>
            <a:ext cx="5292000" cy="50400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2" name="Top Foldover Box"/>
          <p:cNvSpPr/>
          <p:nvPr userDrawn="1"/>
        </p:nvSpPr>
        <p:spPr>
          <a:xfrm>
            <a:off x="6088291" y="2433028"/>
            <a:ext cx="2520000" cy="360000"/>
          </a:xfrm>
          <a:custGeom>
            <a:avLst/>
            <a:gdLst>
              <a:gd name="connsiteX0" fmla="*/ 180000 w 2520000"/>
              <a:gd name="connsiteY0" fmla="*/ 0 h 360000"/>
              <a:gd name="connsiteX1" fmla="*/ 2520000 w 2520000"/>
              <a:gd name="connsiteY1" fmla="*/ 0 h 360000"/>
              <a:gd name="connsiteX2" fmla="*/ 2520000 w 2520000"/>
              <a:gd name="connsiteY2" fmla="*/ 360000 h 360000"/>
              <a:gd name="connsiteX3" fmla="*/ 0 w 2520000"/>
              <a:gd name="connsiteY3" fmla="*/ 360000 h 360000"/>
              <a:gd name="connsiteX4" fmla="*/ 0 w 2520000"/>
              <a:gd name="connsiteY4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360000">
                <a:moveTo>
                  <a:pt x="180000" y="0"/>
                </a:moveTo>
                <a:lnTo>
                  <a:pt x="2520000" y="0"/>
                </a:lnTo>
                <a:lnTo>
                  <a:pt x="2520000" y="360000"/>
                </a:lnTo>
                <a:lnTo>
                  <a:pt x="0" y="36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oldover Corner"/>
          <p:cNvSpPr>
            <a:spLocks/>
          </p:cNvSpPr>
          <p:nvPr userDrawn="1"/>
        </p:nvSpPr>
        <p:spPr>
          <a:xfrm>
            <a:off x="6088291" y="2433028"/>
            <a:ext cx="180000" cy="180000"/>
          </a:xfrm>
          <a:custGeom>
            <a:avLst/>
            <a:gdLst>
              <a:gd name="connsiteX0" fmla="*/ 0 w 274320"/>
              <a:gd name="connsiteY0" fmla="*/ 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  <a:gd name="connsiteX4" fmla="*/ 0 w 274320"/>
              <a:gd name="connsiteY4" fmla="*/ 0 h 274320"/>
              <a:gd name="connsiteX0" fmla="*/ 0 w 274320"/>
              <a:gd name="connsiteY0" fmla="*/ 27432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" h="274320">
                <a:moveTo>
                  <a:pt x="0" y="274320"/>
                </a:moveTo>
                <a:lnTo>
                  <a:pt x="274320" y="0"/>
                </a:lnTo>
                <a:lnTo>
                  <a:pt x="274320" y="274320"/>
                </a:lnTo>
                <a:lnTo>
                  <a:pt x="0" y="274320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Foldover Box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088291" y="2615958"/>
            <a:ext cx="2520000" cy="1537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216000" tIns="0" rIns="216000" bIns="28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call out text. Do not change the width of box, will adjust vertically automatically.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463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Content, 3 Images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540587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2" name="Content Placeholder"/>
          <p:cNvSpPr>
            <a:spLocks noGrp="1"/>
          </p:cNvSpPr>
          <p:nvPr>
            <p:ph sz="quarter" idx="11" hasCustomPrompt="1"/>
          </p:nvPr>
        </p:nvSpPr>
        <p:spPr>
          <a:xfrm>
            <a:off x="540587" y="2258537"/>
            <a:ext cx="8064000" cy="713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7" name="Content PIcture 1"/>
          <p:cNvSpPr>
            <a:spLocks noGrp="1"/>
          </p:cNvSpPr>
          <p:nvPr>
            <p:ph sz="quarter" idx="12" hasCustomPrompt="1"/>
          </p:nvPr>
        </p:nvSpPr>
        <p:spPr>
          <a:xfrm>
            <a:off x="541338" y="3141024"/>
            <a:ext cx="2520000" cy="2916875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9" name="Content PIcture 2"/>
          <p:cNvSpPr>
            <a:spLocks noGrp="1"/>
          </p:cNvSpPr>
          <p:nvPr>
            <p:ph sz="quarter" idx="13" hasCustomPrompt="1"/>
          </p:nvPr>
        </p:nvSpPr>
        <p:spPr>
          <a:xfrm>
            <a:off x="3312000" y="3141025"/>
            <a:ext cx="2520000" cy="2916874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1" name="Content PIcture 3"/>
          <p:cNvSpPr>
            <a:spLocks noGrp="1"/>
          </p:cNvSpPr>
          <p:nvPr>
            <p:ph sz="quarter" idx="15" hasCustomPrompt="1"/>
          </p:nvPr>
        </p:nvSpPr>
        <p:spPr>
          <a:xfrm>
            <a:off x="6084587" y="3141025"/>
            <a:ext cx="2520000" cy="2916874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587" y="1656000"/>
            <a:ext cx="8064000" cy="474583"/>
          </a:xfrm>
        </p:spPr>
        <p:txBody>
          <a:bodyPr tIns="0" bIns="0"/>
          <a:lstStyle>
            <a:lvl1pPr>
              <a:def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4177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Large Image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2520000" cy="952182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1021" y="2862000"/>
            <a:ext cx="2520000" cy="3204692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3312000" y="1008000"/>
            <a:ext cx="5292000" cy="505869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text, tables, charts, smart art, picture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1021" y="1991151"/>
            <a:ext cx="2520000" cy="864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433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6">
          <p15:clr>
            <a:srgbClr val="C35E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Narrow Image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0587" y="2619376"/>
            <a:ext cx="5295900" cy="3429732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9" hasCustomPrompt="1"/>
          </p:nvPr>
        </p:nvSpPr>
        <p:spPr>
          <a:xfrm>
            <a:off x="6084000" y="1008000"/>
            <a:ext cx="2520000" cy="50411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0587" y="1656000"/>
            <a:ext cx="5295899" cy="576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71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43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07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dover Box"/>
          <p:cNvSpPr/>
          <p:nvPr userDrawn="1"/>
        </p:nvSpPr>
        <p:spPr>
          <a:xfrm>
            <a:off x="540000" y="1620000"/>
            <a:ext cx="8064000" cy="4698000"/>
          </a:xfrm>
          <a:custGeom>
            <a:avLst/>
            <a:gdLst>
              <a:gd name="connsiteX0" fmla="*/ 280737 w 8064000"/>
              <a:gd name="connsiteY0" fmla="*/ 0 h 4698000"/>
              <a:gd name="connsiteX1" fmla="*/ 8064000 w 8064000"/>
              <a:gd name="connsiteY1" fmla="*/ 0 h 4698000"/>
              <a:gd name="connsiteX2" fmla="*/ 8064000 w 8064000"/>
              <a:gd name="connsiteY2" fmla="*/ 4698000 h 4698000"/>
              <a:gd name="connsiteX3" fmla="*/ 0 w 8064000"/>
              <a:gd name="connsiteY3" fmla="*/ 4698000 h 4698000"/>
              <a:gd name="connsiteX4" fmla="*/ 0 w 8064000"/>
              <a:gd name="connsiteY4" fmla="*/ 275113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4698000">
                <a:moveTo>
                  <a:pt x="280737" y="0"/>
                </a:moveTo>
                <a:lnTo>
                  <a:pt x="8064000" y="0"/>
                </a:lnTo>
                <a:lnTo>
                  <a:pt x="8064000" y="4698000"/>
                </a:lnTo>
                <a:lnTo>
                  <a:pt x="0" y="4698000"/>
                </a:lnTo>
                <a:lnTo>
                  <a:pt x="0" y="275113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ldover Corner"/>
          <p:cNvSpPr/>
          <p:nvPr userDrawn="1"/>
        </p:nvSpPr>
        <p:spPr>
          <a:xfrm>
            <a:off x="537076" y="1620000"/>
            <a:ext cx="280737" cy="275113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900000" y="1980000"/>
            <a:ext cx="6858000" cy="481848"/>
          </a:xfrm>
        </p:spPr>
        <p:txBody>
          <a:bodyPr lIns="0" tIns="0" anchor="t">
            <a:noAutofit/>
          </a:bodyPr>
          <a:lstStyle>
            <a:lvl1pPr algn="l">
              <a:spcAft>
                <a:spcPts val="3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5" name="Mid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000" y="396000"/>
            <a:ext cx="2829600" cy="3038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2608263"/>
            <a:ext cx="6858000" cy="48240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26491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dover Box"/>
          <p:cNvSpPr/>
          <p:nvPr userDrawn="1"/>
        </p:nvSpPr>
        <p:spPr>
          <a:xfrm>
            <a:off x="540000" y="1620000"/>
            <a:ext cx="8064000" cy="4698000"/>
          </a:xfrm>
          <a:custGeom>
            <a:avLst/>
            <a:gdLst>
              <a:gd name="connsiteX0" fmla="*/ 280737 w 8064000"/>
              <a:gd name="connsiteY0" fmla="*/ 0 h 4698000"/>
              <a:gd name="connsiteX1" fmla="*/ 8064000 w 8064000"/>
              <a:gd name="connsiteY1" fmla="*/ 0 h 4698000"/>
              <a:gd name="connsiteX2" fmla="*/ 8064000 w 8064000"/>
              <a:gd name="connsiteY2" fmla="*/ 4698000 h 4698000"/>
              <a:gd name="connsiteX3" fmla="*/ 0 w 8064000"/>
              <a:gd name="connsiteY3" fmla="*/ 4698000 h 4698000"/>
              <a:gd name="connsiteX4" fmla="*/ 0 w 8064000"/>
              <a:gd name="connsiteY4" fmla="*/ 275113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4698000">
                <a:moveTo>
                  <a:pt x="280737" y="0"/>
                </a:moveTo>
                <a:lnTo>
                  <a:pt x="8064000" y="0"/>
                </a:lnTo>
                <a:lnTo>
                  <a:pt x="8064000" y="4698000"/>
                </a:lnTo>
                <a:lnTo>
                  <a:pt x="0" y="4698000"/>
                </a:lnTo>
                <a:lnTo>
                  <a:pt x="0" y="275113"/>
                </a:lnTo>
                <a:close/>
              </a:path>
            </a:pathLst>
          </a:custGeom>
          <a:solidFill>
            <a:schemeClr val="bg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ldover Corner"/>
          <p:cNvSpPr/>
          <p:nvPr userDrawn="1"/>
        </p:nvSpPr>
        <p:spPr>
          <a:xfrm>
            <a:off x="537076" y="1620000"/>
            <a:ext cx="280737" cy="275113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900000" y="1980000"/>
            <a:ext cx="6858000" cy="481848"/>
          </a:xfrm>
        </p:spPr>
        <p:txBody>
          <a:bodyPr lIns="0" tIns="0" anchor="t">
            <a:noAutofit/>
          </a:bodyPr>
          <a:lstStyle>
            <a:lvl1pPr algn="l">
              <a:spcAft>
                <a:spcPts val="3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5" name="Mid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000" y="396000"/>
            <a:ext cx="2829600" cy="3038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2608263"/>
            <a:ext cx="6858000" cy="48240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287857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540000" y="2412000"/>
            <a:ext cx="8064000" cy="3249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sz="quarter" idx="21" hasCustomPrompt="1"/>
          </p:nvPr>
        </p:nvSpPr>
        <p:spPr>
          <a:xfrm>
            <a:off x="540587" y="1655999"/>
            <a:ext cx="8064000" cy="648000"/>
          </a:xfrm>
        </p:spPr>
        <p:txBody>
          <a:bodyPr vert="horz" lIns="0" tIns="0" rIns="0" bIns="0" rtlCol="0">
            <a:normAutofit/>
          </a:bodyPr>
          <a:lstStyle>
            <a:lvl1pPr>
              <a:defRPr lang="en-GB" sz="2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61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475" y="288077"/>
            <a:ext cx="2559600" cy="271441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00" y="1008000"/>
            <a:ext cx="52959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6" name="Text"/>
          <p:cNvSpPr>
            <a:spLocks noGrp="1"/>
          </p:cNvSpPr>
          <p:nvPr>
            <p:ph type="body" idx="1"/>
          </p:nvPr>
        </p:nvSpPr>
        <p:spPr>
          <a:xfrm>
            <a:off x="540000" y="1656000"/>
            <a:ext cx="5292000" cy="465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1 bullet</a:t>
            </a:r>
          </a:p>
          <a:p>
            <a:pPr lvl="2"/>
            <a:r>
              <a:rPr lang="en-US" dirty="0"/>
              <a:t>Level 2 bullet</a:t>
            </a:r>
          </a:p>
          <a:p>
            <a:pPr lvl="3"/>
            <a:r>
              <a:rPr lang="en-US" dirty="0"/>
              <a:t>Level 3 bullet</a:t>
            </a:r>
          </a:p>
          <a:p>
            <a:pPr lvl="4"/>
            <a:r>
              <a:rPr lang="en-US" dirty="0"/>
              <a:t>Level 4 bullet</a:t>
            </a:r>
            <a:endParaRPr lang="en-GB" dirty="0"/>
          </a:p>
        </p:txBody>
      </p:sp>
      <p:sp>
        <p:nvSpPr>
          <p:cNvPr id="7" name="Copywright"/>
          <p:cNvSpPr/>
          <p:nvPr userDrawn="1"/>
        </p:nvSpPr>
        <p:spPr>
          <a:xfrm>
            <a:off x="443954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2016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3028950" y="6351150"/>
            <a:ext cx="30861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GB" sz="9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4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75" r:id="rId8"/>
    <p:sldLayoutId id="2147483758" r:id="rId9"/>
    <p:sldLayoutId id="2147483753" r:id="rId10"/>
    <p:sldLayoutId id="2147483754" r:id="rId11"/>
    <p:sldLayoutId id="2147483752" r:id="rId12"/>
    <p:sldLayoutId id="2147483755" r:id="rId13"/>
    <p:sldLayoutId id="2147483756" r:id="rId14"/>
    <p:sldLayoutId id="2147483757" r:id="rId15"/>
    <p:sldLayoutId id="2147483811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>
          <a:tab pos="808038" algn="l"/>
        </a:tabLst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00" y="1008000"/>
            <a:ext cx="52959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6" name="Text"/>
          <p:cNvSpPr>
            <a:spLocks noGrp="1"/>
          </p:cNvSpPr>
          <p:nvPr>
            <p:ph type="body" idx="1"/>
          </p:nvPr>
        </p:nvSpPr>
        <p:spPr>
          <a:xfrm>
            <a:off x="540000" y="1656000"/>
            <a:ext cx="5292000" cy="465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1 bullet</a:t>
            </a:r>
          </a:p>
          <a:p>
            <a:pPr lvl="2"/>
            <a:r>
              <a:rPr lang="en-US" dirty="0"/>
              <a:t>Level 2 bullet</a:t>
            </a:r>
          </a:p>
          <a:p>
            <a:pPr lvl="3"/>
            <a:r>
              <a:rPr lang="en-US" dirty="0"/>
              <a:t>Level 3 bullet</a:t>
            </a:r>
          </a:p>
          <a:p>
            <a:pPr lvl="4"/>
            <a:r>
              <a:rPr lang="en-US" dirty="0"/>
              <a:t>Level 4 bullet</a:t>
            </a:r>
            <a:endParaRPr lang="en-GB" dirty="0"/>
          </a:p>
        </p:txBody>
      </p:sp>
      <p:sp>
        <p:nvSpPr>
          <p:cNvPr id="7" name="Copywright"/>
          <p:cNvSpPr/>
          <p:nvPr userDrawn="1"/>
        </p:nvSpPr>
        <p:spPr>
          <a:xfrm>
            <a:off x="443954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2016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3028950" y="6351150"/>
            <a:ext cx="30861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GB" sz="9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2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>
          <a:tab pos="808038" algn="l"/>
        </a:tabLst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475" y="288077"/>
            <a:ext cx="2559600" cy="271441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00" y="1008000"/>
            <a:ext cx="52959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6" name="Text"/>
          <p:cNvSpPr>
            <a:spLocks noGrp="1"/>
          </p:cNvSpPr>
          <p:nvPr>
            <p:ph type="body" idx="1"/>
          </p:nvPr>
        </p:nvSpPr>
        <p:spPr>
          <a:xfrm>
            <a:off x="540000" y="1656000"/>
            <a:ext cx="5292000" cy="465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1 bullet</a:t>
            </a:r>
          </a:p>
          <a:p>
            <a:pPr lvl="2"/>
            <a:r>
              <a:rPr lang="en-US" dirty="0"/>
              <a:t>Level 2 bullet</a:t>
            </a:r>
          </a:p>
          <a:p>
            <a:pPr lvl="3"/>
            <a:r>
              <a:rPr lang="en-US" dirty="0"/>
              <a:t>Level 3 bullet</a:t>
            </a:r>
          </a:p>
          <a:p>
            <a:pPr lvl="4"/>
            <a:r>
              <a:rPr lang="en-US" dirty="0"/>
              <a:t>Level 4 bullet</a:t>
            </a:r>
            <a:endParaRPr lang="en-GB" dirty="0"/>
          </a:p>
        </p:txBody>
      </p:sp>
      <p:sp>
        <p:nvSpPr>
          <p:cNvPr id="7" name="Copywright"/>
          <p:cNvSpPr/>
          <p:nvPr userDrawn="1"/>
        </p:nvSpPr>
        <p:spPr>
          <a:xfrm>
            <a:off x="443954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2016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3028950" y="6351150"/>
            <a:ext cx="30861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GB" sz="9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23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>
          <a:tab pos="808038" algn="l"/>
        </a:tabLst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00" y="1008000"/>
            <a:ext cx="52959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6" name="Text"/>
          <p:cNvSpPr>
            <a:spLocks noGrp="1"/>
          </p:cNvSpPr>
          <p:nvPr>
            <p:ph type="body" idx="1"/>
          </p:nvPr>
        </p:nvSpPr>
        <p:spPr>
          <a:xfrm>
            <a:off x="540000" y="1656000"/>
            <a:ext cx="5292000" cy="465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1 bullet</a:t>
            </a:r>
          </a:p>
          <a:p>
            <a:pPr lvl="2"/>
            <a:r>
              <a:rPr lang="en-US" dirty="0"/>
              <a:t>Level 2 bullet</a:t>
            </a:r>
          </a:p>
          <a:p>
            <a:pPr lvl="3"/>
            <a:r>
              <a:rPr lang="en-US" dirty="0"/>
              <a:t>Level 3 bullet</a:t>
            </a:r>
          </a:p>
          <a:p>
            <a:pPr lvl="4"/>
            <a:r>
              <a:rPr lang="en-US" dirty="0"/>
              <a:t>Level 4 bullet</a:t>
            </a:r>
            <a:endParaRPr lang="en-GB" dirty="0"/>
          </a:p>
        </p:txBody>
      </p:sp>
      <p:sp>
        <p:nvSpPr>
          <p:cNvPr id="7" name="Copywright"/>
          <p:cNvSpPr/>
          <p:nvPr userDrawn="1"/>
        </p:nvSpPr>
        <p:spPr>
          <a:xfrm>
            <a:off x="443954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2016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3028950" y="6351150"/>
            <a:ext cx="30861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GB" sz="9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99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>
          <a:tab pos="808038" algn="l"/>
        </a:tabLst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structural-safety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rssb.co.uk/Pages/Health-by-Design.aspx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268" y="1941624"/>
            <a:ext cx="8057464" cy="500697"/>
          </a:xfrm>
        </p:spPr>
        <p:txBody>
          <a:bodyPr/>
          <a:lstStyle/>
          <a:p>
            <a:r>
              <a:rPr lang="en-GB" sz="2800" dirty="0"/>
              <a:t>PRINCIPAL DESIGNER WORKING GROUP</a:t>
            </a:r>
            <a:br>
              <a:rPr lang="en-GB" sz="2800" dirty="0"/>
            </a:br>
            <a:r>
              <a:rPr lang="en-GB" sz="2800" dirty="0"/>
              <a:t>(PDWG)   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3268" y="4015284"/>
            <a:ext cx="3487193" cy="1544715"/>
          </a:xfrm>
        </p:spPr>
        <p:txBody>
          <a:bodyPr>
            <a:normAutofit/>
          </a:bodyPr>
          <a:lstStyle/>
          <a:p>
            <a:r>
              <a:rPr lang="en-GB" dirty="0"/>
              <a:t>25</a:t>
            </a:r>
            <a:r>
              <a:rPr lang="en-GB" baseline="30000" dirty="0"/>
              <a:t>th</a:t>
            </a:r>
            <a:r>
              <a:rPr lang="en-GB" dirty="0"/>
              <a:t> July 2019</a:t>
            </a:r>
          </a:p>
          <a:p>
            <a:r>
              <a:rPr lang="en-GB" dirty="0"/>
              <a:t>Pav Singh </a:t>
            </a:r>
          </a:p>
          <a:p>
            <a:r>
              <a:rPr lang="en-GB" dirty="0"/>
              <a:t>Associate Technical Director CDM HSEQ Services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0AA59FB-9F1D-4F24-9333-F556B7E232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Knowledge Transfer – Safety Hub Webpage.  </a:t>
            </a:r>
          </a:p>
        </p:txBody>
      </p:sp>
    </p:spTree>
    <p:extLst>
      <p:ext uri="{BB962C8B-B14F-4D97-AF65-F5344CB8AC3E}">
        <p14:creationId xmlns:p14="http://schemas.microsoft.com/office/powerpoint/2010/main" val="147423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84" y="209384"/>
            <a:ext cx="7009872" cy="630000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Topics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40000" y="905972"/>
            <a:ext cx="8064000" cy="510491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FF0000"/>
                </a:solidFill>
              </a:rPr>
              <a:t>Services Coordination – TBC   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Best Practice in coordinating Statutory Undertaker information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Data management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Designer guide to service management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CDM management and coordination of service diversions </a:t>
            </a:r>
            <a:r>
              <a:rPr lang="en-GB" sz="1600" b="1" dirty="0">
                <a:solidFill>
                  <a:srgbClr val="FF0000"/>
                </a:solidFill>
              </a:rPr>
              <a:t>  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M4SM; A14 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b="1" dirty="0">
                <a:solidFill>
                  <a:srgbClr val="FF0000"/>
                </a:solidFill>
              </a:rPr>
              <a:t>The Delivery  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There will be nominations for each of the web pages 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We will develop better visualisation and feel for easy route map for information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lvl="2" indent="0">
              <a:buNone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59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7245" y="197695"/>
            <a:ext cx="8064000" cy="630000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Next Steps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40000" y="1241848"/>
            <a:ext cx="8064000" cy="469514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Next Steps: 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We need nominations for web pages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Develop quick wins with existing information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92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" name="Picture 4" descr="C:\Users\harr3271\Downloads\shutterstock_57007604.jpg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r="5496"/>
          <a:stretch>
            <a:fillRect/>
          </a:stretch>
        </p:blipFill>
        <p:spPr bwMode="auto">
          <a:xfrm>
            <a:off x="1579510" y="2172494"/>
            <a:ext cx="598497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33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E8C236-E3B2-42DD-A700-B36E4573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223645"/>
            <a:ext cx="8315325" cy="373949"/>
          </a:xfrm>
        </p:spPr>
        <p:txBody>
          <a:bodyPr>
            <a:normAutofit fontScale="90000"/>
          </a:bodyPr>
          <a:lstStyle/>
          <a:p>
            <a:r>
              <a:rPr lang="en-GB" dirty="0"/>
              <a:t>Knowledge Transfer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39305F-6D95-4D9D-B2DA-BBA1F1951B97}"/>
              </a:ext>
            </a:extLst>
          </p:cNvPr>
          <p:cNvCxnSpPr/>
          <p:nvPr/>
        </p:nvCxnSpPr>
        <p:spPr>
          <a:xfrm>
            <a:off x="414338" y="719291"/>
            <a:ext cx="8334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>
            <a:extLst>
              <a:ext uri="{FF2B5EF4-FFF2-40B4-BE49-F238E27FC236}">
                <a16:creationId xmlns:a16="http://schemas.microsoft.com/office/drawing/2014/main" id="{31BA3309-9FC8-415E-A355-ED99B160F2F7}"/>
              </a:ext>
            </a:extLst>
          </p:cNvPr>
          <p:cNvSpPr txBox="1">
            <a:spLocks/>
          </p:cNvSpPr>
          <p:nvPr/>
        </p:nvSpPr>
        <p:spPr>
          <a:xfrm>
            <a:off x="414338" y="929148"/>
            <a:ext cx="8315325" cy="450203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indent="-428625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1500" dirty="0"/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Our objective as professional engineers within PDWG is to leave a whole life learning legacy for future generations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where each person feels that they have been empowered to contributed to: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Change in culture and behaviour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considering Occupational Health and Safety Hazards in Design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Demonstrating a personal impact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in Occupational Health &amp; Safety Leadership – Your Shadow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Leaving a positive H&amp;S legacy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Developing an exemplar culture in H&amp;S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with lessons shared with industry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771525" lvl="1" indent="-428625">
              <a:buFont typeface="Arial" panose="020B0604020202020204" pitchFamily="34" charset="0"/>
              <a:buChar char="•"/>
            </a:pPr>
            <a:endParaRPr lang="en-GB" sz="150" dirty="0"/>
          </a:p>
        </p:txBody>
      </p:sp>
    </p:spTree>
    <p:extLst>
      <p:ext uri="{BB962C8B-B14F-4D97-AF65-F5344CB8AC3E}">
        <p14:creationId xmlns:p14="http://schemas.microsoft.com/office/powerpoint/2010/main" val="262492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97314" y="203230"/>
            <a:ext cx="8064000" cy="630000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Current Website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39477" y="1824122"/>
            <a:ext cx="8064000" cy="469514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Overview – provides overview of PDWG including leading in CDM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Objectives  - supporting HE initiatives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Presentations from PDWG meetings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Safety By design resources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Whole life H&amp;S for design construction O&amp;M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Temporary works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Other Subjects – Asset data management,  Lean / BIM etc  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555625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54431-BA7F-456E-B0C0-D2DEDA36E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976" y="673088"/>
            <a:ext cx="5395768" cy="191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0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0265" y="254850"/>
            <a:ext cx="8064000" cy="630000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Website update progress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40000" y="1241848"/>
            <a:ext cx="8064000" cy="469514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Progress : 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We have has a meeting with Safety Hub Web page team who have provided proforma documents  to develop the scope for each page and sub page.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555625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6D4406-2CBD-4B76-9CCA-31EBCE96D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844" y="2170932"/>
            <a:ext cx="4417774" cy="4075219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4C88FD2-0481-43C1-BECD-924D9D6520E5}"/>
              </a:ext>
            </a:extLst>
          </p:cNvPr>
          <p:cNvSpPr txBox="1">
            <a:spLocks/>
          </p:cNvSpPr>
          <p:nvPr/>
        </p:nvSpPr>
        <p:spPr>
          <a:xfrm>
            <a:off x="387236" y="737418"/>
            <a:ext cx="4352045" cy="550873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26828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98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808038" algn="l"/>
              </a:tabLst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26828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25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555625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555625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555625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555625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The themes are being developed including owners and key information being developed . 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FF0000"/>
                </a:solidFill>
              </a:rPr>
              <a:t>Develop sub-tiles to coordinate information on website.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sz="1600" b="1" dirty="0"/>
              <a:t>Advanced searches </a:t>
            </a:r>
            <a:r>
              <a:rPr lang="en-GB" sz="1600" dirty="0"/>
              <a:t>develop metadata 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Develop </a:t>
            </a:r>
            <a:r>
              <a:rPr lang="en-GB" sz="1600" b="1" dirty="0"/>
              <a:t>lessons learnt including Safety Case studies </a:t>
            </a:r>
            <a:r>
              <a:rPr lang="en-GB" sz="1600" dirty="0"/>
              <a:t>for Designers and contractors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Provide good visual examples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38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1405" y="191850"/>
            <a:ext cx="8064000" cy="630000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Proposed Governance &amp; Delivery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40000" y="876545"/>
            <a:ext cx="8064000" cy="510491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FF0000"/>
                </a:solidFill>
              </a:rPr>
              <a:t>The Governance 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The knowledge share web page proposals will be passed through the PD Whole Life H&amp;S Sub Group - Andrew Finch  and /or Design Risk Management Subgroup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FF0000"/>
                </a:solidFill>
              </a:rPr>
              <a:t>This will ensure consistency 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Validation of information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b="1" dirty="0">
                <a:solidFill>
                  <a:srgbClr val="FF0000"/>
                </a:solidFill>
              </a:rPr>
              <a:t>The Delivery  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There will be nominations for each of the web pages 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We will develop better visualisation and feel for easy route map for information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FF0000"/>
                </a:solidFill>
              </a:rPr>
              <a:t>Workshop  this afternoon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Develop subgroup to support delivery of information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Find areas of intertest so that we can all have input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endParaRPr lang="en-GB" sz="1600" dirty="0"/>
          </a:p>
          <a:p>
            <a:pPr marL="285750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b="1" dirty="0">
                <a:solidFill>
                  <a:srgbClr val="FF0000"/>
                </a:solidFill>
              </a:rPr>
              <a:t>Subject Areas Proposal  &amp; Nominations </a:t>
            </a:r>
          </a:p>
          <a:p>
            <a:pPr lvl="1" indent="0">
              <a:buNone/>
            </a:pPr>
            <a:endParaRPr lang="en-GB" dirty="0"/>
          </a:p>
          <a:p>
            <a:pPr lvl="2" indent="0">
              <a:buNone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55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38992" y="217118"/>
            <a:ext cx="8064000" cy="630000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Topics – Principal Designer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40000" y="905972"/>
            <a:ext cx="8064000" cy="510491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FF0000"/>
                </a:solidFill>
              </a:rPr>
              <a:t>CDM with Highways England – TBC 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Existing actions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Highways England application of CDM – IAN 105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PCF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Quality Assurance 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lvl="2" indent="0">
              <a:buNone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FF0000"/>
                </a:solidFill>
              </a:rPr>
              <a:t>Resources 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HSE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CIRIA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Site visualisations including time lapse videos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Presentations on CDM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81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38992" y="231869"/>
            <a:ext cx="8064000" cy="630000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Whole Life Task Group  Webpage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40000" y="905972"/>
            <a:ext cx="8064000" cy="510491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FF0000"/>
                </a:solidFill>
              </a:rPr>
              <a:t>Martin Partington – Webpage Layout Development  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The proposed webpage coordinates the information developed by the PD Whole life task group to the Safety Hub  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Integrating issues and actions log 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Design change management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Safety by Design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Buildability 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Design feedback O&amp;M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endParaRPr lang="en-GB" sz="1600" dirty="0"/>
          </a:p>
          <a:p>
            <a:pPr marL="823913" lvl="2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555625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lvl="2" indent="0">
              <a:buNone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7F4FDE-3A49-4025-A5D3-8F124B0A9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98" y="3865103"/>
            <a:ext cx="4614686" cy="2738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D020D1-F79A-4463-83A2-1DC7D1591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523" y="1891399"/>
            <a:ext cx="3274142" cy="472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4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38992" y="217118"/>
            <a:ext cx="8064000" cy="630000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Topics – Temporary Works Forum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40000" y="905972"/>
            <a:ext cx="8064000" cy="510491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FF0000"/>
                </a:solidFill>
              </a:rPr>
              <a:t>Jim Tod &amp; David Thomas 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Provide visual tiles and links regarding the TWF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Provide links to guidance sheets  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Develop metadata and case studies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Develop a feedback loop to permanent works designers 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b="1" dirty="0">
                <a:solidFill>
                  <a:srgbClr val="FF0000"/>
                </a:solidFill>
              </a:rPr>
              <a:t>Structural safety Confidential Reporting on Structural Safety    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The TWF have a good interface with CROSS 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en-GB" dirty="0"/>
              <a:t>They can support a link to the website and interface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dirty="0">
                <a:hlinkClick r:id="rId2"/>
              </a:rPr>
              <a:t>https://www.structural-safety.org/</a:t>
            </a:r>
            <a:endParaRPr lang="en-GB" dirty="0"/>
          </a:p>
          <a:p>
            <a:pPr marL="555625" lvl="1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lvl="2" indent="0">
              <a:buNone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573B7-B3C3-4A28-9B2A-B3F7AFDC5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80" y="4842834"/>
            <a:ext cx="3596952" cy="1036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2D8319-2F03-4C86-B782-BF2A34D5D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819" y="1128251"/>
            <a:ext cx="2755638" cy="1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43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9872" y="191850"/>
            <a:ext cx="6492825" cy="630000"/>
          </a:xfrm>
        </p:spPr>
        <p:txBody>
          <a:bodyPr>
            <a:normAutofit/>
          </a:bodyPr>
          <a:lstStyle/>
          <a:p>
            <a:pPr algn="ctr"/>
            <a:r>
              <a:rPr lang="en-GB" sz="2000" dirty="0"/>
              <a:t>Topics - Health &amp; Human Factors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08676" y="880726"/>
            <a:ext cx="8064000" cy="547042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FF0000"/>
                </a:solidFill>
              </a:rPr>
              <a:t>Web Page using Design for Health Working With Liz Bennett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FF0000"/>
                </a:solidFill>
              </a:rPr>
              <a:t>Supporting Highways industry to add into the webpage   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The </a:t>
            </a:r>
            <a:r>
              <a:rPr lang="en-GB" sz="1600" dirty="0" err="1"/>
              <a:t>DfH</a:t>
            </a:r>
            <a:r>
              <a:rPr lang="en-GB" sz="1600" dirty="0"/>
              <a:t> Task Group reports to the CONIAC Health Sub-Group &amp; HICLG.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Working with RSSB to develop a cross industry Health in design resource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sz="1600" dirty="0">
                <a:hlinkClick r:id="rId2"/>
              </a:rPr>
              <a:t>https://www.rssb.co.uk/Pages/Health-by-Design.aspx</a:t>
            </a:r>
            <a:endParaRPr lang="en-GB" sz="1600" dirty="0"/>
          </a:p>
          <a:p>
            <a:pPr lvl="2" indent="0">
              <a:buNone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b="1" dirty="0" err="1">
                <a:solidFill>
                  <a:srgbClr val="FF0000"/>
                </a:solidFill>
              </a:rPr>
              <a:t>DfH</a:t>
            </a:r>
            <a:r>
              <a:rPr lang="en-GB" sz="2200" b="1" dirty="0">
                <a:solidFill>
                  <a:srgbClr val="FF0000"/>
                </a:solidFill>
              </a:rPr>
              <a:t> Task Group Projects 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Guidance for Designers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Clients reasonable expectations for Health in design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Top ten think points for designers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Skills, Knowledge, Attitude, Training, Experience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r>
              <a:rPr lang="en-GB" sz="1600" dirty="0"/>
              <a:t>Training Development   </a:t>
            </a:r>
          </a:p>
          <a:p>
            <a:pPr marL="823913" lvl="2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08 August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6D3289-32CF-447C-9EE5-8F1DD7179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310" y="4506327"/>
            <a:ext cx="2659114" cy="1677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384042-5651-4276-ABE8-758642E22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456" y="2590007"/>
            <a:ext cx="1781175" cy="904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23C1C9-6FDC-4354-87AA-E7F6C9B3E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081" y="3662467"/>
            <a:ext cx="17335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25995"/>
      </p:ext>
    </p:extLst>
  </p:cSld>
  <p:clrMapOvr>
    <a:masterClrMapping/>
  </p:clrMapOvr>
</p:sld>
</file>

<file path=ppt/theme/theme1.xml><?xml version="1.0" encoding="utf-8"?>
<a:theme xmlns:a="http://schemas.openxmlformats.org/drawingml/2006/main" name="Arcadis Master w Kicker">
  <a:themeElements>
    <a:clrScheme name="Arcadis Brand">
      <a:dk1>
        <a:srgbClr val="1D1D1D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DA642"/>
      </a:accent2>
      <a:accent3>
        <a:srgbClr val="F8DA40"/>
      </a:accent3>
      <a:accent4>
        <a:srgbClr val="00A9E4"/>
      </a:accent4>
      <a:accent5>
        <a:srgbClr val="C3D200"/>
      </a:accent5>
      <a:accent6>
        <a:srgbClr val="E41F13"/>
      </a:accent6>
      <a:hlink>
        <a:srgbClr val="2E75B5"/>
      </a:hlink>
      <a:folHlink>
        <a:srgbClr val="6F3B55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 cmpd="sng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2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lnSpc>
            <a:spcPct val="90000"/>
          </a:lnSpc>
          <a:spcBef>
            <a:spcPts val="200"/>
          </a:spcBef>
          <a:spcAft>
            <a:spcPts val="40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Style Template UK" id="{F6048B93-DBE6-4F1A-A16A-AC31F27C3078}" vid="{1EB697B9-DD3D-45E9-8A85-687D60ADBB5B}"/>
    </a:ext>
  </a:extLst>
</a:theme>
</file>

<file path=ppt/theme/theme2.xml><?xml version="1.0" encoding="utf-8"?>
<a:theme xmlns:a="http://schemas.openxmlformats.org/drawingml/2006/main" name="NO LOGO Arcadis Master w Kicker">
  <a:themeElements>
    <a:clrScheme name="Arcadis Brand Launch">
      <a:dk1>
        <a:srgbClr val="1D1D1D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0A9E4"/>
      </a:accent2>
      <a:accent3>
        <a:srgbClr val="E41F13"/>
      </a:accent3>
      <a:accent4>
        <a:srgbClr val="0DA642"/>
      </a:accent4>
      <a:accent5>
        <a:srgbClr val="F8DA40"/>
      </a:accent5>
      <a:accent6>
        <a:srgbClr val="C3D200"/>
      </a:accent6>
      <a:hlink>
        <a:srgbClr val="2E75B5"/>
      </a:hlink>
      <a:folHlink>
        <a:srgbClr val="6F3B55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 cmpd="sng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2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lnSpc>
            <a:spcPct val="90000"/>
          </a:lnSpc>
          <a:spcBef>
            <a:spcPts val="200"/>
          </a:spcBef>
          <a:spcAft>
            <a:spcPts val="40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Style Template UK" id="{F6048B93-DBE6-4F1A-A16A-AC31F27C3078}" vid="{0FB80E75-4EA7-4B23-927C-37C7511D630B}"/>
    </a:ext>
  </a:extLst>
</a:theme>
</file>

<file path=ppt/theme/theme3.xml><?xml version="1.0" encoding="utf-8"?>
<a:theme xmlns:a="http://schemas.openxmlformats.org/drawingml/2006/main" name="Arcadis Logo without Kicker">
  <a:themeElements>
    <a:clrScheme name="01 Arcadis Branding">
      <a:dk1>
        <a:srgbClr val="1D1D1D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DA642"/>
      </a:accent2>
      <a:accent3>
        <a:srgbClr val="F8DA40"/>
      </a:accent3>
      <a:accent4>
        <a:srgbClr val="00A9E4"/>
      </a:accent4>
      <a:accent5>
        <a:srgbClr val="C3D200"/>
      </a:accent5>
      <a:accent6>
        <a:srgbClr val="E41F13"/>
      </a:accent6>
      <a:hlink>
        <a:srgbClr val="2E75B5"/>
      </a:hlink>
      <a:folHlink>
        <a:srgbClr val="6F3B55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 cmpd="sng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2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lnSpc>
            <a:spcPct val="90000"/>
          </a:lnSpc>
          <a:spcBef>
            <a:spcPts val="200"/>
          </a:spcBef>
          <a:spcAft>
            <a:spcPts val="40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Style Template UK" id="{F6048B93-DBE6-4F1A-A16A-AC31F27C3078}" vid="{762E745F-79E5-4BAD-84A1-594CD65F0831}"/>
    </a:ext>
  </a:extLst>
</a:theme>
</file>

<file path=ppt/theme/theme4.xml><?xml version="1.0" encoding="utf-8"?>
<a:theme xmlns:a="http://schemas.openxmlformats.org/drawingml/2006/main" name="NO LOGO without Kicker">
  <a:themeElements>
    <a:clrScheme name="Arcadis Brand Launch">
      <a:dk1>
        <a:srgbClr val="1D1D1D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0A9E4"/>
      </a:accent2>
      <a:accent3>
        <a:srgbClr val="E41F13"/>
      </a:accent3>
      <a:accent4>
        <a:srgbClr val="0DA642"/>
      </a:accent4>
      <a:accent5>
        <a:srgbClr val="F8DA40"/>
      </a:accent5>
      <a:accent6>
        <a:srgbClr val="C3D200"/>
      </a:accent6>
      <a:hlink>
        <a:srgbClr val="2E75B5"/>
      </a:hlink>
      <a:folHlink>
        <a:srgbClr val="6F3B55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 cmpd="sng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2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lnSpc>
            <a:spcPct val="90000"/>
          </a:lnSpc>
          <a:spcBef>
            <a:spcPts val="200"/>
          </a:spcBef>
          <a:spcAft>
            <a:spcPts val="40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Style Template UK" id="{F6048B93-DBE6-4F1A-A16A-AC31F27C3078}" vid="{B1BC9C0D-8C0D-4C9A-BC9E-2D906BF54BFC}"/>
    </a:ext>
  </a:extLst>
</a:theme>
</file>

<file path=ppt/theme/theme5.xml><?xml version="1.0" encoding="utf-8"?>
<a:theme xmlns:a="http://schemas.openxmlformats.org/drawingml/2006/main" name="Office Theme">
  <a:themeElements>
    <a:clrScheme name="Arcadis2015">
      <a:dk1>
        <a:sysClr val="windowText" lastClr="000000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0A9E4"/>
      </a:accent2>
      <a:accent3>
        <a:srgbClr val="E41F13"/>
      </a:accent3>
      <a:accent4>
        <a:srgbClr val="0DA642"/>
      </a:accent4>
      <a:accent5>
        <a:srgbClr val="F8DA40"/>
      </a:accent5>
      <a:accent6>
        <a:srgbClr val="C3D200"/>
      </a:accent6>
      <a:hlink>
        <a:srgbClr val="2E75B5"/>
      </a:hlink>
      <a:folHlink>
        <a:srgbClr val="6F3B5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Arcadis2015">
      <a:dk1>
        <a:sysClr val="windowText" lastClr="000000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0A9E4"/>
      </a:accent2>
      <a:accent3>
        <a:srgbClr val="E41F13"/>
      </a:accent3>
      <a:accent4>
        <a:srgbClr val="0DA642"/>
      </a:accent4>
      <a:accent5>
        <a:srgbClr val="F8DA40"/>
      </a:accent5>
      <a:accent6>
        <a:srgbClr val="C3D200"/>
      </a:accent6>
      <a:hlink>
        <a:srgbClr val="2E75B5"/>
      </a:hlink>
      <a:folHlink>
        <a:srgbClr val="6F3B5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A2C42F1A1CE64C9D5C79C48585DE7A" ma:contentTypeVersion="13" ma:contentTypeDescription="Create a new document." ma:contentTypeScope="" ma:versionID="b1611c82546a64f652dc09f6e32be574">
  <xsd:schema xmlns:xsd="http://www.w3.org/2001/XMLSchema" xmlns:xs="http://www.w3.org/2001/XMLSchema" xmlns:p="http://schemas.microsoft.com/office/2006/metadata/properties" xmlns:ns3="8c8b3ad2-7551-4bd7-b72e-183085be5fb5" xmlns:ns4="703d3eb9-0a0c-4912-9f60-2709ef8209df" targetNamespace="http://schemas.microsoft.com/office/2006/metadata/properties" ma:root="true" ma:fieldsID="4e5fa7583ecc988d83627271878c95e3" ns3:_="" ns4:_="">
    <xsd:import namespace="8c8b3ad2-7551-4bd7-b72e-183085be5fb5"/>
    <xsd:import namespace="703d3eb9-0a0c-4912-9f60-2709ef8209d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8b3ad2-7551-4bd7-b72e-183085be5fb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d3eb9-0a0c-4912-9f60-2709ef8209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AFE6E0-A63B-4733-8A55-73EAB9EE75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8b3ad2-7551-4bd7-b72e-183085be5fb5"/>
    <ds:schemaRef ds:uri="703d3eb9-0a0c-4912-9f60-2709ef8209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A26A4F-F5AF-48CE-B804-2330B744A85D}">
  <ds:schemaRefs>
    <ds:schemaRef ds:uri="http://purl.org/dc/terms/"/>
    <ds:schemaRef ds:uri="703d3eb9-0a0c-4912-9f60-2709ef8209df"/>
    <ds:schemaRef ds:uri="http://purl.org/dc/dcmitype/"/>
    <ds:schemaRef ds:uri="8c8b3ad2-7551-4bd7-b72e-183085be5fb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D4B532-0017-4C7C-BFF8-FF9459B33F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Style Template UK</Template>
  <TotalTime>13149</TotalTime>
  <Words>673</Words>
  <Application>Microsoft Office PowerPoint</Application>
  <PresentationFormat>On-screen Show (4:3)</PresentationFormat>
  <Paragraphs>145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Wingdings</vt:lpstr>
      <vt:lpstr>Arcadis Master w Kicker</vt:lpstr>
      <vt:lpstr>NO LOGO Arcadis Master w Kicker</vt:lpstr>
      <vt:lpstr>Arcadis Logo without Kicker</vt:lpstr>
      <vt:lpstr>NO LOGO without Kicker</vt:lpstr>
      <vt:lpstr>PRINCIPAL DESIGNER WORKING GROUP (PDWG)    </vt:lpstr>
      <vt:lpstr>Knowledge Transfer  </vt:lpstr>
      <vt:lpstr>Current Website   </vt:lpstr>
      <vt:lpstr>Website update progress  </vt:lpstr>
      <vt:lpstr>Proposed Governance &amp; Delivery  </vt:lpstr>
      <vt:lpstr>Topics – Principal Designer   </vt:lpstr>
      <vt:lpstr>Whole Life Task Group  Webpage </vt:lpstr>
      <vt:lpstr>Topics – Temporary Works Forum  </vt:lpstr>
      <vt:lpstr>Topics - Health &amp; Human Factors   </vt:lpstr>
      <vt:lpstr>Topics   </vt:lpstr>
      <vt:lpstr>Next Steps  </vt:lpstr>
      <vt:lpstr>PowerPoint Presentation</vt:lpstr>
    </vt:vector>
  </TitlesOfParts>
  <Company>Arcadis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Layout Tips</dc:title>
  <dc:creator>Mark Lamport</dc:creator>
  <cp:keywords>Arcadis</cp:keywords>
  <cp:lastModifiedBy>Potter, Doug</cp:lastModifiedBy>
  <cp:revision>204</cp:revision>
  <dcterms:created xsi:type="dcterms:W3CDTF">2017-03-28T21:09:58Z</dcterms:created>
  <dcterms:modified xsi:type="dcterms:W3CDTF">2019-08-08T17:51:45Z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0x01010090A2C42F1A1CE64C9D5C79C48585DE7A</vt:lpwstr>
  </property>
</Properties>
</file>