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4710A0-01F7-4D32-823F-A2719B65BC4D}" v="2" dt="2023-03-23T08:38:38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44" y="3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7C4E5-0505-4B80-96BB-4CDAA9602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3775A-76C8-4294-A510-AB345CFF3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4D919-C5B7-48BA-A4D9-66F177166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7C5E-8806-4AD7-B351-0BF35235860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1AF82-22DF-4F6C-B326-AABDF8CE0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1F489-A5F2-44BE-873C-B49129F0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2D45-54F2-489A-AF78-D60114C05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83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133D8-8EB8-493C-9E4D-B3FBBA00D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F7D215-5334-4A47-B2CF-8D221B4EB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E80CE-675C-43CB-B565-F39EED618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7C5E-8806-4AD7-B351-0BF35235860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8C7B1-F5CA-4ECA-9C62-EAC2DFC3D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CFD7C-0F92-4788-A10C-A804FD23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2D45-54F2-489A-AF78-D60114C05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A4D4EE-77D8-4C18-846B-6AC79D36B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F76D3F-6EA9-426D-AB84-CEDDDA5AD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C7BEA-25FE-4265-9606-8E51CD2E5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7C5E-8806-4AD7-B351-0BF35235860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41AD6-3723-43B2-911B-040BB27DC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3D3C7-2F47-4A26-A8C6-A2E1ED3F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2D45-54F2-489A-AF78-D60114C05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AE032-7046-49F4-BE28-9CEA86B0A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2E5F9-2E16-4659-97AA-00A47F583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05C31-EA53-4BC7-B630-554665394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7C5E-8806-4AD7-B351-0BF35235860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5065C-4CF7-4C6D-9304-12B688F8C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2232C-9656-4AEC-9E67-CA98D4F75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2D45-54F2-489A-AF78-D60114C05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14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7B60D53-EF97-421F-9524-979435607C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6032" y="0"/>
            <a:ext cx="1227803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F51E9C-C94A-45A9-BE13-449D038F1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370C0-AF72-46CE-AEBB-52DE9A2B6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1DE49-60F1-4D49-B236-B6D846061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7C5E-8806-4AD7-B351-0BF35235860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3A06B-F71F-4E68-9C97-60C0614A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8034B-06E5-41E0-B653-05E6E96A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2D45-54F2-489A-AF78-D60114C05171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F0C501BC-944E-48B1-A916-F93369C800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29256" y="50801"/>
            <a:ext cx="2438400" cy="762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06B5DE-71CB-4FD0-9D95-1866BA72BBB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40876" y="16959"/>
            <a:ext cx="2105025" cy="92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8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2B9F4-41B4-4EFD-A87A-EEF509B6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10B09-2D25-4911-BD29-E15409138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C5D4E-B6E9-4C4D-A77A-BAAA245DE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BA8AF-3B52-44AE-9D55-02EC92B57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7C5E-8806-4AD7-B351-0BF35235860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EA904-C4B7-40E9-B193-26F4E310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0E138-87C1-4E20-8AC4-4F3106A8B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2D45-54F2-489A-AF78-D60114C05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0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87792-06C1-4BBA-9D1D-7FC5D9FAE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77176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7D3B0-1932-4D63-BF06-C5F362C06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A7B2A-5157-406D-8BC4-5D3885C62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145902-53CB-4089-9F32-FF06AFDFE6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500F9B-CCAD-41CA-8FF8-CD8AE79E3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47D11C-61CE-4CA2-A803-4F66C7888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7C5E-8806-4AD7-B351-0BF35235860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3F7614-0F86-420A-83CB-34E38E5F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2B3821-C456-4DD7-8A95-9D439977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2D45-54F2-489A-AF78-D60114C05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95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231FF-2E23-4499-ACC5-5768ED1CE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24516E-1E4F-4744-AB7C-0FF93523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7C5E-8806-4AD7-B351-0BF35235860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69E84E-9B8B-4032-892F-BE00B6F8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90C77A-530D-48A4-8505-7AEED759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2D45-54F2-489A-AF78-D60114C05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92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4C50D4-0C5E-4A0C-BC8D-C4DAAFC93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7C5E-8806-4AD7-B351-0BF35235860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D4709-7CB8-4753-B27D-5B73D71D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7C6BF-B7EB-499D-984B-1A6C2CD8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2D45-54F2-489A-AF78-D60114C05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63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552A-052B-4A85-9200-481D9207F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1EBE2-74EC-460A-A4D9-819426618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F45E6-137B-47CD-8D2E-4FEB2C7C7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56691-19C8-49EB-831B-38442FBD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7C5E-8806-4AD7-B351-0BF35235860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B68A7-7841-4BB4-BB28-E3FA2696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D7982-9173-4863-96DB-9D80336B8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2D45-54F2-489A-AF78-D60114C05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67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B274D-8DE6-4561-A5F2-1781BD57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2EF6E0-E03F-4AC4-9BAC-A0B41BB35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DB1E0-6B8C-4960-A2A4-28129F213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79C64-0C1F-429F-96F3-72BB2F7A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7C5E-8806-4AD7-B351-0BF35235860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54253-5E88-41E1-8136-34305CDA1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82F8A-80F9-4034-B668-058CF3034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2D45-54F2-489A-AF78-D60114C05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44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B1079A-482B-4FC7-BFDC-63BC6F713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959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3F587-2C29-4676-8626-431E7E317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AC838-62EB-4A54-8FC7-7C01E5186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D7C5E-8806-4AD7-B351-0BF35235860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F0DFF-FD61-49D0-9AA8-7CEE7A65F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C2AC7-468E-4395-8776-C393B07A2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02D45-54F2-489A-AF78-D60114C0517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945DB127-9955-4D7F-8B05-D25579ECFAB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51832" y="6093479"/>
            <a:ext cx="2438400" cy="762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734AE2C-9EEB-486A-96E9-F2EC1E44409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024535" y="66122"/>
            <a:ext cx="2105025" cy="92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58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B16EC2-473A-468F-BD94-457B07188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Health, Safety and Wellbeing Harm Assessment Tool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067B2-8A3A-43CA-A61B-679D20E743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Sam Allin, HSW / CDM Client Assurance lead for Lower Thames Crossing</a:t>
            </a:r>
          </a:p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Sam.allin@lowerthamescrossing.co.uk</a:t>
            </a:r>
          </a:p>
        </p:txBody>
      </p:sp>
    </p:spTree>
    <p:extLst>
      <p:ext uri="{BB962C8B-B14F-4D97-AF65-F5344CB8AC3E}">
        <p14:creationId xmlns:p14="http://schemas.microsoft.com/office/powerpoint/2010/main" val="217225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15E3D-6BEC-4016-8E98-B6E425A7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National Highways Major Projects Implementation of Home Safe and Well Strategy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424E0-464A-471E-B4A9-C2EC9550C4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Dean Sporn, Director Regional Projects (South)</a:t>
            </a:r>
          </a:p>
          <a:p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Edgar Vila Pouca Delivery Partners Workstream Lead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71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550B1C-5375-4B29-A7EA-804F9476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Delivery Partner Sub Work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0144A-F4CE-4FAA-A43A-AC7959C86E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59410" indent="-359410"/>
            <a:r>
              <a:rPr lang="en-GB" b="1" dirty="0">
                <a:ea typeface="+mn-lt"/>
                <a:cs typeface="+mn-lt"/>
              </a:rPr>
              <a:t>Gap assessments – Culture</a:t>
            </a:r>
            <a:endParaRPr lang="en-US" b="1" dirty="0">
              <a:ea typeface="+mn-lt"/>
              <a:cs typeface="+mn-lt"/>
            </a:endParaRPr>
          </a:p>
          <a:p>
            <a:pPr marL="359410" indent="-359410"/>
            <a:r>
              <a:rPr lang="en-GB" b="1" dirty="0">
                <a:ea typeface="+mn-lt"/>
                <a:cs typeface="+mn-lt"/>
              </a:rPr>
              <a:t>Gap Assessments – Engineering Controls</a:t>
            </a:r>
          </a:p>
          <a:p>
            <a:pPr marL="359410" indent="-359410"/>
            <a:r>
              <a:rPr lang="en-GB" b="1" dirty="0">
                <a:ea typeface="+mn-lt"/>
                <a:cs typeface="+mn-lt"/>
              </a:rPr>
              <a:t>Charter</a:t>
            </a:r>
          </a:p>
          <a:p>
            <a:pPr marL="359410" indent="-359410"/>
            <a:r>
              <a:rPr lang="en-GB" b="1" dirty="0">
                <a:ea typeface="+mn-lt"/>
                <a:cs typeface="+mn-lt"/>
              </a:rPr>
              <a:t>Drumbeat</a:t>
            </a:r>
          </a:p>
          <a:p>
            <a:pPr marL="359410" indent="-359410"/>
            <a:r>
              <a:rPr lang="en-GB" b="1" dirty="0">
                <a:ea typeface="+mn-lt"/>
                <a:cs typeface="+mn-lt"/>
              </a:rPr>
              <a:t>Safety By Design</a:t>
            </a:r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408061-22FB-4AAF-9B37-18832A5296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Andrew </a:t>
            </a:r>
            <a:r>
              <a:rPr lang="en-GB" dirty="0" err="1"/>
              <a:t>Scatchard</a:t>
            </a:r>
            <a:endParaRPr lang="en-GB" dirty="0"/>
          </a:p>
          <a:p>
            <a:r>
              <a:rPr lang="en-GB" dirty="0"/>
              <a:t>Emily Jones</a:t>
            </a:r>
            <a:br>
              <a:rPr lang="en-GB" dirty="0"/>
            </a:br>
            <a:endParaRPr lang="en-GB" dirty="0"/>
          </a:p>
          <a:p>
            <a:r>
              <a:rPr lang="en-GB" dirty="0"/>
              <a:t>Edgar Vila Pouca</a:t>
            </a:r>
          </a:p>
          <a:p>
            <a:r>
              <a:rPr lang="en-GB" dirty="0"/>
              <a:t>Esther Gordon-Smith</a:t>
            </a:r>
          </a:p>
          <a:p>
            <a:r>
              <a:rPr lang="en-GB" dirty="0"/>
              <a:t>Sam Allin</a:t>
            </a:r>
          </a:p>
        </p:txBody>
      </p:sp>
      <p:pic>
        <p:nvPicPr>
          <p:cNvPr id="6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E01B24DB-9508-4E7E-846B-2BEE2696C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1832" y="6093479"/>
            <a:ext cx="2438400" cy="76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8DC5A5F-B6DD-42A8-A6F3-2F7704A0B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4535" y="66122"/>
            <a:ext cx="2105025" cy="92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38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550B1C-5375-4B29-A7EA-804F9476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HSW Harm Assessment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0144A-F4CE-4FAA-A43A-AC7959C86E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Trials Completed</a:t>
            </a:r>
            <a:endParaRPr lang="en-US" dirty="0"/>
          </a:p>
          <a:p>
            <a:r>
              <a:rPr lang="en-GB" dirty="0"/>
              <a:t>End of Trial Report written</a:t>
            </a:r>
          </a:p>
          <a:p>
            <a:r>
              <a:rPr lang="en-GB" dirty="0"/>
              <a:t>Version 2 of tool developed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Next Steps</a:t>
            </a:r>
          </a:p>
          <a:p>
            <a:r>
              <a:rPr lang="en-GB" dirty="0"/>
              <a:t>Share with Major Projects Leadership Team</a:t>
            </a:r>
          </a:p>
          <a:p>
            <a:r>
              <a:rPr lang="en-GB" dirty="0"/>
              <a:t>Include as a PCF product at stages 0 to 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408061-22FB-4AAF-9B37-18832A5296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Version 2 of tool</a:t>
            </a:r>
          </a:p>
          <a:p>
            <a:r>
              <a:rPr lang="en-GB" dirty="0"/>
              <a:t>Removed Pavement design discipline (7 disciplines)</a:t>
            </a:r>
          </a:p>
          <a:p>
            <a:r>
              <a:rPr lang="en-GB" dirty="0"/>
              <a:t>Reduced number of HSW categories 14 to 10</a:t>
            </a:r>
          </a:p>
          <a:p>
            <a:r>
              <a:rPr lang="en-GB" dirty="0"/>
              <a:t>Automated reports for</a:t>
            </a:r>
          </a:p>
          <a:p>
            <a:pPr lvl="1"/>
            <a:r>
              <a:rPr lang="en-GB" dirty="0"/>
              <a:t>Construction risks</a:t>
            </a:r>
          </a:p>
          <a:p>
            <a:pPr lvl="1"/>
            <a:r>
              <a:rPr lang="en-GB" dirty="0"/>
              <a:t>Maintenance risks</a:t>
            </a:r>
          </a:p>
          <a:p>
            <a:pPr lvl="1"/>
            <a:r>
              <a:rPr lang="en-GB" dirty="0"/>
              <a:t>User risks</a:t>
            </a:r>
          </a:p>
          <a:p>
            <a:pPr lvl="1"/>
            <a:r>
              <a:rPr lang="en-GB" dirty="0"/>
              <a:t>All risks</a:t>
            </a:r>
          </a:p>
        </p:txBody>
      </p:sp>
      <p:pic>
        <p:nvPicPr>
          <p:cNvPr id="6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E01B24DB-9508-4E7E-846B-2BEE2696C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1832" y="6093479"/>
            <a:ext cx="2438400" cy="76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8DC5A5F-B6DD-42A8-A6F3-2F7704A0B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4535" y="66122"/>
            <a:ext cx="2105025" cy="92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97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0DA13-15D4-25CE-D2B2-6EF9AF328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HSW Harm Assessment Tool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4F0EE3-5889-B54F-5EA4-029DA7B3A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Objective of tool is to provide a record of conversation between designer and client about selected inherent risks present in a scheme at PCF stages 0 to 3.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68F09D-39A4-A8B5-CE74-87C7AA6F1585}"/>
              </a:ext>
            </a:extLst>
          </p:cNvPr>
          <p:cNvSpPr/>
          <p:nvPr/>
        </p:nvSpPr>
        <p:spPr>
          <a:xfrm>
            <a:off x="990201" y="3262630"/>
            <a:ext cx="34933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m3</a:t>
            </a:r>
            <a:r>
              <a:rPr lang="en-GB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/km of excavated material containing substances hazardous to health. </a:t>
            </a:r>
            <a:r>
              <a:rPr lang="en-GB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E.g</a:t>
            </a:r>
            <a:r>
              <a:rPr lang="en-GB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asbestos, </a:t>
            </a:r>
            <a:r>
              <a:rPr lang="en-GB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guam</a:t>
            </a:r>
            <a:r>
              <a:rPr lang="en-GB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hydrocarbons, heavy metals, etc.</a:t>
            </a:r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2A6CC4-6F45-BA31-5B15-DCF141B69E45}"/>
              </a:ext>
            </a:extLst>
          </p:cNvPr>
          <p:cNvSpPr txBox="1"/>
          <p:nvPr/>
        </p:nvSpPr>
        <p:spPr>
          <a:xfrm>
            <a:off x="4945626" y="3108293"/>
            <a:ext cx="41983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Qty /km of lighting column within the proximity or vicinity zone of an overhead utility.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7DA4DE-5F32-E4F6-BB75-CA4DDCDFB347}"/>
              </a:ext>
            </a:extLst>
          </p:cNvPr>
          <p:cNvSpPr txBox="1"/>
          <p:nvPr/>
        </p:nvSpPr>
        <p:spPr>
          <a:xfrm>
            <a:off x="5299146" y="5785872"/>
            <a:ext cx="3662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Qty /km of C&amp;C equipment not protected by VRS.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C2C200-A92B-D7A6-5D09-5B675A3093FC}"/>
              </a:ext>
            </a:extLst>
          </p:cNvPr>
          <p:cNvSpPr txBox="1"/>
          <p:nvPr/>
        </p:nvSpPr>
        <p:spPr>
          <a:xfrm>
            <a:off x="917394" y="5462706"/>
            <a:ext cx="36389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Lm</a:t>
            </a:r>
            <a:r>
              <a:rPr lang="en-GB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/km of utility with less than </a:t>
            </a:r>
            <a:r>
              <a:rPr lang="en-GB" dirty="0" err="1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7m</a:t>
            </a:r>
            <a:r>
              <a:rPr lang="en-GB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plant working space on one side</a:t>
            </a:r>
            <a:r>
              <a:rPr lang="en-GB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234E06-F588-BCD0-4870-FD7C07710A16}"/>
              </a:ext>
            </a:extLst>
          </p:cNvPr>
          <p:cNvSpPr txBox="1"/>
          <p:nvPr/>
        </p:nvSpPr>
        <p:spPr>
          <a:xfrm>
            <a:off x="6879723" y="4082921"/>
            <a:ext cx="46334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m3</a:t>
            </a:r>
            <a:r>
              <a:rPr lang="en-GB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/km of cut or fill requiring to be removed from or brought onto site.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76F67D-EAC9-BEA1-A83B-49AC757F2B39}"/>
              </a:ext>
            </a:extLst>
          </p:cNvPr>
          <p:cNvSpPr txBox="1"/>
          <p:nvPr/>
        </p:nvSpPr>
        <p:spPr>
          <a:xfrm>
            <a:off x="4341928" y="4554878"/>
            <a:ext cx="27884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Qty /km of bridges incorporating </a:t>
            </a:r>
            <a:r>
              <a:rPr lang="en-GB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insitu</a:t>
            </a:r>
            <a:r>
              <a:rPr lang="en-GB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concrete construction.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3B9D89-A2B9-92FE-DF39-52A9A30B87B5}"/>
              </a:ext>
            </a:extLst>
          </p:cNvPr>
          <p:cNvSpPr txBox="1"/>
          <p:nvPr/>
        </p:nvSpPr>
        <p:spPr>
          <a:xfrm>
            <a:off x="8593393" y="5116091"/>
            <a:ext cx="32092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Lm</a:t>
            </a:r>
            <a:r>
              <a:rPr lang="en-GB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/km  requiring water table management works</a:t>
            </a:r>
            <a:r>
              <a:rPr lang="en-GB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3884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294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Health, Safety and Wellbeing Harm Assessment Tool</vt:lpstr>
      <vt:lpstr>National Highways Major Projects Implementation of Home Safe and Well Strategy</vt:lpstr>
      <vt:lpstr>Delivery Partner Sub Work Streams</vt:lpstr>
      <vt:lpstr>HSW Harm Assessment Tool</vt:lpstr>
      <vt:lpstr>HSW Harm Assessment Tool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Health, Safety and Wellbeing Harm Assessment Tool</dc:title>
  <dc:creator>Sam Allin</dc:creator>
  <cp:lastModifiedBy>Potter, Doug</cp:lastModifiedBy>
  <cp:revision>2</cp:revision>
  <dcterms:created xsi:type="dcterms:W3CDTF">2022-10-11T09:48:01Z</dcterms:created>
  <dcterms:modified xsi:type="dcterms:W3CDTF">2023-03-23T09:13:35Z</dcterms:modified>
</cp:coreProperties>
</file>