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3" r:id="rId5"/>
    <p:sldId id="264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6" y="1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C4E5-0505-4B80-96BB-4CDAA9602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3775A-76C8-4294-A510-AB345CFF3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4D919-C5B7-48BA-A4D9-66F17716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1AF82-22DF-4F6C-B326-AABDF8CE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1F489-A5F2-44BE-873C-B49129F0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3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33D8-8EB8-493C-9E4D-B3FBBA00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7D215-5334-4A47-B2CF-8D221B4EB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80CE-675C-43CB-B565-F39EED61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8C7B1-F5CA-4ECA-9C62-EAC2DFC3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CFD7C-0F92-4788-A10C-A804FD23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4D4EE-77D8-4C18-846B-6AC79D36B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76D3F-6EA9-426D-AB84-CEDDDA5AD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C7BEA-25FE-4265-9606-8E51CD2E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41AD6-3723-43B2-911B-040BB27D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3D3C7-2F47-4A26-A8C6-A2E1ED3F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E032-7046-49F4-BE28-9CEA86B0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E5F9-2E16-4659-97AA-00A47F5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05C31-EA53-4BC7-B630-55466539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5065C-4CF7-4C6D-9304-12B688F8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232C-9656-4AEC-9E67-CA98D4F7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4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B60D53-EF97-421F-9524-979435607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032" y="0"/>
            <a:ext cx="122780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51E9C-C94A-45A9-BE13-449D038F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370C0-AF72-46CE-AEBB-52DE9A2B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1DE49-60F1-4D49-B236-B6D84606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3A06B-F71F-4E68-9C97-60C0614A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8034B-06E5-41E0-B653-05E6E96A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F0C501BC-944E-48B1-A916-F93369C800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9256" y="50801"/>
            <a:ext cx="24384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06B5DE-71CB-4FD0-9D95-1866BA72BB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0876" y="16959"/>
            <a:ext cx="2105025" cy="9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8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B9F4-41B4-4EFD-A87A-EEF509B6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0B09-2D25-4911-BD29-E15409138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C5D4E-B6E9-4C4D-A77A-BAAA245DE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BA8AF-3B52-44AE-9D55-02EC92B5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EA904-C4B7-40E9-B193-26F4E310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0E138-87C1-4E20-8AC4-4F3106A8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7792-06C1-4BBA-9D1D-7FC5D9FA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77176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7D3B0-1932-4D63-BF06-C5F362C06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A7B2A-5157-406D-8BC4-5D3885C6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45902-53CB-4089-9F32-FF06AFDFE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00F9B-CCAD-41CA-8FF8-CD8AE79E3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7D11C-61CE-4CA2-A803-4F66C788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F7614-0F86-420A-83CB-34E38E5F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B3821-C456-4DD7-8A95-9D439977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5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31FF-2E23-4499-ACC5-5768ED1C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4516E-1E4F-4744-AB7C-0FF93523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9E84E-9B8B-4032-892F-BE00B6F8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0C77A-530D-48A4-8505-7AEED759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92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C50D4-0C5E-4A0C-BC8D-C4DAAFC9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D4709-7CB8-4753-B27D-5B73D71D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C6BF-B7EB-499D-984B-1A6C2CD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63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552A-052B-4A85-9200-481D9207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1EBE2-74EC-460A-A4D9-819426618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F45E6-137B-47CD-8D2E-4FEB2C7C7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56691-19C8-49EB-831B-38442FBD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B68A7-7841-4BB4-BB28-E3FA2696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D7982-9173-4863-96DB-9D80336B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7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274D-8DE6-4561-A5F2-1781BD57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EF6E0-E03F-4AC4-9BAC-A0B41BB35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DB1E0-6B8C-4960-A2A4-28129F213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79C64-0C1F-429F-96F3-72BB2F7A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54253-5E88-41E1-8136-34305CDA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82F8A-80F9-4034-B668-058CF303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4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1079A-482B-4FC7-BFDC-63BC6F71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95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3F587-2C29-4676-8626-431E7E317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AC838-62EB-4A54-8FC7-7C01E5186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7C5E-8806-4AD7-B351-0BF3523586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F0DFF-FD61-49D0-9AA8-7CEE7A65F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C2AC7-468E-4395-8776-C393B07A2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2D45-54F2-489A-AF78-D60114C051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45DB127-9955-4D7F-8B05-D25579ECFAB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51832" y="6093479"/>
            <a:ext cx="24384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34AE2C-9EEB-486A-96E9-F2EC1E44409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24535" y="66122"/>
            <a:ext cx="2105025" cy="9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8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B16EC2-473A-468F-BD94-457B0718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Health, Safety and Wellbeing Harm Assessment Tool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067B2-8A3A-43CA-A61B-679D20E74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 Allin, HSW / CDM Client Assurance lead for Lower Thames Crossing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Sam.allin@lowerthamescrossing.co.uk</a:t>
            </a:r>
          </a:p>
        </p:txBody>
      </p:sp>
    </p:spTree>
    <p:extLst>
      <p:ext uri="{BB962C8B-B14F-4D97-AF65-F5344CB8AC3E}">
        <p14:creationId xmlns:p14="http://schemas.microsoft.com/office/powerpoint/2010/main" val="217225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5E3D-6BEC-4016-8E98-B6E425A7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National Highways Major Projects Implementation of Home Safe and Well Strategy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424E0-464A-471E-B4A9-C2EC9550C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Dean Sporn, Director Regional Projects (South)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Delivery Partners Workstream Lead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71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50B1C-5375-4B29-A7EA-804F9476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Sub Work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0144A-F4CE-4FAA-A43A-AC7959C86E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59410" indent="-359410"/>
            <a:r>
              <a:rPr lang="en-GB" b="1" dirty="0">
                <a:ea typeface="+mn-lt"/>
                <a:cs typeface="+mn-lt"/>
              </a:rPr>
              <a:t>Gap assessments – Culture</a:t>
            </a:r>
            <a:endParaRPr lang="en-US" b="1" dirty="0">
              <a:ea typeface="+mn-lt"/>
              <a:cs typeface="+mn-lt"/>
            </a:endParaRPr>
          </a:p>
          <a:p>
            <a:pPr marL="359410" indent="-359410"/>
            <a:r>
              <a:rPr lang="en-GB" b="1" dirty="0">
                <a:ea typeface="+mn-lt"/>
                <a:cs typeface="+mn-lt"/>
              </a:rPr>
              <a:t>Gap Assessments – Engineering Controls</a:t>
            </a:r>
          </a:p>
          <a:p>
            <a:pPr marL="359410" indent="-359410"/>
            <a:r>
              <a:rPr lang="en-GB" b="1" dirty="0">
                <a:ea typeface="+mn-lt"/>
                <a:cs typeface="+mn-lt"/>
              </a:rPr>
              <a:t>Charter</a:t>
            </a:r>
          </a:p>
          <a:p>
            <a:pPr marL="359410" indent="-359410"/>
            <a:r>
              <a:rPr lang="en-GB" b="1" dirty="0">
                <a:ea typeface="+mn-lt"/>
                <a:cs typeface="+mn-lt"/>
              </a:rPr>
              <a:t>Drumbeat</a:t>
            </a:r>
          </a:p>
          <a:p>
            <a:pPr marL="359410" indent="-359410"/>
            <a:r>
              <a:rPr lang="en-GB" b="1" dirty="0">
                <a:ea typeface="+mn-lt"/>
                <a:cs typeface="+mn-lt"/>
              </a:rPr>
              <a:t>Safety By Design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408061-22FB-4AAF-9B37-18832A5296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Andrew </a:t>
            </a:r>
            <a:r>
              <a:rPr lang="en-GB" dirty="0" err="1"/>
              <a:t>Scatchard</a:t>
            </a:r>
            <a:endParaRPr lang="en-GB" dirty="0"/>
          </a:p>
          <a:p>
            <a:r>
              <a:rPr lang="en-GB" dirty="0"/>
              <a:t>Emily Jones</a:t>
            </a:r>
          </a:p>
          <a:p>
            <a:endParaRPr lang="en-GB" dirty="0"/>
          </a:p>
          <a:p>
            <a:r>
              <a:rPr lang="en-GB" dirty="0"/>
              <a:t>Edgar </a:t>
            </a:r>
            <a:r>
              <a:rPr lang="en-GB" dirty="0" err="1"/>
              <a:t>VilaPuca</a:t>
            </a:r>
            <a:endParaRPr lang="en-GB" dirty="0"/>
          </a:p>
          <a:p>
            <a:r>
              <a:rPr lang="en-GB" dirty="0"/>
              <a:t>Esther Gordon-Smith</a:t>
            </a:r>
          </a:p>
          <a:p>
            <a:r>
              <a:rPr lang="en-GB" dirty="0"/>
              <a:t>Sam Allin</a:t>
            </a:r>
          </a:p>
        </p:txBody>
      </p:sp>
      <p:pic>
        <p:nvPicPr>
          <p:cNvPr id="6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01B24DB-9508-4E7E-846B-2BEE2696C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832" y="6093479"/>
            <a:ext cx="24384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C5A5F-B6DD-42A8-A6F3-2F7704A0B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535" y="66122"/>
            <a:ext cx="2105025" cy="9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A57D-6980-43C8-ABA2-3C554DBE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cs typeface="Times New Roman"/>
              </a:rPr>
              <a:t>HSW Harm Assessment Tool:- PCF 0-3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47B2E-1314-4559-B395-7BB793C03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4191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Provide HSW information enabling 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SLT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to make Informed decisions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C6BCB-F5E9-4DDD-A523-07338C0317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59410" indent="-359410"/>
            <a:r>
              <a:rPr lang="en-GB" dirty="0">
                <a:ea typeface="+mn-lt"/>
                <a:cs typeface="+mn-lt"/>
              </a:rPr>
              <a:t>Data entered by 7 of the </a:t>
            </a:r>
            <a:r>
              <a:rPr lang="en-GB" dirty="0" err="1">
                <a:ea typeface="+mn-lt"/>
                <a:cs typeface="+mn-lt"/>
              </a:rPr>
              <a:t>DMRB</a:t>
            </a:r>
            <a:r>
              <a:rPr lang="en-GB" dirty="0">
                <a:ea typeface="+mn-lt"/>
                <a:cs typeface="+mn-lt"/>
              </a:rPr>
              <a:t> design disciplines and Utilities.</a:t>
            </a:r>
            <a:endParaRPr lang="en-GB" dirty="0">
              <a:cs typeface="Times New Roman"/>
            </a:endParaRPr>
          </a:p>
          <a:p>
            <a:pPr marL="359410" indent="-359410"/>
            <a:r>
              <a:rPr lang="en-GB" dirty="0"/>
              <a:t>14 health safety and wellbeing risks in focus.</a:t>
            </a:r>
          </a:p>
          <a:p>
            <a:pPr marL="359410" indent="-359410"/>
            <a:r>
              <a:rPr lang="en-GB" dirty="0"/>
              <a:t>Select the linear meterage with presence or absence of a feature with potential to cause harm for the worst case and average km length of a scheme.</a:t>
            </a:r>
            <a:endParaRPr lang="en-GB" dirty="0">
              <a:cs typeface="Times New Roman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3E174-7554-4386-A687-8FD99810CE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B050"/>
                </a:solidFill>
                <a:ea typeface="+mn-lt"/>
                <a:cs typeface="+mn-lt"/>
              </a:rPr>
              <a:t>Road Layout / Highway Design</a:t>
            </a:r>
            <a:endParaRPr lang="en-US" sz="4400" b="1" dirty="0">
              <a:solidFill>
                <a:srgbClr val="00B05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Overhead Services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a typeface="+mn-lt"/>
                <a:cs typeface="+mn-lt"/>
              </a:rPr>
              <a:t>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a typeface="+mn-lt"/>
                <a:cs typeface="+mn-lt"/>
              </a:rPr>
              <a:t>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a typeface="+mn-lt"/>
                <a:cs typeface="+mn-lt"/>
              </a:rPr>
              <a:t>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a typeface="+mn-lt"/>
                <a:cs typeface="+mn-lt"/>
              </a:rPr>
              <a:t>     Jan    	Mar  	 Jun   	 Sep   	Jan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ea typeface="+mn-lt"/>
                <a:cs typeface="+mn-lt"/>
              </a:rPr>
              <a:t>Working on/near water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cs typeface="Times New Roman"/>
              </a:rPr>
              <a:t>5</a:t>
            </a:r>
            <a:endParaRPr lang="en-US" sz="2800" dirty="0">
              <a:ea typeface="+mn-lt"/>
              <a:cs typeface="+mn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cs typeface="Times New Roman"/>
              </a:rPr>
              <a:t>3</a:t>
            </a:r>
            <a:endParaRPr lang="en-US" sz="2800" dirty="0">
              <a:ea typeface="+mn-lt"/>
              <a:cs typeface="+mn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cs typeface="Times New Roman"/>
              </a:rPr>
              <a:t>0</a:t>
            </a:r>
            <a:endParaRPr lang="en-US" sz="2800" dirty="0">
              <a:ea typeface="+mn-lt"/>
              <a:cs typeface="+mn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cs typeface="Times New Roman"/>
              </a:rPr>
              <a:t>     Jan    	Mar   	Jun    	Sep   	Jan</a:t>
            </a:r>
            <a:endParaRPr lang="en-US" sz="2800" dirty="0"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3EC4FB-0CA6-4CDC-A4A6-31BBA1CE0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6"/>
          <a:stretch/>
        </p:blipFill>
        <p:spPr>
          <a:xfrm>
            <a:off x="6457244" y="3328987"/>
            <a:ext cx="4052711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909674-C9EB-40D9-9378-8059B61B0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4"/>
          <a:stretch/>
        </p:blipFill>
        <p:spPr>
          <a:xfrm>
            <a:off x="6549583" y="4967110"/>
            <a:ext cx="3589865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F6EAB9-C40A-40A1-B99E-C47EC819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BF2B4C-EF93-4B2D-8B0D-0B9731152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94"/>
          <a:stretch/>
        </p:blipFill>
        <p:spPr>
          <a:xfrm>
            <a:off x="0" y="1028701"/>
            <a:ext cx="12192000" cy="50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2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A57D-6980-43C8-ABA2-3C554DBE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cs typeface="Times New Roman"/>
              </a:rPr>
              <a:t>HSW Harm Assessment Tool:- PCF 4-5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47B2E-1314-4559-B395-7BB793C03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4191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Application of Control Measures, including from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SCSLG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Raising the Bars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C6BCB-F5E9-4DDD-A523-07338C0317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59410" indent="-359410"/>
            <a:r>
              <a:rPr lang="en-GB" dirty="0"/>
              <a:t>Changes to inherent harm identified at PCF stage 3.</a:t>
            </a:r>
          </a:p>
          <a:p>
            <a:pPr marL="359410" indent="-359410"/>
            <a:r>
              <a:rPr lang="en-GB" dirty="0"/>
              <a:t>Record the engineering controls, including digital technologies applied in preparation for construction. </a:t>
            </a:r>
            <a:endParaRPr lang="en-GB" dirty="0">
              <a:cs typeface="Times New Roman"/>
            </a:endParaRPr>
          </a:p>
        </p:txBody>
      </p:sp>
      <p:pic>
        <p:nvPicPr>
          <p:cNvPr id="15" name="Picture 10" descr="Chart, funnel chart&#10;&#10;Description automatically generated">
            <a:extLst>
              <a:ext uri="{FF2B5EF4-FFF2-40B4-BE49-F238E27FC236}">
                <a16:creationId xmlns:a16="http://schemas.microsoft.com/office/drawing/2014/main" id="{7700B525-F099-4C71-BB72-878C6F6FD6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r="16540"/>
          <a:stretch/>
        </p:blipFill>
        <p:spPr>
          <a:xfrm>
            <a:off x="6874127" y="2043468"/>
            <a:ext cx="3791017" cy="4043007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183A13-F1C7-4E9E-BFAF-7ACD26E29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4" y="6189663"/>
            <a:ext cx="3187471" cy="5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6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DF23-C2B0-43CC-9998-1F64C4B8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3BABB-8E01-4FD3-9CF8-F22B8CC7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4" y="6189663"/>
            <a:ext cx="3187471" cy="504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95A54F-3047-487C-B071-5EEBECFB3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"/>
          <a:stretch/>
        </p:blipFill>
        <p:spPr>
          <a:xfrm>
            <a:off x="0" y="2447923"/>
            <a:ext cx="12264089" cy="27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01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228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Health, Safety and Wellbeing Harm Assessment Tool</vt:lpstr>
      <vt:lpstr>National Highways Major Projects Implementation of Home Safe and Well Strategy</vt:lpstr>
      <vt:lpstr>Sub Work Streams</vt:lpstr>
      <vt:lpstr>HSW Harm Assessment Tool:- PCF 0-3</vt:lpstr>
      <vt:lpstr>PowerPoint Presentation</vt:lpstr>
      <vt:lpstr>HSW Harm Assessment Tool:- PCF 4-5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Health, Safety and Wellbeing Harm Assessment Tool</dc:title>
  <dc:creator>Sam Allin</dc:creator>
  <cp:lastModifiedBy>Potter, Doug</cp:lastModifiedBy>
  <cp:revision>1</cp:revision>
  <dcterms:created xsi:type="dcterms:W3CDTF">2022-10-11T09:48:01Z</dcterms:created>
  <dcterms:modified xsi:type="dcterms:W3CDTF">2022-10-11T12:34:13Z</dcterms:modified>
</cp:coreProperties>
</file>