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736" r:id="rId3"/>
    <p:sldId id="737" r:id="rId4"/>
    <p:sldId id="724" r:id="rId5"/>
    <p:sldId id="725" r:id="rId6"/>
    <p:sldId id="735" r:id="rId7"/>
    <p:sldId id="738" r:id="rId8"/>
    <p:sldId id="726" r:id="rId9"/>
    <p:sldId id="788" r:id="rId10"/>
    <p:sldId id="784" r:id="rId11"/>
    <p:sldId id="774" r:id="rId12"/>
    <p:sldId id="775" r:id="rId13"/>
    <p:sldId id="776" r:id="rId14"/>
    <p:sldId id="777" r:id="rId15"/>
    <p:sldId id="778" r:id="rId16"/>
    <p:sldId id="779" r:id="rId17"/>
    <p:sldId id="780" r:id="rId18"/>
    <p:sldId id="781" r:id="rId19"/>
    <p:sldId id="783" r:id="rId20"/>
    <p:sldId id="739" r:id="rId21"/>
    <p:sldId id="740" r:id="rId22"/>
    <p:sldId id="741" r:id="rId23"/>
    <p:sldId id="789" r:id="rId24"/>
    <p:sldId id="742" r:id="rId25"/>
    <p:sldId id="744" r:id="rId26"/>
    <p:sldId id="785" r:id="rId27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60A4"/>
    <a:srgbClr val="3278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21" autoAdjust="0"/>
    <p:restoredTop sz="94705" autoAdjust="0"/>
  </p:normalViewPr>
  <p:slideViewPr>
    <p:cSldViewPr showGuides="1">
      <p:cViewPr varScale="1">
        <p:scale>
          <a:sx n="63" d="100"/>
          <a:sy n="63" d="100"/>
        </p:scale>
        <p:origin x="12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78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1905" cy="497683"/>
          </a:xfrm>
          <a:prstGeom prst="rect">
            <a:avLst/>
          </a:prstGeom>
        </p:spPr>
        <p:txBody>
          <a:bodyPr vert="horz" lIns="91583" tIns="45792" rIns="91583" bIns="4579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880" y="1"/>
            <a:ext cx="2951905" cy="497683"/>
          </a:xfrm>
          <a:prstGeom prst="rect">
            <a:avLst/>
          </a:prstGeom>
        </p:spPr>
        <p:txBody>
          <a:bodyPr vert="horz" lIns="91583" tIns="45792" rIns="91583" bIns="45792" rtlCol="0"/>
          <a:lstStyle>
            <a:lvl1pPr algn="r">
              <a:defRPr sz="1200"/>
            </a:lvl1pPr>
          </a:lstStyle>
          <a:p>
            <a:fld id="{4D987A98-12BA-4BE7-99CF-DB34C2206F07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242"/>
            <a:ext cx="2951905" cy="497682"/>
          </a:xfrm>
          <a:prstGeom prst="rect">
            <a:avLst/>
          </a:prstGeom>
        </p:spPr>
        <p:txBody>
          <a:bodyPr vert="horz" lIns="91583" tIns="45792" rIns="91583" bIns="4579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880" y="9443242"/>
            <a:ext cx="2951905" cy="497682"/>
          </a:xfrm>
          <a:prstGeom prst="rect">
            <a:avLst/>
          </a:prstGeom>
        </p:spPr>
        <p:txBody>
          <a:bodyPr vert="horz" lIns="91583" tIns="45792" rIns="91583" bIns="45792" rtlCol="0" anchor="b"/>
          <a:lstStyle>
            <a:lvl1pPr algn="r">
              <a:defRPr sz="1200"/>
            </a:lvl1pPr>
          </a:lstStyle>
          <a:p>
            <a:fld id="{A9EA1873-24DA-46AC-BD0E-9172C4D24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758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1905" cy="497683"/>
          </a:xfrm>
          <a:prstGeom prst="rect">
            <a:avLst/>
          </a:prstGeom>
        </p:spPr>
        <p:txBody>
          <a:bodyPr vert="horz" lIns="91583" tIns="45792" rIns="91583" bIns="4579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880" y="1"/>
            <a:ext cx="2951905" cy="497683"/>
          </a:xfrm>
          <a:prstGeom prst="rect">
            <a:avLst/>
          </a:prstGeom>
        </p:spPr>
        <p:txBody>
          <a:bodyPr vert="horz" lIns="91583" tIns="45792" rIns="91583" bIns="45792" rtlCol="0"/>
          <a:lstStyle>
            <a:lvl1pPr algn="r">
              <a:defRPr sz="1200"/>
            </a:lvl1pPr>
          </a:lstStyle>
          <a:p>
            <a:fld id="{BA2338A3-99F9-4A1D-8BC4-094D6C32DF5A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83" tIns="45792" rIns="91583" bIns="4579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1" y="4722416"/>
            <a:ext cx="5448936" cy="4474369"/>
          </a:xfrm>
          <a:prstGeom prst="rect">
            <a:avLst/>
          </a:prstGeom>
        </p:spPr>
        <p:txBody>
          <a:bodyPr vert="horz" lIns="91583" tIns="45792" rIns="91583" bIns="4579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242"/>
            <a:ext cx="2951905" cy="497682"/>
          </a:xfrm>
          <a:prstGeom prst="rect">
            <a:avLst/>
          </a:prstGeom>
        </p:spPr>
        <p:txBody>
          <a:bodyPr vert="horz" lIns="91583" tIns="45792" rIns="91583" bIns="4579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880" y="9443242"/>
            <a:ext cx="2951905" cy="497682"/>
          </a:xfrm>
          <a:prstGeom prst="rect">
            <a:avLst/>
          </a:prstGeom>
        </p:spPr>
        <p:txBody>
          <a:bodyPr vert="horz" lIns="91583" tIns="45792" rIns="91583" bIns="45792" rtlCol="0" anchor="b"/>
          <a:lstStyle>
            <a:lvl1pPr algn="r">
              <a:defRPr sz="1200"/>
            </a:lvl1pPr>
          </a:lstStyle>
          <a:p>
            <a:fld id="{B806480C-FE70-4D0F-A0FD-F2B95CE1C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031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94746" cy="1916832"/>
          </a:xfrm>
          <a:prstGeom prst="rect">
            <a:avLst/>
          </a:prstGeom>
        </p:spPr>
      </p:pic>
      <p:sp>
        <p:nvSpPr>
          <p:cNvPr id="9" name="AutoShape 3"/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1" name="Freeform 6"/>
            <p:cNvSpPr>
              <a:spLocks/>
            </p:cNvSpPr>
            <p:nvPr userDrawn="1"/>
          </p:nvSpPr>
          <p:spPr bwMode="auto">
            <a:xfrm>
              <a:off x="4572000" y="0"/>
              <a:ext cx="4572000" cy="1685925"/>
            </a:xfrm>
            <a:custGeom>
              <a:avLst/>
              <a:gdLst>
                <a:gd name="T0" fmla="*/ 2880 w 2880"/>
                <a:gd name="T1" fmla="*/ 0 h 1062"/>
                <a:gd name="T2" fmla="*/ 0 w 2880"/>
                <a:gd name="T3" fmla="*/ 0 h 1062"/>
                <a:gd name="T4" fmla="*/ 112 w 2880"/>
                <a:gd name="T5" fmla="*/ 1062 h 1062"/>
                <a:gd name="T6" fmla="*/ 2880 w 2880"/>
                <a:gd name="T7" fmla="*/ 662 h 1062"/>
                <a:gd name="T8" fmla="*/ 2880 w 2880"/>
                <a:gd name="T9" fmla="*/ 0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062">
                  <a:moveTo>
                    <a:pt x="2880" y="0"/>
                  </a:moveTo>
                  <a:lnTo>
                    <a:pt x="0" y="0"/>
                  </a:lnTo>
                  <a:lnTo>
                    <a:pt x="112" y="1062"/>
                  </a:lnTo>
                  <a:lnTo>
                    <a:pt x="2880" y="662"/>
                  </a:lnTo>
                  <a:lnTo>
                    <a:pt x="2880" y="0"/>
                  </a:lnTo>
                  <a:close/>
                </a:path>
              </a:pathLst>
            </a:custGeom>
            <a:solidFill>
              <a:srgbClr val="002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7"/>
            <p:cNvSpPr>
              <a:spLocks/>
            </p:cNvSpPr>
            <p:nvPr userDrawn="1"/>
          </p:nvSpPr>
          <p:spPr bwMode="auto">
            <a:xfrm>
              <a:off x="0" y="1050925"/>
              <a:ext cx="9144000" cy="5797550"/>
            </a:xfrm>
            <a:custGeom>
              <a:avLst/>
              <a:gdLst>
                <a:gd name="T0" fmla="*/ 5760 w 5760"/>
                <a:gd name="T1" fmla="*/ 0 h 3652"/>
                <a:gd name="T2" fmla="*/ 0 w 5760"/>
                <a:gd name="T3" fmla="*/ 834 h 3652"/>
                <a:gd name="T4" fmla="*/ 0 w 5760"/>
                <a:gd name="T5" fmla="*/ 2506 h 3652"/>
                <a:gd name="T6" fmla="*/ 4640 w 5760"/>
                <a:gd name="T7" fmla="*/ 3652 h 3652"/>
                <a:gd name="T8" fmla="*/ 5760 w 5760"/>
                <a:gd name="T9" fmla="*/ 3376 h 3652"/>
                <a:gd name="T10" fmla="*/ 5760 w 5760"/>
                <a:gd name="T11" fmla="*/ 0 h 3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0" h="3652">
                  <a:moveTo>
                    <a:pt x="5760" y="0"/>
                  </a:moveTo>
                  <a:lnTo>
                    <a:pt x="0" y="834"/>
                  </a:lnTo>
                  <a:lnTo>
                    <a:pt x="0" y="2506"/>
                  </a:lnTo>
                  <a:lnTo>
                    <a:pt x="4640" y="3652"/>
                  </a:lnTo>
                  <a:lnTo>
                    <a:pt x="5760" y="3376"/>
                  </a:lnTo>
                  <a:lnTo>
                    <a:pt x="5760" y="0"/>
                  </a:lnTo>
                  <a:close/>
                </a:path>
              </a:pathLst>
            </a:custGeom>
            <a:solidFill>
              <a:srgbClr val="008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8"/>
            <p:cNvSpPr>
              <a:spLocks/>
            </p:cNvSpPr>
            <p:nvPr userDrawn="1"/>
          </p:nvSpPr>
          <p:spPr bwMode="auto">
            <a:xfrm>
              <a:off x="0" y="5029200"/>
              <a:ext cx="7407275" cy="1828800"/>
            </a:xfrm>
            <a:custGeom>
              <a:avLst/>
              <a:gdLst>
                <a:gd name="T0" fmla="*/ 0 w 4666"/>
                <a:gd name="T1" fmla="*/ 1152 h 1152"/>
                <a:gd name="T2" fmla="*/ 4666 w 4666"/>
                <a:gd name="T3" fmla="*/ 1152 h 1152"/>
                <a:gd name="T4" fmla="*/ 0 w 4666"/>
                <a:gd name="T5" fmla="*/ 0 h 1152"/>
                <a:gd name="T6" fmla="*/ 0 w 4666"/>
                <a:gd name="T7" fmla="*/ 1152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66" h="1152">
                  <a:moveTo>
                    <a:pt x="0" y="1152"/>
                  </a:moveTo>
                  <a:lnTo>
                    <a:pt x="4666" y="1152"/>
                  </a:lnTo>
                  <a:lnTo>
                    <a:pt x="0" y="0"/>
                  </a:lnTo>
                  <a:lnTo>
                    <a:pt x="0" y="1152"/>
                  </a:lnTo>
                  <a:close/>
                </a:path>
              </a:pathLst>
            </a:custGeom>
            <a:solidFill>
              <a:srgbClr val="002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685800" y="2679055"/>
            <a:ext cx="7772400" cy="1470025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1371600" y="4221088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0184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F90C3-9BC3-49C3-B02E-320A486C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32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F90C3-9BC3-49C3-B02E-320A486C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386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F90C3-9BC3-49C3-B02E-320A486C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42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F90C3-9BC3-49C3-B02E-320A486C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63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F90C3-9BC3-49C3-B02E-320A486C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53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F90C3-9BC3-49C3-B02E-320A486C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752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F90C3-9BC3-49C3-B02E-320A486C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84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F90C3-9BC3-49C3-B02E-320A486C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641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F90C3-9BC3-49C3-B02E-320A486C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46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F90C3-9BC3-49C3-B02E-320A486C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74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AutoShape 3"/>
          <p:cNvSpPr>
            <a:spLocks noChangeAspect="1" noChangeArrowheads="1" noTextEdit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6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2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32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492897"/>
            <a:ext cx="8496944" cy="1656184"/>
          </a:xfrm>
        </p:spPr>
        <p:txBody>
          <a:bodyPr>
            <a:normAutofit/>
          </a:bodyPr>
          <a:lstStyle/>
          <a:p>
            <a:r>
              <a:rPr lang="en-GB" sz="3600" dirty="0"/>
              <a:t>Updating the DMRB</a:t>
            </a:r>
            <a:br>
              <a:rPr lang="en-GB" sz="3200" b="0" dirty="0"/>
            </a:br>
            <a:br>
              <a:rPr lang="en-GB" sz="3200" b="0" dirty="0"/>
            </a:br>
            <a:endParaRPr lang="en-GB" sz="32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78904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GB" b="1" dirty="0">
                <a:ea typeface="+mj-ea"/>
              </a:rPr>
              <a:t>Steve Davy</a:t>
            </a:r>
          </a:p>
          <a:p>
            <a:r>
              <a:rPr lang="en-GB" b="1" dirty="0">
                <a:ea typeface="+mj-ea"/>
              </a:rPr>
              <a:t>Head of Technical Standards</a:t>
            </a:r>
          </a:p>
          <a:p>
            <a:endParaRPr lang="en-GB" b="1" dirty="0">
              <a:ea typeface="+mj-ea"/>
            </a:endParaRPr>
          </a:p>
          <a:p>
            <a:r>
              <a:rPr lang="en-GB" b="1" dirty="0">
                <a:ea typeface="+mj-ea"/>
              </a:rPr>
              <a:t>Safety, Engineering and Standards</a:t>
            </a:r>
          </a:p>
          <a:p>
            <a:r>
              <a:rPr lang="en-GB" b="1" dirty="0">
                <a:ea typeface="+mj-ea"/>
              </a:rPr>
              <a:t>Highways England</a:t>
            </a:r>
          </a:p>
        </p:txBody>
      </p:sp>
      <p:sp>
        <p:nvSpPr>
          <p:cNvPr id="4" name="Rectangle 3"/>
          <p:cNvSpPr/>
          <p:nvPr/>
        </p:nvSpPr>
        <p:spPr>
          <a:xfrm>
            <a:off x="1835696" y="1196752"/>
            <a:ext cx="122413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340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Performance Based Approach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F90C3-9BC3-49C3-B02E-320A486CA16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979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rgbClr val="0070C0"/>
                </a:solidFill>
              </a:rPr>
              <a:t>Performance-based approach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8087775" cy="46371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500" dirty="0">
                <a:solidFill>
                  <a:schemeClr val="tx1"/>
                </a:solidFill>
              </a:rPr>
              <a:t>From the Protocol Agreement, Section 8.8:</a:t>
            </a:r>
          </a:p>
          <a:p>
            <a:pPr marL="400010" lvl="1" indent="0">
              <a:buNone/>
            </a:pPr>
            <a:r>
              <a:rPr lang="en-GB" sz="2100" i="1" dirty="0">
                <a:solidFill>
                  <a:schemeClr val="tx1"/>
                </a:solidFill>
              </a:rPr>
              <a:t>This [the initial review] must seek to reduce the number of prescriptive standards and </a:t>
            </a:r>
            <a:r>
              <a:rPr lang="en-GB" sz="2100" b="1" i="1" dirty="0">
                <a:solidFill>
                  <a:schemeClr val="tx1"/>
                </a:solidFill>
              </a:rPr>
              <a:t>increase the number of performance standards</a:t>
            </a:r>
            <a:r>
              <a:rPr lang="en-GB" sz="2100" i="1" dirty="0">
                <a:solidFill>
                  <a:schemeClr val="tx1"/>
                </a:solidFill>
              </a:rPr>
              <a:t>, in line with industry best practice, and thereby reduce the need for departures from standards.</a:t>
            </a:r>
          </a:p>
          <a:p>
            <a:pPr marL="0" indent="0">
              <a:buNone/>
            </a:pPr>
            <a:endParaRPr lang="en-GB" sz="2100" dirty="0">
              <a:solidFill>
                <a:schemeClr val="tx1"/>
              </a:solidFill>
            </a:endParaRPr>
          </a:p>
          <a:p>
            <a:endParaRPr lang="en-GB" sz="21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lIns="81272" tIns="40636" rIns="81272" bIns="40636"/>
          <a:lstStyle/>
          <a:p>
            <a:fld id="{3A4F90C3-9BC3-49C3-B02E-320A486CA16F}" type="slidenum">
              <a:rPr lang="en-GB" sz="1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11</a:t>
            </a:fld>
            <a:endParaRPr lang="en-GB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524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rgbClr val="0070C0"/>
                </a:solidFill>
              </a:rPr>
              <a:t>Performance-based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500" dirty="0">
                <a:solidFill>
                  <a:schemeClr val="tx1"/>
                </a:solidFill>
              </a:rPr>
              <a:t>A performance-based approach requires technical provisions expressed in terms of outcomes or performance requirements, rather than methods.</a:t>
            </a:r>
          </a:p>
          <a:p>
            <a:endParaRPr lang="en-GB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lIns="81272" tIns="40636" rIns="81272" bIns="40636"/>
          <a:lstStyle/>
          <a:p>
            <a:fld id="{3A4F90C3-9BC3-49C3-B02E-320A486CA16F}" type="slidenum">
              <a:rPr lang="en-GB" sz="1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</a:t>
            </a:fld>
            <a:endParaRPr lang="en-GB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694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7709397" cy="1143000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070C0"/>
                </a:solidFill>
              </a:rPr>
              <a:t>Performance-based requirement (</a:t>
            </a:r>
            <a:r>
              <a:rPr lang="en-GB" sz="3200" dirty="0" err="1">
                <a:solidFill>
                  <a:srgbClr val="0070C0"/>
                </a:solidFill>
              </a:rPr>
              <a:t>PBR</a:t>
            </a:r>
            <a:r>
              <a:rPr lang="en-GB" sz="3200" dirty="0">
                <a:solidFill>
                  <a:srgbClr val="0070C0"/>
                </a:solidFill>
              </a:rPr>
              <a:t>) </a:t>
            </a:r>
            <a:r>
              <a:rPr lang="en-GB" sz="3200" dirty="0" err="1">
                <a:solidFill>
                  <a:srgbClr val="0070C0"/>
                </a:solidFill>
              </a:rPr>
              <a:t>vs</a:t>
            </a:r>
            <a:r>
              <a:rPr lang="en-GB" sz="3200" dirty="0">
                <a:solidFill>
                  <a:srgbClr val="0070C0"/>
                </a:solidFill>
              </a:rPr>
              <a:t> method requirement (MR)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lIns="81272" tIns="40636" rIns="81272" bIns="40636"/>
          <a:lstStyle/>
          <a:p>
            <a:fld id="{3A4F90C3-9BC3-49C3-B02E-320A486CA16F}" type="slidenum">
              <a:rPr lang="en-GB" sz="1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13</a:t>
            </a:fld>
            <a:endParaRPr lang="en-GB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1" y="1600201"/>
            <a:ext cx="8229600" cy="4277072"/>
          </a:xfrm>
        </p:spPr>
        <p:txBody>
          <a:bodyPr/>
          <a:lstStyle/>
          <a:p>
            <a:r>
              <a:rPr lang="en-GB" sz="2100" dirty="0">
                <a:solidFill>
                  <a:schemeClr val="tx1"/>
                </a:solidFill>
              </a:rPr>
              <a:t>Example of MR:</a:t>
            </a:r>
          </a:p>
          <a:p>
            <a:pPr marL="318879" indent="0">
              <a:buNone/>
            </a:pPr>
            <a:r>
              <a:rPr lang="en-GB" sz="2100" i="1" dirty="0">
                <a:solidFill>
                  <a:schemeClr val="tx1"/>
                </a:solidFill>
              </a:rPr>
              <a:t>Reinforced concrete vehicle parapet panel walls shall have a minimum length of 2.0 m and a maximum length of 3.5 m.</a:t>
            </a:r>
          </a:p>
          <a:p>
            <a:pPr marL="318879" indent="0">
              <a:buNone/>
            </a:pPr>
            <a:endParaRPr lang="en-GB" sz="2100" i="1" dirty="0">
              <a:solidFill>
                <a:schemeClr val="tx1"/>
              </a:solidFill>
            </a:endParaRPr>
          </a:p>
          <a:p>
            <a:r>
              <a:rPr lang="en-GB" sz="2100" dirty="0">
                <a:solidFill>
                  <a:schemeClr val="tx1"/>
                </a:solidFill>
              </a:rPr>
              <a:t>Example of pure </a:t>
            </a:r>
            <a:r>
              <a:rPr lang="en-GB" sz="2100" dirty="0" err="1">
                <a:solidFill>
                  <a:schemeClr val="tx1"/>
                </a:solidFill>
              </a:rPr>
              <a:t>PBR</a:t>
            </a:r>
            <a:r>
              <a:rPr lang="en-GB" sz="2100" dirty="0">
                <a:solidFill>
                  <a:schemeClr val="tx1"/>
                </a:solidFill>
              </a:rPr>
              <a:t>:</a:t>
            </a:r>
          </a:p>
          <a:p>
            <a:pPr marL="318879" indent="0">
              <a:buNone/>
            </a:pPr>
            <a:r>
              <a:rPr lang="en-GB" sz="2100" i="1" dirty="0">
                <a:solidFill>
                  <a:schemeClr val="tx1"/>
                </a:solidFill>
              </a:rPr>
              <a:t>Pavements shall be so designed and constructed to enable the safe movement of vehicles along the road.</a:t>
            </a:r>
          </a:p>
          <a:p>
            <a:pPr marL="318879" indent="0">
              <a:buNone/>
            </a:pPr>
            <a:endParaRPr lang="en-GB" sz="21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613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39"/>
            <a:ext cx="7961649" cy="1143000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070C0"/>
                </a:solidFill>
              </a:rPr>
              <a:t>Performance-based requirement (</a:t>
            </a:r>
            <a:r>
              <a:rPr lang="en-GB" sz="3200" dirty="0" err="1">
                <a:solidFill>
                  <a:srgbClr val="0070C0"/>
                </a:solidFill>
              </a:rPr>
              <a:t>PBR</a:t>
            </a:r>
            <a:r>
              <a:rPr lang="en-GB" sz="3200" dirty="0">
                <a:solidFill>
                  <a:srgbClr val="0070C0"/>
                </a:solidFill>
              </a:rPr>
              <a:t>) </a:t>
            </a:r>
            <a:r>
              <a:rPr lang="en-GB" sz="3200" dirty="0" err="1">
                <a:solidFill>
                  <a:srgbClr val="0070C0"/>
                </a:solidFill>
              </a:rPr>
              <a:t>vs</a:t>
            </a:r>
            <a:r>
              <a:rPr lang="en-GB" sz="3200" dirty="0">
                <a:solidFill>
                  <a:srgbClr val="0070C0"/>
                </a:solidFill>
              </a:rPr>
              <a:t> method requirement (MR)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lIns="81272" tIns="40636" rIns="81272" bIns="40636"/>
          <a:lstStyle/>
          <a:p>
            <a:fld id="{3A4F90C3-9BC3-49C3-B02E-320A486CA16F}" type="slidenum">
              <a:rPr lang="en-GB" sz="1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14</a:t>
            </a:fld>
            <a:endParaRPr lang="en-GB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Left-Right Arrow 4"/>
          <p:cNvSpPr/>
          <p:nvPr/>
        </p:nvSpPr>
        <p:spPr>
          <a:xfrm>
            <a:off x="1166592" y="3030286"/>
            <a:ext cx="6684689" cy="65310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272" tIns="40636" rIns="81272" bIns="40636"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20646" y="2115938"/>
            <a:ext cx="2459461" cy="753707"/>
          </a:xfrm>
          <a:prstGeom prst="rect">
            <a:avLst/>
          </a:prstGeom>
          <a:noFill/>
        </p:spPr>
        <p:txBody>
          <a:bodyPr wrap="square" lIns="81272" tIns="40636" rIns="81272" bIns="40636" rtlCol="0">
            <a:spAutoFit/>
          </a:bodyPr>
          <a:lstStyle/>
          <a:p>
            <a:pPr algn="r"/>
            <a:r>
              <a:rPr lang="en-GB" sz="2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 requirement (MR)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44073" y="2115938"/>
            <a:ext cx="3468471" cy="753707"/>
          </a:xfrm>
          <a:prstGeom prst="rect">
            <a:avLst/>
          </a:prstGeom>
          <a:noFill/>
        </p:spPr>
        <p:txBody>
          <a:bodyPr wrap="square" lIns="81272" tIns="40636" rIns="81272" bIns="40636" rtlCol="0">
            <a:spAutoFit/>
          </a:bodyPr>
          <a:lstStyle/>
          <a:p>
            <a:r>
              <a:rPr lang="en-GB" sz="2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(Pure) Performance-based requirement (</a:t>
            </a:r>
            <a:r>
              <a:rPr lang="en-GB" sz="21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PBR</a:t>
            </a:r>
            <a:r>
              <a:rPr lang="en-GB" sz="2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07136" y="3879325"/>
            <a:ext cx="2711714" cy="921198"/>
          </a:xfrm>
          <a:prstGeom prst="rect">
            <a:avLst/>
          </a:prstGeom>
          <a:noFill/>
        </p:spPr>
        <p:txBody>
          <a:bodyPr wrap="square" lIns="81272" tIns="40636" rIns="81272" bIns="40636" rtlCol="0">
            <a:spAutoFit/>
          </a:bodyPr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High-level objectives, e.g. network availability, design life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2898" y="3879325"/>
            <a:ext cx="2207209" cy="642046"/>
          </a:xfrm>
          <a:prstGeom prst="rect">
            <a:avLst/>
          </a:prstGeom>
          <a:noFill/>
        </p:spPr>
        <p:txBody>
          <a:bodyPr wrap="square" lIns="81272" tIns="40636" rIns="81272" bIns="40636" rtlCol="0">
            <a:spAutoFit/>
          </a:bodyPr>
          <a:lstStyle/>
          <a:p>
            <a:pPr algn="r"/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Rules, procedures, methods, formulae</a:t>
            </a:r>
          </a:p>
        </p:txBody>
      </p:sp>
    </p:spTree>
    <p:extLst>
      <p:ext uri="{BB962C8B-B14F-4D97-AF65-F5344CB8AC3E}">
        <p14:creationId xmlns:p14="http://schemas.microsoft.com/office/powerpoint/2010/main" val="2632494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rgbClr val="0070C0"/>
                </a:solidFill>
              </a:rPr>
              <a:t>General approach to </a:t>
            </a:r>
            <a:r>
              <a:rPr lang="en-GB" sz="3200" dirty="0" err="1">
                <a:solidFill>
                  <a:srgbClr val="0070C0"/>
                </a:solidFill>
              </a:rPr>
              <a:t>PBR</a:t>
            </a: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2500" dirty="0">
                <a:solidFill>
                  <a:schemeClr val="tx1"/>
                </a:solidFill>
              </a:rPr>
              <a:t>To develop a </a:t>
            </a:r>
            <a:r>
              <a:rPr lang="en-GB" sz="2500" dirty="0" err="1">
                <a:solidFill>
                  <a:schemeClr val="tx1"/>
                </a:solidFill>
              </a:rPr>
              <a:t>PBR</a:t>
            </a:r>
            <a:r>
              <a:rPr lang="en-GB" sz="2500" dirty="0">
                <a:solidFill>
                  <a:schemeClr val="tx1"/>
                </a:solidFill>
              </a:rPr>
              <a:t> it is necessary to understand:</a:t>
            </a:r>
          </a:p>
          <a:p>
            <a:pPr lvl="1"/>
            <a:r>
              <a:rPr lang="en-GB" sz="2100" dirty="0">
                <a:solidFill>
                  <a:schemeClr val="tx1"/>
                </a:solidFill>
              </a:rPr>
              <a:t>What is the required level of performance?</a:t>
            </a:r>
          </a:p>
          <a:p>
            <a:pPr lvl="1"/>
            <a:r>
              <a:rPr lang="en-GB" sz="2100" dirty="0">
                <a:solidFill>
                  <a:schemeClr val="tx1"/>
                </a:solidFill>
              </a:rPr>
              <a:t>How will the compliance against the required performance level be evaluated and/or monitored?</a:t>
            </a:r>
          </a:p>
          <a:p>
            <a:pPr lvl="1"/>
            <a:r>
              <a:rPr lang="en-GB" sz="2100" dirty="0">
                <a:solidFill>
                  <a:schemeClr val="tx1"/>
                </a:solidFill>
              </a:rPr>
              <a:t>What are the consequences for failing to meet the required performance levels?</a:t>
            </a:r>
          </a:p>
          <a:p>
            <a:endParaRPr lang="en-GB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lIns="81272" tIns="40636" rIns="81272" bIns="40636"/>
          <a:lstStyle/>
          <a:p>
            <a:fld id="{3A4F90C3-9BC3-49C3-B02E-320A486CA16F}" type="slidenum">
              <a:rPr lang="en-GB" sz="1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</a:t>
            </a:fld>
            <a:endParaRPr lang="en-GB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896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rgbClr val="0070C0"/>
                </a:solidFill>
              </a:rPr>
              <a:t>Challenges in developing </a:t>
            </a:r>
            <a:r>
              <a:rPr lang="en-GB" sz="3200" dirty="0" err="1">
                <a:solidFill>
                  <a:srgbClr val="0070C0"/>
                </a:solidFill>
              </a:rPr>
              <a:t>PBR</a:t>
            </a: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1"/>
            <a:ext cx="8229600" cy="444122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067"/>
              </a:spcAft>
            </a:pPr>
            <a:r>
              <a:rPr lang="en-GB" sz="1800" dirty="0">
                <a:solidFill>
                  <a:schemeClr val="tx1"/>
                </a:solidFill>
              </a:rPr>
              <a:t>For a performance-based approach technical provisions should be expressed in a manner that makes the intended outcome or the performance requirements (or design objectives) clear to the designer.</a:t>
            </a:r>
          </a:p>
          <a:p>
            <a:pPr>
              <a:spcBef>
                <a:spcPts val="0"/>
              </a:spcBef>
              <a:spcAft>
                <a:spcPts val="1067"/>
              </a:spcAft>
            </a:pPr>
            <a:r>
              <a:rPr lang="en-GB" sz="1800" dirty="0">
                <a:solidFill>
                  <a:schemeClr val="tx1"/>
                </a:solidFill>
              </a:rPr>
              <a:t>Developing a pure </a:t>
            </a:r>
            <a:r>
              <a:rPr lang="en-GB" sz="1800" dirty="0" err="1">
                <a:solidFill>
                  <a:schemeClr val="tx1"/>
                </a:solidFill>
              </a:rPr>
              <a:t>PBR</a:t>
            </a:r>
            <a:r>
              <a:rPr lang="en-GB" sz="1800" dirty="0">
                <a:solidFill>
                  <a:schemeClr val="tx1"/>
                </a:solidFill>
              </a:rPr>
              <a:t> (i.e. high level requirement) brings about several challenges including: </a:t>
            </a:r>
          </a:p>
          <a:p>
            <a:pPr lvl="1"/>
            <a:r>
              <a:rPr lang="en-GB" sz="1600" u="sng" dirty="0">
                <a:solidFill>
                  <a:schemeClr val="tx1"/>
                </a:solidFill>
              </a:rPr>
              <a:t>Establishment of liability for a defect</a:t>
            </a:r>
            <a:r>
              <a:rPr lang="en-GB" sz="1600" dirty="0">
                <a:solidFill>
                  <a:schemeClr val="tx1"/>
                </a:solidFill>
              </a:rPr>
              <a:t>:</a:t>
            </a:r>
          </a:p>
          <a:p>
            <a:pPr lvl="2"/>
            <a:r>
              <a:rPr lang="en-GB" sz="1600" dirty="0">
                <a:solidFill>
                  <a:schemeClr val="tx1"/>
                </a:solidFill>
              </a:rPr>
              <a:t>Design interfaces</a:t>
            </a:r>
          </a:p>
          <a:p>
            <a:pPr lvl="2"/>
            <a:r>
              <a:rPr lang="en-GB" sz="1600" dirty="0">
                <a:solidFill>
                  <a:schemeClr val="tx1"/>
                </a:solidFill>
              </a:rPr>
              <a:t>Multiple design objectives</a:t>
            </a:r>
          </a:p>
          <a:p>
            <a:pPr lvl="2"/>
            <a:r>
              <a:rPr lang="en-GB" sz="1600" dirty="0">
                <a:solidFill>
                  <a:schemeClr val="tx1"/>
                </a:solidFill>
              </a:rPr>
              <a:t>Influence of maintenance on performance</a:t>
            </a:r>
          </a:p>
          <a:p>
            <a:pPr lvl="1"/>
            <a:r>
              <a:rPr lang="en-GB" sz="1600" u="sng" dirty="0">
                <a:solidFill>
                  <a:schemeClr val="tx1"/>
                </a:solidFill>
              </a:rPr>
              <a:t>Means of recourse</a:t>
            </a:r>
            <a:r>
              <a:rPr lang="en-GB" sz="1600" dirty="0">
                <a:solidFill>
                  <a:schemeClr val="tx1"/>
                </a:solidFill>
              </a:rPr>
              <a:t>:</a:t>
            </a:r>
          </a:p>
          <a:p>
            <a:pPr lvl="2"/>
            <a:r>
              <a:rPr lang="en-GB" sz="1600" dirty="0">
                <a:solidFill>
                  <a:schemeClr val="tx1"/>
                </a:solidFill>
              </a:rPr>
              <a:t>Insurances</a:t>
            </a:r>
          </a:p>
          <a:p>
            <a:pPr lvl="2"/>
            <a:r>
              <a:rPr lang="en-GB" sz="1600" dirty="0">
                <a:solidFill>
                  <a:schemeClr val="tx1"/>
                </a:solidFill>
              </a:rPr>
              <a:t>Warranties</a:t>
            </a:r>
          </a:p>
          <a:p>
            <a:pPr lvl="2"/>
            <a:r>
              <a:rPr lang="en-GB" sz="1600" dirty="0">
                <a:solidFill>
                  <a:schemeClr val="tx1"/>
                </a:solidFill>
              </a:rPr>
              <a:t>Ability to enforce these means of recourse, particularly some years after       the design is completed</a:t>
            </a:r>
          </a:p>
          <a:p>
            <a:pPr>
              <a:spcBef>
                <a:spcPts val="0"/>
              </a:spcBef>
              <a:spcAft>
                <a:spcPts val="1067"/>
              </a:spcAft>
            </a:pP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lIns="81272" tIns="40636" rIns="81272" bIns="40636"/>
          <a:lstStyle/>
          <a:p>
            <a:fld id="{3A4F90C3-9BC3-49C3-B02E-320A486CA16F}" type="slidenum">
              <a:rPr lang="en-GB" sz="1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16</a:t>
            </a:fld>
            <a:endParaRPr lang="en-GB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1211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rgbClr val="0070C0"/>
                </a:solidFill>
              </a:rPr>
              <a:t>Industry best practice on </a:t>
            </a:r>
            <a:r>
              <a:rPr lang="en-GB" sz="3200" dirty="0" err="1">
                <a:solidFill>
                  <a:srgbClr val="0070C0"/>
                </a:solidFill>
              </a:rPr>
              <a:t>PBR</a:t>
            </a:r>
            <a:r>
              <a:rPr lang="en-GB" sz="32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100" dirty="0">
                <a:solidFill>
                  <a:schemeClr val="tx1"/>
                </a:solidFill>
              </a:rPr>
              <a:t>Current industry best practice for performance-based design suggests that:</a:t>
            </a:r>
          </a:p>
          <a:p>
            <a:pPr marL="0" indent="0">
              <a:buNone/>
            </a:pPr>
            <a:endParaRPr lang="en-GB" sz="2500" dirty="0">
              <a:solidFill>
                <a:schemeClr val="tx1"/>
              </a:solidFill>
            </a:endParaRPr>
          </a:p>
          <a:p>
            <a:pPr lvl="0"/>
            <a:r>
              <a:rPr lang="en-GB" sz="2100" dirty="0">
                <a:solidFill>
                  <a:schemeClr val="tx1"/>
                </a:solidFill>
              </a:rPr>
              <a:t>Design requirements should, where possible, be associated with a performance level and should be clear on the performance expectations the requirement is seeking to address (</a:t>
            </a:r>
            <a:r>
              <a:rPr lang="en-GB" sz="2100" u="sng" dirty="0">
                <a:solidFill>
                  <a:schemeClr val="tx1"/>
                </a:solidFill>
              </a:rPr>
              <a:t>without placing unreasonable liabilities on designers and risks on the Overseeing Organisations</a:t>
            </a:r>
            <a:r>
              <a:rPr lang="en-GB" sz="2100" dirty="0">
                <a:solidFill>
                  <a:schemeClr val="tx1"/>
                </a:solidFill>
              </a:rPr>
              <a:t>);</a:t>
            </a:r>
          </a:p>
          <a:p>
            <a:pPr lvl="0"/>
            <a:endParaRPr lang="en-GB" sz="2100" dirty="0">
              <a:solidFill>
                <a:schemeClr val="tx1"/>
              </a:solidFill>
            </a:endParaRPr>
          </a:p>
          <a:p>
            <a:pPr lvl="0"/>
            <a:r>
              <a:rPr lang="en-GB" sz="2100" dirty="0">
                <a:solidFill>
                  <a:schemeClr val="tx1"/>
                </a:solidFill>
              </a:rPr>
              <a:t>Typically, a method should be provided as a means to meet the requirement, and the method should often be presented as advice (i.e. a recommendation or permissible approach).</a:t>
            </a:r>
          </a:p>
          <a:p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lIns="81272" tIns="40636" rIns="81272" bIns="40636"/>
          <a:lstStyle/>
          <a:p>
            <a:fld id="{3A4F90C3-9BC3-49C3-B02E-320A486CA16F}" type="slidenum">
              <a:rPr lang="en-GB" sz="1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17</a:t>
            </a:fld>
            <a:endParaRPr lang="en-GB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617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rgbClr val="0070C0"/>
                </a:solidFill>
              </a:rPr>
              <a:t>Approach to </a:t>
            </a:r>
            <a:r>
              <a:rPr lang="en-GB" sz="3200" dirty="0" err="1">
                <a:solidFill>
                  <a:srgbClr val="0070C0"/>
                </a:solidFill>
              </a:rPr>
              <a:t>PBR</a:t>
            </a:r>
            <a:r>
              <a:rPr lang="en-GB" sz="3200" dirty="0">
                <a:solidFill>
                  <a:srgbClr val="0070C0"/>
                </a:solidFill>
              </a:rPr>
              <a:t> in the DMRB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067"/>
              </a:spcAft>
            </a:pPr>
            <a:r>
              <a:rPr lang="en-GB" sz="1800" dirty="0">
                <a:solidFill>
                  <a:schemeClr val="tx1"/>
                </a:solidFill>
              </a:rPr>
              <a:t>To overcome these challenges and considering current industry best practice,  the performance requirements (or design objectives) should be accompanied by performance criteria and related limiting or threshold values (‘mixed’ </a:t>
            </a:r>
            <a:r>
              <a:rPr lang="en-GB" sz="1800" dirty="0" err="1">
                <a:solidFill>
                  <a:schemeClr val="tx1"/>
                </a:solidFill>
              </a:rPr>
              <a:t>PBR</a:t>
            </a:r>
            <a:r>
              <a:rPr lang="en-GB" sz="1800" dirty="0">
                <a:solidFill>
                  <a:schemeClr val="tx1"/>
                </a:solidFill>
              </a:rPr>
              <a:t>).</a:t>
            </a:r>
          </a:p>
          <a:p>
            <a:pPr>
              <a:spcBef>
                <a:spcPts val="0"/>
              </a:spcBef>
              <a:spcAft>
                <a:spcPts val="1067"/>
              </a:spcAft>
            </a:pPr>
            <a:r>
              <a:rPr lang="en-GB" sz="1800" dirty="0">
                <a:solidFill>
                  <a:schemeClr val="tx1"/>
                </a:solidFill>
              </a:rPr>
              <a:t>The limiting or threshold values become the acceptability criteria to verify that the agreed performance objectives are met.</a:t>
            </a:r>
          </a:p>
          <a:p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lIns="81272" tIns="40636" rIns="81272" bIns="40636"/>
          <a:lstStyle/>
          <a:p>
            <a:fld id="{3A4F90C3-9BC3-49C3-B02E-320A486CA16F}" type="slidenum">
              <a:rPr lang="en-GB" sz="1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18</a:t>
            </a:fld>
            <a:endParaRPr lang="en-GB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Left-Right Arrow 4"/>
          <p:cNvSpPr/>
          <p:nvPr/>
        </p:nvSpPr>
        <p:spPr>
          <a:xfrm>
            <a:off x="662088" y="4204300"/>
            <a:ext cx="7819825" cy="65310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272" tIns="40636" rIns="81272" bIns="40636"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62327" y="3633217"/>
            <a:ext cx="630631" cy="418726"/>
          </a:xfrm>
          <a:prstGeom prst="rect">
            <a:avLst/>
          </a:prstGeom>
          <a:noFill/>
        </p:spPr>
        <p:txBody>
          <a:bodyPr wrap="square" lIns="81272" tIns="40636" rIns="81272" bIns="40636" rtlCol="0">
            <a:spAutoFit/>
          </a:bodyPr>
          <a:lstStyle/>
          <a:p>
            <a:pPr algn="r"/>
            <a:r>
              <a:rPr lang="en-GB" sz="2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83714" y="3633218"/>
            <a:ext cx="1545046" cy="418726"/>
          </a:xfrm>
          <a:prstGeom prst="rect">
            <a:avLst/>
          </a:prstGeom>
          <a:noFill/>
        </p:spPr>
        <p:txBody>
          <a:bodyPr wrap="square" lIns="81272" tIns="40636" rIns="81272" bIns="40636" rtlCol="0">
            <a:spAutoFit/>
          </a:bodyPr>
          <a:lstStyle/>
          <a:p>
            <a:r>
              <a:rPr lang="en-GB" sz="2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‘Pure’ </a:t>
            </a:r>
            <a:r>
              <a:rPr lang="en-GB" sz="21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PBR</a:t>
            </a:r>
            <a:endParaRPr lang="en-GB" sz="21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91774" y="4998033"/>
            <a:ext cx="1084734" cy="530386"/>
          </a:xfrm>
          <a:prstGeom prst="rect">
            <a:avLst/>
          </a:prstGeom>
          <a:noFill/>
        </p:spPr>
        <p:txBody>
          <a:bodyPr wrap="square" lIns="81272" tIns="40636" rIns="81272" bIns="40636" rtlCol="0">
            <a:spAutoFit/>
          </a:bodyPr>
          <a:lstStyle/>
          <a:p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High-level objectives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6772" y="5006320"/>
            <a:ext cx="1891893" cy="530386"/>
          </a:xfrm>
          <a:prstGeom prst="rect">
            <a:avLst/>
          </a:prstGeom>
          <a:noFill/>
        </p:spPr>
        <p:txBody>
          <a:bodyPr wrap="square" lIns="81272" tIns="40636" rIns="81272" bIns="40636" rtlCol="0">
            <a:spAutoFit/>
          </a:bodyPr>
          <a:lstStyle/>
          <a:p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Procedures, methods, formulae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169245" y="4145838"/>
            <a:ext cx="0" cy="907499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310029" y="3633219"/>
            <a:ext cx="1718432" cy="418726"/>
          </a:xfrm>
          <a:prstGeom prst="rect">
            <a:avLst/>
          </a:prstGeom>
          <a:noFill/>
        </p:spPr>
        <p:txBody>
          <a:bodyPr wrap="square" lIns="81272" tIns="40636" rIns="81272" bIns="40636" rtlCol="0">
            <a:spAutoFit/>
          </a:bodyPr>
          <a:lstStyle/>
          <a:p>
            <a:r>
              <a:rPr lang="en-GB" sz="2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‘Mixed’ </a:t>
            </a:r>
            <a:r>
              <a:rPr lang="en-GB" sz="21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PBR</a:t>
            </a:r>
            <a:endParaRPr lang="en-GB" sz="21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69296" y="5161144"/>
            <a:ext cx="2599897" cy="753707"/>
          </a:xfrm>
          <a:prstGeom prst="rect">
            <a:avLst/>
          </a:prstGeom>
        </p:spPr>
        <p:txBody>
          <a:bodyPr wrap="square" lIns="81272" tIns="40636" rIns="81272" bIns="40636">
            <a:spAutoFit/>
          </a:bodyPr>
          <a:lstStyle/>
          <a:p>
            <a:pPr algn="ctr"/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High-level performance requirement with advisory method to satisfy requirement</a:t>
            </a:r>
          </a:p>
        </p:txBody>
      </p:sp>
    </p:spTree>
    <p:extLst>
      <p:ext uri="{BB962C8B-B14F-4D97-AF65-F5344CB8AC3E}">
        <p14:creationId xmlns:p14="http://schemas.microsoft.com/office/powerpoint/2010/main" val="17270276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rgbClr val="0070C0"/>
                </a:solidFill>
              </a:rPr>
              <a:t>Departures and design justification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lIns="81272" tIns="40636" rIns="81272" bIns="40636"/>
          <a:lstStyle/>
          <a:p>
            <a:fld id="{3A4F90C3-9BC3-49C3-B02E-320A486CA16F}" type="slidenum">
              <a:rPr lang="en-GB" sz="1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19</a:t>
            </a:fld>
            <a:endParaRPr lang="en-GB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0158190"/>
              </p:ext>
            </p:extLst>
          </p:nvPr>
        </p:nvGraphicFramePr>
        <p:xfrm>
          <a:off x="283709" y="1591453"/>
          <a:ext cx="6132818" cy="379686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4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0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2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Technical provision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1" marR="600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Sub-category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1" marR="600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84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Requirement</a:t>
                      </a:r>
                    </a:p>
                  </a:txBody>
                  <a:tcPr marL="60061" marR="600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287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Statutory</a:t>
                      </a:r>
                      <a:r>
                        <a:rPr lang="en-GB" sz="1600" b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r</a:t>
                      </a:r>
                      <a:r>
                        <a:rPr lang="en-GB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equirement (must)</a:t>
                      </a:r>
                    </a:p>
                  </a:txBody>
                  <a:tcPr marL="80081" marR="80081" marT="41468" marB="414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084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PBR</a:t>
                      </a:r>
                      <a:r>
                        <a:rPr lang="en-GB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or MR (shall)</a:t>
                      </a:r>
                    </a:p>
                  </a:txBody>
                  <a:tcPr marL="80081" marR="80081" marT="41468" marB="414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084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Advice</a:t>
                      </a:r>
                    </a:p>
                  </a:txBody>
                  <a:tcPr marL="80081" marR="80081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Recommendation (should)</a:t>
                      </a:r>
                    </a:p>
                  </a:txBody>
                  <a:tcPr marL="80081" marR="80081" marT="41468" marB="414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0849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Permissible option or approach (may)</a:t>
                      </a:r>
                    </a:p>
                  </a:txBody>
                  <a:tcPr marL="80081" marR="80081" marT="41468" marB="414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0849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Clarification of a concept or statement of fact (can)</a:t>
                      </a:r>
                    </a:p>
                  </a:txBody>
                  <a:tcPr marL="80081" marR="80081" marT="41468" marB="414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Up-Down Arrow 6"/>
          <p:cNvSpPr/>
          <p:nvPr/>
        </p:nvSpPr>
        <p:spPr>
          <a:xfrm>
            <a:off x="6624500" y="2283098"/>
            <a:ext cx="372697" cy="624088"/>
          </a:xfrm>
          <a:prstGeom prst="up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272" tIns="40636" rIns="81272" bIns="40636" rtlCol="0" anchor="ctr"/>
          <a:lstStyle/>
          <a:p>
            <a:pPr algn="ctr"/>
            <a:endParaRPr lang="en-GB"/>
          </a:p>
        </p:txBody>
      </p:sp>
      <p:sp>
        <p:nvSpPr>
          <p:cNvPr id="8" name="Up-Down Arrow 7"/>
          <p:cNvSpPr/>
          <p:nvPr/>
        </p:nvSpPr>
        <p:spPr>
          <a:xfrm>
            <a:off x="6624500" y="2907187"/>
            <a:ext cx="372697" cy="620287"/>
          </a:xfrm>
          <a:prstGeom prst="up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272" tIns="40636" rIns="81272" bIns="40636" rtlCol="0" anchor="ctr"/>
          <a:lstStyle/>
          <a:p>
            <a:pPr algn="ctr"/>
            <a:endParaRPr lang="en-GB"/>
          </a:p>
        </p:txBody>
      </p:sp>
      <p:sp>
        <p:nvSpPr>
          <p:cNvPr id="9" name="Up-Down Arrow 8"/>
          <p:cNvSpPr/>
          <p:nvPr/>
        </p:nvSpPr>
        <p:spPr>
          <a:xfrm>
            <a:off x="6624500" y="3527473"/>
            <a:ext cx="372697" cy="1238112"/>
          </a:xfrm>
          <a:prstGeom prst="up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272" tIns="40636" rIns="81272" bIns="40636"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/>
          <p:nvPr/>
        </p:nvCxnSpPr>
        <p:spPr>
          <a:xfrm>
            <a:off x="6423201" y="2283098"/>
            <a:ext cx="2598689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416527" y="2907187"/>
            <a:ext cx="2605363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423201" y="3527473"/>
            <a:ext cx="2598689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420208" y="4765586"/>
            <a:ext cx="2601682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003871" y="2455566"/>
            <a:ext cx="2270272" cy="266732"/>
          </a:xfrm>
          <a:prstGeom prst="rect">
            <a:avLst/>
          </a:prstGeom>
          <a:noFill/>
        </p:spPr>
        <p:txBody>
          <a:bodyPr wrap="square" lIns="81272" tIns="40636" rIns="81272" bIns="40636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Deviation is not permitted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003871" y="2906514"/>
            <a:ext cx="2018019" cy="636063"/>
          </a:xfrm>
          <a:prstGeom prst="rect">
            <a:avLst/>
          </a:prstGeom>
          <a:noFill/>
        </p:spPr>
        <p:txBody>
          <a:bodyPr wrap="square" lIns="81272" tIns="40636" rIns="81272" bIns="40636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Deviation is permitted through the departure process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003871" y="3804008"/>
            <a:ext cx="2018019" cy="636063"/>
          </a:xfrm>
          <a:prstGeom prst="rect">
            <a:avLst/>
          </a:prstGeom>
          <a:noFill/>
        </p:spPr>
        <p:txBody>
          <a:bodyPr wrap="square" lIns="81272" tIns="40636" rIns="81272" bIns="40636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Deviation is permitted through appropriate  design justification</a:t>
            </a:r>
          </a:p>
        </p:txBody>
      </p:sp>
    </p:spTree>
    <p:extLst>
      <p:ext uri="{BB962C8B-B14F-4D97-AF65-F5344CB8AC3E}">
        <p14:creationId xmlns:p14="http://schemas.microsoft.com/office/powerpoint/2010/main" val="4118357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Background to the Review of the DMRB</a:t>
            </a:r>
          </a:p>
          <a:p>
            <a:r>
              <a:rPr lang="en-GB" dirty="0"/>
              <a:t>The Recommendations</a:t>
            </a:r>
          </a:p>
          <a:p>
            <a:r>
              <a:rPr lang="en-GB" dirty="0"/>
              <a:t>Performance Based Approach </a:t>
            </a:r>
          </a:p>
          <a:p>
            <a:r>
              <a:rPr lang="en-GB" dirty="0"/>
              <a:t>Progress so far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90C3-9BC3-49C3-B02E-320A486CA16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269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Progress So Far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F90C3-9BC3-49C3-B02E-320A486CA16F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4261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Progress so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Appointment of 17 Technical Specialists and 2 Content Specialists</a:t>
            </a:r>
          </a:p>
          <a:p>
            <a:r>
              <a:rPr lang="en-GB" dirty="0"/>
              <a:t>Development of new templates, format rules including permitted verb forms</a:t>
            </a:r>
          </a:p>
          <a:p>
            <a:r>
              <a:rPr lang="en-GB" dirty="0"/>
              <a:t>Drafting training provided to over 200 staff and consultants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90C3-9BC3-49C3-B02E-320A486CA16F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8478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Progress so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Deployment of a new programming and work flow tool – JIRA</a:t>
            </a:r>
          </a:p>
          <a:p>
            <a:r>
              <a:rPr lang="en-GB" dirty="0"/>
              <a:t>Training of staff to use JIRA</a:t>
            </a:r>
          </a:p>
          <a:p>
            <a:r>
              <a:rPr lang="en-GB" dirty="0"/>
              <a:t>Development of a new Collaborative Authoring and Review System (CARS)</a:t>
            </a:r>
          </a:p>
          <a:p>
            <a:r>
              <a:rPr lang="en-GB" dirty="0"/>
              <a:t>Agile development of documents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90C3-9BC3-49C3-B02E-320A486CA16F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2146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90C3-9BC3-49C3-B02E-320A486CA16F}" type="slidenum">
              <a:rPr lang="en-GB" smtClean="0"/>
              <a:t>23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313" y="188641"/>
            <a:ext cx="4489872" cy="6353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48620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Progress so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Several new DMRB documents ready for publication – Expected in April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90C3-9BC3-49C3-B02E-320A486CA16F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7133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Progress so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Communication Plan developed</a:t>
            </a:r>
          </a:p>
          <a:p>
            <a:pPr lvl="1"/>
            <a:r>
              <a:rPr lang="en-GB" dirty="0"/>
              <a:t>Includes engagement with suppliers and bodies such as ADEPT, SCOTS, CSS Wales, HMEP etc.</a:t>
            </a:r>
          </a:p>
          <a:p>
            <a:pPr lvl="1"/>
            <a:r>
              <a:rPr lang="en-GB" dirty="0"/>
              <a:t>Includes articles in professional magazines</a:t>
            </a:r>
          </a:p>
          <a:p>
            <a:pPr lvl="1"/>
            <a:r>
              <a:rPr lang="en-GB" dirty="0"/>
              <a:t>Supply chain briefings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90C3-9BC3-49C3-B02E-320A486CA16F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7390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Questions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F90C3-9BC3-49C3-B02E-320A486CA16F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6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Background to the</a:t>
            </a:r>
            <a:br>
              <a:rPr lang="en-GB" dirty="0"/>
            </a:br>
            <a:r>
              <a:rPr lang="en-GB" dirty="0"/>
              <a:t>Review of the DMRB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F90C3-9BC3-49C3-B02E-320A486CA16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523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47675" lvl="1" indent="-447675" algn="l" rtl="0">
              <a:spcBef>
                <a:spcPct val="0"/>
              </a:spcBef>
            </a:pPr>
            <a:r>
              <a:rPr lang="en-GB" sz="2400" b="1" kern="1200" dirty="0">
                <a:solidFill>
                  <a:srgbClr val="2860A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Context: Requirements of the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12169"/>
            <a:ext cx="8280920" cy="4277071"/>
          </a:xfrm>
        </p:spPr>
        <p:txBody>
          <a:bodyPr>
            <a:noAutofit/>
          </a:bodyPr>
          <a:lstStyle/>
          <a:p>
            <a:pPr marL="285750" lvl="1">
              <a:buFont typeface="Wingdings" panose="05000000000000000000" pitchFamily="2" charset="2"/>
              <a:buChar char="§"/>
            </a:pPr>
            <a:r>
              <a:rPr lang="en-US" sz="1600" dirty="0"/>
              <a:t>The Protocol Agreement requires Highways England: </a:t>
            </a:r>
          </a:p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en-US" sz="1600" dirty="0"/>
              <a:t>“</a:t>
            </a:r>
            <a:r>
              <a:rPr lang="en-US" sz="1600" i="1" dirty="0"/>
              <a:t>to undertake an initial review of the usability, structure and content of DMRB by March 2016 and depending on the conclusions of the review and advice from the Design Panel, develop a work </a:t>
            </a:r>
            <a:r>
              <a:rPr lang="en-US" sz="1600" i="1" dirty="0" err="1"/>
              <a:t>programme</a:t>
            </a:r>
            <a:r>
              <a:rPr lang="en-US" sz="1600" i="1" dirty="0"/>
              <a:t> to refresh the DMRB during the first Road Period so that it reflects the needs of its users</a:t>
            </a:r>
            <a:r>
              <a:rPr lang="en-US" sz="1600" dirty="0"/>
              <a:t>.” </a:t>
            </a:r>
          </a:p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en-US" sz="1600" dirty="0"/>
              <a:t>“</a:t>
            </a:r>
            <a:r>
              <a:rPr lang="en-US" sz="1600" i="1" dirty="0"/>
              <a:t>The review should involve a range of stakeholders</a:t>
            </a:r>
            <a:r>
              <a:rPr lang="en-US" sz="1600" dirty="0"/>
              <a:t>” [section 8.3] and for this review to include consultation “</a:t>
            </a:r>
            <a:r>
              <a:rPr lang="en-US" sz="1600" i="1" dirty="0"/>
              <a:t>with its main users, technical institutions, and other interested parties including devolved administrations</a:t>
            </a:r>
            <a:r>
              <a:rPr lang="en-US" sz="1600" dirty="0"/>
              <a:t>” [section 8.8]. </a:t>
            </a:r>
          </a:p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en-US" sz="1600" dirty="0"/>
              <a:t>The Protocol Agreement requires that the review of the DMRB “</a:t>
            </a:r>
            <a:r>
              <a:rPr lang="en-US" sz="1600" i="1" dirty="0"/>
              <a:t>must seek to reduce the number of prescriptive standards and increase the number of performance standards, in line with industry best practice</a:t>
            </a:r>
            <a:r>
              <a:rPr lang="en-US" sz="1600" dirty="0"/>
              <a:t>” [section 8.8].  </a:t>
            </a:r>
          </a:p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en-US" sz="1600" dirty="0"/>
              <a:t>Furthermore, it states that the “</a:t>
            </a:r>
            <a:r>
              <a:rPr lang="en-US" sz="1600" i="1" dirty="0"/>
              <a:t>results from the review will be implemented and brought in to force in relevant documents such as DMRB as quickly as practical over the course of the first  Road Period </a:t>
            </a:r>
            <a:r>
              <a:rPr lang="en-GB" sz="1600" i="1" dirty="0"/>
              <a:t>unless the Secretary of State and Highways England agree that the scale of these changes represents a fundamental structural revision of how standards work</a:t>
            </a:r>
            <a:r>
              <a:rPr lang="en-US" sz="1600" dirty="0"/>
              <a:t>” [section 8.8].</a:t>
            </a:r>
          </a:p>
          <a:p>
            <a:pPr lvl="0">
              <a:buFont typeface="Wingdings" pitchFamily="2" charset="2"/>
              <a:buChar char="ü"/>
            </a:pPr>
            <a:endParaRPr lang="en-GB" sz="1800" dirty="0"/>
          </a:p>
          <a:p>
            <a:pPr marL="0" lvl="1" indent="0">
              <a:buNone/>
            </a:pPr>
            <a:endParaRPr lang="en-GB" sz="1800" dirty="0"/>
          </a:p>
          <a:p>
            <a:pPr marL="0" lvl="1" indent="0">
              <a:buNone/>
            </a:pPr>
            <a:endParaRPr lang="en-GB" sz="1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A4F90C3-9BC3-49C3-B02E-320A486CA16F}" type="slidenum">
              <a:rPr lang="en-GB" sz="16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fld>
            <a:endParaRPr lang="en-GB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732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47675" lvl="1" indent="-447675" algn="l" rtl="0">
              <a:spcBef>
                <a:spcPct val="0"/>
              </a:spcBef>
            </a:pPr>
            <a:r>
              <a:rPr lang="en-GB" sz="2400" b="1" kern="1200" dirty="0">
                <a:solidFill>
                  <a:srgbClr val="2860A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Context: The current approach is not sustainable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A4F90C3-9BC3-49C3-B02E-320A486CA16F}" type="slidenum">
              <a:rPr lang="en-GB" sz="16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fld>
            <a:endParaRPr lang="en-GB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36930"/>
            <a:ext cx="8208912" cy="4720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9247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2860A4"/>
                </a:solidFill>
              </a:rPr>
              <a:t>Key</a:t>
            </a:r>
            <a:r>
              <a:rPr lang="en-GB" dirty="0"/>
              <a:t> </a:t>
            </a:r>
            <a:r>
              <a:rPr lang="en-GB" sz="2400" dirty="0">
                <a:solidFill>
                  <a:srgbClr val="2860A4"/>
                </a:solidFill>
              </a:rPr>
              <a:t>benefits of DMRB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GB" sz="2400" dirty="0"/>
              <a:t>Efficiency and Innovation in Design: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000" dirty="0"/>
              <a:t>DMRB is clearer and quicker &amp; easier to use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000" dirty="0"/>
              <a:t>Fewer Standards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000" dirty="0"/>
              <a:t>Less inappropriate advice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000" dirty="0"/>
              <a:t>Less inappropriate solutions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400" dirty="0"/>
              <a:t>Fewer Departures from Standards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400" dirty="0"/>
              <a:t>Fewer Compensation Events under Clause 17.1 of the NEC for inconsistencies in the Works Information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457200" lvl="1" indent="0">
              <a:buNone/>
            </a:pPr>
            <a:r>
              <a:rPr lang="en-GB" sz="2400" dirty="0"/>
              <a:t>The “Strategic Review of the Efficiency Plan” paper that was accepted at the Executive Committee meeting on 17 February 2016, includes a range estimate of the efficiencies likely to be achievable through the “Review of Standards” of £25-50m.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90C3-9BC3-49C3-B02E-320A486CA16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089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Recommendations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F90C3-9BC3-49C3-B02E-320A486CA16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51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47675" lvl="1" indent="-447675" algn="l" rtl="0">
              <a:spcBef>
                <a:spcPct val="0"/>
              </a:spcBef>
            </a:pPr>
            <a:r>
              <a:rPr lang="en-GB" sz="2400" b="1" kern="1200" dirty="0">
                <a:solidFill>
                  <a:srgbClr val="2860A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12169"/>
            <a:ext cx="8280920" cy="4277071"/>
          </a:xfrm>
        </p:spPr>
        <p:txBody>
          <a:bodyPr>
            <a:noAutofit/>
          </a:bodyPr>
          <a:lstStyle/>
          <a:p>
            <a:pPr marL="0" lvl="1" indent="0">
              <a:spcAft>
                <a:spcPts val="1200"/>
              </a:spcAft>
              <a:buNone/>
            </a:pPr>
            <a:r>
              <a:rPr lang="en-GB" sz="2400" dirty="0"/>
              <a:t>Following User and Stakeholder Consultation a number of Recommendations were developed and approved by the Highways England Executive Committee</a:t>
            </a:r>
            <a:endParaRPr lang="en-US" sz="2400" dirty="0"/>
          </a:p>
          <a:p>
            <a:pPr marL="0" lvl="1" indent="0">
              <a:buNone/>
            </a:pPr>
            <a:endParaRPr lang="en-GB" sz="1800" dirty="0"/>
          </a:p>
          <a:p>
            <a:pPr marL="0" lvl="1" indent="0">
              <a:buNone/>
            </a:pPr>
            <a:endParaRPr lang="en-GB" sz="1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A4F90C3-9BC3-49C3-B02E-320A486CA16F}" type="slidenum">
              <a:rPr lang="en-GB" sz="16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fld>
            <a:endParaRPr lang="en-GB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365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76965" cy="1143000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0070C0"/>
                </a:solidFill>
              </a:rPr>
              <a:t>Recommendations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lIns="81272" tIns="40636" rIns="81272" bIns="40636"/>
          <a:lstStyle/>
          <a:p>
            <a:fld id="{3A4F90C3-9BC3-49C3-B02E-320A486CA16F}" type="slidenum">
              <a:rPr lang="en-GB" smtClean="0"/>
              <a:t>9</a:t>
            </a:fld>
            <a:endParaRPr lang="en-GB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5685237"/>
              </p:ext>
            </p:extLst>
          </p:nvPr>
        </p:nvGraphicFramePr>
        <p:xfrm>
          <a:off x="2021" y="1339060"/>
          <a:ext cx="9141978" cy="585890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4570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0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23462">
                <a:tc>
                  <a:txBody>
                    <a:bodyPr/>
                    <a:lstStyle/>
                    <a:p>
                      <a:pPr marL="0" indent="0" fontAlgn="t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+mj-lt"/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 out the requirements to be used for the United Kingdom Motorway and All Purpose Trunk Road network. </a:t>
                      </a:r>
                    </a:p>
                  </a:txBody>
                  <a:tcPr marL="220696" marR="80081" marT="65303" marB="65303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 more documents developed in partnership with other asset owners.</a:t>
                      </a:r>
                    </a:p>
                  </a:txBody>
                  <a:tcPr marL="220696" marR="80081" marT="65303" marB="6530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87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Introduce National Application Annexes (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NAA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).</a:t>
                      </a:r>
                    </a:p>
                  </a:txBody>
                  <a:tcPr marL="220696" marR="80081" marT="65303" marB="65303" anchor="ctr"/>
                </a:tc>
                <a:tc>
                  <a:txBody>
                    <a:bodyPr/>
                    <a:lstStyle/>
                    <a:p>
                      <a:pPr marL="0" marR="0" lvl="0" indent="0" algn="l" defTabSz="10287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and 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remain up-to-date.</a:t>
                      </a:r>
                    </a:p>
                  </a:txBody>
                  <a:tcPr marL="220696" marR="80081" marT="65303" marB="6530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5830">
                <a:tc>
                  <a:txBody>
                    <a:bodyPr/>
                    <a:lstStyle/>
                    <a:p>
                      <a:pPr marL="0" marR="0" lvl="0" indent="0" algn="l" defTabSz="10287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 the Overseeing Organisations in fulfilling their obligations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controlling their risks.</a:t>
                      </a:r>
                    </a:p>
                  </a:txBody>
                  <a:tcPr marL="220696" marR="80081" marT="65303" marB="65303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 a </a:t>
                      </a:r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consistent style and format, and be intuitive to use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220696" marR="80081" marT="65303" marB="6530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287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Clearly define requirements 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be fulfilled by supply chain designers.</a:t>
                      </a:r>
                    </a:p>
                  </a:txBody>
                  <a:tcPr marL="220696" marR="80081" marT="65303" marB="65303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produced by Technical Specialists supported by Content Specialists.</a:t>
                      </a:r>
                    </a:p>
                  </a:txBody>
                  <a:tcPr marL="220696" marR="80081" marT="65303" marB="6530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2895">
                <a:tc>
                  <a:txBody>
                    <a:bodyPr/>
                    <a:lstStyle/>
                    <a:p>
                      <a:pPr marL="0" marR="0" lvl="0" indent="0" algn="l" defTabSz="10287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 responsibility for design justification with the supply chain designers.</a:t>
                      </a:r>
                    </a:p>
                  </a:txBody>
                  <a:tcPr marL="220696" marR="80081" marT="65303" marB="65303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future-proofed for advances in information technology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220696" marR="80081" marT="65303" marB="6530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3446">
                <a:tc gridSpan="2">
                  <a:txBody>
                    <a:bodyPr/>
                    <a:lstStyle/>
                    <a:p>
                      <a:pPr marL="0" marR="0" lvl="0" indent="0" algn="l" defTabSz="10287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 a </a:t>
                      </a:r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reduced volume of advice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220696" marR="80081" marT="65303" marB="65303" anchor="ctr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000" marT="72000" marB="720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957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8897</TotalTime>
  <Words>1190</Words>
  <Application>Microsoft Office PowerPoint</Application>
  <PresentationFormat>On-screen Show (4:3)</PresentationFormat>
  <Paragraphs>149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Wingdings</vt:lpstr>
      <vt:lpstr>Office Theme</vt:lpstr>
      <vt:lpstr>Updating the DMRB  </vt:lpstr>
      <vt:lpstr>Contents</vt:lpstr>
      <vt:lpstr>Background to the Review of the DMRB</vt:lpstr>
      <vt:lpstr>Context: Requirements of the Protocol</vt:lpstr>
      <vt:lpstr>Context: The current approach is not sustainable</vt:lpstr>
      <vt:lpstr>Key benefits of DMRB review</vt:lpstr>
      <vt:lpstr>Recommendations</vt:lpstr>
      <vt:lpstr>Recommendations</vt:lpstr>
      <vt:lpstr>Recommendations</vt:lpstr>
      <vt:lpstr>Performance Based Approach</vt:lpstr>
      <vt:lpstr>Performance-based approach</vt:lpstr>
      <vt:lpstr>Performance-based approach</vt:lpstr>
      <vt:lpstr>Performance-based requirement (PBR) vs method requirement (MR)</vt:lpstr>
      <vt:lpstr>Performance-based requirement (PBR) vs method requirement (MR)</vt:lpstr>
      <vt:lpstr>General approach to PBR</vt:lpstr>
      <vt:lpstr>Challenges in developing PBR</vt:lpstr>
      <vt:lpstr>Industry best practice on PBR </vt:lpstr>
      <vt:lpstr>Approach to PBR in the DMRB</vt:lpstr>
      <vt:lpstr>Departures and design justification</vt:lpstr>
      <vt:lpstr>Progress So Far</vt:lpstr>
      <vt:lpstr>Progress so far</vt:lpstr>
      <vt:lpstr>Progress so far</vt:lpstr>
      <vt:lpstr>PowerPoint Presentation</vt:lpstr>
      <vt:lpstr>Progress so far</vt:lpstr>
      <vt:lpstr>Progress so far</vt:lpstr>
      <vt:lpstr>Questions</vt:lpstr>
    </vt:vector>
  </TitlesOfParts>
  <Company>Highways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Dalby, Adrian</dc:creator>
  <cp:lastModifiedBy>Potter, Douglas</cp:lastModifiedBy>
  <cp:revision>700</cp:revision>
  <cp:lastPrinted>2016-02-16T14:14:27Z</cp:lastPrinted>
  <dcterms:created xsi:type="dcterms:W3CDTF">2015-02-26T12:55:51Z</dcterms:created>
  <dcterms:modified xsi:type="dcterms:W3CDTF">2018-01-08T16:02:33Z</dcterms:modified>
</cp:coreProperties>
</file>